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eb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3" r:id="rId5"/>
    <p:sldMasterId id="2147483701" r:id="rId6"/>
    <p:sldMasterId id="2147483712" r:id="rId7"/>
  </p:sldMasterIdLst>
  <p:notesMasterIdLst>
    <p:notesMasterId r:id="rId70"/>
  </p:notesMasterIdLst>
  <p:sldIdLst>
    <p:sldId id="256" r:id="rId8"/>
    <p:sldId id="2147469440" r:id="rId9"/>
    <p:sldId id="2147469442" r:id="rId10"/>
    <p:sldId id="2147469469" r:id="rId11"/>
    <p:sldId id="2147469470" r:id="rId12"/>
    <p:sldId id="2147469471" r:id="rId13"/>
    <p:sldId id="2076137744" r:id="rId14"/>
    <p:sldId id="2147469465" r:id="rId15"/>
    <p:sldId id="2147469466" r:id="rId16"/>
    <p:sldId id="2147469462" r:id="rId17"/>
    <p:sldId id="2076138351" r:id="rId18"/>
    <p:sldId id="2147469444" r:id="rId19"/>
    <p:sldId id="2076137740" r:id="rId20"/>
    <p:sldId id="2147469467" r:id="rId21"/>
    <p:sldId id="2147469468" r:id="rId22"/>
    <p:sldId id="851" r:id="rId23"/>
    <p:sldId id="717" r:id="rId24"/>
    <p:sldId id="2134804984" r:id="rId25"/>
    <p:sldId id="2147469463" r:id="rId26"/>
    <p:sldId id="2147469441" r:id="rId27"/>
    <p:sldId id="2076136743" r:id="rId28"/>
    <p:sldId id="258" r:id="rId29"/>
    <p:sldId id="296" r:id="rId30"/>
    <p:sldId id="2076138226" r:id="rId31"/>
    <p:sldId id="2147469464" r:id="rId32"/>
    <p:sldId id="2147469460" r:id="rId33"/>
    <p:sldId id="2076137648" r:id="rId34"/>
    <p:sldId id="678" r:id="rId35"/>
    <p:sldId id="2147469434" r:id="rId36"/>
    <p:sldId id="2147469437" r:id="rId37"/>
    <p:sldId id="2076137151" r:id="rId38"/>
    <p:sldId id="2147469461" r:id="rId39"/>
    <p:sldId id="2147469472" r:id="rId40"/>
    <p:sldId id="2147469473" r:id="rId41"/>
    <p:sldId id="2147469474" r:id="rId42"/>
    <p:sldId id="2147469475" r:id="rId43"/>
    <p:sldId id="2147469476" r:id="rId44"/>
    <p:sldId id="2147469477" r:id="rId45"/>
    <p:sldId id="2147469478" r:id="rId46"/>
    <p:sldId id="2147469479" r:id="rId47"/>
    <p:sldId id="2147469480" r:id="rId48"/>
    <p:sldId id="2147469481" r:id="rId49"/>
    <p:sldId id="2147469482" r:id="rId50"/>
    <p:sldId id="2147469483" r:id="rId51"/>
    <p:sldId id="2147469449" r:id="rId52"/>
    <p:sldId id="2076138348" r:id="rId53"/>
    <p:sldId id="2147469452" r:id="rId54"/>
    <p:sldId id="2147469453" r:id="rId55"/>
    <p:sldId id="2147469454" r:id="rId56"/>
    <p:sldId id="2147469455" r:id="rId57"/>
    <p:sldId id="2076136850" r:id="rId58"/>
    <p:sldId id="2147469450" r:id="rId59"/>
    <p:sldId id="2076137008" r:id="rId60"/>
    <p:sldId id="400" r:id="rId61"/>
    <p:sldId id="1543" r:id="rId62"/>
    <p:sldId id="2076137730" r:id="rId63"/>
    <p:sldId id="2076137025" r:id="rId64"/>
    <p:sldId id="2076137021" r:id="rId65"/>
    <p:sldId id="2076137589" r:id="rId66"/>
    <p:sldId id="2076137022" r:id="rId67"/>
    <p:sldId id="281" r:id="rId68"/>
    <p:sldId id="28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3C80F5-2B06-0E44-8DF4-C0BBB46A0AF9}">
          <p14:sldIdLst>
            <p14:sldId id="256"/>
            <p14:sldId id="2147469440"/>
            <p14:sldId id="2147469442"/>
            <p14:sldId id="2147469469"/>
            <p14:sldId id="2147469470"/>
            <p14:sldId id="2147469471"/>
            <p14:sldId id="2076137744"/>
            <p14:sldId id="2147469465"/>
            <p14:sldId id="2147469466"/>
            <p14:sldId id="2147469462"/>
            <p14:sldId id="2076138351"/>
            <p14:sldId id="2147469444"/>
            <p14:sldId id="2076137740"/>
            <p14:sldId id="2147469467"/>
            <p14:sldId id="2147469468"/>
            <p14:sldId id="851"/>
            <p14:sldId id="717"/>
            <p14:sldId id="2134804984"/>
            <p14:sldId id="2147469463"/>
            <p14:sldId id="2147469441"/>
            <p14:sldId id="2076136743"/>
            <p14:sldId id="258"/>
            <p14:sldId id="296"/>
            <p14:sldId id="2076138226"/>
            <p14:sldId id="2147469464"/>
            <p14:sldId id="2147469460"/>
            <p14:sldId id="2076137648"/>
            <p14:sldId id="678"/>
            <p14:sldId id="2147469434"/>
            <p14:sldId id="2147469437"/>
            <p14:sldId id="2076137151"/>
            <p14:sldId id="2147469461"/>
            <p14:sldId id="2147469472"/>
            <p14:sldId id="2147469473"/>
            <p14:sldId id="2147469474"/>
            <p14:sldId id="2147469475"/>
            <p14:sldId id="2147469476"/>
            <p14:sldId id="2147469477"/>
            <p14:sldId id="2147469478"/>
            <p14:sldId id="2147469479"/>
            <p14:sldId id="2147469480"/>
            <p14:sldId id="2147469481"/>
            <p14:sldId id="2147469482"/>
            <p14:sldId id="2147469483"/>
          </p14:sldIdLst>
        </p14:section>
        <p14:section name="Fortinet Advantage" id="{E3BB2E07-E285-4514-B65D-022DC7D88636}">
          <p14:sldIdLst>
            <p14:sldId id="2147469449"/>
            <p14:sldId id="2076138348"/>
            <p14:sldId id="2147469452"/>
            <p14:sldId id="2147469453"/>
            <p14:sldId id="2147469454"/>
            <p14:sldId id="2147469455"/>
            <p14:sldId id="2076136850"/>
            <p14:sldId id="2147469450"/>
            <p14:sldId id="2076137008"/>
            <p14:sldId id="400"/>
            <p14:sldId id="1543"/>
            <p14:sldId id="2076137730"/>
            <p14:sldId id="2076137025"/>
          </p14:sldIdLst>
        </p14:section>
        <p14:section name="Fortinet Solutions for Azure" id="{FE23C425-DA6C-FD4E-8D20-3EBC654B9FA6}">
          <p14:sldIdLst/>
        </p14:section>
        <p14:section name="Conclusion" id="{838C22B7-5476-4942-B2D1-2752FB91C422}">
          <p14:sldIdLst>
            <p14:sldId id="2076137021"/>
            <p14:sldId id="2076137589"/>
            <p14:sldId id="2076137022"/>
            <p14:sldId id="281"/>
            <p14:sldId id="282"/>
          </p14:sldIdLst>
        </p14:section>
        <p14:section name="Backup" id="{27C95C41-76BF-634D-A7FA-F76632E771A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Schrader" initials="DAS" lastIdx="49" clrIdx="0">
    <p:extLst>
      <p:ext uri="{19B8F6BF-5375-455C-9EA6-DF929625EA0E}">
        <p15:presenceInfo xmlns:p15="http://schemas.microsoft.com/office/powerpoint/2012/main" userId="Daniel Schrader" providerId="None"/>
      </p:ext>
    </p:extLst>
  </p:cmAuthor>
  <p:cmAuthor id="2" name="Karin Shopen" initials="KS" lastIdx="2" clrIdx="1">
    <p:extLst>
      <p:ext uri="{19B8F6BF-5375-455C-9EA6-DF929625EA0E}">
        <p15:presenceInfo xmlns:p15="http://schemas.microsoft.com/office/powerpoint/2012/main" userId="S::kshopen@fortinet-us.com::2ed09983-258b-4401-ad80-a794267deb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5B5B"/>
    <a:srgbClr val="307FE2"/>
    <a:srgbClr val="919191"/>
    <a:srgbClr val="8A8A8A"/>
    <a:srgbClr val="F0F0F0"/>
    <a:srgbClr val="41D1D7"/>
    <a:srgbClr val="7F7F7F"/>
    <a:srgbClr val="0072C6"/>
    <a:srgbClr val="A6A6A6"/>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680" autoAdjust="0"/>
  </p:normalViewPr>
  <p:slideViewPr>
    <p:cSldViewPr snapToGrid="0">
      <p:cViewPr varScale="1">
        <p:scale>
          <a:sx n="81" d="100"/>
          <a:sy n="81" d="100"/>
        </p:scale>
        <p:origin x="84" y="3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76" d="100"/>
          <a:sy n="176" d="100"/>
        </p:scale>
        <p:origin x="1984" y="1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Reason for Security Failure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Column1</c:v>
                </c:pt>
              </c:strCache>
            </c:strRef>
          </c:tx>
          <c:spPr>
            <a:solidFill>
              <a:schemeClr val="accent6"/>
            </a:solidFill>
            <a:ln>
              <a:noFill/>
            </a:ln>
          </c:spPr>
          <c:dPt>
            <c:idx val="0"/>
            <c:bubble3D val="0"/>
            <c:spPr>
              <a:solidFill>
                <a:schemeClr val="accent6"/>
              </a:solidFill>
              <a:ln w="19050">
                <a:noFill/>
              </a:ln>
              <a:effectLst/>
            </c:spPr>
            <c:extLst>
              <c:ext xmlns:c16="http://schemas.microsoft.com/office/drawing/2014/chart" uri="{C3380CC4-5D6E-409C-BE32-E72D297353CC}">
                <c16:uniqueId val="{00000001-88A0-4D0E-9BDD-91521549CC3E}"/>
              </c:ext>
            </c:extLst>
          </c:dPt>
          <c:dPt>
            <c:idx val="1"/>
            <c:bubble3D val="0"/>
            <c:spPr>
              <a:solidFill>
                <a:schemeClr val="accent3"/>
              </a:solidFill>
              <a:ln w="19050">
                <a:noFill/>
              </a:ln>
              <a:effectLst/>
            </c:spPr>
            <c:extLst>
              <c:ext xmlns:c16="http://schemas.microsoft.com/office/drawing/2014/chart" uri="{C3380CC4-5D6E-409C-BE32-E72D297353CC}">
                <c16:uniqueId val="{00000002-C4B1-4BD3-99F9-7176B0E6536B}"/>
              </c:ext>
            </c:extLst>
          </c:dPt>
          <c:dLbls>
            <c:delete val="1"/>
          </c:dLbls>
          <c:cat>
            <c:strRef>
              <c:f>Sheet1!$A$2:$A$3</c:f>
              <c:strCache>
                <c:ptCount val="2"/>
                <c:pt idx="0">
                  <c:v>Human Error</c:v>
                </c:pt>
                <c:pt idx="1">
                  <c:v>Other</c:v>
                </c:pt>
              </c:strCache>
            </c:strRef>
          </c:cat>
          <c:val>
            <c:numRef>
              <c:f>Sheet1!$B$2:$B$3</c:f>
              <c:numCache>
                <c:formatCode>0%</c:formatCode>
                <c:ptCount val="2"/>
                <c:pt idx="0">
                  <c:v>0.99</c:v>
                </c:pt>
                <c:pt idx="1">
                  <c:v>0.01</c:v>
                </c:pt>
              </c:numCache>
            </c:numRef>
          </c:val>
          <c:extLst>
            <c:ext xmlns:c16="http://schemas.microsoft.com/office/drawing/2014/chart" uri="{C3380CC4-5D6E-409C-BE32-E72D297353CC}">
              <c16:uniqueId val="{00000000-C4B1-4BD3-99F9-7176B0E6536B}"/>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Reason for Security Failure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Column1</c:v>
                </c:pt>
              </c:strCache>
            </c:strRef>
          </c:tx>
          <c:spPr>
            <a:solidFill>
              <a:schemeClr val="accent6"/>
            </a:solidFill>
            <a:ln>
              <a:noFill/>
            </a:ln>
          </c:spPr>
          <c:dPt>
            <c:idx val="0"/>
            <c:bubble3D val="0"/>
            <c:spPr>
              <a:solidFill>
                <a:schemeClr val="accent6"/>
              </a:solidFill>
              <a:ln w="19050">
                <a:noFill/>
              </a:ln>
              <a:effectLst/>
            </c:spPr>
            <c:extLst>
              <c:ext xmlns:c16="http://schemas.microsoft.com/office/drawing/2014/chart" uri="{C3380CC4-5D6E-409C-BE32-E72D297353CC}">
                <c16:uniqueId val="{00000001-88A0-4D0E-9BDD-91521549CC3E}"/>
              </c:ext>
            </c:extLst>
          </c:dPt>
          <c:dPt>
            <c:idx val="1"/>
            <c:bubble3D val="0"/>
            <c:spPr>
              <a:solidFill>
                <a:schemeClr val="accent3"/>
              </a:solidFill>
              <a:ln w="19050">
                <a:noFill/>
              </a:ln>
              <a:effectLst/>
            </c:spPr>
            <c:extLst>
              <c:ext xmlns:c16="http://schemas.microsoft.com/office/drawing/2014/chart" uri="{C3380CC4-5D6E-409C-BE32-E72D297353CC}">
                <c16:uniqueId val="{00000002-C4B1-4BD3-99F9-7176B0E6536B}"/>
              </c:ext>
            </c:extLst>
          </c:dPt>
          <c:dLbls>
            <c:delete val="1"/>
          </c:dLbls>
          <c:cat>
            <c:strRef>
              <c:f>Sheet1!$A$2:$A$3</c:f>
              <c:strCache>
                <c:ptCount val="2"/>
                <c:pt idx="0">
                  <c:v>Human Error</c:v>
                </c:pt>
                <c:pt idx="1">
                  <c:v>Other</c:v>
                </c:pt>
              </c:strCache>
            </c:strRef>
          </c:cat>
          <c:val>
            <c:numRef>
              <c:f>Sheet1!$B$2:$B$3</c:f>
              <c:numCache>
                <c:formatCode>0%</c:formatCode>
                <c:ptCount val="2"/>
                <c:pt idx="0">
                  <c:v>0.99</c:v>
                </c:pt>
                <c:pt idx="1">
                  <c:v>0.01</c:v>
                </c:pt>
              </c:numCache>
            </c:numRef>
          </c:val>
          <c:extLst>
            <c:ext xmlns:c16="http://schemas.microsoft.com/office/drawing/2014/chart" uri="{C3380CC4-5D6E-409C-BE32-E72D297353CC}">
              <c16:uniqueId val="{00000000-C4B1-4BD3-99F9-7176B0E6536B}"/>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2-15T11:23:55.060" idx="49">
    <p:pos x="10" y="10"/>
    <p:text>show this is the product section</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C1B233-E20D-40C4-8522-0C4E4D73340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CD1C315-769F-4AB6-B61C-0E6BEB0D3F0A}">
      <dgm:prSet custT="1"/>
      <dgm:spPr>
        <a:xfrm>
          <a:off x="125" y="167090"/>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gm:spPr>
      <dgm:t>
        <a:bodyPr/>
        <a:lstStyle/>
        <a:p>
          <a:pPr rtl="0">
            <a:buNone/>
          </a:pPr>
          <a:r>
            <a:rPr lang="en-US" sz="700">
              <a:solidFill>
                <a:srgbClr val="FFFFFF"/>
              </a:solidFill>
              <a:latin typeface="Arial" panose="020B0604020202020204"/>
              <a:ea typeface="+mn-ea"/>
              <a:cs typeface="+mn-cs"/>
            </a:rPr>
            <a:t>Network Watcher</a:t>
          </a:r>
        </a:p>
      </dgm:t>
    </dgm:pt>
    <dgm:pt modelId="{17969193-3ACF-46C4-869C-6826B5DB6B90}" type="parTrans" cxnId="{B60C4730-6E77-4D82-8618-C92A71DA4D2B}">
      <dgm:prSet/>
      <dgm:spPr/>
      <dgm:t>
        <a:bodyPr/>
        <a:lstStyle/>
        <a:p>
          <a:endParaRPr lang="en-US" sz="700"/>
        </a:p>
      </dgm:t>
    </dgm:pt>
    <dgm:pt modelId="{63A28629-F577-4E98-945B-8774C0DB7FA8}" type="sibTrans" cxnId="{B60C4730-6E77-4D82-8618-C92A71DA4D2B}">
      <dgm:prSet/>
      <dgm:spPr/>
      <dgm:t>
        <a:bodyPr/>
        <a:lstStyle/>
        <a:p>
          <a:endParaRPr lang="en-US" sz="700"/>
        </a:p>
      </dgm:t>
    </dgm:pt>
    <dgm:pt modelId="{B79273F9-6160-4C9C-B904-9A5D4B836617}">
      <dgm:prSet custT="1"/>
      <dgm:spPr>
        <a:xfrm>
          <a:off x="538133" y="167090"/>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gm:spPr>
      <dgm:t>
        <a:bodyPr/>
        <a:lstStyle/>
        <a:p>
          <a:pPr rtl="0">
            <a:buNone/>
          </a:pPr>
          <a:r>
            <a:rPr lang="en-US" sz="700">
              <a:solidFill>
                <a:srgbClr val="FFFFFF"/>
              </a:solidFill>
              <a:latin typeface="Arial" panose="020B0604020202020204"/>
              <a:ea typeface="+mn-ea"/>
              <a:cs typeface="+mn-cs"/>
            </a:rPr>
            <a:t>NSG flow events</a:t>
          </a:r>
        </a:p>
      </dgm:t>
    </dgm:pt>
    <dgm:pt modelId="{AD435587-67CB-44F7-9282-557E4137D04E}" type="parTrans" cxnId="{6176D4C2-1E5F-4652-B397-AEC9F862B13B}">
      <dgm:prSet/>
      <dgm:spPr/>
      <dgm:t>
        <a:bodyPr/>
        <a:lstStyle/>
        <a:p>
          <a:endParaRPr lang="en-US" sz="700"/>
        </a:p>
      </dgm:t>
    </dgm:pt>
    <dgm:pt modelId="{0765F25F-0CC9-4116-BE0D-CAAA761E42D9}" type="sibTrans" cxnId="{6176D4C2-1E5F-4652-B397-AEC9F862B13B}">
      <dgm:prSet/>
      <dgm:spPr/>
      <dgm:t>
        <a:bodyPr/>
        <a:lstStyle/>
        <a:p>
          <a:endParaRPr lang="en-US" sz="700"/>
        </a:p>
      </dgm:t>
    </dgm:pt>
    <dgm:pt modelId="{32EEA514-ACE9-4F94-8AAC-1356C6CADAD5}">
      <dgm:prSet custT="1"/>
      <dgm:spPr>
        <a:xfrm>
          <a:off x="125" y="509459"/>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gm:spPr>
      <dgm:t>
        <a:bodyPr/>
        <a:lstStyle/>
        <a:p>
          <a:pPr rtl="0">
            <a:buNone/>
          </a:pPr>
          <a:r>
            <a:rPr lang="en-US" sz="700">
              <a:solidFill>
                <a:srgbClr val="FFFFFF"/>
              </a:solidFill>
              <a:latin typeface="Arial" panose="020B0604020202020204"/>
              <a:ea typeface="+mn-ea"/>
              <a:cs typeface="+mn-cs"/>
            </a:rPr>
            <a:t>Instance Profile</a:t>
          </a:r>
        </a:p>
      </dgm:t>
    </dgm:pt>
    <dgm:pt modelId="{351661D6-49F8-47DA-90C0-47055240F657}" type="parTrans" cxnId="{C2C1F8F7-B34C-4047-AE2D-15E0C020EA9C}">
      <dgm:prSet/>
      <dgm:spPr/>
      <dgm:t>
        <a:bodyPr/>
        <a:lstStyle/>
        <a:p>
          <a:endParaRPr lang="en-US" sz="700"/>
        </a:p>
      </dgm:t>
    </dgm:pt>
    <dgm:pt modelId="{881152D3-9E3E-4754-A566-5F5A38507F33}" type="sibTrans" cxnId="{C2C1F8F7-B34C-4047-AE2D-15E0C020EA9C}">
      <dgm:prSet/>
      <dgm:spPr/>
      <dgm:t>
        <a:bodyPr/>
        <a:lstStyle/>
        <a:p>
          <a:endParaRPr lang="en-US" sz="700"/>
        </a:p>
      </dgm:t>
    </dgm:pt>
    <dgm:pt modelId="{A595E187-F72E-42B5-B287-C9A2431F13E9}">
      <dgm:prSet custT="1"/>
      <dgm:spPr>
        <a:xfrm>
          <a:off x="538133" y="509459"/>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gm:spPr>
      <dgm:t>
        <a:bodyPr/>
        <a:lstStyle/>
        <a:p>
          <a:pPr rtl="0">
            <a:buNone/>
          </a:pPr>
          <a:r>
            <a:rPr lang="en-US" sz="700">
              <a:solidFill>
                <a:srgbClr val="FFFFFF"/>
              </a:solidFill>
              <a:latin typeface="Arial" panose="020B0604020202020204"/>
              <a:ea typeface="+mn-ea"/>
              <a:cs typeface="+mn-cs"/>
            </a:rPr>
            <a:t>Activity Log</a:t>
          </a:r>
        </a:p>
      </dgm:t>
    </dgm:pt>
    <dgm:pt modelId="{9E0C80AF-C7AA-4895-8496-D9135C03F80C}" type="parTrans" cxnId="{06C3211C-14DD-4436-9794-02D7D695C8D0}">
      <dgm:prSet/>
      <dgm:spPr/>
      <dgm:t>
        <a:bodyPr/>
        <a:lstStyle/>
        <a:p>
          <a:endParaRPr lang="en-US" sz="700"/>
        </a:p>
      </dgm:t>
    </dgm:pt>
    <dgm:pt modelId="{DDDD1704-8BC1-4147-843F-0B2E97E841C5}" type="sibTrans" cxnId="{06C3211C-14DD-4436-9794-02D7D695C8D0}">
      <dgm:prSet/>
      <dgm:spPr/>
      <dgm:t>
        <a:bodyPr/>
        <a:lstStyle/>
        <a:p>
          <a:endParaRPr lang="en-US" sz="700"/>
        </a:p>
      </dgm:t>
    </dgm:pt>
    <dgm:pt modelId="{A6F9B4B1-3778-469F-A10C-FC02B53D8F66}" type="pres">
      <dgm:prSet presAssocID="{ACC1B233-E20D-40C4-8522-0C4E4D733409}" presName="diagram" presStyleCnt="0">
        <dgm:presLayoutVars>
          <dgm:dir/>
          <dgm:resizeHandles val="exact"/>
        </dgm:presLayoutVars>
      </dgm:prSet>
      <dgm:spPr/>
    </dgm:pt>
    <dgm:pt modelId="{856434DE-5420-4DD6-AEF5-5E13E1C0981B}" type="pres">
      <dgm:prSet presAssocID="{5CD1C315-769F-4AB6-B61C-0E6BEB0D3F0A}" presName="node" presStyleLbl="node1" presStyleIdx="0" presStyleCnt="4">
        <dgm:presLayoutVars>
          <dgm:bulletEnabled val="1"/>
        </dgm:presLayoutVars>
      </dgm:prSet>
      <dgm:spPr/>
    </dgm:pt>
    <dgm:pt modelId="{CA4739CB-D2DC-41CD-B405-7C2D25563841}" type="pres">
      <dgm:prSet presAssocID="{63A28629-F577-4E98-945B-8774C0DB7FA8}" presName="sibTrans" presStyleCnt="0"/>
      <dgm:spPr/>
    </dgm:pt>
    <dgm:pt modelId="{0D289AF5-7AAC-4413-85DF-F0B03D36932F}" type="pres">
      <dgm:prSet presAssocID="{B79273F9-6160-4C9C-B904-9A5D4B836617}" presName="node" presStyleLbl="node1" presStyleIdx="1" presStyleCnt="4">
        <dgm:presLayoutVars>
          <dgm:bulletEnabled val="1"/>
        </dgm:presLayoutVars>
      </dgm:prSet>
      <dgm:spPr/>
    </dgm:pt>
    <dgm:pt modelId="{6EC671E6-7728-44B8-B0DD-E150ACBC6818}" type="pres">
      <dgm:prSet presAssocID="{0765F25F-0CC9-4116-BE0D-CAAA761E42D9}" presName="sibTrans" presStyleCnt="0"/>
      <dgm:spPr/>
    </dgm:pt>
    <dgm:pt modelId="{19E1E53D-F89F-4A82-BB86-32DD81A10964}" type="pres">
      <dgm:prSet presAssocID="{32EEA514-ACE9-4F94-8AAC-1356C6CADAD5}" presName="node" presStyleLbl="node1" presStyleIdx="2" presStyleCnt="4">
        <dgm:presLayoutVars>
          <dgm:bulletEnabled val="1"/>
        </dgm:presLayoutVars>
      </dgm:prSet>
      <dgm:spPr/>
    </dgm:pt>
    <dgm:pt modelId="{9B206DC5-115E-41B0-871C-F7FB6E5380A8}" type="pres">
      <dgm:prSet presAssocID="{881152D3-9E3E-4754-A566-5F5A38507F33}" presName="sibTrans" presStyleCnt="0"/>
      <dgm:spPr/>
    </dgm:pt>
    <dgm:pt modelId="{71A49FB5-52A4-4640-9312-C109800BB9EE}" type="pres">
      <dgm:prSet presAssocID="{A595E187-F72E-42B5-B287-C9A2431F13E9}" presName="node" presStyleLbl="node1" presStyleIdx="3" presStyleCnt="4">
        <dgm:presLayoutVars>
          <dgm:bulletEnabled val="1"/>
        </dgm:presLayoutVars>
      </dgm:prSet>
      <dgm:spPr/>
    </dgm:pt>
  </dgm:ptLst>
  <dgm:cxnLst>
    <dgm:cxn modelId="{7BF65402-82BB-4E48-9E11-B6A65B45B565}" type="presOf" srcId="{A595E187-F72E-42B5-B287-C9A2431F13E9}" destId="{71A49FB5-52A4-4640-9312-C109800BB9EE}" srcOrd="0" destOrd="0" presId="urn:microsoft.com/office/officeart/2005/8/layout/default"/>
    <dgm:cxn modelId="{06C3211C-14DD-4436-9794-02D7D695C8D0}" srcId="{ACC1B233-E20D-40C4-8522-0C4E4D733409}" destId="{A595E187-F72E-42B5-B287-C9A2431F13E9}" srcOrd="3" destOrd="0" parTransId="{9E0C80AF-C7AA-4895-8496-D9135C03F80C}" sibTransId="{DDDD1704-8BC1-4147-843F-0B2E97E841C5}"/>
    <dgm:cxn modelId="{3668E129-A7C3-4B31-ADF5-F1F96A19062D}" type="presOf" srcId="{B79273F9-6160-4C9C-B904-9A5D4B836617}" destId="{0D289AF5-7AAC-4413-85DF-F0B03D36932F}" srcOrd="0" destOrd="0" presId="urn:microsoft.com/office/officeart/2005/8/layout/default"/>
    <dgm:cxn modelId="{B60C4730-6E77-4D82-8618-C92A71DA4D2B}" srcId="{ACC1B233-E20D-40C4-8522-0C4E4D733409}" destId="{5CD1C315-769F-4AB6-B61C-0E6BEB0D3F0A}" srcOrd="0" destOrd="0" parTransId="{17969193-3ACF-46C4-869C-6826B5DB6B90}" sibTransId="{63A28629-F577-4E98-945B-8774C0DB7FA8}"/>
    <dgm:cxn modelId="{FB1F0A8A-66AB-4003-917C-93FEE5E39676}" type="presOf" srcId="{ACC1B233-E20D-40C4-8522-0C4E4D733409}" destId="{A6F9B4B1-3778-469F-A10C-FC02B53D8F66}" srcOrd="0" destOrd="0" presId="urn:microsoft.com/office/officeart/2005/8/layout/default"/>
    <dgm:cxn modelId="{F05CD5A9-7167-4C4F-9484-3441E5060316}" type="presOf" srcId="{32EEA514-ACE9-4F94-8AAC-1356C6CADAD5}" destId="{19E1E53D-F89F-4A82-BB86-32DD81A10964}" srcOrd="0" destOrd="0" presId="urn:microsoft.com/office/officeart/2005/8/layout/default"/>
    <dgm:cxn modelId="{109078BC-4D90-4E99-AA40-571E6D7B2F1E}" type="presOf" srcId="{5CD1C315-769F-4AB6-B61C-0E6BEB0D3F0A}" destId="{856434DE-5420-4DD6-AEF5-5E13E1C0981B}" srcOrd="0" destOrd="0" presId="urn:microsoft.com/office/officeart/2005/8/layout/default"/>
    <dgm:cxn modelId="{6176D4C2-1E5F-4652-B397-AEC9F862B13B}" srcId="{ACC1B233-E20D-40C4-8522-0C4E4D733409}" destId="{B79273F9-6160-4C9C-B904-9A5D4B836617}" srcOrd="1" destOrd="0" parTransId="{AD435587-67CB-44F7-9282-557E4137D04E}" sibTransId="{0765F25F-0CC9-4116-BE0D-CAAA761E42D9}"/>
    <dgm:cxn modelId="{C2C1F8F7-B34C-4047-AE2D-15E0C020EA9C}" srcId="{ACC1B233-E20D-40C4-8522-0C4E4D733409}" destId="{32EEA514-ACE9-4F94-8AAC-1356C6CADAD5}" srcOrd="2" destOrd="0" parTransId="{351661D6-49F8-47DA-90C0-47055240F657}" sibTransId="{881152D3-9E3E-4754-A566-5F5A38507F33}"/>
    <dgm:cxn modelId="{CFCA3E92-707B-447A-B446-335FFC1E1ACE}" type="presParOf" srcId="{A6F9B4B1-3778-469F-A10C-FC02B53D8F66}" destId="{856434DE-5420-4DD6-AEF5-5E13E1C0981B}" srcOrd="0" destOrd="0" presId="urn:microsoft.com/office/officeart/2005/8/layout/default"/>
    <dgm:cxn modelId="{6A23ECBE-8336-443D-B9BF-97C3B7C4F278}" type="presParOf" srcId="{A6F9B4B1-3778-469F-A10C-FC02B53D8F66}" destId="{CA4739CB-D2DC-41CD-B405-7C2D25563841}" srcOrd="1" destOrd="0" presId="urn:microsoft.com/office/officeart/2005/8/layout/default"/>
    <dgm:cxn modelId="{0FE63250-DBF0-4AA6-97ED-E3A7DF8EE440}" type="presParOf" srcId="{A6F9B4B1-3778-469F-A10C-FC02B53D8F66}" destId="{0D289AF5-7AAC-4413-85DF-F0B03D36932F}" srcOrd="2" destOrd="0" presId="urn:microsoft.com/office/officeart/2005/8/layout/default"/>
    <dgm:cxn modelId="{44AE91FD-2CAB-4574-878D-7B9D7BE05F0E}" type="presParOf" srcId="{A6F9B4B1-3778-469F-A10C-FC02B53D8F66}" destId="{6EC671E6-7728-44B8-B0DD-E150ACBC6818}" srcOrd="3" destOrd="0" presId="urn:microsoft.com/office/officeart/2005/8/layout/default"/>
    <dgm:cxn modelId="{FF372A97-F52B-4D66-B7AC-C3EB30A33DB8}" type="presParOf" srcId="{A6F9B4B1-3778-469F-A10C-FC02B53D8F66}" destId="{19E1E53D-F89F-4A82-BB86-32DD81A10964}" srcOrd="4" destOrd="0" presId="urn:microsoft.com/office/officeart/2005/8/layout/default"/>
    <dgm:cxn modelId="{1B00CE1F-AADC-482E-859B-82858091A6EE}" type="presParOf" srcId="{A6F9B4B1-3778-469F-A10C-FC02B53D8F66}" destId="{9B206DC5-115E-41B0-871C-F7FB6E5380A8}" srcOrd="5" destOrd="0" presId="urn:microsoft.com/office/officeart/2005/8/layout/default"/>
    <dgm:cxn modelId="{BBC59A26-73EB-40E5-AF80-4F6E98EF9FC8}" type="presParOf" srcId="{A6F9B4B1-3778-469F-A10C-FC02B53D8F66}" destId="{71A49FB5-52A4-4640-9312-C109800BB9EE}" srcOrd="6"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C1B233-E20D-40C4-8522-0C4E4D73340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CD1C315-769F-4AB6-B61C-0E6BEB0D3F0A}">
      <dgm:prSet custT="1"/>
      <dgm:spPr>
        <a:xfrm>
          <a:off x="125" y="167090"/>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gm:spPr>
      <dgm:t>
        <a:bodyPr/>
        <a:lstStyle/>
        <a:p>
          <a:pPr rtl="0">
            <a:buNone/>
          </a:pPr>
          <a:r>
            <a:rPr lang="en-US" sz="700">
              <a:solidFill>
                <a:srgbClr val="FFFFFF"/>
              </a:solidFill>
              <a:latin typeface="Arial" panose="020B0604020202020204"/>
              <a:ea typeface="+mn-ea"/>
              <a:cs typeface="+mn-cs"/>
            </a:rPr>
            <a:t>Network Watcher</a:t>
          </a:r>
        </a:p>
      </dgm:t>
    </dgm:pt>
    <dgm:pt modelId="{17969193-3ACF-46C4-869C-6826B5DB6B90}" type="parTrans" cxnId="{B60C4730-6E77-4D82-8618-C92A71DA4D2B}">
      <dgm:prSet/>
      <dgm:spPr/>
      <dgm:t>
        <a:bodyPr/>
        <a:lstStyle/>
        <a:p>
          <a:endParaRPr lang="en-US" sz="700"/>
        </a:p>
      </dgm:t>
    </dgm:pt>
    <dgm:pt modelId="{63A28629-F577-4E98-945B-8774C0DB7FA8}" type="sibTrans" cxnId="{B60C4730-6E77-4D82-8618-C92A71DA4D2B}">
      <dgm:prSet/>
      <dgm:spPr/>
      <dgm:t>
        <a:bodyPr/>
        <a:lstStyle/>
        <a:p>
          <a:endParaRPr lang="en-US" sz="700"/>
        </a:p>
      </dgm:t>
    </dgm:pt>
    <dgm:pt modelId="{B79273F9-6160-4C9C-B904-9A5D4B836617}">
      <dgm:prSet custT="1"/>
      <dgm:spPr>
        <a:xfrm>
          <a:off x="538133" y="167090"/>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gm:spPr>
      <dgm:t>
        <a:bodyPr/>
        <a:lstStyle/>
        <a:p>
          <a:pPr rtl="0">
            <a:buNone/>
          </a:pPr>
          <a:r>
            <a:rPr lang="en-US" sz="700">
              <a:solidFill>
                <a:srgbClr val="FFFFFF"/>
              </a:solidFill>
              <a:latin typeface="Arial" panose="020B0604020202020204"/>
              <a:ea typeface="+mn-ea"/>
              <a:cs typeface="+mn-cs"/>
            </a:rPr>
            <a:t>NSG flow events</a:t>
          </a:r>
        </a:p>
      </dgm:t>
    </dgm:pt>
    <dgm:pt modelId="{AD435587-67CB-44F7-9282-557E4137D04E}" type="parTrans" cxnId="{6176D4C2-1E5F-4652-B397-AEC9F862B13B}">
      <dgm:prSet/>
      <dgm:spPr/>
      <dgm:t>
        <a:bodyPr/>
        <a:lstStyle/>
        <a:p>
          <a:endParaRPr lang="en-US" sz="700"/>
        </a:p>
      </dgm:t>
    </dgm:pt>
    <dgm:pt modelId="{0765F25F-0CC9-4116-BE0D-CAAA761E42D9}" type="sibTrans" cxnId="{6176D4C2-1E5F-4652-B397-AEC9F862B13B}">
      <dgm:prSet/>
      <dgm:spPr/>
      <dgm:t>
        <a:bodyPr/>
        <a:lstStyle/>
        <a:p>
          <a:endParaRPr lang="en-US" sz="700"/>
        </a:p>
      </dgm:t>
    </dgm:pt>
    <dgm:pt modelId="{32EEA514-ACE9-4F94-8AAC-1356C6CADAD5}">
      <dgm:prSet custT="1"/>
      <dgm:spPr>
        <a:xfrm>
          <a:off x="125" y="509459"/>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gm:spPr>
      <dgm:t>
        <a:bodyPr/>
        <a:lstStyle/>
        <a:p>
          <a:pPr rtl="0">
            <a:buNone/>
          </a:pPr>
          <a:r>
            <a:rPr lang="en-US" sz="700">
              <a:solidFill>
                <a:srgbClr val="FFFFFF"/>
              </a:solidFill>
              <a:latin typeface="Arial" panose="020B0604020202020204"/>
              <a:ea typeface="+mn-ea"/>
              <a:cs typeface="+mn-cs"/>
            </a:rPr>
            <a:t>Instance Profile</a:t>
          </a:r>
        </a:p>
      </dgm:t>
    </dgm:pt>
    <dgm:pt modelId="{351661D6-49F8-47DA-90C0-47055240F657}" type="parTrans" cxnId="{C2C1F8F7-B34C-4047-AE2D-15E0C020EA9C}">
      <dgm:prSet/>
      <dgm:spPr/>
      <dgm:t>
        <a:bodyPr/>
        <a:lstStyle/>
        <a:p>
          <a:endParaRPr lang="en-US" sz="700"/>
        </a:p>
      </dgm:t>
    </dgm:pt>
    <dgm:pt modelId="{881152D3-9E3E-4754-A566-5F5A38507F33}" type="sibTrans" cxnId="{C2C1F8F7-B34C-4047-AE2D-15E0C020EA9C}">
      <dgm:prSet/>
      <dgm:spPr/>
      <dgm:t>
        <a:bodyPr/>
        <a:lstStyle/>
        <a:p>
          <a:endParaRPr lang="en-US" sz="700"/>
        </a:p>
      </dgm:t>
    </dgm:pt>
    <dgm:pt modelId="{A595E187-F72E-42B5-B287-C9A2431F13E9}">
      <dgm:prSet custT="1"/>
      <dgm:spPr>
        <a:xfrm>
          <a:off x="538133" y="509459"/>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gm:spPr>
      <dgm:t>
        <a:bodyPr/>
        <a:lstStyle/>
        <a:p>
          <a:pPr rtl="0">
            <a:buNone/>
          </a:pPr>
          <a:r>
            <a:rPr lang="en-US" sz="700">
              <a:solidFill>
                <a:srgbClr val="FFFFFF"/>
              </a:solidFill>
              <a:latin typeface="Arial" panose="020B0604020202020204"/>
              <a:ea typeface="+mn-ea"/>
              <a:cs typeface="+mn-cs"/>
            </a:rPr>
            <a:t>Activity Log</a:t>
          </a:r>
        </a:p>
      </dgm:t>
    </dgm:pt>
    <dgm:pt modelId="{9E0C80AF-C7AA-4895-8496-D9135C03F80C}" type="parTrans" cxnId="{06C3211C-14DD-4436-9794-02D7D695C8D0}">
      <dgm:prSet/>
      <dgm:spPr/>
      <dgm:t>
        <a:bodyPr/>
        <a:lstStyle/>
        <a:p>
          <a:endParaRPr lang="en-US" sz="700"/>
        </a:p>
      </dgm:t>
    </dgm:pt>
    <dgm:pt modelId="{DDDD1704-8BC1-4147-843F-0B2E97E841C5}" type="sibTrans" cxnId="{06C3211C-14DD-4436-9794-02D7D695C8D0}">
      <dgm:prSet/>
      <dgm:spPr/>
      <dgm:t>
        <a:bodyPr/>
        <a:lstStyle/>
        <a:p>
          <a:endParaRPr lang="en-US" sz="700"/>
        </a:p>
      </dgm:t>
    </dgm:pt>
    <dgm:pt modelId="{A6F9B4B1-3778-469F-A10C-FC02B53D8F66}" type="pres">
      <dgm:prSet presAssocID="{ACC1B233-E20D-40C4-8522-0C4E4D733409}" presName="diagram" presStyleCnt="0">
        <dgm:presLayoutVars>
          <dgm:dir/>
          <dgm:resizeHandles val="exact"/>
        </dgm:presLayoutVars>
      </dgm:prSet>
      <dgm:spPr/>
    </dgm:pt>
    <dgm:pt modelId="{856434DE-5420-4DD6-AEF5-5E13E1C0981B}" type="pres">
      <dgm:prSet presAssocID="{5CD1C315-769F-4AB6-B61C-0E6BEB0D3F0A}" presName="node" presStyleLbl="node1" presStyleIdx="0" presStyleCnt="4">
        <dgm:presLayoutVars>
          <dgm:bulletEnabled val="1"/>
        </dgm:presLayoutVars>
      </dgm:prSet>
      <dgm:spPr/>
    </dgm:pt>
    <dgm:pt modelId="{CA4739CB-D2DC-41CD-B405-7C2D25563841}" type="pres">
      <dgm:prSet presAssocID="{63A28629-F577-4E98-945B-8774C0DB7FA8}" presName="sibTrans" presStyleCnt="0"/>
      <dgm:spPr/>
    </dgm:pt>
    <dgm:pt modelId="{0D289AF5-7AAC-4413-85DF-F0B03D36932F}" type="pres">
      <dgm:prSet presAssocID="{B79273F9-6160-4C9C-B904-9A5D4B836617}" presName="node" presStyleLbl="node1" presStyleIdx="1" presStyleCnt="4">
        <dgm:presLayoutVars>
          <dgm:bulletEnabled val="1"/>
        </dgm:presLayoutVars>
      </dgm:prSet>
      <dgm:spPr/>
    </dgm:pt>
    <dgm:pt modelId="{6EC671E6-7728-44B8-B0DD-E150ACBC6818}" type="pres">
      <dgm:prSet presAssocID="{0765F25F-0CC9-4116-BE0D-CAAA761E42D9}" presName="sibTrans" presStyleCnt="0"/>
      <dgm:spPr/>
    </dgm:pt>
    <dgm:pt modelId="{19E1E53D-F89F-4A82-BB86-32DD81A10964}" type="pres">
      <dgm:prSet presAssocID="{32EEA514-ACE9-4F94-8AAC-1356C6CADAD5}" presName="node" presStyleLbl="node1" presStyleIdx="2" presStyleCnt="4">
        <dgm:presLayoutVars>
          <dgm:bulletEnabled val="1"/>
        </dgm:presLayoutVars>
      </dgm:prSet>
      <dgm:spPr/>
    </dgm:pt>
    <dgm:pt modelId="{9B206DC5-115E-41B0-871C-F7FB6E5380A8}" type="pres">
      <dgm:prSet presAssocID="{881152D3-9E3E-4754-A566-5F5A38507F33}" presName="sibTrans" presStyleCnt="0"/>
      <dgm:spPr/>
    </dgm:pt>
    <dgm:pt modelId="{71A49FB5-52A4-4640-9312-C109800BB9EE}" type="pres">
      <dgm:prSet presAssocID="{A595E187-F72E-42B5-B287-C9A2431F13E9}" presName="node" presStyleLbl="node1" presStyleIdx="3" presStyleCnt="4">
        <dgm:presLayoutVars>
          <dgm:bulletEnabled val="1"/>
        </dgm:presLayoutVars>
      </dgm:prSet>
      <dgm:spPr/>
    </dgm:pt>
  </dgm:ptLst>
  <dgm:cxnLst>
    <dgm:cxn modelId="{7BF65402-82BB-4E48-9E11-B6A65B45B565}" type="presOf" srcId="{A595E187-F72E-42B5-B287-C9A2431F13E9}" destId="{71A49FB5-52A4-4640-9312-C109800BB9EE}" srcOrd="0" destOrd="0" presId="urn:microsoft.com/office/officeart/2005/8/layout/default"/>
    <dgm:cxn modelId="{06C3211C-14DD-4436-9794-02D7D695C8D0}" srcId="{ACC1B233-E20D-40C4-8522-0C4E4D733409}" destId="{A595E187-F72E-42B5-B287-C9A2431F13E9}" srcOrd="3" destOrd="0" parTransId="{9E0C80AF-C7AA-4895-8496-D9135C03F80C}" sibTransId="{DDDD1704-8BC1-4147-843F-0B2E97E841C5}"/>
    <dgm:cxn modelId="{3668E129-A7C3-4B31-ADF5-F1F96A19062D}" type="presOf" srcId="{B79273F9-6160-4C9C-B904-9A5D4B836617}" destId="{0D289AF5-7AAC-4413-85DF-F0B03D36932F}" srcOrd="0" destOrd="0" presId="urn:microsoft.com/office/officeart/2005/8/layout/default"/>
    <dgm:cxn modelId="{B60C4730-6E77-4D82-8618-C92A71DA4D2B}" srcId="{ACC1B233-E20D-40C4-8522-0C4E4D733409}" destId="{5CD1C315-769F-4AB6-B61C-0E6BEB0D3F0A}" srcOrd="0" destOrd="0" parTransId="{17969193-3ACF-46C4-869C-6826B5DB6B90}" sibTransId="{63A28629-F577-4E98-945B-8774C0DB7FA8}"/>
    <dgm:cxn modelId="{FB1F0A8A-66AB-4003-917C-93FEE5E39676}" type="presOf" srcId="{ACC1B233-E20D-40C4-8522-0C4E4D733409}" destId="{A6F9B4B1-3778-469F-A10C-FC02B53D8F66}" srcOrd="0" destOrd="0" presId="urn:microsoft.com/office/officeart/2005/8/layout/default"/>
    <dgm:cxn modelId="{F05CD5A9-7167-4C4F-9484-3441E5060316}" type="presOf" srcId="{32EEA514-ACE9-4F94-8AAC-1356C6CADAD5}" destId="{19E1E53D-F89F-4A82-BB86-32DD81A10964}" srcOrd="0" destOrd="0" presId="urn:microsoft.com/office/officeart/2005/8/layout/default"/>
    <dgm:cxn modelId="{109078BC-4D90-4E99-AA40-571E6D7B2F1E}" type="presOf" srcId="{5CD1C315-769F-4AB6-B61C-0E6BEB0D3F0A}" destId="{856434DE-5420-4DD6-AEF5-5E13E1C0981B}" srcOrd="0" destOrd="0" presId="urn:microsoft.com/office/officeart/2005/8/layout/default"/>
    <dgm:cxn modelId="{6176D4C2-1E5F-4652-B397-AEC9F862B13B}" srcId="{ACC1B233-E20D-40C4-8522-0C4E4D733409}" destId="{B79273F9-6160-4C9C-B904-9A5D4B836617}" srcOrd="1" destOrd="0" parTransId="{AD435587-67CB-44F7-9282-557E4137D04E}" sibTransId="{0765F25F-0CC9-4116-BE0D-CAAA761E42D9}"/>
    <dgm:cxn modelId="{C2C1F8F7-B34C-4047-AE2D-15E0C020EA9C}" srcId="{ACC1B233-E20D-40C4-8522-0C4E4D733409}" destId="{32EEA514-ACE9-4F94-8AAC-1356C6CADAD5}" srcOrd="2" destOrd="0" parTransId="{351661D6-49F8-47DA-90C0-47055240F657}" sibTransId="{881152D3-9E3E-4754-A566-5F5A38507F33}"/>
    <dgm:cxn modelId="{CFCA3E92-707B-447A-B446-335FFC1E1ACE}" type="presParOf" srcId="{A6F9B4B1-3778-469F-A10C-FC02B53D8F66}" destId="{856434DE-5420-4DD6-AEF5-5E13E1C0981B}" srcOrd="0" destOrd="0" presId="urn:microsoft.com/office/officeart/2005/8/layout/default"/>
    <dgm:cxn modelId="{6A23ECBE-8336-443D-B9BF-97C3B7C4F278}" type="presParOf" srcId="{A6F9B4B1-3778-469F-A10C-FC02B53D8F66}" destId="{CA4739CB-D2DC-41CD-B405-7C2D25563841}" srcOrd="1" destOrd="0" presId="urn:microsoft.com/office/officeart/2005/8/layout/default"/>
    <dgm:cxn modelId="{0FE63250-DBF0-4AA6-97ED-E3A7DF8EE440}" type="presParOf" srcId="{A6F9B4B1-3778-469F-A10C-FC02B53D8F66}" destId="{0D289AF5-7AAC-4413-85DF-F0B03D36932F}" srcOrd="2" destOrd="0" presId="urn:microsoft.com/office/officeart/2005/8/layout/default"/>
    <dgm:cxn modelId="{44AE91FD-2CAB-4574-878D-7B9D7BE05F0E}" type="presParOf" srcId="{A6F9B4B1-3778-469F-A10C-FC02B53D8F66}" destId="{6EC671E6-7728-44B8-B0DD-E150ACBC6818}" srcOrd="3" destOrd="0" presId="urn:microsoft.com/office/officeart/2005/8/layout/default"/>
    <dgm:cxn modelId="{FF372A97-F52B-4D66-B7AC-C3EB30A33DB8}" type="presParOf" srcId="{A6F9B4B1-3778-469F-A10C-FC02B53D8F66}" destId="{19E1E53D-F89F-4A82-BB86-32DD81A10964}" srcOrd="4" destOrd="0" presId="urn:microsoft.com/office/officeart/2005/8/layout/default"/>
    <dgm:cxn modelId="{1B00CE1F-AADC-482E-859B-82858091A6EE}" type="presParOf" srcId="{A6F9B4B1-3778-469F-A10C-FC02B53D8F66}" destId="{9B206DC5-115E-41B0-871C-F7FB6E5380A8}" srcOrd="5" destOrd="0" presId="urn:microsoft.com/office/officeart/2005/8/layout/default"/>
    <dgm:cxn modelId="{BBC59A26-73EB-40E5-AF80-4F6E98EF9FC8}" type="presParOf" srcId="{A6F9B4B1-3778-469F-A10C-FC02B53D8F66}" destId="{71A49FB5-52A4-4640-9312-C109800BB9EE}" srcOrd="6"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4ADDCF-D6D3-9042-9DD5-3CD614248519}"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GB"/>
        </a:p>
      </dgm:t>
    </dgm:pt>
    <dgm:pt modelId="{1125AB10-9B72-E642-9149-A6599342A7A3}">
      <dgm:prSet phldrT="[Text]"/>
      <dgm:spPr>
        <a:solidFill>
          <a:schemeClr val="accent1">
            <a:lumMod val="40000"/>
            <a:lumOff val="60000"/>
          </a:schemeClr>
        </a:solidFill>
      </dgm:spPr>
      <dgm:t>
        <a:bodyPr/>
        <a:lstStyle/>
        <a:p>
          <a:r>
            <a:rPr lang="en-GB">
              <a:solidFill>
                <a:schemeClr val="tx1"/>
              </a:solidFill>
            </a:rPr>
            <a:t>SAP Admins do not maintain Network Security</a:t>
          </a:r>
        </a:p>
      </dgm:t>
    </dgm:pt>
    <dgm:pt modelId="{7F4BE30A-2078-4E43-9CAC-8895D7531000}" type="parTrans" cxnId="{744CBC55-2B11-5045-A4A9-08201D180097}">
      <dgm:prSet/>
      <dgm:spPr/>
      <dgm:t>
        <a:bodyPr/>
        <a:lstStyle/>
        <a:p>
          <a:endParaRPr lang="en-GB"/>
        </a:p>
      </dgm:t>
    </dgm:pt>
    <dgm:pt modelId="{E8544187-0F0A-EE42-B5BA-17C74CD546A1}" type="sibTrans" cxnId="{744CBC55-2B11-5045-A4A9-08201D180097}">
      <dgm:prSet/>
      <dgm:spPr>
        <a:solidFill>
          <a:schemeClr val="tx1">
            <a:lumMod val="85000"/>
            <a:lumOff val="15000"/>
          </a:schemeClr>
        </a:solidFill>
      </dgm:spPr>
      <dgm:t>
        <a:bodyPr/>
        <a:lstStyle/>
        <a:p>
          <a:endParaRPr lang="en-GB"/>
        </a:p>
      </dgm:t>
    </dgm:pt>
    <dgm:pt modelId="{BC729619-8164-624F-8BF5-77BE178FBE1A}">
      <dgm:prSet phldrT="[Text]"/>
      <dgm:spPr>
        <a:solidFill>
          <a:schemeClr val="accent3">
            <a:lumMod val="60000"/>
            <a:lumOff val="40000"/>
          </a:schemeClr>
        </a:solidFill>
      </dgm:spPr>
      <dgm:t>
        <a:bodyPr/>
        <a:lstStyle/>
        <a:p>
          <a:r>
            <a:rPr lang="en-GB" dirty="0"/>
            <a:t>Network Admins do not maintain SAP Security</a:t>
          </a:r>
        </a:p>
      </dgm:t>
    </dgm:pt>
    <dgm:pt modelId="{423EFCD9-BD8B-0145-A62C-E05EBBB82820}" type="parTrans" cxnId="{C624C483-6CA0-4641-AA71-27F3369D19A3}">
      <dgm:prSet/>
      <dgm:spPr/>
      <dgm:t>
        <a:bodyPr/>
        <a:lstStyle/>
        <a:p>
          <a:endParaRPr lang="en-GB"/>
        </a:p>
      </dgm:t>
    </dgm:pt>
    <dgm:pt modelId="{F5A7F330-B2E4-3047-B23D-BAB17AB090A5}" type="sibTrans" cxnId="{C624C483-6CA0-4641-AA71-27F3369D19A3}">
      <dgm:prSet/>
      <dgm:spPr>
        <a:solidFill>
          <a:schemeClr val="tx1">
            <a:lumMod val="85000"/>
            <a:lumOff val="15000"/>
          </a:schemeClr>
        </a:solidFill>
      </dgm:spPr>
      <dgm:t>
        <a:bodyPr/>
        <a:lstStyle/>
        <a:p>
          <a:endParaRPr lang="en-GB"/>
        </a:p>
      </dgm:t>
    </dgm:pt>
    <dgm:pt modelId="{8B6FFB42-DEBB-8B4A-9663-885A846B19D1}">
      <dgm:prSet phldrT="[Text]"/>
      <dgm:spPr>
        <a:solidFill>
          <a:schemeClr val="accent6"/>
        </a:solidFill>
        <a:ln>
          <a:solidFill>
            <a:schemeClr val="accent6">
              <a:lumMod val="60000"/>
              <a:lumOff val="40000"/>
            </a:schemeClr>
          </a:solidFill>
        </a:ln>
      </dgm:spPr>
      <dgm:t>
        <a:bodyPr/>
        <a:lstStyle/>
        <a:p>
          <a:r>
            <a:rPr lang="en-GB"/>
            <a:t>Nobody secures the SAP Systems</a:t>
          </a:r>
        </a:p>
      </dgm:t>
    </dgm:pt>
    <dgm:pt modelId="{D3809F9B-C31B-374F-A283-D0A2A405790A}" type="parTrans" cxnId="{03CF75EA-D2B6-2C42-8565-1530D3E7E944}">
      <dgm:prSet/>
      <dgm:spPr/>
      <dgm:t>
        <a:bodyPr/>
        <a:lstStyle/>
        <a:p>
          <a:endParaRPr lang="en-GB"/>
        </a:p>
      </dgm:t>
    </dgm:pt>
    <dgm:pt modelId="{161A801B-2C3A-244D-BCED-62BC6DCD1BDB}" type="sibTrans" cxnId="{03CF75EA-D2B6-2C42-8565-1530D3E7E944}">
      <dgm:prSet/>
      <dgm:spPr/>
      <dgm:t>
        <a:bodyPr/>
        <a:lstStyle/>
        <a:p>
          <a:endParaRPr lang="en-GB"/>
        </a:p>
      </dgm:t>
    </dgm:pt>
    <dgm:pt modelId="{39C8CA04-9101-0145-9514-61D1543411BA}" type="pres">
      <dgm:prSet presAssocID="{8B4ADDCF-D6D3-9042-9DD5-3CD614248519}" presName="outerComposite" presStyleCnt="0">
        <dgm:presLayoutVars>
          <dgm:chMax val="5"/>
          <dgm:dir/>
          <dgm:resizeHandles val="exact"/>
        </dgm:presLayoutVars>
      </dgm:prSet>
      <dgm:spPr/>
    </dgm:pt>
    <dgm:pt modelId="{5CAA33E7-BCC0-A449-8151-3DEC9B140170}" type="pres">
      <dgm:prSet presAssocID="{8B4ADDCF-D6D3-9042-9DD5-3CD614248519}" presName="dummyMaxCanvas" presStyleCnt="0">
        <dgm:presLayoutVars/>
      </dgm:prSet>
      <dgm:spPr/>
    </dgm:pt>
    <dgm:pt modelId="{9AF6C714-AE54-D942-84F8-08689FEF48BE}" type="pres">
      <dgm:prSet presAssocID="{8B4ADDCF-D6D3-9042-9DD5-3CD614248519}" presName="ThreeNodes_1" presStyleLbl="node1" presStyleIdx="0" presStyleCnt="3" custLinFactNeighborX="-248" custLinFactNeighborY="7005">
        <dgm:presLayoutVars>
          <dgm:bulletEnabled val="1"/>
        </dgm:presLayoutVars>
      </dgm:prSet>
      <dgm:spPr/>
    </dgm:pt>
    <dgm:pt modelId="{D85745A7-D354-9948-9CCD-F593E058996D}" type="pres">
      <dgm:prSet presAssocID="{8B4ADDCF-D6D3-9042-9DD5-3CD614248519}" presName="ThreeNodes_2" presStyleLbl="node1" presStyleIdx="1" presStyleCnt="3" custLinFactNeighborX="-248" custLinFactNeighborY="5254">
        <dgm:presLayoutVars>
          <dgm:bulletEnabled val="1"/>
        </dgm:presLayoutVars>
      </dgm:prSet>
      <dgm:spPr/>
    </dgm:pt>
    <dgm:pt modelId="{CA7F236B-9F6E-E14D-9904-EAD2B3ECB9F5}" type="pres">
      <dgm:prSet presAssocID="{8B4ADDCF-D6D3-9042-9DD5-3CD614248519}" presName="ThreeNodes_3" presStyleLbl="node1" presStyleIdx="2" presStyleCnt="3" custLinFactNeighborX="-248" custLinFactNeighborY="5254">
        <dgm:presLayoutVars>
          <dgm:bulletEnabled val="1"/>
        </dgm:presLayoutVars>
      </dgm:prSet>
      <dgm:spPr/>
    </dgm:pt>
    <dgm:pt modelId="{1EC6002C-ABAB-6C48-B93D-83772C4CAE7E}" type="pres">
      <dgm:prSet presAssocID="{8B4ADDCF-D6D3-9042-9DD5-3CD614248519}" presName="ThreeConn_1-2" presStyleLbl="fgAccFollowNode1" presStyleIdx="0" presStyleCnt="2">
        <dgm:presLayoutVars>
          <dgm:bulletEnabled val="1"/>
        </dgm:presLayoutVars>
      </dgm:prSet>
      <dgm:spPr/>
    </dgm:pt>
    <dgm:pt modelId="{B4F01F3A-A9A5-5046-9AE8-8038BF397D4E}" type="pres">
      <dgm:prSet presAssocID="{8B4ADDCF-D6D3-9042-9DD5-3CD614248519}" presName="ThreeConn_2-3" presStyleLbl="fgAccFollowNode1" presStyleIdx="1" presStyleCnt="2">
        <dgm:presLayoutVars>
          <dgm:bulletEnabled val="1"/>
        </dgm:presLayoutVars>
      </dgm:prSet>
      <dgm:spPr/>
    </dgm:pt>
    <dgm:pt modelId="{4D0491FE-1D59-5C4B-B619-AF70BB6276B3}" type="pres">
      <dgm:prSet presAssocID="{8B4ADDCF-D6D3-9042-9DD5-3CD614248519}" presName="ThreeNodes_1_text" presStyleLbl="node1" presStyleIdx="2" presStyleCnt="3">
        <dgm:presLayoutVars>
          <dgm:bulletEnabled val="1"/>
        </dgm:presLayoutVars>
      </dgm:prSet>
      <dgm:spPr/>
    </dgm:pt>
    <dgm:pt modelId="{9D69E899-3568-9E4F-8DA3-E3EEE5CCB64A}" type="pres">
      <dgm:prSet presAssocID="{8B4ADDCF-D6D3-9042-9DD5-3CD614248519}" presName="ThreeNodes_2_text" presStyleLbl="node1" presStyleIdx="2" presStyleCnt="3">
        <dgm:presLayoutVars>
          <dgm:bulletEnabled val="1"/>
        </dgm:presLayoutVars>
      </dgm:prSet>
      <dgm:spPr/>
    </dgm:pt>
    <dgm:pt modelId="{4F0C139D-B6AF-7B48-95D6-6773237E6F07}" type="pres">
      <dgm:prSet presAssocID="{8B4ADDCF-D6D3-9042-9DD5-3CD614248519}" presName="ThreeNodes_3_text" presStyleLbl="node1" presStyleIdx="2" presStyleCnt="3">
        <dgm:presLayoutVars>
          <dgm:bulletEnabled val="1"/>
        </dgm:presLayoutVars>
      </dgm:prSet>
      <dgm:spPr/>
    </dgm:pt>
  </dgm:ptLst>
  <dgm:cxnLst>
    <dgm:cxn modelId="{7FAE7501-F98E-9A4B-8CB6-8DDD5BCE9808}" type="presOf" srcId="{1125AB10-9B72-E642-9149-A6599342A7A3}" destId="{4D0491FE-1D59-5C4B-B619-AF70BB6276B3}" srcOrd="1" destOrd="0" presId="urn:microsoft.com/office/officeart/2005/8/layout/vProcess5"/>
    <dgm:cxn modelId="{C2343206-C187-0D46-ADAF-ABF41B65B8D7}" type="presOf" srcId="{BC729619-8164-624F-8BF5-77BE178FBE1A}" destId="{9D69E899-3568-9E4F-8DA3-E3EEE5CCB64A}" srcOrd="1" destOrd="0" presId="urn:microsoft.com/office/officeart/2005/8/layout/vProcess5"/>
    <dgm:cxn modelId="{D917EB08-B9B5-D448-9405-4D6D9CCDBF2E}" type="presOf" srcId="{8B6FFB42-DEBB-8B4A-9663-885A846B19D1}" destId="{CA7F236B-9F6E-E14D-9904-EAD2B3ECB9F5}" srcOrd="0" destOrd="0" presId="urn:microsoft.com/office/officeart/2005/8/layout/vProcess5"/>
    <dgm:cxn modelId="{590CB75E-6C6E-B441-A149-93E4C18B1BA2}" type="presOf" srcId="{8B6FFB42-DEBB-8B4A-9663-885A846B19D1}" destId="{4F0C139D-B6AF-7B48-95D6-6773237E6F07}" srcOrd="1" destOrd="0" presId="urn:microsoft.com/office/officeart/2005/8/layout/vProcess5"/>
    <dgm:cxn modelId="{8BC9F46F-906A-314B-8852-45D006895DD0}" type="presOf" srcId="{E8544187-0F0A-EE42-B5BA-17C74CD546A1}" destId="{1EC6002C-ABAB-6C48-B93D-83772C4CAE7E}" srcOrd="0" destOrd="0" presId="urn:microsoft.com/office/officeart/2005/8/layout/vProcess5"/>
    <dgm:cxn modelId="{744CBC55-2B11-5045-A4A9-08201D180097}" srcId="{8B4ADDCF-D6D3-9042-9DD5-3CD614248519}" destId="{1125AB10-9B72-E642-9149-A6599342A7A3}" srcOrd="0" destOrd="0" parTransId="{7F4BE30A-2078-4E43-9CAC-8895D7531000}" sibTransId="{E8544187-0F0A-EE42-B5BA-17C74CD546A1}"/>
    <dgm:cxn modelId="{F2E19077-7E30-CD42-A960-CB180E77BAD8}" type="presOf" srcId="{1125AB10-9B72-E642-9149-A6599342A7A3}" destId="{9AF6C714-AE54-D942-84F8-08689FEF48BE}" srcOrd="0" destOrd="0" presId="urn:microsoft.com/office/officeart/2005/8/layout/vProcess5"/>
    <dgm:cxn modelId="{C624C483-6CA0-4641-AA71-27F3369D19A3}" srcId="{8B4ADDCF-D6D3-9042-9DD5-3CD614248519}" destId="{BC729619-8164-624F-8BF5-77BE178FBE1A}" srcOrd="1" destOrd="0" parTransId="{423EFCD9-BD8B-0145-A62C-E05EBBB82820}" sibTransId="{F5A7F330-B2E4-3047-B23D-BAB17AB090A5}"/>
    <dgm:cxn modelId="{9D09639D-EE36-8343-9082-4BFC89349604}" type="presOf" srcId="{F5A7F330-B2E4-3047-B23D-BAB17AB090A5}" destId="{B4F01F3A-A9A5-5046-9AE8-8038BF397D4E}" srcOrd="0" destOrd="0" presId="urn:microsoft.com/office/officeart/2005/8/layout/vProcess5"/>
    <dgm:cxn modelId="{45E996D5-19A9-5B44-A6D0-CEE29A8562FE}" type="presOf" srcId="{8B4ADDCF-D6D3-9042-9DD5-3CD614248519}" destId="{39C8CA04-9101-0145-9514-61D1543411BA}" srcOrd="0" destOrd="0" presId="urn:microsoft.com/office/officeart/2005/8/layout/vProcess5"/>
    <dgm:cxn modelId="{03CF75EA-D2B6-2C42-8565-1530D3E7E944}" srcId="{8B4ADDCF-D6D3-9042-9DD5-3CD614248519}" destId="{8B6FFB42-DEBB-8B4A-9663-885A846B19D1}" srcOrd="2" destOrd="0" parTransId="{D3809F9B-C31B-374F-A283-D0A2A405790A}" sibTransId="{161A801B-2C3A-244D-BCED-62BC6DCD1BDB}"/>
    <dgm:cxn modelId="{830CEDF4-2A63-1346-8129-39C7DE78DCB4}" type="presOf" srcId="{BC729619-8164-624F-8BF5-77BE178FBE1A}" destId="{D85745A7-D354-9948-9CCD-F593E058996D}" srcOrd="0" destOrd="0" presId="urn:microsoft.com/office/officeart/2005/8/layout/vProcess5"/>
    <dgm:cxn modelId="{EF5BC14B-9D63-DB41-A957-9F4EE46FB643}" type="presParOf" srcId="{39C8CA04-9101-0145-9514-61D1543411BA}" destId="{5CAA33E7-BCC0-A449-8151-3DEC9B140170}" srcOrd="0" destOrd="0" presId="urn:microsoft.com/office/officeart/2005/8/layout/vProcess5"/>
    <dgm:cxn modelId="{5A9AB2D9-BAF6-DF4B-A323-F177D3948730}" type="presParOf" srcId="{39C8CA04-9101-0145-9514-61D1543411BA}" destId="{9AF6C714-AE54-D942-84F8-08689FEF48BE}" srcOrd="1" destOrd="0" presId="urn:microsoft.com/office/officeart/2005/8/layout/vProcess5"/>
    <dgm:cxn modelId="{0F58633A-EEF7-5D4E-A7FD-BB286985B8A5}" type="presParOf" srcId="{39C8CA04-9101-0145-9514-61D1543411BA}" destId="{D85745A7-D354-9948-9CCD-F593E058996D}" srcOrd="2" destOrd="0" presId="urn:microsoft.com/office/officeart/2005/8/layout/vProcess5"/>
    <dgm:cxn modelId="{01D0A1B2-D85E-4F45-AEDE-976CB5D64388}" type="presParOf" srcId="{39C8CA04-9101-0145-9514-61D1543411BA}" destId="{CA7F236B-9F6E-E14D-9904-EAD2B3ECB9F5}" srcOrd="3" destOrd="0" presId="urn:microsoft.com/office/officeart/2005/8/layout/vProcess5"/>
    <dgm:cxn modelId="{9B5B9D40-8284-364C-9093-053BFB60A963}" type="presParOf" srcId="{39C8CA04-9101-0145-9514-61D1543411BA}" destId="{1EC6002C-ABAB-6C48-B93D-83772C4CAE7E}" srcOrd="4" destOrd="0" presId="urn:microsoft.com/office/officeart/2005/8/layout/vProcess5"/>
    <dgm:cxn modelId="{116D9567-5325-3241-9314-D64FCEBF4FFC}" type="presParOf" srcId="{39C8CA04-9101-0145-9514-61D1543411BA}" destId="{B4F01F3A-A9A5-5046-9AE8-8038BF397D4E}" srcOrd="5" destOrd="0" presId="urn:microsoft.com/office/officeart/2005/8/layout/vProcess5"/>
    <dgm:cxn modelId="{747197AF-9569-FC40-A65F-9DB35386258F}" type="presParOf" srcId="{39C8CA04-9101-0145-9514-61D1543411BA}" destId="{4D0491FE-1D59-5C4B-B619-AF70BB6276B3}" srcOrd="6" destOrd="0" presId="urn:microsoft.com/office/officeart/2005/8/layout/vProcess5"/>
    <dgm:cxn modelId="{C1262DC9-E2A6-484C-94C7-19CC416DC1E0}" type="presParOf" srcId="{39C8CA04-9101-0145-9514-61D1543411BA}" destId="{9D69E899-3568-9E4F-8DA3-E3EEE5CCB64A}" srcOrd="7" destOrd="0" presId="urn:microsoft.com/office/officeart/2005/8/layout/vProcess5"/>
    <dgm:cxn modelId="{D7CDBBFF-5FD4-CA4F-91C9-56706F58D2E7}" type="presParOf" srcId="{39C8CA04-9101-0145-9514-61D1543411BA}" destId="{4F0C139D-B6AF-7B48-95D6-6773237E6F07}"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434DE-5420-4DD6-AEF5-5E13E1C0981B}">
      <dsp:nvSpPr>
        <dsp:cNvPr id="0" name=""/>
        <dsp:cNvSpPr/>
      </dsp:nvSpPr>
      <dsp:spPr>
        <a:xfrm>
          <a:off x="125" y="167090"/>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rgbClr val="FFFFFF"/>
              </a:solidFill>
              <a:latin typeface="Arial" panose="020B0604020202020204"/>
              <a:ea typeface="+mn-ea"/>
              <a:cs typeface="+mn-cs"/>
            </a:rPr>
            <a:t>Network Watcher</a:t>
          </a:r>
        </a:p>
      </dsp:txBody>
      <dsp:txXfrm>
        <a:off x="125" y="167090"/>
        <a:ext cx="489098" cy="293459"/>
      </dsp:txXfrm>
    </dsp:sp>
    <dsp:sp modelId="{0D289AF5-7AAC-4413-85DF-F0B03D36932F}">
      <dsp:nvSpPr>
        <dsp:cNvPr id="0" name=""/>
        <dsp:cNvSpPr/>
      </dsp:nvSpPr>
      <dsp:spPr>
        <a:xfrm>
          <a:off x="538133" y="167090"/>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rgbClr val="FFFFFF"/>
              </a:solidFill>
              <a:latin typeface="Arial" panose="020B0604020202020204"/>
              <a:ea typeface="+mn-ea"/>
              <a:cs typeface="+mn-cs"/>
            </a:rPr>
            <a:t>NSG flow events</a:t>
          </a:r>
        </a:p>
      </dsp:txBody>
      <dsp:txXfrm>
        <a:off x="538133" y="167090"/>
        <a:ext cx="489098" cy="293459"/>
      </dsp:txXfrm>
    </dsp:sp>
    <dsp:sp modelId="{19E1E53D-F89F-4A82-BB86-32DD81A10964}">
      <dsp:nvSpPr>
        <dsp:cNvPr id="0" name=""/>
        <dsp:cNvSpPr/>
      </dsp:nvSpPr>
      <dsp:spPr>
        <a:xfrm>
          <a:off x="125" y="509459"/>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rgbClr val="FFFFFF"/>
              </a:solidFill>
              <a:latin typeface="Arial" panose="020B0604020202020204"/>
              <a:ea typeface="+mn-ea"/>
              <a:cs typeface="+mn-cs"/>
            </a:rPr>
            <a:t>Instance Profile</a:t>
          </a:r>
        </a:p>
      </dsp:txBody>
      <dsp:txXfrm>
        <a:off x="125" y="509459"/>
        <a:ext cx="489098" cy="293459"/>
      </dsp:txXfrm>
    </dsp:sp>
    <dsp:sp modelId="{71A49FB5-52A4-4640-9312-C109800BB9EE}">
      <dsp:nvSpPr>
        <dsp:cNvPr id="0" name=""/>
        <dsp:cNvSpPr/>
      </dsp:nvSpPr>
      <dsp:spPr>
        <a:xfrm>
          <a:off x="538133" y="509459"/>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rgbClr val="FFFFFF"/>
              </a:solidFill>
              <a:latin typeface="Arial" panose="020B0604020202020204"/>
              <a:ea typeface="+mn-ea"/>
              <a:cs typeface="+mn-cs"/>
            </a:rPr>
            <a:t>Activity Log</a:t>
          </a:r>
        </a:p>
      </dsp:txBody>
      <dsp:txXfrm>
        <a:off x="538133" y="509459"/>
        <a:ext cx="489098" cy="2934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434DE-5420-4DD6-AEF5-5E13E1C0981B}">
      <dsp:nvSpPr>
        <dsp:cNvPr id="0" name=""/>
        <dsp:cNvSpPr/>
      </dsp:nvSpPr>
      <dsp:spPr>
        <a:xfrm>
          <a:off x="125" y="167090"/>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rgbClr val="FFFFFF"/>
              </a:solidFill>
              <a:latin typeface="Arial" panose="020B0604020202020204"/>
              <a:ea typeface="+mn-ea"/>
              <a:cs typeface="+mn-cs"/>
            </a:rPr>
            <a:t>Network Watcher</a:t>
          </a:r>
        </a:p>
      </dsp:txBody>
      <dsp:txXfrm>
        <a:off x="125" y="167090"/>
        <a:ext cx="489098" cy="293459"/>
      </dsp:txXfrm>
    </dsp:sp>
    <dsp:sp modelId="{0D289AF5-7AAC-4413-85DF-F0B03D36932F}">
      <dsp:nvSpPr>
        <dsp:cNvPr id="0" name=""/>
        <dsp:cNvSpPr/>
      </dsp:nvSpPr>
      <dsp:spPr>
        <a:xfrm>
          <a:off x="538133" y="167090"/>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rgbClr val="FFFFFF"/>
              </a:solidFill>
              <a:latin typeface="Arial" panose="020B0604020202020204"/>
              <a:ea typeface="+mn-ea"/>
              <a:cs typeface="+mn-cs"/>
            </a:rPr>
            <a:t>NSG flow events</a:t>
          </a:r>
        </a:p>
      </dsp:txBody>
      <dsp:txXfrm>
        <a:off x="538133" y="167090"/>
        <a:ext cx="489098" cy="293459"/>
      </dsp:txXfrm>
    </dsp:sp>
    <dsp:sp modelId="{19E1E53D-F89F-4A82-BB86-32DD81A10964}">
      <dsp:nvSpPr>
        <dsp:cNvPr id="0" name=""/>
        <dsp:cNvSpPr/>
      </dsp:nvSpPr>
      <dsp:spPr>
        <a:xfrm>
          <a:off x="125" y="509459"/>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rgbClr val="FFFFFF"/>
              </a:solidFill>
              <a:latin typeface="Arial" panose="020B0604020202020204"/>
              <a:ea typeface="+mn-ea"/>
              <a:cs typeface="+mn-cs"/>
            </a:rPr>
            <a:t>Instance Profile</a:t>
          </a:r>
        </a:p>
      </dsp:txBody>
      <dsp:txXfrm>
        <a:off x="125" y="509459"/>
        <a:ext cx="489098" cy="293459"/>
      </dsp:txXfrm>
    </dsp:sp>
    <dsp:sp modelId="{71A49FB5-52A4-4640-9312-C109800BB9EE}">
      <dsp:nvSpPr>
        <dsp:cNvPr id="0" name=""/>
        <dsp:cNvSpPr/>
      </dsp:nvSpPr>
      <dsp:spPr>
        <a:xfrm>
          <a:off x="538133" y="509459"/>
          <a:ext cx="489098" cy="293459"/>
        </a:xfrm>
        <a:prstGeom prst="rect">
          <a:avLst/>
        </a:prstGeom>
        <a:solidFill>
          <a:schemeClr val="accent3"/>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rgbClr val="FFFFFF"/>
              </a:solidFill>
              <a:latin typeface="Arial" panose="020B0604020202020204"/>
              <a:ea typeface="+mn-ea"/>
              <a:cs typeface="+mn-cs"/>
            </a:rPr>
            <a:t>Activity Log</a:t>
          </a:r>
        </a:p>
      </dsp:txBody>
      <dsp:txXfrm>
        <a:off x="538133" y="509459"/>
        <a:ext cx="489098" cy="2934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6C714-AE54-D942-84F8-08689FEF48BE}">
      <dsp:nvSpPr>
        <dsp:cNvPr id="0" name=""/>
        <dsp:cNvSpPr/>
      </dsp:nvSpPr>
      <dsp:spPr>
        <a:xfrm>
          <a:off x="0" y="92544"/>
          <a:ext cx="9618345" cy="1321117"/>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a:solidFill>
                <a:schemeClr val="tx1"/>
              </a:solidFill>
            </a:rPr>
            <a:t>SAP Admins do not maintain Network Security</a:t>
          </a:r>
        </a:p>
      </dsp:txBody>
      <dsp:txXfrm>
        <a:off x="38694" y="131238"/>
        <a:ext cx="8192756" cy="1243729"/>
      </dsp:txXfrm>
    </dsp:sp>
    <dsp:sp modelId="{D85745A7-D354-9948-9CCD-F593E058996D}">
      <dsp:nvSpPr>
        <dsp:cNvPr id="0" name=""/>
        <dsp:cNvSpPr/>
      </dsp:nvSpPr>
      <dsp:spPr>
        <a:xfrm>
          <a:off x="824824" y="1610715"/>
          <a:ext cx="9618345" cy="1321117"/>
        </a:xfrm>
        <a:prstGeom prst="roundRect">
          <a:avLst>
            <a:gd name="adj" fmla="val 10000"/>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t>Network Admins do not maintain SAP Security</a:t>
          </a:r>
        </a:p>
      </dsp:txBody>
      <dsp:txXfrm>
        <a:off x="863518" y="1649409"/>
        <a:ext cx="7833553" cy="1243729"/>
      </dsp:txXfrm>
    </dsp:sp>
    <dsp:sp modelId="{CA7F236B-9F6E-E14D-9904-EAD2B3ECB9F5}">
      <dsp:nvSpPr>
        <dsp:cNvPr id="0" name=""/>
        <dsp:cNvSpPr/>
      </dsp:nvSpPr>
      <dsp:spPr>
        <a:xfrm>
          <a:off x="1673501" y="3082607"/>
          <a:ext cx="9618345" cy="1321117"/>
        </a:xfrm>
        <a:prstGeom prst="roundRect">
          <a:avLst>
            <a:gd name="adj" fmla="val 10000"/>
          </a:avLst>
        </a:prstGeom>
        <a:solidFill>
          <a:schemeClr val="accent6"/>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a:t>Nobody secures the SAP Systems</a:t>
          </a:r>
        </a:p>
      </dsp:txBody>
      <dsp:txXfrm>
        <a:off x="1712195" y="3121301"/>
        <a:ext cx="7833553" cy="1243729"/>
      </dsp:txXfrm>
    </dsp:sp>
    <dsp:sp modelId="{1EC6002C-ABAB-6C48-B93D-83772C4CAE7E}">
      <dsp:nvSpPr>
        <dsp:cNvPr id="0" name=""/>
        <dsp:cNvSpPr/>
      </dsp:nvSpPr>
      <dsp:spPr>
        <a:xfrm>
          <a:off x="8759618" y="1001847"/>
          <a:ext cx="858726" cy="858726"/>
        </a:xfrm>
        <a:prstGeom prst="downArrow">
          <a:avLst>
            <a:gd name="adj1" fmla="val 55000"/>
            <a:gd name="adj2" fmla="val 45000"/>
          </a:avLst>
        </a:prstGeom>
        <a:solidFill>
          <a:schemeClr val="tx1">
            <a:lumMod val="85000"/>
            <a:lumOff val="1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8952831" y="1001847"/>
        <a:ext cx="472300" cy="646191"/>
      </dsp:txXfrm>
    </dsp:sp>
    <dsp:sp modelId="{B4F01F3A-A9A5-5046-9AE8-8038BF397D4E}">
      <dsp:nvSpPr>
        <dsp:cNvPr id="0" name=""/>
        <dsp:cNvSpPr/>
      </dsp:nvSpPr>
      <dsp:spPr>
        <a:xfrm>
          <a:off x="9608296" y="2534343"/>
          <a:ext cx="858726" cy="858726"/>
        </a:xfrm>
        <a:prstGeom prst="downArrow">
          <a:avLst>
            <a:gd name="adj1" fmla="val 55000"/>
            <a:gd name="adj2" fmla="val 45000"/>
          </a:avLst>
        </a:prstGeom>
        <a:solidFill>
          <a:schemeClr val="tx1">
            <a:lumMod val="85000"/>
            <a:lumOff val="1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9801509" y="2534343"/>
        <a:ext cx="472300" cy="64619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12B67-A16C-4DC1-A008-C3D499B0FCFF}" type="datetimeFigureOut">
              <a:rPr lang="en-US" smtClean="0"/>
              <a:t>4/16/2023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15F04-FA96-4F4F-8589-00A5965DC729}" type="slidenum">
              <a:rPr lang="en-US" smtClean="0"/>
              <a:t>‹#›</a:t>
            </a:fld>
            <a:endParaRPr lang="en-US"/>
          </a:p>
        </p:txBody>
      </p:sp>
    </p:spTree>
    <p:extLst>
      <p:ext uri="{BB962C8B-B14F-4D97-AF65-F5344CB8AC3E}">
        <p14:creationId xmlns:p14="http://schemas.microsoft.com/office/powerpoint/2010/main" val="2884316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icrosoft.com/security/blog/2019/12/03/microsoft-security-leader-5-gartner-magic-quadran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docs.fortinet.com/document/forticasb/21.2.0/online-help/332584/dropbox-business" TargetMode="External"/><Relationship Id="rId13" Type="http://schemas.openxmlformats.org/officeDocument/2006/relationships/hyperlink" Target="https://docs.fortinet.com/document/forticasb/21.2.0/online-help/714152/google-workspace" TargetMode="External"/><Relationship Id="rId18" Type="http://schemas.openxmlformats.org/officeDocument/2006/relationships/hyperlink" Target="https://docs.fortinet.com/document/forticasb/21.2.0/online-help/538783/sap-success-factors" TargetMode="External"/><Relationship Id="rId3" Type="http://schemas.openxmlformats.org/officeDocument/2006/relationships/hyperlink" Target="https://docs.fortinet.com/document/forticasb/21.2.0/online-help/629156/aws-s3" TargetMode="External"/><Relationship Id="rId21" Type="http://schemas.openxmlformats.org/officeDocument/2006/relationships/hyperlink" Target="https://docs.fortinet.com/document/forticasb/21.2.0/online-help/82775/zendesk" TargetMode="External"/><Relationship Id="rId7" Type="http://schemas.openxmlformats.org/officeDocument/2006/relationships/hyperlink" Target="https://docs.fortinet.com/document/forticasb/21.2.0/online-help/359785/confluence" TargetMode="External"/><Relationship Id="rId12" Type="http://schemas.openxmlformats.org/officeDocument/2006/relationships/hyperlink" Target="https://docs.fortinet.com/document/forticasb/21.2.0/online-help/157969/google-cloud-storage" TargetMode="External"/><Relationship Id="rId17" Type="http://schemas.openxmlformats.org/officeDocument/2006/relationships/hyperlink" Target="https://docs.fortinet.com/document/forticasb/21.2.0/online-help/807423/sap-ias" TargetMode="External"/><Relationship Id="rId2" Type="http://schemas.openxmlformats.org/officeDocument/2006/relationships/slide" Target="../slides/slide40.xml"/><Relationship Id="rId16" Type="http://schemas.openxmlformats.org/officeDocument/2006/relationships/hyperlink" Target="https://docs.fortinet.com/document/forticasb/21.2.0/online-help/167078/salesforce" TargetMode="External"/><Relationship Id="rId20" Type="http://schemas.openxmlformats.org/officeDocument/2006/relationships/hyperlink" Target="https://docs.fortinet.com/document/forticasb/21.2.0/online-help/277380/webex-teams" TargetMode="External"/><Relationship Id="rId1" Type="http://schemas.openxmlformats.org/officeDocument/2006/relationships/notesMaster" Target="../notesMasters/notesMaster1.xml"/><Relationship Id="rId6" Type="http://schemas.openxmlformats.org/officeDocument/2006/relationships/hyperlink" Target="https://docs.fortinet.com/document/forticasb/21.2.0/online-help/940297/citrix-sharefile" TargetMode="External"/><Relationship Id="rId11" Type="http://schemas.openxmlformats.org/officeDocument/2006/relationships/hyperlink" Target="https://docs.fortinet.com/document/forticasb/21.2.0/online-help/860584/github" TargetMode="External"/><Relationship Id="rId5" Type="http://schemas.openxmlformats.org/officeDocument/2006/relationships/hyperlink" Target="https://docs.fortinet.com/document/forticasb/21.2.0/online-help/634693/box" TargetMode="External"/><Relationship Id="rId15" Type="http://schemas.openxmlformats.org/officeDocument/2006/relationships/hyperlink" Target="https://docs.fortinet.com/document/forticasb/21.2.0/online-help/105920/office-365" TargetMode="External"/><Relationship Id="rId10" Type="http://schemas.openxmlformats.org/officeDocument/2006/relationships/hyperlink" Target="https://docs.fortinet.com/document/forticasb/21.2.0/online-help/631561/facebook-workplace" TargetMode="External"/><Relationship Id="rId19" Type="http://schemas.openxmlformats.org/officeDocument/2006/relationships/hyperlink" Target="https://docs.fortinet.com/document/forticasb/21.2.0/online-help/114419/servicenow" TargetMode="External"/><Relationship Id="rId4" Type="http://schemas.openxmlformats.org/officeDocument/2006/relationships/hyperlink" Target="https://docs.fortinet.com/document/forticasb/21.2.0/online-help/464217/azure-storage" TargetMode="External"/><Relationship Id="rId9" Type="http://schemas.openxmlformats.org/officeDocument/2006/relationships/hyperlink" Target="https://docs.fortinet.com/document/forticasb/21.2.0/online-help/615807/egnyte" TargetMode="External"/><Relationship Id="rId14" Type="http://schemas.openxmlformats.org/officeDocument/2006/relationships/hyperlink" Target="https://docs.fortinet.com/document/forticasb/21.2.0/online-help/33074/jira" TargetMode="External"/><Relationship Id="rId22" Type="http://schemas.openxmlformats.org/officeDocument/2006/relationships/hyperlink" Target="https://docs.fortinet.com/document/forticasb/21.2.0/online-help/731722/zoom"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 and welcome to the webinar. Today we are focussing on how to Simplify your cloud migration with Fortinet and Azure.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webinar will be recorded and distributed following the event</a:t>
            </a:r>
            <a:endParaRPr lang="en-001" dirty="0"/>
          </a:p>
        </p:txBody>
      </p:sp>
      <p:sp>
        <p:nvSpPr>
          <p:cNvPr id="4" name="Slide Number Placeholder 3"/>
          <p:cNvSpPr>
            <a:spLocks noGrp="1"/>
          </p:cNvSpPr>
          <p:nvPr>
            <p:ph type="sldNum" sz="quarter" idx="5"/>
          </p:nvPr>
        </p:nvSpPr>
        <p:spPr/>
        <p:txBody>
          <a:bodyPr/>
          <a:lstStyle/>
          <a:p>
            <a:fld id="{58115F04-FA96-4F4F-8589-00A5965DC729}" type="slidenum">
              <a:rPr lang="en-US" smtClean="0"/>
              <a:t>1</a:t>
            </a:fld>
            <a:endParaRPr lang="en-US"/>
          </a:p>
        </p:txBody>
      </p:sp>
    </p:spTree>
    <p:extLst>
      <p:ext uri="{BB962C8B-B14F-4D97-AF65-F5344CB8AC3E}">
        <p14:creationId xmlns:p14="http://schemas.microsoft.com/office/powerpoint/2010/main" val="965639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37750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d0ef112e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d0ef112e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5567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look at the predictions from analysts at Gartner, IDC, Forrester and elsewhere, the predictions for cloud security are fairly consistent.</a:t>
            </a:r>
          </a:p>
          <a:p>
            <a:endParaRPr lang="en-US"/>
          </a:p>
          <a:p>
            <a:r>
              <a:rPr lang="en-US"/>
              <a:t>In general, we expect to see</a:t>
            </a:r>
          </a:p>
          <a:p>
            <a:r>
              <a:rPr lang="en-US"/>
              <a:t>First - That Security Fabrics – sometimes called cybersecurity meshes, will overtake point solutions – and reason is simply that your entire security infrastructure can and should be greater than the sum of its parts – and we will discuss in a few slides what this means</a:t>
            </a:r>
          </a:p>
          <a:p>
            <a:endParaRPr lang="en-US"/>
          </a:p>
          <a:p>
            <a:r>
              <a:rPr lang="en-US"/>
              <a:t>2</a:t>
            </a:r>
            <a:r>
              <a:rPr lang="en-US" baseline="30000"/>
              <a:t>nd</a:t>
            </a:r>
            <a:r>
              <a:rPr lang="en-US"/>
              <a:t>, Zero Trust Network Access, ZTNA, is more than the buzzword of the day – it is an important concept and trend in cyber security – and organizations that are serious about security will increasingly rely on it.</a:t>
            </a:r>
          </a:p>
          <a:p>
            <a:endParaRPr lang="en-US"/>
          </a:p>
          <a:p>
            <a:r>
              <a:rPr lang="en-US"/>
              <a:t>3</a:t>
            </a:r>
            <a:r>
              <a:rPr lang="en-US" baseline="30000"/>
              <a:t>rd</a:t>
            </a:r>
            <a:r>
              <a:rPr lang="en-US"/>
              <a:t> – The DevOps movement is over a decade old – the next step is to integrate security into the DevOps workflow</a:t>
            </a:r>
          </a:p>
          <a:p>
            <a:endParaRPr lang="en-US"/>
          </a:p>
          <a:p>
            <a:r>
              <a:rPr lang="en-US"/>
              <a:t>4rth – It’s hard to get good help these days.  There is a massive shortage of skilled cloud security professionals – and that is going to impact how security solutions should be selected and implemented – because the best technology in the world won’t help if you can’t support an maintain it.</a:t>
            </a:r>
          </a:p>
          <a:p>
            <a:endParaRPr lang="en-US"/>
          </a:p>
          <a:p>
            <a:r>
              <a:rPr lang="en-US"/>
              <a:t>5 (and the first cloud specific prediction) – all the cloud vendors will push their own security offerings.  Why?  Of course they don’t want to leave money on the table.  But more importantly, they want to make their platforms, “sticky” – which is just another way of saying they want to lock you into their cloud.  You are a revenue stream for them, of course they want you to stay – whether you want to or not.</a:t>
            </a:r>
          </a:p>
          <a:p>
            <a:endParaRPr lang="en-US"/>
          </a:p>
          <a:p>
            <a:r>
              <a:rPr lang="en-US"/>
              <a:t>Finally, Gartner’s famous prediction – most security failures are your fault.  Let’s think about that for a moment (next slide)</a:t>
            </a:r>
          </a:p>
          <a:p>
            <a:endParaRPr lang="en-US"/>
          </a:p>
          <a:p>
            <a:endParaRPr lang="en-US"/>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a:t>
            </a:fld>
            <a:endParaRPr lang="en-US"/>
          </a:p>
        </p:txBody>
      </p:sp>
    </p:spTree>
    <p:extLst>
      <p:ext uri="{BB962C8B-B14F-4D97-AF65-F5344CB8AC3E}">
        <p14:creationId xmlns:p14="http://schemas.microsoft.com/office/powerpoint/2010/main" val="4038473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a:t>
            </a:r>
          </a:p>
        </p:txBody>
      </p:sp>
      <p:sp>
        <p:nvSpPr>
          <p:cNvPr id="4" name="Slide Number Placeholder 3"/>
          <p:cNvSpPr>
            <a:spLocks noGrp="1"/>
          </p:cNvSpPr>
          <p:nvPr>
            <p:ph type="sldNum" sz="quarter" idx="5"/>
          </p:nvPr>
        </p:nvSpPr>
        <p:spPr/>
        <p:txBody>
          <a:bodyPr/>
          <a:lstStyle/>
          <a:p>
            <a:fld id="{6BA5BCC9-2D58-BC45-8057-F0927490CD17}" type="slidenum">
              <a:rPr lang="en-US" smtClean="0"/>
              <a:pPr/>
              <a:t>14</a:t>
            </a:fld>
            <a:endParaRPr lang="en-US"/>
          </a:p>
        </p:txBody>
      </p:sp>
    </p:spTree>
    <p:extLst>
      <p:ext uri="{BB962C8B-B14F-4D97-AF65-F5344CB8AC3E}">
        <p14:creationId xmlns:p14="http://schemas.microsoft.com/office/powerpoint/2010/main" val="1997426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570DB-81FB-4333-BB39-31241D54CC2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5043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None/>
              <a:tabLst/>
            </a:pPr>
            <a:r>
              <a:rPr lang="en-US"/>
              <a:t>Every cloud security vendor has a version of this slide.  The concept is simple.  When it’s your house, you’re in control  - and you always know who is responsible for securing it.</a:t>
            </a:r>
          </a:p>
          <a:p>
            <a:pPr marL="0" marR="0" indent="0" defTabSz="914400" eaLnBrk="1" fontAlgn="auto" latinLnBrk="0" hangingPunct="1">
              <a:lnSpc>
                <a:spcPct val="100000"/>
              </a:lnSpc>
              <a:spcBef>
                <a:spcPts val="0"/>
              </a:spcBef>
              <a:spcAft>
                <a:spcPts val="0"/>
              </a:spcAft>
              <a:buClrTx/>
              <a:buSzTx/>
              <a:buNone/>
              <a:tabLst/>
            </a:pPr>
            <a:endParaRPr lang="en-US"/>
          </a:p>
          <a:p>
            <a:pPr marL="0" marR="0" indent="0" defTabSz="914400" eaLnBrk="1" fontAlgn="auto" latinLnBrk="0" hangingPunct="1">
              <a:lnSpc>
                <a:spcPct val="100000"/>
              </a:lnSpc>
              <a:spcBef>
                <a:spcPts val="0"/>
              </a:spcBef>
              <a:spcAft>
                <a:spcPts val="0"/>
              </a:spcAft>
              <a:buClrTx/>
              <a:buSzTx/>
              <a:buNone/>
              <a:tabLst/>
            </a:pPr>
            <a:r>
              <a:rPr lang="en-US"/>
              <a:t>But in the cloud, security responsibilities are less obvious.  </a:t>
            </a:r>
          </a:p>
          <a:p>
            <a:pPr marL="0" marR="0" indent="0" defTabSz="914400" eaLnBrk="1" fontAlgn="auto" latinLnBrk="0" hangingPunct="1">
              <a:lnSpc>
                <a:spcPct val="100000"/>
              </a:lnSpc>
              <a:spcBef>
                <a:spcPts val="0"/>
              </a:spcBef>
              <a:spcAft>
                <a:spcPts val="0"/>
              </a:spcAft>
              <a:buClrTx/>
              <a:buSzTx/>
              <a:buNone/>
              <a:tabLst/>
            </a:pPr>
            <a:r>
              <a:rPr lang="en-US"/>
              <a:t>Each cloud vendor is responsible for physical security and for OS or at least hypervisor level security.</a:t>
            </a:r>
          </a:p>
          <a:p>
            <a:pPr marL="0" marR="0" indent="0" defTabSz="914400" eaLnBrk="1" fontAlgn="auto" latinLnBrk="0" hangingPunct="1">
              <a:lnSpc>
                <a:spcPct val="100000"/>
              </a:lnSpc>
              <a:spcBef>
                <a:spcPts val="0"/>
              </a:spcBef>
              <a:spcAft>
                <a:spcPts val="0"/>
              </a:spcAft>
              <a:buClrTx/>
              <a:buSzTx/>
              <a:buNone/>
              <a:tabLst/>
            </a:pPr>
            <a:endParaRPr lang="en-US"/>
          </a:p>
          <a:p>
            <a:pPr marL="0" marR="0" indent="0" defTabSz="914400" eaLnBrk="1" fontAlgn="auto" latinLnBrk="0" hangingPunct="1">
              <a:lnSpc>
                <a:spcPct val="100000"/>
              </a:lnSpc>
              <a:spcBef>
                <a:spcPts val="0"/>
              </a:spcBef>
              <a:spcAft>
                <a:spcPts val="0"/>
              </a:spcAft>
              <a:buClrTx/>
              <a:buSzTx/>
              <a:buNone/>
              <a:tabLst/>
            </a:pPr>
            <a:r>
              <a:rPr lang="en-US"/>
              <a:t>But identity is usually shared – Active Directory in the cloud secured by Microsoft – but it up to the customer to secure those identities and to properly assign and maintain access </a:t>
            </a:r>
          </a:p>
          <a:p>
            <a:pPr marL="0" marR="0" indent="0" defTabSz="914400" eaLnBrk="1" fontAlgn="auto" latinLnBrk="0" hangingPunct="1">
              <a:lnSpc>
                <a:spcPct val="100000"/>
              </a:lnSpc>
              <a:spcBef>
                <a:spcPts val="0"/>
              </a:spcBef>
              <a:spcAft>
                <a:spcPts val="0"/>
              </a:spcAft>
              <a:buClrTx/>
              <a:buSzTx/>
              <a:buNone/>
              <a:tabLst/>
            </a:pPr>
            <a:endParaRPr lang="en-US"/>
          </a:p>
          <a:p>
            <a:pPr marL="0" marR="0" indent="0" defTabSz="914400" eaLnBrk="1" fontAlgn="auto" latinLnBrk="0" hangingPunct="1">
              <a:lnSpc>
                <a:spcPct val="100000"/>
              </a:lnSpc>
              <a:spcBef>
                <a:spcPts val="0"/>
              </a:spcBef>
              <a:spcAft>
                <a:spcPts val="0"/>
              </a:spcAft>
              <a:buClrTx/>
              <a:buSzTx/>
              <a:buNone/>
              <a:tabLst/>
            </a:pPr>
            <a:r>
              <a:rPr lang="en-US"/>
              <a:t>Of course, network and platform security is generally up to the customer</a:t>
            </a:r>
          </a:p>
          <a:p>
            <a:pPr marL="0" marR="0" indent="0" defTabSz="914400" eaLnBrk="1" fontAlgn="auto" latinLnBrk="0" hangingPunct="1">
              <a:lnSpc>
                <a:spcPct val="100000"/>
              </a:lnSpc>
              <a:spcBef>
                <a:spcPts val="0"/>
              </a:spcBef>
              <a:spcAft>
                <a:spcPts val="0"/>
              </a:spcAft>
              <a:buClrTx/>
              <a:buSzTx/>
              <a:buNone/>
              <a:tabLst/>
            </a:pPr>
            <a:endParaRPr lang="en-US"/>
          </a:p>
          <a:p>
            <a:pPr marL="0" marR="0" indent="0" defTabSz="914400" eaLnBrk="1" fontAlgn="auto" latinLnBrk="0" hangingPunct="1">
              <a:lnSpc>
                <a:spcPct val="100000"/>
              </a:lnSpc>
              <a:spcBef>
                <a:spcPts val="0"/>
              </a:spcBef>
              <a:spcAft>
                <a:spcPts val="0"/>
              </a:spcAft>
              <a:buClrTx/>
              <a:buSzTx/>
              <a:buNone/>
              <a:tabLst/>
            </a:pPr>
            <a:r>
              <a:rPr lang="en-US"/>
              <a:t>And it is always the customer’s responsibility to secure devices, accounts and to ensure that data at rest and in motion is backed up, encrypted and access is controlled.</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4/16/2023</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214918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Fortinet and Microsoft have a long and mutually rewarding relationship.</a:t>
            </a:r>
          </a:p>
          <a:p>
            <a:endParaRPr lang="en-US"/>
          </a:p>
          <a:p>
            <a:r>
              <a:rPr lang="en-US"/>
              <a:t>At the highest level, Microsoft and Fortinet share the objectives in 4 areas:</a:t>
            </a:r>
          </a:p>
          <a:p>
            <a:pPr marL="228600" indent="-228600">
              <a:buAutoNum type="arabicPeriod"/>
            </a:pPr>
            <a:r>
              <a:rPr lang="en-US"/>
              <a:t>Our customers are looking to secure data, communications, infrastructure and workloads – where-ever the compute occurs.  This is particularly true for mission critical workloads like CRM and ERP systems, financial data, customer information and the like.  For example, Fortinet is teaming with Microsoft and SUSE to securely automate the migration of SAP landscapes to the Azure Cloud.</a:t>
            </a:r>
          </a:p>
          <a:p>
            <a:pPr marL="228600" indent="-228600">
              <a:buAutoNum type="arabicPeriod"/>
            </a:pPr>
            <a:r>
              <a:rPr lang="en-US"/>
              <a:t>Fortinet works with Microsoft in key verticals where both security and performance are mission critical.  This includes engaging with Microsoft in areas like the retail, finance, healthcare and government markets.  To this end we are supporting special initiatives like Azure Stack and Edgewise that bring compute closer to the customer.  We also integrate into the Azure Security Center and share security data with Azure Sentinel.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400" kern="1200">
                <a:solidFill>
                  <a:srgbClr val="4D4F53"/>
                </a:solidFill>
                <a:latin typeface="+mn-lt"/>
                <a:ea typeface="Tahoma" pitchFamily="34" charset="0"/>
              </a:rPr>
              <a:t>This has lead to deep, business level engagement in day-to-day business level support. For example we have over 10,000 Azure Customers, many of whom get our solutions through Azure Marketplace – as a result we are a:</a:t>
            </a:r>
          </a:p>
          <a:p>
            <a:pPr marL="285750" indent="-285750">
              <a:buFont typeface="Arial" panose="020B0604020202020204" pitchFamily="34" charset="0"/>
              <a:buChar char="•"/>
              <a:defRPr/>
            </a:pPr>
            <a:r>
              <a:rPr lang="en-US" sz="1400">
                <a:solidFill>
                  <a:srgbClr val="4D4F53"/>
                </a:solidFill>
                <a:ea typeface="Tahoma" pitchFamily="34" charset="0"/>
                <a:cs typeface="Franklin Gothic Medium"/>
              </a:rPr>
              <a:t>Microsoft Marketplace Partner of the Year</a:t>
            </a:r>
          </a:p>
          <a:p>
            <a:pPr marL="285750" indent="-285750">
              <a:buFont typeface="Arial" panose="020B0604020202020204" pitchFamily="34" charset="0"/>
              <a:buChar char="•"/>
              <a:defRPr/>
            </a:pPr>
            <a:r>
              <a:rPr lang="en-US" sz="1400">
                <a:solidFill>
                  <a:srgbClr val="4D4F53"/>
                </a:solidFill>
                <a:ea typeface="Tahoma" pitchFamily="34" charset="0"/>
                <a:cs typeface="Franklin Gothic Medium"/>
              </a:rPr>
              <a:t>Top Security ISV Consumption Partner</a:t>
            </a:r>
          </a:p>
          <a:p>
            <a:pPr marL="285750" indent="-285750">
              <a:buFont typeface="Arial" panose="020B0604020202020204" pitchFamily="34" charset="0"/>
              <a:buChar char="•"/>
              <a:defRPr/>
            </a:pPr>
            <a:r>
              <a:rPr lang="en-US" sz="1400">
                <a:solidFill>
                  <a:srgbClr val="4D4F53"/>
                </a:solidFill>
                <a:ea typeface="Tahoma" pitchFamily="34" charset="0"/>
                <a:cs typeface="Franklin Gothic Medium"/>
              </a:rPr>
              <a:t>Fortinet on Microsoft SAP Advisory Board</a:t>
            </a:r>
          </a:p>
          <a:p>
            <a:pPr marL="285750" indent="-285750">
              <a:buFont typeface="Arial" panose="020B0604020202020204" pitchFamily="34" charset="0"/>
              <a:buChar char="•"/>
              <a:defRPr/>
            </a:pPr>
            <a:r>
              <a:rPr lang="en-US" sz="1400">
                <a:solidFill>
                  <a:srgbClr val="4D4F53"/>
                </a:solidFill>
                <a:ea typeface="Tahoma"/>
                <a:cs typeface="Franklin Gothic Medium"/>
              </a:rPr>
              <a:t>Fortinet is an Azure top ISV Consumption Partner</a:t>
            </a:r>
          </a:p>
          <a:p>
            <a:pPr marL="285750" indent="-285750">
              <a:buFont typeface="Arial" panose="020B0604020202020204" pitchFamily="34" charset="0"/>
              <a:buChar char="•"/>
              <a:defRPr/>
            </a:pPr>
            <a:r>
              <a:rPr lang="en-US" sz="1400">
                <a:solidFill>
                  <a:srgbClr val="4D4F53"/>
                </a:solidFill>
                <a:ea typeface="Tahoma" pitchFamily="34" charset="0"/>
                <a:cs typeface="Franklin Gothic Medium"/>
              </a:rPr>
              <a:t>Fortinet helps secure Microsoft Technology Centers (MTCs) </a:t>
            </a:r>
          </a:p>
          <a:p>
            <a:pPr marL="0" indent="0">
              <a:buNone/>
            </a:pPr>
            <a:endParaRPr lang="en-US" sz="1400" kern="1200">
              <a:solidFill>
                <a:srgbClr val="4D4F53"/>
              </a:solidFill>
              <a:latin typeface="+mn-lt"/>
              <a:ea typeface="Tahoma" pitchFamily="34" charset="0"/>
            </a:endParaRPr>
          </a:p>
          <a:p>
            <a:pPr marL="0" indent="0">
              <a:buNone/>
            </a:pPr>
            <a:r>
              <a:rPr lang="en-US" sz="1400" kern="1200">
                <a:solidFill>
                  <a:srgbClr val="4D4F53"/>
                </a:solidFill>
                <a:latin typeface="+mn-lt"/>
                <a:ea typeface="Tahoma" pitchFamily="34" charset="0"/>
              </a:rPr>
              <a:t>Finally, both Microsoft and Fortinet have long worked to build a rich array of integrations between our solutions.  Fortinet has developed over 96 points of integration between Microsoft and Fortinet solutions.  Microsoft, in turn, is a Fortinet Fabric ready partner – which means that Fortinet and Microsoft engineering has worked together to build high performance connectors between the Fortinet security fabric and key Azure security tools like security center and Sentinel </a:t>
            </a:r>
          </a:p>
          <a:p>
            <a:pPr marL="228600" indent="-228600">
              <a:buAutoNum type="arabicPeriod"/>
            </a:pPr>
            <a:endParaRPr lang="en-US" sz="1400" kern="1200">
              <a:solidFill>
                <a:srgbClr val="4D4F53"/>
              </a:solidFill>
              <a:latin typeface="+mn-lt"/>
              <a:ea typeface="Tahoma" pitchFamily="34" charset="0"/>
            </a:endParaRPr>
          </a:p>
          <a:p>
            <a:pPr marL="228600" indent="-228600">
              <a:buAutoNum type="arabicPeriod"/>
            </a:pP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58115F04-FA96-4F4F-8589-00A5965DC729}" type="slidenum">
              <a:rPr lang="en-US" smtClean="0"/>
              <a:t>20</a:t>
            </a:fld>
            <a:endParaRPr lang="en-US"/>
          </a:p>
        </p:txBody>
      </p:sp>
    </p:spTree>
    <p:extLst>
      <p:ext uri="{BB962C8B-B14F-4D97-AF65-F5344CB8AC3E}">
        <p14:creationId xmlns:p14="http://schemas.microsoft.com/office/powerpoint/2010/main" val="3132209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001" u="none" dirty="0"/>
              <a:t>Microsoft is leader in 5 </a:t>
            </a:r>
            <a:r>
              <a:rPr lang="en-001" u="none" dirty="0" err="1"/>
              <a:t>MQs</a:t>
            </a:r>
            <a:endParaRPr lang="en-001" sz="1200" u="none" dirty="0"/>
          </a:p>
          <a:p>
            <a:pPr marL="171450" indent="-171450">
              <a:buFont typeface="Arial" panose="020B0604020202020204" pitchFamily="34" charset="0"/>
              <a:buChar char="•"/>
            </a:pPr>
            <a:r>
              <a:rPr lang="en-001" sz="1200" u="none" dirty="0"/>
              <a:t>     </a:t>
            </a:r>
            <a:r>
              <a:rPr lang="en-US" sz="1200" dirty="0"/>
              <a:t>Cloud Access Security Broker (CASB) solutions</a:t>
            </a:r>
          </a:p>
          <a:p>
            <a:pPr marL="342900" indent="-342900">
              <a:buFont typeface="Arial" panose="020B0604020202020204" pitchFamily="34" charset="0"/>
              <a:buChar char="•"/>
            </a:pPr>
            <a:r>
              <a:rPr lang="en-US" sz="1200" dirty="0"/>
              <a:t>Access Management</a:t>
            </a:r>
          </a:p>
          <a:p>
            <a:pPr marL="342900" indent="-342900">
              <a:buFont typeface="Arial" panose="020B0604020202020204" pitchFamily="34" charset="0"/>
              <a:buChar char="•"/>
            </a:pPr>
            <a:r>
              <a:rPr lang="en-US" sz="1200" dirty="0"/>
              <a:t>Enterprise Information Archiving</a:t>
            </a:r>
          </a:p>
          <a:p>
            <a:pPr marL="342900" indent="-342900">
              <a:buFont typeface="Arial" panose="020B0604020202020204" pitchFamily="34" charset="0"/>
              <a:buChar char="•"/>
            </a:pPr>
            <a:r>
              <a:rPr lang="en-US" sz="1200" dirty="0"/>
              <a:t>Unified Endpoint Management (UEM) tools</a:t>
            </a:r>
          </a:p>
          <a:p>
            <a:pPr marL="342900" indent="-342900">
              <a:buFont typeface="Arial" panose="020B0604020202020204" pitchFamily="34" charset="0"/>
              <a:buChar char="•"/>
            </a:pPr>
            <a:r>
              <a:rPr lang="en-US" sz="1200" dirty="0"/>
              <a:t>Endpoint Protection Platforms</a:t>
            </a:r>
            <a:endParaRPr lang="en-001" sz="1200" dirty="0"/>
          </a:p>
          <a:p>
            <a:pPr marL="0" indent="0">
              <a:buFont typeface="Arial" panose="020B0604020202020204" pitchFamily="34" charset="0"/>
              <a:buNone/>
            </a:pPr>
            <a:endParaRPr lang="en-001" sz="1200" dirty="0"/>
          </a:p>
          <a:p>
            <a:pPr marL="0" indent="0">
              <a:buFont typeface="Arial" panose="020B0604020202020204" pitchFamily="34" charset="0"/>
              <a:buNone/>
            </a:pPr>
            <a:r>
              <a:rPr lang="de-DE" sz="1200" dirty="0"/>
              <a:t>W</a:t>
            </a:r>
            <a:r>
              <a:rPr lang="en-001" sz="1200" dirty="0"/>
              <a:t>e are just present in 1 of these.</a:t>
            </a:r>
          </a:p>
          <a:p>
            <a:endParaRPr lang="en-001" u="none" dirty="0">
              <a:hlinkClick r:id="" action="ppaction://noaction"/>
            </a:endParaRPr>
          </a:p>
          <a:p>
            <a:r>
              <a:rPr lang="en-001" u="none" dirty="0">
                <a:hlinkClick r:id="" action="ppaction://noaction"/>
              </a:rPr>
              <a:t>NOTES:</a:t>
            </a:r>
          </a:p>
          <a:p>
            <a:r>
              <a:rPr lang="de-DE" dirty="0">
                <a:hlinkClick r:id="rId3"/>
              </a:rPr>
              <a:t>Microsoft Security—a Leader in 5 Gartner Magic </a:t>
            </a:r>
            <a:r>
              <a:rPr lang="de-DE" dirty="0" err="1">
                <a:hlinkClick r:id="rId3"/>
              </a:rPr>
              <a:t>Quadrants</a:t>
            </a:r>
            <a:endParaRPr lang="en-001" dirty="0"/>
          </a:p>
        </p:txBody>
      </p:sp>
      <p:sp>
        <p:nvSpPr>
          <p:cNvPr id="4" name="Slide Number Placeholder 3"/>
          <p:cNvSpPr>
            <a:spLocks noGrp="1"/>
          </p:cNvSpPr>
          <p:nvPr>
            <p:ph type="sldNum" sz="quarter" idx="5"/>
          </p:nvPr>
        </p:nvSpPr>
        <p:spPr/>
        <p:txBody>
          <a:bodyPr/>
          <a:lstStyle/>
          <a:p>
            <a:fld id="{58115F04-FA96-4F4F-8589-00A5965DC729}" type="slidenum">
              <a:rPr lang="en-US" smtClean="0"/>
              <a:t>21</a:t>
            </a:fld>
            <a:endParaRPr lang="en-US"/>
          </a:p>
        </p:txBody>
      </p:sp>
    </p:spTree>
    <p:extLst>
      <p:ext uri="{BB962C8B-B14F-4D97-AF65-F5344CB8AC3E}">
        <p14:creationId xmlns:p14="http://schemas.microsoft.com/office/powerpoint/2010/main" val="1380202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001" dirty="0"/>
              <a:t>Fortinet is the Winner of the Microsoft Partner of the Year in the security space!</a:t>
            </a:r>
          </a:p>
          <a:p>
            <a:endParaRPr lang="en-001" dirty="0"/>
          </a:p>
        </p:txBody>
      </p:sp>
      <p:sp>
        <p:nvSpPr>
          <p:cNvPr id="4" name="Slide Number Placeholder 3"/>
          <p:cNvSpPr>
            <a:spLocks noGrp="1"/>
          </p:cNvSpPr>
          <p:nvPr>
            <p:ph type="sldNum" sz="quarter" idx="5"/>
          </p:nvPr>
        </p:nvSpPr>
        <p:spPr/>
        <p:txBody>
          <a:bodyPr/>
          <a:lstStyle/>
          <a:p>
            <a:fld id="{58115F04-FA96-4F4F-8589-00A5965DC729}" type="slidenum">
              <a:rPr lang="en-US" smtClean="0"/>
              <a:t>22</a:t>
            </a:fld>
            <a:endParaRPr lang="en-US"/>
          </a:p>
        </p:txBody>
      </p:sp>
    </p:spTree>
    <p:extLst>
      <p:ext uri="{BB962C8B-B14F-4D97-AF65-F5344CB8AC3E}">
        <p14:creationId xmlns:p14="http://schemas.microsoft.com/office/powerpoint/2010/main" val="3282907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Fortinet has a long and deep partnership with Microsoft. </a:t>
            </a:r>
          </a:p>
          <a:p>
            <a:endParaRPr lang="en-US" dirty="0"/>
          </a:p>
          <a:p>
            <a:r>
              <a:rPr lang="en-US" dirty="0"/>
              <a:t>On the product side, Fortinet security solutions integrate with key Azure security tools such as Sentinel and the Azure Security Center. Fortinet FortiGate appliances on prem and in branch offices can act as cloud on-ramps into the Azure Virtual WAN – or, for organizations who need more advanced routing and or  have greater security needs, FortiGates can be placed within Azure to provide a high security, highly configurable secure connection between data center and cloud.</a:t>
            </a:r>
          </a:p>
          <a:p>
            <a:endParaRPr lang="en-US" dirty="0"/>
          </a:p>
          <a:p>
            <a:r>
              <a:rPr lang="en-US" dirty="0"/>
              <a:t>But back to the partnership.  </a:t>
            </a:r>
          </a:p>
          <a:p>
            <a:pPr marL="171450" indent="-171450">
              <a:buFont typeface="Arial" panose="020B0604020202020204" pitchFamily="34" charset="0"/>
              <a:buChar char="•"/>
            </a:pPr>
            <a:r>
              <a:rPr lang="en-US" dirty="0"/>
              <a:t>Fortinet has 17 IP-Co-Sell ready products – which I will cover in a few minutes.  </a:t>
            </a:r>
          </a:p>
          <a:p>
            <a:pPr marL="171450" indent="-171450">
              <a:buFont typeface="Arial" panose="020B0604020202020204" pitchFamily="34" charset="0"/>
              <a:buChar char="•"/>
            </a:pPr>
            <a:r>
              <a:rPr lang="en-US" dirty="0"/>
              <a:t>Fortinet is a top security ISV consumption partner</a:t>
            </a:r>
          </a:p>
          <a:p>
            <a:pPr marL="171450" indent="-171450">
              <a:buFont typeface="Arial" panose="020B0604020202020204" pitchFamily="34" charset="0"/>
              <a:buChar char="•"/>
            </a:pPr>
            <a:r>
              <a:rPr lang="en-US" dirty="0"/>
              <a:t>We have over 7000 customers on Azure – including Microsoft itself</a:t>
            </a:r>
          </a:p>
          <a:p>
            <a:pPr marL="171450" indent="-171450">
              <a:buFont typeface="Arial" panose="020B0604020202020204" pitchFamily="34" charset="0"/>
              <a:buChar char="•"/>
            </a:pPr>
            <a:r>
              <a:rPr lang="en-US" dirty="0"/>
              <a:t>Fortinet is an automation partner with a rich array of ARM and </a:t>
            </a:r>
            <a:r>
              <a:rPr lang="en-US" dirty="0" err="1"/>
              <a:t>Terriform</a:t>
            </a:r>
            <a:r>
              <a:rPr lang="en-US" dirty="0"/>
              <a:t> templates, Ansible playbooks, automation stiches, RESTful APIs and more for deep, programmatic provisioning, deployment and management.</a:t>
            </a:r>
          </a:p>
          <a:p>
            <a:pPr marL="171450" indent="-171450">
              <a:buFont typeface="Arial" panose="020B0604020202020204" pitchFamily="34" charset="0"/>
              <a:buChar char="•"/>
            </a:pPr>
            <a:r>
              <a:rPr lang="en-US" dirty="0"/>
              <a:t>We are, of course, a MISA security alliance partner </a:t>
            </a:r>
          </a:p>
          <a:p>
            <a:pPr marL="171450" indent="-171450">
              <a:buFont typeface="Arial" panose="020B0604020202020204" pitchFamily="34" charset="0"/>
              <a:buChar char="•"/>
            </a:pPr>
            <a:r>
              <a:rPr lang="en-US" dirty="0"/>
              <a:t>Microsoft, in turn, is a Fortinet Fabric ready partner – which means that Fortinet and Microsoft engineering has worked together to build high performance connectors between the Fortinet security fabric and Azure </a:t>
            </a:r>
          </a:p>
          <a:p>
            <a:pPr marL="171450" indent="-171450">
              <a:buFont typeface="Arial" panose="020B0604020202020204" pitchFamily="34" charset="0"/>
              <a:buChar char="•"/>
            </a:pPr>
            <a:r>
              <a:rPr lang="en-US" dirty="0"/>
              <a:t>Finally, Fortinet is Microsoft’s Data Center Optimization partner</a:t>
            </a:r>
          </a:p>
        </p:txBody>
      </p:sp>
      <p:sp>
        <p:nvSpPr>
          <p:cNvPr id="4" name="Slide Number Placeholder 3"/>
          <p:cNvSpPr>
            <a:spLocks noGrp="1"/>
          </p:cNvSpPr>
          <p:nvPr>
            <p:ph type="sldNum" sz="quarter" idx="5"/>
          </p:nvPr>
        </p:nvSpPr>
        <p:spPr/>
        <p:txBody>
          <a:bodyPr/>
          <a:lstStyle/>
          <a:p>
            <a:fld id="{2D4E5A7C-E1CB-4A1A-BDAD-C6FDC66B9C90}" type="slidenum">
              <a:rPr lang="en-US" smtClean="0"/>
              <a:t>23</a:t>
            </a:fld>
            <a:endParaRPr lang="en-US"/>
          </a:p>
        </p:txBody>
      </p:sp>
    </p:spTree>
    <p:extLst>
      <p:ext uri="{BB962C8B-B14F-4D97-AF65-F5344CB8AC3E}">
        <p14:creationId xmlns:p14="http://schemas.microsoft.com/office/powerpoint/2010/main" val="136257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cloud can be just as secure as on-prem computing – but there are challenges that need to be addressed.  Challenges that include:</a:t>
            </a:r>
          </a:p>
          <a:p>
            <a:endParaRPr lang="en-US"/>
          </a:p>
          <a:p>
            <a:r>
              <a:rPr lang="en-US"/>
              <a:t> First, we live in a multicloud world.  Few organizations are likely to standardize on one cloud –especially not mid to large enterprises or governments.   We have found that some 80% of our customers utilize different clouds for different purposes – and over 90% have a mix of on-premises and public cloud deployments.  Your security infrastructure should span clouds and data centers. It should consolidate analytics, include central management, and should have to ability to set and enforce the same security policies and reactions where-ever the compute occurs.</a:t>
            </a:r>
          </a:p>
          <a:p>
            <a:endParaRPr lang="en-US"/>
          </a:p>
          <a:p>
            <a:r>
              <a:rPr lang="en-US"/>
              <a:t>Second, the cloud is a hotbed of new development methodologies and tools.  Your security solutions should support container-based, micro-segmented architectures, a range of automation tools and should be designed to support modern DevOps methodologies.</a:t>
            </a:r>
          </a:p>
          <a:p>
            <a:endParaRPr lang="en-US"/>
          </a:p>
          <a:p>
            <a:r>
              <a:rPr lang="en-US"/>
              <a:t>Finally, the cloud does bring an expanded attack surface – one that includes orchestration and automation tools, cloud-based services such as storage, analytics, and container services and far more.  Complicating this is that in the cloud, security responsibilities are shared between the customer and the cloud vender – let’s see what that means.</a:t>
            </a:r>
          </a:p>
          <a:p>
            <a:endParaRPr lang="en-US"/>
          </a:p>
        </p:txBody>
      </p:sp>
      <p:sp>
        <p:nvSpPr>
          <p:cNvPr id="4" name="Slide Number Placeholder 3"/>
          <p:cNvSpPr>
            <a:spLocks noGrp="1"/>
          </p:cNvSpPr>
          <p:nvPr>
            <p:ph type="sldNum" sz="quarter" idx="5"/>
          </p:nvPr>
        </p:nvSpPr>
        <p:spPr/>
        <p:txBody>
          <a:bodyPr/>
          <a:lstStyle/>
          <a:p>
            <a:fld id="{58115F04-FA96-4F4F-8589-00A5965DC729}" type="slidenum">
              <a:rPr lang="en-US" smtClean="0"/>
              <a:t>3</a:t>
            </a:fld>
            <a:endParaRPr lang="en-US"/>
          </a:p>
        </p:txBody>
      </p:sp>
    </p:spTree>
    <p:extLst>
      <p:ext uri="{BB962C8B-B14F-4D97-AF65-F5344CB8AC3E}">
        <p14:creationId xmlns:p14="http://schemas.microsoft.com/office/powerpoint/2010/main" val="2002522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4E5A7C-E1CB-4A1A-BDAD-C6FDC66B9C90}" type="slidenum">
              <a:rPr lang="en-US" smtClean="0"/>
              <a:t>24</a:t>
            </a:fld>
            <a:endParaRPr lang="en-US"/>
          </a:p>
        </p:txBody>
      </p:sp>
    </p:spTree>
    <p:extLst>
      <p:ext uri="{BB962C8B-B14F-4D97-AF65-F5344CB8AC3E}">
        <p14:creationId xmlns:p14="http://schemas.microsoft.com/office/powerpoint/2010/main" val="1362576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Azure Stack Edge</a:t>
            </a:r>
          </a:p>
          <a:p>
            <a:r>
              <a:rPr lang="en-US" err="1"/>
              <a:t>Emph</a:t>
            </a:r>
            <a:r>
              <a:rPr lang="en-US"/>
              <a:t> </a:t>
            </a:r>
            <a:r>
              <a:rPr lang="en-US" err="1"/>
              <a:t>vwan</a:t>
            </a:r>
            <a:r>
              <a:rPr lang="en-US"/>
              <a:t> </a:t>
            </a:r>
          </a:p>
          <a:p>
            <a:r>
              <a:rPr lang="en-US"/>
              <a:t>5G </a:t>
            </a:r>
          </a:p>
          <a:p>
            <a:endParaRPr lang="en-US"/>
          </a:p>
          <a:p>
            <a:r>
              <a:rPr lang="en-US"/>
              <a:t>4 </a:t>
            </a:r>
            <a:r>
              <a:rPr lang="en-US" err="1"/>
              <a:t>solutons</a:t>
            </a:r>
            <a:endParaRPr lang="en-US"/>
          </a:p>
          <a:p>
            <a:r>
              <a:rPr lang="en-US"/>
              <a:t>	5G and edge	</a:t>
            </a:r>
          </a:p>
          <a:p>
            <a:r>
              <a:rPr lang="en-US"/>
              <a:t>	</a:t>
            </a:r>
          </a:p>
          <a:p>
            <a:endParaRPr lang="en-US"/>
          </a:p>
        </p:txBody>
      </p:sp>
      <p:sp>
        <p:nvSpPr>
          <p:cNvPr id="4" name="Slide Number Placeholder 3"/>
          <p:cNvSpPr>
            <a:spLocks noGrp="1"/>
          </p:cNvSpPr>
          <p:nvPr>
            <p:ph type="sldNum" sz="quarter" idx="5"/>
          </p:nvPr>
        </p:nvSpPr>
        <p:spPr/>
        <p:txBody>
          <a:bodyPr/>
          <a:lstStyle/>
          <a:p>
            <a:fld id="{58115F04-FA96-4F4F-8589-00A5965DC729}" type="slidenum">
              <a:rPr lang="en-US" smtClean="0"/>
              <a:t>25</a:t>
            </a:fld>
            <a:endParaRPr lang="en-US"/>
          </a:p>
        </p:txBody>
      </p:sp>
    </p:spTree>
    <p:extLst>
      <p:ext uri="{BB962C8B-B14F-4D97-AF65-F5344CB8AC3E}">
        <p14:creationId xmlns:p14="http://schemas.microsoft.com/office/powerpoint/2010/main" val="681049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try to talk to this slide – simply say:</a:t>
            </a:r>
          </a:p>
          <a:p>
            <a:endParaRPr lang="en-US"/>
          </a:p>
          <a:p>
            <a:endParaRPr lang="en-US"/>
          </a:p>
          <a:p>
            <a:r>
              <a:rPr lang="en-US"/>
              <a:t>Fortinet has worked hard to integrate our solutions into the Microsoft eco system.  I doubt this list is exhaustive – even so, I was able to find 96 points of integration between Fortinet and Microsoft solutions.  Let’s take a look at Azure services (next slide)</a:t>
            </a:r>
          </a:p>
        </p:txBody>
      </p:sp>
      <p:sp>
        <p:nvSpPr>
          <p:cNvPr id="4" name="Slide Number Placeholder 3"/>
          <p:cNvSpPr>
            <a:spLocks noGrp="1"/>
          </p:cNvSpPr>
          <p:nvPr>
            <p:ph type="sldNum" sz="quarter" idx="5"/>
          </p:nvPr>
        </p:nvSpPr>
        <p:spPr/>
        <p:txBody>
          <a:bodyPr/>
          <a:lstStyle/>
          <a:p>
            <a:fld id="{6BA5BCC9-2D58-BC45-8057-F0927490CD17}" type="slidenum">
              <a:rPr lang="en-US" smtClean="0"/>
              <a:pPr/>
              <a:t>27</a:t>
            </a:fld>
            <a:endParaRPr lang="en-US"/>
          </a:p>
        </p:txBody>
      </p:sp>
    </p:spTree>
    <p:extLst>
      <p:ext uri="{BB962C8B-B14F-4D97-AF65-F5344CB8AC3E}">
        <p14:creationId xmlns:p14="http://schemas.microsoft.com/office/powerpoint/2010/main" val="1528477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0962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way to look at it is to view the Microsoft ecosystem including SaaS solutions, Public Cloud services, private cloud and on-prem solutions, DevOps tools and well as tools for SOC and NOC and endpoint security.</a:t>
            </a:r>
          </a:p>
          <a:p>
            <a:endParaRPr lang="en-US"/>
          </a:p>
          <a:p>
            <a:r>
              <a:rPr lang="en-US"/>
              <a:t>Overlaying where Fortinet sits looks like this </a:t>
            </a:r>
          </a:p>
          <a:p>
            <a:r>
              <a:rPr lang="en-US"/>
              <a:t>[click]</a:t>
            </a:r>
          </a:p>
        </p:txBody>
      </p:sp>
      <p:sp>
        <p:nvSpPr>
          <p:cNvPr id="4" name="Slide Number Placeholder 3"/>
          <p:cNvSpPr>
            <a:spLocks noGrp="1"/>
          </p:cNvSpPr>
          <p:nvPr>
            <p:ph type="sldNum" sz="quarter" idx="5"/>
          </p:nvPr>
        </p:nvSpPr>
        <p:spPr/>
        <p:txBody>
          <a:bodyPr/>
          <a:lstStyle/>
          <a:p>
            <a:fld id="{6BA5BCC9-2D58-BC45-8057-F0927490CD17}" type="slidenum">
              <a:rPr lang="en-US" smtClean="0"/>
              <a:pPr/>
              <a:t>29</a:t>
            </a:fld>
            <a:endParaRPr lang="en-US"/>
          </a:p>
        </p:txBody>
      </p:sp>
    </p:spTree>
    <p:extLst>
      <p:ext uri="{BB962C8B-B14F-4D97-AF65-F5344CB8AC3E}">
        <p14:creationId xmlns:p14="http://schemas.microsoft.com/office/powerpoint/2010/main" val="1747596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see how thoroughly Fortinet secures the Microsoft ecosystem.  </a:t>
            </a:r>
          </a:p>
        </p:txBody>
      </p:sp>
      <p:sp>
        <p:nvSpPr>
          <p:cNvPr id="4" name="Slide Number Placeholder 3"/>
          <p:cNvSpPr>
            <a:spLocks noGrp="1"/>
          </p:cNvSpPr>
          <p:nvPr>
            <p:ph type="sldNum" sz="quarter" idx="5"/>
          </p:nvPr>
        </p:nvSpPr>
        <p:spPr/>
        <p:txBody>
          <a:bodyPr/>
          <a:lstStyle/>
          <a:p>
            <a:fld id="{6BA5BCC9-2D58-BC45-8057-F0927490CD17}" type="slidenum">
              <a:rPr lang="en-US" smtClean="0"/>
              <a:pPr/>
              <a:t>30</a:t>
            </a:fld>
            <a:endParaRPr lang="en-US"/>
          </a:p>
        </p:txBody>
      </p:sp>
    </p:spTree>
    <p:extLst>
      <p:ext uri="{BB962C8B-B14F-4D97-AF65-F5344CB8AC3E}">
        <p14:creationId xmlns:p14="http://schemas.microsoft.com/office/powerpoint/2010/main" val="4185851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HelveticaNeueLT-Light"/>
              </a:rPr>
              <a:t>Flex-VM is an pre-paid Enterprise License Agreement for Fortinet Virtual Machine licensing Usage can be tracked through the FortiCloud portal with resource consumption calculated using a point-based system.</a:t>
            </a:r>
          </a:p>
          <a:p>
            <a:pPr algn="l"/>
            <a:endParaRPr lang="en-US" b="0" i="0">
              <a:solidFill>
                <a:srgbClr val="000000"/>
              </a:solidFill>
              <a:effectLst/>
              <a:latin typeface="HelveticaNeueLT-Light"/>
            </a:endParaRPr>
          </a:p>
          <a:p>
            <a:pPr algn="l"/>
            <a:r>
              <a:rPr lang="en-US" b="0" i="0">
                <a:solidFill>
                  <a:srgbClr val="000000"/>
                </a:solidFill>
                <a:effectLst/>
                <a:latin typeface="HelveticaNeueLT-Light"/>
              </a:rPr>
              <a:t>You can use the Flex-VM portal to create VM configurations, generate licensing tokens, and monitor resource consumption. Flex-VM subscribers can create multiple sets of a single VM entitlement that corresponds to a licensed virtual machine. Each entitlement contains a base VM with the number of vCPUs, and one of four FortiCare and FortiGuard protection services. Resource consumption is based upon predefined points that are calculated on a daily basis .</a:t>
            </a:r>
            <a:endParaRPr lang="en-US"/>
          </a:p>
        </p:txBody>
      </p:sp>
      <p:sp>
        <p:nvSpPr>
          <p:cNvPr id="4" name="Slide Number Placeholder 3"/>
          <p:cNvSpPr>
            <a:spLocks noGrp="1"/>
          </p:cNvSpPr>
          <p:nvPr>
            <p:ph type="sldNum" sz="quarter" idx="5"/>
          </p:nvPr>
        </p:nvSpPr>
        <p:spPr/>
        <p:txBody>
          <a:bodyPr/>
          <a:lstStyle/>
          <a:p>
            <a:fld id="{58115F04-FA96-4F4F-8589-00A5965DC729}" type="slidenum">
              <a:rPr lang="en-US" smtClean="0"/>
              <a:t>31</a:t>
            </a:fld>
            <a:endParaRPr lang="en-US"/>
          </a:p>
        </p:txBody>
      </p:sp>
    </p:spTree>
    <p:extLst>
      <p:ext uri="{BB962C8B-B14F-4D97-AF65-F5344CB8AC3E}">
        <p14:creationId xmlns:p14="http://schemas.microsoft.com/office/powerpoint/2010/main" val="3733589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HelveticaNeueLT-Light"/>
              </a:rPr>
              <a:t>Flex-VM is an pre-paid Enterprise License Agreement for Fortinet Virtual Machine licensing Usage can be tracked through the FortiCloud portal with resource consumption calculated using a point-based system.</a:t>
            </a:r>
          </a:p>
          <a:p>
            <a:pPr algn="l"/>
            <a:endParaRPr lang="en-US" b="0" i="0">
              <a:solidFill>
                <a:srgbClr val="000000"/>
              </a:solidFill>
              <a:effectLst/>
              <a:latin typeface="HelveticaNeueLT-Light"/>
            </a:endParaRPr>
          </a:p>
          <a:p>
            <a:pPr algn="l"/>
            <a:r>
              <a:rPr lang="en-US" b="0" i="0">
                <a:solidFill>
                  <a:srgbClr val="000000"/>
                </a:solidFill>
                <a:effectLst/>
                <a:latin typeface="HelveticaNeueLT-Light"/>
              </a:rPr>
              <a:t>You can use the Flex-VM portal to create VM configurations, generate licensing tokens, and monitor resource consumption. Flex-VM subscribers can create multiple sets of a single VM entitlement that corresponds to a licensed virtual machine. Each entitlement contains a base VM with the number of vCPUs, and one of four FortiCare and FortiGuard protection services. Resource consumption is based upon predefined points that are calculated on a daily basis .</a:t>
            </a:r>
            <a:endParaRPr lang="en-US"/>
          </a:p>
        </p:txBody>
      </p:sp>
      <p:sp>
        <p:nvSpPr>
          <p:cNvPr id="4" name="Slide Number Placeholder 3"/>
          <p:cNvSpPr>
            <a:spLocks noGrp="1"/>
          </p:cNvSpPr>
          <p:nvPr>
            <p:ph type="sldNum" sz="quarter" idx="5"/>
          </p:nvPr>
        </p:nvSpPr>
        <p:spPr/>
        <p:txBody>
          <a:bodyPr/>
          <a:lstStyle/>
          <a:p>
            <a:fld id="{58115F04-FA96-4F4F-8589-00A5965DC729}" type="slidenum">
              <a:rPr lang="en-US" smtClean="0"/>
              <a:t>32</a:t>
            </a:fld>
            <a:endParaRPr lang="en-US"/>
          </a:p>
        </p:txBody>
      </p:sp>
    </p:spTree>
    <p:extLst>
      <p:ext uri="{BB962C8B-B14F-4D97-AF65-F5344CB8AC3E}">
        <p14:creationId xmlns:p14="http://schemas.microsoft.com/office/powerpoint/2010/main" val="4145884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Azure Stack Edge</a:t>
            </a:r>
          </a:p>
          <a:p>
            <a:r>
              <a:rPr lang="en-US" err="1"/>
              <a:t>Emph</a:t>
            </a:r>
            <a:r>
              <a:rPr lang="en-US"/>
              <a:t> </a:t>
            </a:r>
            <a:r>
              <a:rPr lang="en-US" err="1"/>
              <a:t>vwan</a:t>
            </a:r>
            <a:r>
              <a:rPr lang="en-US"/>
              <a:t> </a:t>
            </a:r>
          </a:p>
          <a:p>
            <a:r>
              <a:rPr lang="en-US"/>
              <a:t>5G </a:t>
            </a:r>
          </a:p>
          <a:p>
            <a:endParaRPr lang="en-US"/>
          </a:p>
          <a:p>
            <a:r>
              <a:rPr lang="en-US"/>
              <a:t>4 </a:t>
            </a:r>
            <a:r>
              <a:rPr lang="en-US" err="1"/>
              <a:t>solutons</a:t>
            </a:r>
            <a:endParaRPr lang="en-US"/>
          </a:p>
          <a:p>
            <a:r>
              <a:rPr lang="en-US"/>
              <a:t>	5G and edge	</a:t>
            </a:r>
          </a:p>
          <a:p>
            <a:r>
              <a:rPr lang="en-US"/>
              <a:t>	</a:t>
            </a:r>
          </a:p>
          <a:p>
            <a:endParaRPr lang="en-US"/>
          </a:p>
        </p:txBody>
      </p:sp>
      <p:sp>
        <p:nvSpPr>
          <p:cNvPr id="4" name="Slide Number Placeholder 3"/>
          <p:cNvSpPr>
            <a:spLocks noGrp="1"/>
          </p:cNvSpPr>
          <p:nvPr>
            <p:ph type="sldNum" sz="quarter" idx="5"/>
          </p:nvPr>
        </p:nvSpPr>
        <p:spPr/>
        <p:txBody>
          <a:bodyPr/>
          <a:lstStyle/>
          <a:p>
            <a:fld id="{58115F04-FA96-4F4F-8589-00A5965DC729}" type="slidenum">
              <a:rPr lang="en-US" smtClean="0"/>
              <a:t>33</a:t>
            </a:fld>
            <a:endParaRPr lang="en-US"/>
          </a:p>
        </p:txBody>
      </p:sp>
    </p:spTree>
    <p:extLst>
      <p:ext uri="{BB962C8B-B14F-4D97-AF65-F5344CB8AC3E}">
        <p14:creationId xmlns:p14="http://schemas.microsoft.com/office/powerpoint/2010/main" val="485491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latin typeface="Arial"/>
                <a:cs typeface="Arial"/>
              </a:rPr>
              <a:t>Fortinet offers a Secure SD-WAN for hybrid and multi-cloud solution that efficiently connects and secures applications and data spanning across multiple technologies, cloud regions, edges, and even cloud providers.  </a:t>
            </a:r>
            <a:br>
              <a:rPr lang="en-US">
                <a:latin typeface="Arial"/>
                <a:cs typeface="Arial"/>
              </a:rPr>
            </a:br>
            <a:endParaRPr lang="en-US">
              <a:latin typeface="Arial"/>
              <a:cs typeface="Arial"/>
            </a:endParaRPr>
          </a:p>
          <a:p>
            <a:r>
              <a:rPr lang="en-US">
                <a:latin typeface="Arial"/>
                <a:cs typeface="Arial"/>
              </a:rPr>
              <a:t>Fortinet helps customers operationally simplify their cloud on-ramp and SD-WAN deployment to offer the most secure, seamless, and superior quality of experience.  With the broadest deployment and integration options on-premises, at the data center, and across all major cloud platforms, Fortinet Secure SD-WAN can act as the hub to interconnect all your applications across any cloud. </a:t>
            </a:r>
          </a:p>
          <a:p>
            <a:endParaRPr lang="en-US">
              <a:cs typeface="Arial"/>
            </a:endParaRPr>
          </a:p>
          <a:p>
            <a:r>
              <a:rPr lang="en-US">
                <a:latin typeface="Arial"/>
                <a:cs typeface="Arial"/>
              </a:rPr>
              <a:t>Additionally, we can help simply your SD-WAN operations delivering centralized management and cloud on-ramp orchestration and automation using FortiManager and the Security Fabric.  This not only enables ease of deployment but also delivers flexibility and </a:t>
            </a:r>
            <a:r>
              <a:rPr lang="en-US" err="1">
                <a:latin typeface="Arial"/>
                <a:cs typeface="Arial"/>
              </a:rPr>
              <a:t>and</a:t>
            </a:r>
            <a:r>
              <a:rPr lang="en-US">
                <a:latin typeface="Arial"/>
                <a:cs typeface="Arial"/>
              </a:rPr>
              <a:t> ease of scale as your digital transformation needs evolves and grows. </a:t>
            </a:r>
            <a:endParaRPr lang="en-US">
              <a:cs typeface="Arial"/>
            </a:endParaRPr>
          </a:p>
          <a:p>
            <a:endParaRPr lang="en-US">
              <a:cs typeface="Arial"/>
            </a:endParaRPr>
          </a:p>
          <a:p>
            <a:r>
              <a:rPr lang="en-US">
                <a:latin typeface="Arial"/>
                <a:cs typeface="Arial"/>
              </a:rPr>
              <a:t>At the edge and data center, we offer FortiGate hardware appliances and FortiGate Virtual appliances.  In the cloud, we offer FortiGate VM combined with native cloud connectivity integrations like AWS Transit Gateway and Azure Virtual WAN.  </a:t>
            </a:r>
            <a:endParaRPr lang="en-US">
              <a:cs typeface="Arial"/>
            </a:endParaRPr>
          </a:p>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t>34</a:t>
            </a:fld>
            <a:endParaRPr lang="en-US"/>
          </a:p>
        </p:txBody>
      </p:sp>
    </p:spTree>
    <p:extLst>
      <p:ext uri="{BB962C8B-B14F-4D97-AF65-F5344CB8AC3E}">
        <p14:creationId xmlns:p14="http://schemas.microsoft.com/office/powerpoint/2010/main" val="1529835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Gartner is predicting that 99% of cloud security failures will be due to human error.  99% seems high – but whatever the true number, the message is clear –{click}</a:t>
            </a:r>
          </a:p>
        </p:txBody>
      </p:sp>
      <p:sp>
        <p:nvSpPr>
          <p:cNvPr id="4" name="Slide Number Placeholder 3"/>
          <p:cNvSpPr>
            <a:spLocks noGrp="1"/>
          </p:cNvSpPr>
          <p:nvPr>
            <p:ph type="sldNum" sz="quarter" idx="5"/>
          </p:nvPr>
        </p:nvSpPr>
        <p:spPr/>
        <p:txBody>
          <a:bodyPr/>
          <a:lstStyle/>
          <a:p>
            <a:fld id="{58115F04-FA96-4F4F-8589-00A5965DC729}" type="slidenum">
              <a:rPr lang="en-US" smtClean="0"/>
              <a:t>4</a:t>
            </a:fld>
            <a:endParaRPr lang="en-US"/>
          </a:p>
        </p:txBody>
      </p:sp>
    </p:spTree>
    <p:extLst>
      <p:ext uri="{BB962C8B-B14F-4D97-AF65-F5344CB8AC3E}">
        <p14:creationId xmlns:p14="http://schemas.microsoft.com/office/powerpoint/2010/main" val="3985889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B25C208-B794-415F-A487-140DD5E743DE}" type="datetime1">
              <a:rPr lang="en-US" smtClean="0"/>
              <a:t>4/16/2023</a:t>
            </a:fld>
            <a:endParaRPr lang="en-US"/>
          </a:p>
        </p:txBody>
      </p:sp>
      <p:sp>
        <p:nvSpPr>
          <p:cNvPr id="5" name="Slide Number Placeholder 4"/>
          <p:cNvSpPr>
            <a:spLocks noGrp="1"/>
          </p:cNvSpPr>
          <p:nvPr>
            <p:ph type="sldNum" sz="quarter" idx="5"/>
          </p:nvPr>
        </p:nvSpPr>
        <p:spPr/>
        <p:txBody>
          <a:bodyPr/>
          <a:lstStyle/>
          <a:p>
            <a:fld id="{1F4E99EF-EC57-412D-8659-D9EDE17F23F8}" type="slidenum">
              <a:rPr lang="en-US" smtClean="0"/>
              <a:t>36</a:t>
            </a:fld>
            <a:endParaRPr lang="en-US"/>
          </a:p>
        </p:txBody>
      </p:sp>
    </p:spTree>
    <p:extLst>
      <p:ext uri="{BB962C8B-B14F-4D97-AF65-F5344CB8AC3E}">
        <p14:creationId xmlns:p14="http://schemas.microsoft.com/office/powerpoint/2010/main" val="278176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Virtual datacenters, FortiGate physical appliance is typically used for securing the Physical  network layer. This provides the North-South perimeter protection. </a:t>
            </a:r>
          </a:p>
          <a:p>
            <a:endParaRPr lang="en-US"/>
          </a:p>
          <a:p>
            <a:r>
              <a:rPr lang="en-US"/>
              <a:t>Whereas the FortiGate-VM is used for East-West protection to inspect and provide visibility and control over lateral traffic flows between VM workloads.</a:t>
            </a:r>
          </a:p>
          <a:p>
            <a:endParaRPr lang="en-US"/>
          </a:p>
          <a:p>
            <a:r>
              <a:rPr lang="en-US"/>
              <a:t>Together and with a single pane of management with </a:t>
            </a:r>
            <a:r>
              <a:rPr lang="en-US" err="1"/>
              <a:t>FortiManager</a:t>
            </a:r>
            <a:r>
              <a:rPr lang="en-US"/>
              <a:t> customers can get coordinated visibility and control across the entire virtual DC.</a:t>
            </a:r>
          </a:p>
        </p:txBody>
      </p:sp>
      <p:sp>
        <p:nvSpPr>
          <p:cNvPr id="4" name="Slide Number Placeholder 3"/>
          <p:cNvSpPr>
            <a:spLocks noGrp="1"/>
          </p:cNvSpPr>
          <p:nvPr>
            <p:ph type="sldNum" sz="quarter" idx="5"/>
          </p:nvPr>
        </p:nvSpPr>
        <p:spPr/>
        <p:txBody>
          <a:bodyPr/>
          <a:lstStyle/>
          <a:p>
            <a:fld id="{6BA5BCC9-2D58-BC45-8057-F0927490CD17}" type="slidenum">
              <a:rPr lang="en-US" smtClean="0"/>
              <a:pPr/>
              <a:t>37</a:t>
            </a:fld>
            <a:endParaRPr lang="en-US"/>
          </a:p>
        </p:txBody>
      </p:sp>
    </p:spTree>
    <p:extLst>
      <p:ext uri="{BB962C8B-B14F-4D97-AF65-F5344CB8AC3E}">
        <p14:creationId xmlns:p14="http://schemas.microsoft.com/office/powerpoint/2010/main" val="1574884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FortiCASB is Fortinet’s cloud access security broker solution – it’ a cloud-based software that sits between cloud service users and cloud applications and monitors and enforces activity and security policies. It monitors SaaS applications for security and compliance.  Supported apps include:</a:t>
            </a:r>
          </a:p>
          <a:p>
            <a:pPr algn="l">
              <a:buFont typeface="Arial" panose="020B0604020202020204" pitchFamily="34" charset="0"/>
              <a:buChar char="•"/>
            </a:pPr>
            <a:r>
              <a:rPr lang="en-US" b="0" i="0">
                <a:solidFill>
                  <a:srgbClr val="5B5C5E"/>
                </a:solidFill>
                <a:effectLst/>
                <a:latin typeface="-apple-system"/>
              </a:rPr>
              <a:t> </a:t>
            </a:r>
            <a:r>
              <a:rPr lang="en-US" b="0" i="0" u="none" strike="noStrike">
                <a:solidFill>
                  <a:srgbClr val="5B5C5E"/>
                </a:solidFill>
                <a:effectLst/>
                <a:latin typeface="-apple-system"/>
                <a:hlinkClick r:id="rId3"/>
              </a:rPr>
              <a:t>AWS S3</a:t>
            </a:r>
            <a:endParaRPr lang="en-US" b="0" i="0">
              <a:solidFill>
                <a:srgbClr val="5B5C5E"/>
              </a:solidFill>
              <a:effectLst/>
              <a:latin typeface="-apple-system"/>
            </a:endParaRPr>
          </a:p>
          <a:p>
            <a:pPr algn="l">
              <a:buFont typeface="Arial" panose="020B0604020202020204" pitchFamily="34" charset="0"/>
              <a:buChar char="•"/>
            </a:pPr>
            <a:r>
              <a:rPr lang="en-US" b="1" i="0">
                <a:solidFill>
                  <a:srgbClr val="5B5C5E"/>
                </a:solidFill>
                <a:effectLst/>
                <a:latin typeface="-apple-system"/>
              </a:rPr>
              <a:t> </a:t>
            </a:r>
            <a:r>
              <a:rPr lang="en-US" b="1" i="0" u="none" strike="noStrike">
                <a:solidFill>
                  <a:srgbClr val="5B5C5E"/>
                </a:solidFill>
                <a:effectLst/>
                <a:latin typeface="-apple-system"/>
                <a:hlinkClick r:id="rId4"/>
              </a:rPr>
              <a:t>Azure Storage</a:t>
            </a:r>
            <a:endParaRPr lang="en-US" b="1" i="0">
              <a:solidFill>
                <a:srgbClr val="5B5C5E"/>
              </a:solidFill>
              <a:effectLst/>
              <a:latin typeface="-apple-system"/>
            </a:endParaRPr>
          </a:p>
          <a:p>
            <a:pPr algn="l">
              <a:buFont typeface="Arial" panose="020B0604020202020204" pitchFamily="34" charset="0"/>
              <a:buChar char="•"/>
            </a:pPr>
            <a:r>
              <a:rPr lang="en-US" b="0" i="0">
                <a:solidFill>
                  <a:srgbClr val="5B5C5E"/>
                </a:solidFill>
                <a:effectLst/>
                <a:latin typeface="-apple-system"/>
              </a:rPr>
              <a:t> </a:t>
            </a:r>
            <a:r>
              <a:rPr lang="en-US" b="0" i="0" u="none" strike="noStrike">
                <a:solidFill>
                  <a:srgbClr val="5B5C5E"/>
                </a:solidFill>
                <a:effectLst/>
                <a:latin typeface="-apple-system"/>
                <a:hlinkClick r:id="rId5"/>
              </a:rPr>
              <a:t>Box</a:t>
            </a:r>
            <a:endParaRPr lang="en-US" b="0" i="0">
              <a:solidFill>
                <a:srgbClr val="5B5C5E"/>
              </a:solidFill>
              <a:effectLst/>
              <a:latin typeface="-apple-system"/>
            </a:endParaRPr>
          </a:p>
          <a:p>
            <a:pPr algn="l">
              <a:buFont typeface="Arial" panose="020B0604020202020204" pitchFamily="34" charset="0"/>
              <a:buChar char="•"/>
            </a:pPr>
            <a:r>
              <a:rPr lang="en-US" b="0" i="0">
                <a:solidFill>
                  <a:srgbClr val="5B5C5E"/>
                </a:solidFill>
                <a:effectLst/>
                <a:latin typeface="-apple-system"/>
              </a:rPr>
              <a:t> </a:t>
            </a:r>
            <a:r>
              <a:rPr lang="en-US" b="0" i="0" u="none" strike="noStrike">
                <a:solidFill>
                  <a:srgbClr val="5B5C5E"/>
                </a:solidFill>
                <a:effectLst/>
                <a:latin typeface="-apple-system"/>
                <a:hlinkClick r:id="rId6"/>
              </a:rPr>
              <a:t>Citrix ShareFile</a:t>
            </a:r>
            <a:endParaRPr lang="en-US" b="0" i="0">
              <a:solidFill>
                <a:srgbClr val="5B5C5E"/>
              </a:solidFill>
              <a:effectLst/>
              <a:latin typeface="-apple-system"/>
            </a:endParaRPr>
          </a:p>
          <a:p>
            <a:pPr algn="l">
              <a:buFont typeface="Arial" panose="020B0604020202020204" pitchFamily="34" charset="0"/>
              <a:buChar char="•"/>
            </a:pPr>
            <a:r>
              <a:rPr lang="en-US" b="0" i="0">
                <a:solidFill>
                  <a:srgbClr val="5B5C5E"/>
                </a:solidFill>
                <a:effectLst/>
                <a:latin typeface="-apple-system"/>
              </a:rPr>
              <a:t> </a:t>
            </a:r>
            <a:r>
              <a:rPr lang="en-US" b="0" i="0" u="none" strike="noStrike">
                <a:solidFill>
                  <a:srgbClr val="5B5C5E"/>
                </a:solidFill>
                <a:effectLst/>
                <a:latin typeface="-apple-system"/>
                <a:hlinkClick r:id="rId7"/>
              </a:rPr>
              <a:t>Confluence</a:t>
            </a:r>
            <a:endParaRPr lang="en-US" b="0" i="0">
              <a:solidFill>
                <a:srgbClr val="5B5C5E"/>
              </a:solidFill>
              <a:effectLst/>
              <a:latin typeface="-apple-system"/>
            </a:endParaRPr>
          </a:p>
          <a:p>
            <a:pPr algn="l">
              <a:buFont typeface="Arial" panose="020B0604020202020204" pitchFamily="34" charset="0"/>
              <a:buChar char="•"/>
            </a:pPr>
            <a:r>
              <a:rPr lang="en-US" b="0" i="0">
                <a:solidFill>
                  <a:srgbClr val="5B5C5E"/>
                </a:solidFill>
                <a:effectLst/>
                <a:latin typeface="-apple-system"/>
              </a:rPr>
              <a:t> </a:t>
            </a:r>
            <a:r>
              <a:rPr lang="en-US" b="0" i="0" u="none" strike="noStrike">
                <a:solidFill>
                  <a:srgbClr val="5B5C5E"/>
                </a:solidFill>
                <a:effectLst/>
                <a:latin typeface="-apple-system"/>
                <a:hlinkClick r:id="rId8"/>
              </a:rPr>
              <a:t>Dropbox Business</a:t>
            </a:r>
            <a:endParaRPr lang="en-US" b="0" i="0">
              <a:solidFill>
                <a:srgbClr val="5B5C5E"/>
              </a:solidFill>
              <a:effectLst/>
              <a:latin typeface="-apple-system"/>
            </a:endParaRPr>
          </a:p>
          <a:p>
            <a:pPr algn="l">
              <a:buFont typeface="Arial" panose="020B0604020202020204" pitchFamily="34" charset="0"/>
              <a:buChar char="•"/>
            </a:pPr>
            <a:r>
              <a:rPr lang="en-US" b="0" i="0">
                <a:solidFill>
                  <a:srgbClr val="5B5C5E"/>
                </a:solidFill>
                <a:effectLst/>
                <a:latin typeface="-apple-system"/>
              </a:rPr>
              <a:t> </a:t>
            </a:r>
            <a:r>
              <a:rPr lang="en-US" b="0" i="0" u="none" strike="noStrike">
                <a:solidFill>
                  <a:srgbClr val="5B5C5E"/>
                </a:solidFill>
                <a:effectLst/>
                <a:latin typeface="-apple-system"/>
                <a:hlinkClick r:id="rId9"/>
              </a:rPr>
              <a:t>Egnyte</a:t>
            </a:r>
            <a:endParaRPr lang="en-US" b="0" i="0">
              <a:solidFill>
                <a:srgbClr val="5B5C5E"/>
              </a:solidFill>
              <a:effectLst/>
              <a:latin typeface="-apple-system"/>
            </a:endParaRPr>
          </a:p>
          <a:p>
            <a:pPr algn="l">
              <a:buFont typeface="Arial" panose="020B0604020202020204" pitchFamily="34" charset="0"/>
              <a:buChar char="•"/>
            </a:pPr>
            <a:r>
              <a:rPr lang="en-US" b="0" i="0">
                <a:solidFill>
                  <a:srgbClr val="5B5C5E"/>
                </a:solidFill>
                <a:effectLst/>
                <a:latin typeface="-apple-system"/>
              </a:rPr>
              <a:t> </a:t>
            </a:r>
            <a:r>
              <a:rPr lang="en-US" b="0" i="0" u="none" strike="noStrike">
                <a:solidFill>
                  <a:srgbClr val="5B5C5E"/>
                </a:solidFill>
                <a:effectLst/>
                <a:latin typeface="-apple-system"/>
                <a:hlinkClick r:id="rId10"/>
              </a:rPr>
              <a:t>Facebook Workplace</a:t>
            </a:r>
            <a:endParaRPr lang="en-US" b="0" i="0">
              <a:solidFill>
                <a:srgbClr val="5B5C5E"/>
              </a:solidFill>
              <a:effectLst/>
              <a:latin typeface="-apple-system"/>
            </a:endParaRPr>
          </a:p>
          <a:p>
            <a:pPr algn="l">
              <a:buFont typeface="Arial" panose="020B0604020202020204" pitchFamily="34" charset="0"/>
              <a:buChar char="•"/>
            </a:pPr>
            <a:r>
              <a:rPr lang="en-US" b="0" i="0">
                <a:solidFill>
                  <a:srgbClr val="5B5C5E"/>
                </a:solidFill>
                <a:effectLst/>
                <a:latin typeface="-apple-system"/>
              </a:rPr>
              <a:t> </a:t>
            </a:r>
            <a:r>
              <a:rPr lang="en-US" b="0" i="0" u="none" strike="noStrike" err="1">
                <a:solidFill>
                  <a:srgbClr val="5B5C5E"/>
                </a:solidFill>
                <a:effectLst/>
                <a:latin typeface="-apple-system"/>
                <a:hlinkClick r:id="rId11"/>
              </a:rPr>
              <a:t>Github</a:t>
            </a:r>
            <a:endParaRPr lang="en-US" b="0" i="0">
              <a:solidFill>
                <a:srgbClr val="5B5C5E"/>
              </a:solidFill>
              <a:effectLst/>
              <a:latin typeface="-apple-system"/>
            </a:endParaRPr>
          </a:p>
          <a:p>
            <a:pPr algn="l">
              <a:buFont typeface="Arial" panose="020B0604020202020204" pitchFamily="34" charset="0"/>
              <a:buChar char="•"/>
            </a:pPr>
            <a:r>
              <a:rPr lang="en-US" b="0" i="0">
                <a:solidFill>
                  <a:srgbClr val="5B5C5E"/>
                </a:solidFill>
                <a:effectLst/>
                <a:latin typeface="-apple-system"/>
              </a:rPr>
              <a:t> </a:t>
            </a:r>
            <a:r>
              <a:rPr lang="en-US" b="0" i="0" u="none" strike="noStrike">
                <a:solidFill>
                  <a:srgbClr val="5B5C5E"/>
                </a:solidFill>
                <a:effectLst/>
                <a:latin typeface="-apple-system"/>
                <a:hlinkClick r:id="rId12"/>
              </a:rPr>
              <a:t>Google Cloud Storage</a:t>
            </a:r>
            <a:endParaRPr lang="en-US" b="0" i="0">
              <a:solidFill>
                <a:srgbClr val="5B5C5E"/>
              </a:solidFill>
              <a:effectLst/>
              <a:latin typeface="-apple-system"/>
            </a:endParaRPr>
          </a:p>
          <a:p>
            <a:pPr algn="l">
              <a:buFont typeface="Arial" panose="020B0604020202020204" pitchFamily="34" charset="0"/>
              <a:buChar char="•"/>
            </a:pPr>
            <a:r>
              <a:rPr lang="en-US" b="0" i="0">
                <a:solidFill>
                  <a:srgbClr val="5B5C5E"/>
                </a:solidFill>
                <a:effectLst/>
                <a:latin typeface="-apple-system"/>
              </a:rPr>
              <a:t> </a:t>
            </a:r>
            <a:r>
              <a:rPr lang="en-US" b="0" i="0" u="none" strike="noStrike">
                <a:solidFill>
                  <a:srgbClr val="5B5C5E"/>
                </a:solidFill>
                <a:effectLst/>
                <a:latin typeface="-apple-system"/>
                <a:hlinkClick r:id="rId13"/>
              </a:rPr>
              <a:t>Google Workspace</a:t>
            </a:r>
            <a:endParaRPr lang="en-US" b="0" i="0">
              <a:solidFill>
                <a:srgbClr val="5B5C5E"/>
              </a:solidFill>
              <a:effectLst/>
              <a:latin typeface="-apple-system"/>
            </a:endParaRPr>
          </a:p>
          <a:p>
            <a:pPr algn="l">
              <a:buFont typeface="Arial" panose="020B0604020202020204" pitchFamily="34" charset="0"/>
              <a:buChar char="•"/>
            </a:pPr>
            <a:r>
              <a:rPr lang="en-US" b="0" i="0">
                <a:solidFill>
                  <a:srgbClr val="5B5C5E"/>
                </a:solidFill>
                <a:effectLst/>
                <a:latin typeface="-apple-system"/>
              </a:rPr>
              <a:t> </a:t>
            </a:r>
            <a:r>
              <a:rPr lang="en-US" b="0" i="0" u="none" strike="noStrike">
                <a:solidFill>
                  <a:srgbClr val="5B5C5E"/>
                </a:solidFill>
                <a:effectLst/>
                <a:latin typeface="-apple-system"/>
                <a:hlinkClick r:id="rId14"/>
              </a:rPr>
              <a:t>Jira</a:t>
            </a:r>
            <a:endParaRPr lang="en-US" b="0" i="0">
              <a:solidFill>
                <a:srgbClr val="5B5C5E"/>
              </a:solidFill>
              <a:effectLst/>
              <a:latin typeface="-apple-system"/>
            </a:endParaRPr>
          </a:p>
          <a:p>
            <a:pPr algn="l">
              <a:buFont typeface="Arial" panose="020B0604020202020204" pitchFamily="34" charset="0"/>
              <a:buChar char="•"/>
            </a:pPr>
            <a:r>
              <a:rPr lang="en-US" b="1" i="0">
                <a:solidFill>
                  <a:srgbClr val="5B5C5E"/>
                </a:solidFill>
                <a:effectLst/>
                <a:latin typeface="-apple-system"/>
              </a:rPr>
              <a:t> </a:t>
            </a:r>
            <a:r>
              <a:rPr lang="en-US" b="1" i="0" u="none" strike="noStrike">
                <a:solidFill>
                  <a:srgbClr val="5B5C5E"/>
                </a:solidFill>
                <a:effectLst/>
                <a:latin typeface="-apple-system"/>
                <a:hlinkClick r:id="rId15"/>
              </a:rPr>
              <a:t>Office 365</a:t>
            </a:r>
            <a:r>
              <a:rPr lang="en-US" b="1" i="0" u="none" strike="noStrike">
                <a:solidFill>
                  <a:srgbClr val="5B5C5E"/>
                </a:solidFill>
                <a:effectLst/>
                <a:latin typeface="-apple-system"/>
              </a:rPr>
              <a:t> itself as well apps such as</a:t>
            </a:r>
          </a:p>
          <a:p>
            <a:pPr marL="182880" algn="l">
              <a:buFont typeface="Arial" panose="020B0604020202020204" pitchFamily="34" charset="0"/>
              <a:buChar char="•"/>
            </a:pPr>
            <a:r>
              <a:rPr lang="en-US" b="1" i="0">
                <a:solidFill>
                  <a:srgbClr val="000000"/>
                </a:solidFill>
                <a:effectLst/>
                <a:latin typeface="HelveticaNeueLT-Light"/>
              </a:rPr>
              <a:t>Microsoft Teams</a:t>
            </a:r>
          </a:p>
          <a:p>
            <a:pPr marL="182880" algn="l">
              <a:buFont typeface="Arial" panose="020B0604020202020204" pitchFamily="34" charset="0"/>
              <a:buChar char="•"/>
            </a:pPr>
            <a:r>
              <a:rPr lang="en-US" b="1" i="0">
                <a:solidFill>
                  <a:srgbClr val="000000"/>
                </a:solidFill>
                <a:effectLst/>
                <a:latin typeface="HelveticaNeueLT-Light"/>
              </a:rPr>
              <a:t>Microsoft OneDrive</a:t>
            </a:r>
          </a:p>
          <a:p>
            <a:pPr marL="182880" algn="l">
              <a:buFont typeface="Arial" panose="020B0604020202020204" pitchFamily="34" charset="0"/>
              <a:buChar char="•"/>
            </a:pPr>
            <a:r>
              <a:rPr lang="en-US" b="1" i="0">
                <a:solidFill>
                  <a:srgbClr val="000000"/>
                </a:solidFill>
                <a:effectLst/>
                <a:latin typeface="HelveticaNeueLT-Light"/>
              </a:rPr>
              <a:t>Microsoft SharePoint</a:t>
            </a:r>
          </a:p>
          <a:p>
            <a:pPr marL="182880" algn="l">
              <a:buFont typeface="Arial" panose="020B0604020202020204" pitchFamily="34" charset="0"/>
              <a:buChar char="•"/>
            </a:pPr>
            <a:r>
              <a:rPr lang="en-US" b="1" i="0">
                <a:solidFill>
                  <a:srgbClr val="000000"/>
                </a:solidFill>
                <a:effectLst/>
                <a:latin typeface="HelveticaNeueLT-Light"/>
              </a:rPr>
              <a:t>Microsoft Yammer</a:t>
            </a:r>
          </a:p>
          <a:p>
            <a:pPr marL="182880" algn="l">
              <a:buFont typeface="Arial" panose="020B0604020202020204" pitchFamily="34" charset="0"/>
              <a:buChar char="•"/>
            </a:pPr>
            <a:r>
              <a:rPr lang="en-US" b="1" i="0">
                <a:solidFill>
                  <a:srgbClr val="000000"/>
                </a:solidFill>
                <a:effectLst/>
                <a:latin typeface="HelveticaNeueLT-Light"/>
              </a:rPr>
              <a:t>Azure Active Directory</a:t>
            </a:r>
          </a:p>
          <a:p>
            <a:pPr algn="l">
              <a:buFont typeface="Arial" panose="020B0604020202020204" pitchFamily="34" charset="0"/>
              <a:buChar char="•"/>
            </a:pPr>
            <a:r>
              <a:rPr lang="en-US" b="0" i="0">
                <a:solidFill>
                  <a:srgbClr val="5B5C5E"/>
                </a:solidFill>
                <a:effectLst/>
                <a:latin typeface="-apple-system"/>
              </a:rPr>
              <a:t> </a:t>
            </a:r>
            <a:r>
              <a:rPr lang="en-US" b="0" i="0" u="none" strike="noStrike">
                <a:solidFill>
                  <a:srgbClr val="5B5C5E"/>
                </a:solidFill>
                <a:effectLst/>
                <a:latin typeface="-apple-system"/>
                <a:hlinkClick r:id="rId16"/>
              </a:rPr>
              <a:t>Salesforce</a:t>
            </a:r>
            <a:endParaRPr lang="en-US" b="0" i="0">
              <a:solidFill>
                <a:srgbClr val="5B5C5E"/>
              </a:solidFill>
              <a:effectLst/>
              <a:latin typeface="-apple-system"/>
            </a:endParaRPr>
          </a:p>
          <a:p>
            <a:pPr algn="l">
              <a:buFont typeface="Arial" panose="020B0604020202020204" pitchFamily="34" charset="0"/>
              <a:buChar char="•"/>
            </a:pPr>
            <a:r>
              <a:rPr lang="en-US" b="0" i="0">
                <a:solidFill>
                  <a:srgbClr val="5B5C5E"/>
                </a:solidFill>
                <a:effectLst/>
                <a:latin typeface="-apple-system"/>
              </a:rPr>
              <a:t> </a:t>
            </a:r>
            <a:r>
              <a:rPr lang="en-US" b="0" i="0" u="none" strike="noStrike">
                <a:solidFill>
                  <a:srgbClr val="5B5C5E"/>
                </a:solidFill>
                <a:effectLst/>
                <a:latin typeface="-apple-system"/>
                <a:hlinkClick r:id="rId17"/>
              </a:rPr>
              <a:t>SAP IAS</a:t>
            </a:r>
            <a:endParaRPr lang="en-US" b="0" i="0">
              <a:solidFill>
                <a:srgbClr val="5B5C5E"/>
              </a:solidFill>
              <a:effectLst/>
              <a:latin typeface="-apple-system"/>
            </a:endParaRPr>
          </a:p>
          <a:p>
            <a:pPr algn="l">
              <a:buFont typeface="Arial" panose="020B0604020202020204" pitchFamily="34" charset="0"/>
              <a:buChar char="•"/>
            </a:pPr>
            <a:r>
              <a:rPr lang="en-US" b="0" i="0">
                <a:solidFill>
                  <a:srgbClr val="5B5C5E"/>
                </a:solidFill>
                <a:effectLst/>
                <a:latin typeface="-apple-system"/>
              </a:rPr>
              <a:t> </a:t>
            </a:r>
            <a:r>
              <a:rPr lang="en-US" b="0" i="0" u="none" strike="noStrike">
                <a:solidFill>
                  <a:srgbClr val="5B5C5E"/>
                </a:solidFill>
                <a:effectLst/>
                <a:latin typeface="-apple-system"/>
                <a:hlinkClick r:id="rId18"/>
              </a:rPr>
              <a:t>SAP Success Factors</a:t>
            </a:r>
            <a:endParaRPr lang="en-US" b="0" i="0">
              <a:solidFill>
                <a:srgbClr val="5B5C5E"/>
              </a:solidFill>
              <a:effectLst/>
              <a:latin typeface="-apple-system"/>
            </a:endParaRPr>
          </a:p>
          <a:p>
            <a:pPr algn="l">
              <a:buFont typeface="Arial" panose="020B0604020202020204" pitchFamily="34" charset="0"/>
              <a:buChar char="•"/>
            </a:pPr>
            <a:r>
              <a:rPr lang="en-US" b="0" i="0">
                <a:solidFill>
                  <a:srgbClr val="5B5C5E"/>
                </a:solidFill>
                <a:effectLst/>
                <a:latin typeface="-apple-system"/>
              </a:rPr>
              <a:t> </a:t>
            </a:r>
            <a:r>
              <a:rPr lang="en-US" b="0" i="0" u="none" strike="noStrike">
                <a:solidFill>
                  <a:srgbClr val="5B5C5E"/>
                </a:solidFill>
                <a:effectLst/>
                <a:latin typeface="-apple-system"/>
                <a:hlinkClick r:id="rId19"/>
              </a:rPr>
              <a:t>ServiceNow</a:t>
            </a:r>
            <a:endParaRPr lang="en-US" b="0" i="0">
              <a:solidFill>
                <a:srgbClr val="5B5C5E"/>
              </a:solidFill>
              <a:effectLst/>
              <a:latin typeface="-apple-system"/>
            </a:endParaRPr>
          </a:p>
          <a:p>
            <a:pPr algn="l">
              <a:buFont typeface="Arial" panose="020B0604020202020204" pitchFamily="34" charset="0"/>
              <a:buChar char="•"/>
            </a:pPr>
            <a:r>
              <a:rPr lang="en-US" b="0" i="0">
                <a:solidFill>
                  <a:srgbClr val="5B5C5E"/>
                </a:solidFill>
                <a:effectLst/>
                <a:latin typeface="-apple-system"/>
              </a:rPr>
              <a:t> </a:t>
            </a:r>
            <a:r>
              <a:rPr lang="en-US" b="0" i="0" u="none" strike="noStrike" err="1">
                <a:solidFill>
                  <a:srgbClr val="5B5C5E"/>
                </a:solidFill>
                <a:effectLst/>
                <a:latin typeface="-apple-system"/>
                <a:hlinkClick r:id="rId20"/>
              </a:rPr>
              <a:t>Webex</a:t>
            </a:r>
            <a:r>
              <a:rPr lang="en-US" b="0" i="0" u="none" strike="noStrike">
                <a:solidFill>
                  <a:srgbClr val="5B5C5E"/>
                </a:solidFill>
                <a:effectLst/>
                <a:latin typeface="-apple-system"/>
                <a:hlinkClick r:id="rId20"/>
              </a:rPr>
              <a:t> Teams</a:t>
            </a:r>
            <a:endParaRPr lang="en-US" b="0" i="0">
              <a:solidFill>
                <a:srgbClr val="5B5C5E"/>
              </a:solidFill>
              <a:effectLst/>
              <a:latin typeface="-apple-system"/>
            </a:endParaRPr>
          </a:p>
          <a:p>
            <a:pPr algn="l">
              <a:buFont typeface="Arial" panose="020B0604020202020204" pitchFamily="34" charset="0"/>
              <a:buChar char="•"/>
            </a:pPr>
            <a:r>
              <a:rPr lang="en-US" b="0" i="0">
                <a:solidFill>
                  <a:srgbClr val="5B5C5E"/>
                </a:solidFill>
                <a:effectLst/>
                <a:latin typeface="-apple-system"/>
              </a:rPr>
              <a:t> </a:t>
            </a:r>
            <a:r>
              <a:rPr lang="en-US" b="0" i="0" u="none" strike="noStrike">
                <a:solidFill>
                  <a:srgbClr val="5B5C5E"/>
                </a:solidFill>
                <a:effectLst/>
                <a:latin typeface="-apple-system"/>
                <a:hlinkClick r:id="rId21"/>
              </a:rPr>
              <a:t>Zendesk</a:t>
            </a:r>
            <a:endParaRPr lang="en-US" b="0" i="0">
              <a:solidFill>
                <a:srgbClr val="5B5C5E"/>
              </a:solidFill>
              <a:effectLst/>
              <a:latin typeface="-apple-system"/>
            </a:endParaRPr>
          </a:p>
          <a:p>
            <a:pPr algn="l">
              <a:buFont typeface="Arial" panose="020B0604020202020204" pitchFamily="34" charset="0"/>
              <a:buChar char="•"/>
            </a:pPr>
            <a:r>
              <a:rPr lang="en-US" b="1" i="0">
                <a:solidFill>
                  <a:srgbClr val="5B5C5E"/>
                </a:solidFill>
                <a:effectLst/>
                <a:latin typeface="-apple-system"/>
              </a:rPr>
              <a:t> </a:t>
            </a:r>
            <a:r>
              <a:rPr lang="en-US" b="1" i="0" u="none" strike="noStrike">
                <a:solidFill>
                  <a:srgbClr val="5B5C5E"/>
                </a:solidFill>
                <a:effectLst/>
                <a:latin typeface="-apple-system"/>
                <a:hlinkClick r:id="rId22"/>
              </a:rPr>
              <a:t>Zoom</a:t>
            </a:r>
            <a:endParaRPr lang="en-US" b="1" i="0">
              <a:solidFill>
                <a:srgbClr val="5B5C5E"/>
              </a:solidFill>
              <a:effectLst/>
              <a:latin typeface="-apple-system"/>
            </a:endParaRPr>
          </a:p>
          <a:p>
            <a:endParaRPr lang="en-US"/>
          </a:p>
        </p:txBody>
      </p:sp>
      <p:sp>
        <p:nvSpPr>
          <p:cNvPr id="4" name="Slide Number Placeholder 3"/>
          <p:cNvSpPr>
            <a:spLocks noGrp="1"/>
          </p:cNvSpPr>
          <p:nvPr>
            <p:ph type="sldNum" sz="quarter" idx="5"/>
          </p:nvPr>
        </p:nvSpPr>
        <p:spPr/>
        <p:txBody>
          <a:bodyPr/>
          <a:lstStyle/>
          <a:p>
            <a:fld id="{58115F04-FA96-4F4F-8589-00A5965DC729}" type="slidenum">
              <a:rPr lang="en-US" smtClean="0"/>
              <a:t>40</a:t>
            </a:fld>
            <a:endParaRPr lang="en-US"/>
          </a:p>
        </p:txBody>
      </p:sp>
    </p:spTree>
    <p:extLst>
      <p:ext uri="{BB962C8B-B14F-4D97-AF65-F5344CB8AC3E}">
        <p14:creationId xmlns:p14="http://schemas.microsoft.com/office/powerpoint/2010/main" val="35929267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115F04-FA96-4F4F-8589-00A5965DC729}" type="slidenum">
              <a:rPr lang="en-US" smtClean="0"/>
              <a:t>41</a:t>
            </a:fld>
            <a:endParaRPr lang="en-US"/>
          </a:p>
        </p:txBody>
      </p:sp>
    </p:spTree>
    <p:extLst>
      <p:ext uri="{BB962C8B-B14F-4D97-AF65-F5344CB8AC3E}">
        <p14:creationId xmlns:p14="http://schemas.microsoft.com/office/powerpoint/2010/main" val="1277779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7E9883-8B96-6E46-87C1-62147848E3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017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D7CC28-EDE7-7443-9864-3FDEF61C4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595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5BCC9-2D58-BC45-8057-F0927490CD1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1689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115F04-FA96-4F4F-8589-00A5965DC729}" type="slidenum">
              <a:rPr lang="en-US" smtClean="0"/>
              <a:t>48</a:t>
            </a:fld>
            <a:endParaRPr lang="en-US"/>
          </a:p>
        </p:txBody>
      </p:sp>
    </p:spTree>
    <p:extLst>
      <p:ext uri="{BB962C8B-B14F-4D97-AF65-F5344CB8AC3E}">
        <p14:creationId xmlns:p14="http://schemas.microsoft.com/office/powerpoint/2010/main" val="30204592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115F04-FA96-4F4F-8589-00A5965DC729}" type="slidenum">
              <a:rPr lang="en-US" smtClean="0"/>
              <a:t>51</a:t>
            </a:fld>
            <a:endParaRPr lang="en-US"/>
          </a:p>
        </p:txBody>
      </p:sp>
    </p:spTree>
    <p:extLst>
      <p:ext uri="{BB962C8B-B14F-4D97-AF65-F5344CB8AC3E}">
        <p14:creationId xmlns:p14="http://schemas.microsoft.com/office/powerpoint/2010/main" val="504415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 not saying that SAP systems are insecure – at least no more insecure than software from Microsoft or Oracle or IBM or anyone else for that matter.</a:t>
            </a:r>
          </a:p>
          <a:p>
            <a:endParaRPr lang="en-US"/>
          </a:p>
          <a:p>
            <a:r>
              <a:rPr lang="en-US"/>
              <a:t>But when and SAP system is breached – it’s a big deal.  As I said, SAP represents the crown jewels of corporate information – and a security breach can have dire consequences including the loss of customer information, financials, product and road map information, sales and marketing plans, confidential employee information … the list goes on and on.</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53</a:t>
            </a:fld>
            <a:endParaRPr lang="en-US"/>
          </a:p>
        </p:txBody>
      </p:sp>
    </p:spTree>
    <p:extLst>
      <p:ext uri="{BB962C8B-B14F-4D97-AF65-F5344CB8AC3E}">
        <p14:creationId xmlns:p14="http://schemas.microsoft.com/office/powerpoint/2010/main" val="3281653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complexity is the enemy </a:t>
            </a:r>
            <a:r>
              <a:rPr lang="en-US"/>
              <a:t>of security</a:t>
            </a:r>
            <a:endParaRPr lang="en-US" dirty="0"/>
          </a:p>
          <a:p>
            <a:r>
              <a:rPr lang="en-US" dirty="0"/>
              <a:t>Whether complexity is due to an expanded attack surface, a decentralized dev and post process or just to many security elements that don’t work together – complexity can lead to failures.  And that simple truth drives the Fortinet Cloud Security Vision</a:t>
            </a:r>
          </a:p>
        </p:txBody>
      </p:sp>
      <p:sp>
        <p:nvSpPr>
          <p:cNvPr id="4" name="Slide Number Placeholder 3"/>
          <p:cNvSpPr>
            <a:spLocks noGrp="1"/>
          </p:cNvSpPr>
          <p:nvPr>
            <p:ph type="sldNum" sz="quarter" idx="5"/>
          </p:nvPr>
        </p:nvSpPr>
        <p:spPr/>
        <p:txBody>
          <a:bodyPr/>
          <a:lstStyle/>
          <a:p>
            <a:fld id="{58115F04-FA96-4F4F-8589-00A5965DC729}" type="slidenum">
              <a:rPr lang="en-US" smtClean="0"/>
              <a:t>5</a:t>
            </a:fld>
            <a:endParaRPr lang="en-US"/>
          </a:p>
        </p:txBody>
      </p:sp>
    </p:spTree>
    <p:extLst>
      <p:ext uri="{BB962C8B-B14F-4D97-AF65-F5344CB8AC3E}">
        <p14:creationId xmlns:p14="http://schemas.microsoft.com/office/powerpoint/2010/main" val="2415403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pPr algn="l"/>
            <a:r>
              <a:rPr lang="en-US" b="0" i="0">
                <a:solidFill>
                  <a:srgbClr val="2B2B2B"/>
                </a:solidFill>
                <a:effectLst/>
                <a:latin typeface="Nunito Sans" pitchFamily="2" charset="0"/>
              </a:rPr>
              <a:t>FortiSOAR as an example aggregates and enriches alerts from a wide range of security products to enable rapid response and automated alert triage. Enhanced SOAR products embed easily within your security landscape. They use security “playbooks” to automate and coordinate workflows that may include any number of disparate security tools as well as human tasks.</a:t>
            </a:r>
          </a:p>
          <a:p>
            <a:pPr algn="l"/>
            <a:r>
              <a:rPr lang="en-US" b="0" i="0">
                <a:solidFill>
                  <a:srgbClr val="2B2B2B"/>
                </a:solidFill>
                <a:effectLst/>
                <a:latin typeface="Nunito Sans" pitchFamily="2" charset="0"/>
              </a:rPr>
              <a:t>A series of actions conducted by an account and/or terminal in SAP NetWeaver may trigger a detection pattern to execute an automated action within your SOC.</a:t>
            </a:r>
          </a:p>
          <a:p>
            <a:r>
              <a:rPr lang="en-US"/>
              <a:t>Center Optimization partner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E5A7C-E1CB-4A1A-BDAD-C6FDC66B9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102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115F04-FA96-4F4F-8589-00A5965DC729}" type="slidenum">
              <a:rPr lang="en-US" smtClean="0"/>
              <a:t>57</a:t>
            </a:fld>
            <a:endParaRPr lang="en-US"/>
          </a:p>
        </p:txBody>
      </p:sp>
    </p:spTree>
    <p:extLst>
      <p:ext uri="{BB962C8B-B14F-4D97-AF65-F5344CB8AC3E}">
        <p14:creationId xmlns:p14="http://schemas.microsoft.com/office/powerpoint/2010/main" val="1151328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DE"/>
              <a:t>Highly complex deployment</a:t>
            </a:r>
          </a:p>
          <a:p>
            <a:pPr marL="171450" indent="-171450">
              <a:buFontTx/>
              <a:buChar char="-"/>
            </a:pPr>
            <a:r>
              <a:rPr lang="en-GB"/>
              <a:t>M</a:t>
            </a:r>
            <a:r>
              <a:rPr lang="en-DE"/>
              <a:t>ultiple SAP System Landscapes</a:t>
            </a:r>
          </a:p>
          <a:p>
            <a:pPr marL="171450" indent="-171450">
              <a:buFontTx/>
              <a:buChar char="-"/>
            </a:pPr>
            <a:r>
              <a:rPr lang="en-GB"/>
              <a:t>U</a:t>
            </a:r>
            <a:r>
              <a:rPr lang="en-DE"/>
              <a:t>sing dedicated transit vNet per SAP System Landscape for East/West segmentation between SAP System Landscapes and between SAP Systems within SAP System Landscape</a:t>
            </a:r>
          </a:p>
          <a:p>
            <a:pPr marL="171450" indent="-171450">
              <a:buFontTx/>
              <a:buChar char="-"/>
            </a:pPr>
            <a:endParaRPr lang="en-DE"/>
          </a:p>
          <a:p>
            <a:pPr marL="171450" indent="-171450">
              <a:buFontTx/>
              <a:buChar char="-"/>
            </a:pPr>
            <a:r>
              <a:rPr lang="en-DE"/>
              <a:t>FortiGate for perimeter FW</a:t>
            </a:r>
          </a:p>
          <a:p>
            <a:pPr marL="628650" lvl="1" indent="-171450">
              <a:buFontTx/>
              <a:buChar char="-"/>
            </a:pPr>
            <a:r>
              <a:rPr lang="en-DE"/>
              <a:t>HA Cluster</a:t>
            </a:r>
          </a:p>
          <a:p>
            <a:pPr marL="628650" lvl="1" indent="-171450">
              <a:buFontTx/>
              <a:buChar char="-"/>
            </a:pPr>
            <a:r>
              <a:rPr lang="en-DE"/>
              <a:t>Egress Webfilter, DDoS protection, etc</a:t>
            </a:r>
          </a:p>
          <a:p>
            <a:pPr marL="171450" indent="-171450">
              <a:buFontTx/>
              <a:buChar char="-"/>
            </a:pPr>
            <a:r>
              <a:rPr lang="en-GB"/>
              <a:t>E</a:t>
            </a:r>
            <a:r>
              <a:rPr lang="en-DE"/>
              <a:t>ach transit vNet:</a:t>
            </a:r>
          </a:p>
          <a:p>
            <a:pPr marL="628650" lvl="1" indent="-171450">
              <a:buFontTx/>
              <a:buChar char="-"/>
            </a:pPr>
            <a:r>
              <a:rPr lang="en-DE"/>
              <a:t>FortiGate for segmentation </a:t>
            </a:r>
          </a:p>
          <a:p>
            <a:pPr marL="1085850" lvl="2" indent="-171450">
              <a:buFontTx/>
              <a:buChar char="-"/>
            </a:pPr>
            <a:r>
              <a:rPr lang="en-DE"/>
              <a:t>HA Cluster, autoscale could be necessary</a:t>
            </a:r>
          </a:p>
          <a:p>
            <a:pPr marL="1085850" lvl="2" indent="-171450">
              <a:buFontTx/>
              <a:buChar char="-"/>
            </a:pPr>
            <a:r>
              <a:rPr lang="en-DE"/>
              <a:t>Intrusion Prevention, Application Control, etc</a:t>
            </a:r>
          </a:p>
          <a:p>
            <a:pPr marL="628650" lvl="1" indent="-171450">
              <a:buFontTx/>
              <a:buChar char="-"/>
            </a:pPr>
            <a:r>
              <a:rPr lang="en-DE"/>
              <a:t>FortiADC for Webprotection</a:t>
            </a:r>
          </a:p>
          <a:p>
            <a:pPr marL="1085850" lvl="2" indent="-171450">
              <a:buFontTx/>
              <a:buChar char="-"/>
            </a:pPr>
            <a:r>
              <a:rPr lang="en-DE"/>
              <a:t>Using dedicated SAP Connector for Loabalancing and automation</a:t>
            </a:r>
          </a:p>
          <a:p>
            <a:pPr marL="1085850" lvl="2" indent="-171450">
              <a:buFontTx/>
              <a:buChar char="-"/>
            </a:pPr>
            <a:r>
              <a:rPr lang="en-DE"/>
              <a:t>Active-Active deployment (VRRP)</a:t>
            </a:r>
          </a:p>
          <a:p>
            <a:pPr marL="1085850" lvl="2" indent="-171450">
              <a:buFontTx/>
              <a:buChar char="-"/>
            </a:pPr>
            <a:r>
              <a:rPr lang="en-DE"/>
              <a:t>Web Application Firewall</a:t>
            </a:r>
          </a:p>
          <a:p>
            <a:pPr marL="1085850" lvl="2" indent="-171450">
              <a:buFontTx/>
              <a:buChar char="-"/>
            </a:pPr>
            <a:r>
              <a:rPr lang="en-DE"/>
              <a:t>SAP API protection</a:t>
            </a:r>
          </a:p>
          <a:p>
            <a:pPr marL="1085850" lvl="2" indent="-171450">
              <a:buFontTx/>
              <a:buChar char="-"/>
            </a:pPr>
            <a:endParaRPr lang="en-DE"/>
          </a:p>
        </p:txBody>
      </p:sp>
      <p:sp>
        <p:nvSpPr>
          <p:cNvPr id="4" name="Slide Number Placeholder 3"/>
          <p:cNvSpPr>
            <a:spLocks noGrp="1"/>
          </p:cNvSpPr>
          <p:nvPr>
            <p:ph type="sldNum" sz="quarter" idx="5"/>
          </p:nvPr>
        </p:nvSpPr>
        <p:spPr/>
        <p:txBody>
          <a:bodyPr/>
          <a:lstStyle/>
          <a:p>
            <a:fld id="{34A3E01C-5B45-EF46-83EF-D5092A85242C}" type="slidenum">
              <a:rPr lang="en-DE" smtClean="0"/>
              <a:t>59</a:t>
            </a:fld>
            <a:endParaRPr lang="en-DE"/>
          </a:p>
        </p:txBody>
      </p:sp>
    </p:spTree>
    <p:extLst>
      <p:ext uri="{BB962C8B-B14F-4D97-AF65-F5344CB8AC3E}">
        <p14:creationId xmlns:p14="http://schemas.microsoft.com/office/powerpoint/2010/main" val="1530105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t>
            </a:r>
            <a:r>
              <a:rPr lang="en-DE"/>
              <a:t>o provide east-west segmentation</a:t>
            </a:r>
          </a:p>
          <a:p>
            <a:pPr marL="171450" indent="-171450">
              <a:buFontTx/>
              <a:buChar char="-"/>
            </a:pPr>
            <a:r>
              <a:rPr lang="en-DE"/>
              <a:t>setup VPN gateway per Spoke VPC</a:t>
            </a:r>
          </a:p>
          <a:p>
            <a:pPr marL="171450" indent="-171450">
              <a:buFontTx/>
              <a:buChar char="-"/>
            </a:pPr>
            <a:r>
              <a:rPr lang="en-GB"/>
              <a:t>C</a:t>
            </a:r>
            <a:r>
              <a:rPr lang="en-DE"/>
              <a:t>onnect VPN Gateways to FortiGate for peering</a:t>
            </a:r>
          </a:p>
          <a:p>
            <a:pPr marL="171450" indent="-171450">
              <a:buFontTx/>
              <a:buChar char="-"/>
            </a:pPr>
            <a:r>
              <a:rPr lang="en-GB"/>
              <a:t>R</a:t>
            </a:r>
            <a:r>
              <a:rPr lang="en-DE"/>
              <a:t>oute traffic from spokes to Hub VPC via VPN for inspection and segmentation</a:t>
            </a:r>
          </a:p>
          <a:p>
            <a:endParaRPr lang="en-DE"/>
          </a:p>
        </p:txBody>
      </p:sp>
      <p:sp>
        <p:nvSpPr>
          <p:cNvPr id="4" name="Slide Number Placeholder 3"/>
          <p:cNvSpPr>
            <a:spLocks noGrp="1"/>
          </p:cNvSpPr>
          <p:nvPr>
            <p:ph type="sldNum" sz="quarter" idx="5"/>
          </p:nvPr>
        </p:nvSpPr>
        <p:spPr/>
        <p:txBody>
          <a:bodyPr/>
          <a:lstStyle/>
          <a:p>
            <a:fld id="{34A3E01C-5B45-EF46-83EF-D5092A85242C}" type="slidenum">
              <a:rPr lang="en-DE" smtClean="0"/>
              <a:t>61</a:t>
            </a:fld>
            <a:endParaRPr lang="en-DE"/>
          </a:p>
        </p:txBody>
      </p:sp>
    </p:spTree>
    <p:extLst>
      <p:ext uri="{BB962C8B-B14F-4D97-AF65-F5344CB8AC3E}">
        <p14:creationId xmlns:p14="http://schemas.microsoft.com/office/powerpoint/2010/main" val="14107273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a:t>
            </a:r>
            <a:r>
              <a:rPr lang="en-DE"/>
              <a:t>lternative solution to VPC peerng via VPN – using AWS Transit Gateway.</a:t>
            </a:r>
          </a:p>
        </p:txBody>
      </p:sp>
      <p:sp>
        <p:nvSpPr>
          <p:cNvPr id="4" name="Slide Number Placeholder 3"/>
          <p:cNvSpPr>
            <a:spLocks noGrp="1"/>
          </p:cNvSpPr>
          <p:nvPr>
            <p:ph type="sldNum" sz="quarter" idx="5"/>
          </p:nvPr>
        </p:nvSpPr>
        <p:spPr/>
        <p:txBody>
          <a:bodyPr/>
          <a:lstStyle/>
          <a:p>
            <a:fld id="{34A3E01C-5B45-EF46-83EF-D5092A85242C}" type="slidenum">
              <a:rPr lang="en-DE" smtClean="0"/>
              <a:t>62</a:t>
            </a:fld>
            <a:endParaRPr lang="en-DE"/>
          </a:p>
        </p:txBody>
      </p:sp>
    </p:spTree>
    <p:extLst>
      <p:ext uri="{BB962C8B-B14F-4D97-AF65-F5344CB8AC3E}">
        <p14:creationId xmlns:p14="http://schemas.microsoft.com/office/powerpoint/2010/main" val="4141258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that leads to our vision, the Fortinet vision for cloud security</a:t>
            </a:r>
          </a:p>
          <a:p>
            <a:endParaRPr lang="en-US"/>
          </a:p>
          <a:p>
            <a:r>
              <a:rPr lang="en-US"/>
              <a:t>The goal here is to provide complete and seamless security wherever your compute occurs.  Security that:</a:t>
            </a:r>
          </a:p>
          <a:p>
            <a:r>
              <a:rPr lang="en-US"/>
              <a:t>[click]</a:t>
            </a:r>
          </a:p>
          <a:p>
            <a:r>
              <a:rPr lang="en-US"/>
              <a:t>Forms a seamless security fabric – a fabric that extends across clouds and data centers.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a:t>
            </a:r>
          </a:p>
          <a:p>
            <a:endParaRPr lang="en-US"/>
          </a:p>
          <a:p>
            <a:r>
              <a:rPr lang="en-US"/>
              <a:t>And that security fabric, in turn, must be driven by Peerless Threat Intelligence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a:t>
            </a:r>
          </a:p>
          <a:p>
            <a:endParaRPr lang="en-US"/>
          </a:p>
          <a:p>
            <a:r>
              <a:rPr lang="en-US"/>
              <a:t>Finally, cloud security must be Software Defined and Automated.  We are talking about agile security that works with modern DevOps tools, is container aware and easily automated.</a:t>
            </a:r>
          </a:p>
          <a:p>
            <a:endParaRPr lang="en-US"/>
          </a:p>
          <a:p>
            <a:endParaRPr lang="en-US"/>
          </a:p>
        </p:txBody>
      </p:sp>
      <p:sp>
        <p:nvSpPr>
          <p:cNvPr id="4" name="Slide Number Placeholder 3"/>
          <p:cNvSpPr>
            <a:spLocks noGrp="1"/>
          </p:cNvSpPr>
          <p:nvPr>
            <p:ph type="sldNum" sz="quarter" idx="5"/>
          </p:nvPr>
        </p:nvSpPr>
        <p:spPr/>
        <p:txBody>
          <a:bodyPr/>
          <a:lstStyle/>
          <a:p>
            <a:fld id="{58115F04-FA96-4F4F-8589-00A5965DC729}" type="slidenum">
              <a:rPr lang="en-US" smtClean="0"/>
              <a:t>6</a:t>
            </a:fld>
            <a:endParaRPr lang="en-US"/>
          </a:p>
        </p:txBody>
      </p:sp>
    </p:spTree>
    <p:extLst>
      <p:ext uri="{BB962C8B-B14F-4D97-AF65-F5344CB8AC3E}">
        <p14:creationId xmlns:p14="http://schemas.microsoft.com/office/powerpoint/2010/main" val="10638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Arial" panose="020B0604020202020204" pitchFamily="34" charset="0"/>
                <a:ea typeface="+mn-ea"/>
                <a:cs typeface="+mn-cs"/>
              </a:rPr>
              <a:t>You’ve heard us refer to FortiGuard Services and FortiGuard Labs so I wanted to take a few minutes to give you a better understanding of what FortiGuard Labs is and how it benefits you.</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This slide provides a nice easy-to-understand overview of how FortiGuard Labs operates.  Moving from left to right, you can see all of the different types of information we take in as input, how FortiGuard Labs processes this information into actionable threat intelligence, and the different types of output FortiGuard Labs generates that our customers can take advantage of.</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But it also shows the principles that FortiGuard Labs was found on – and what sets us apart.  It’s the breadth of our </a:t>
            </a:r>
            <a:r>
              <a:rPr lang="en-US" sz="1600" b="1" i="1" kern="1200" dirty="0">
                <a:solidFill>
                  <a:schemeClr val="tx1"/>
                </a:solidFill>
                <a:effectLst/>
                <a:latin typeface="Arial" panose="020B0604020202020204" pitchFamily="34" charset="0"/>
                <a:ea typeface="+mn-ea"/>
                <a:cs typeface="+mn-cs"/>
              </a:rPr>
              <a:t>visibility</a:t>
            </a:r>
            <a:r>
              <a:rPr lang="en-US" sz="1600" kern="1200" dirty="0">
                <a:solidFill>
                  <a:schemeClr val="tx1"/>
                </a:solidFill>
                <a:effectLst/>
                <a:latin typeface="Arial" panose="020B0604020202020204" pitchFamily="34" charset="0"/>
                <a:ea typeface="+mn-ea"/>
                <a:cs typeface="+mn-cs"/>
              </a:rPr>
              <a:t> into the threat landscape; our commitment to using </a:t>
            </a:r>
            <a:r>
              <a:rPr lang="en-US" sz="1600" b="1" i="1" kern="1200" dirty="0">
                <a:solidFill>
                  <a:schemeClr val="tx1"/>
                </a:solidFill>
                <a:effectLst/>
                <a:latin typeface="Arial" panose="020B0604020202020204" pitchFamily="34" charset="0"/>
                <a:ea typeface="+mn-ea"/>
                <a:cs typeface="+mn-cs"/>
              </a:rPr>
              <a:t>innovative</a:t>
            </a:r>
            <a:r>
              <a:rPr lang="en-US" sz="1600" kern="1200" dirty="0">
                <a:solidFill>
                  <a:schemeClr val="tx1"/>
                </a:solidFill>
                <a:effectLst/>
                <a:latin typeface="Arial" panose="020B0604020202020204" pitchFamily="34" charset="0"/>
                <a:ea typeface="+mn-ea"/>
                <a:cs typeface="+mn-cs"/>
              </a:rPr>
              <a:t> technology to accomplish our mission; and the timely delivery of </a:t>
            </a:r>
            <a:r>
              <a:rPr lang="en-US" sz="1600" b="1" i="1" kern="1200" dirty="0">
                <a:solidFill>
                  <a:schemeClr val="tx1"/>
                </a:solidFill>
                <a:effectLst/>
                <a:latin typeface="Arial" panose="020B0604020202020204" pitchFamily="34" charset="0"/>
                <a:ea typeface="+mn-ea"/>
                <a:cs typeface="+mn-cs"/>
              </a:rPr>
              <a:t>actionable threat intelligence</a:t>
            </a:r>
            <a:r>
              <a:rPr lang="en-US" sz="1600" kern="1200" dirty="0">
                <a:solidFill>
                  <a:schemeClr val="tx1"/>
                </a:solidFill>
                <a:effectLst/>
                <a:latin typeface="Arial" panose="020B0604020202020204" pitchFamily="34" charset="0"/>
                <a:ea typeface="+mn-ea"/>
                <a:cs typeface="+mn-cs"/>
              </a:rPr>
              <a:t> to the Fortinet Security Fabric and Fortinet customers.</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Let’s start with visibility.</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There’s an old saying in security – “you can’t protect what you can’t see.” In threat intelligence, the more you can see, the more you can know.  That’s why the amount of data we pull in and the sources of this data are so important to our efforts.</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For example, we have real-time visibility into real-world threats through our telemetry data.  This comes from Fortinet security products deployed at customers who have agreed to share their anonymized telemetry data with us.  It enables us to cover the entire threat landscape as we see threats at the network level, on endpoints, through the web and email, and those that result from sandbox analysis.  With close to 6 million devices across the globe, no one can match our visibility into the threats and attacks that are actually occurring in the wild.</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Another example is the visibility that our threat intelligence sharing partnerships provide us.  We have hundreds of partner feeds continuously feeding threat data into our analysis pipeline.  FortiGuard Labs has been a pioneer in the area of information and threat intelligence sharing:</a:t>
            </a:r>
          </a:p>
          <a:p>
            <a:r>
              <a:rPr lang="en-US" sz="1600" kern="1200" dirty="0">
                <a:solidFill>
                  <a:schemeClr val="tx1"/>
                </a:solidFill>
                <a:effectLst/>
                <a:latin typeface="Arial" panose="020B0604020202020204" pitchFamily="34" charset="0"/>
                <a:ea typeface="+mn-ea"/>
                <a:cs typeface="+mn-cs"/>
              </a:rPr>
              <a:t> </a:t>
            </a:r>
          </a:p>
          <a:p>
            <a:pPr lvl="0"/>
            <a:r>
              <a:rPr lang="en-US" sz="1600" kern="1200" dirty="0">
                <a:solidFill>
                  <a:schemeClr val="tx1"/>
                </a:solidFill>
                <a:effectLst/>
                <a:latin typeface="Arial" panose="020B0604020202020204" pitchFamily="34" charset="0"/>
                <a:ea typeface="+mn-ea"/>
                <a:cs typeface="+mn-cs"/>
              </a:rPr>
              <a:t>We co-founded the Cyber Threat Alliance (CTA) in 2014 which is dedicated to the sharing of information and threat intelligence between its members</a:t>
            </a:r>
          </a:p>
          <a:p>
            <a:pPr lvl="0"/>
            <a:r>
              <a:rPr lang="en-US" sz="1600" kern="1200" dirty="0">
                <a:solidFill>
                  <a:schemeClr val="tx1"/>
                </a:solidFill>
                <a:effectLst/>
                <a:latin typeface="Arial" panose="020B0604020202020204" pitchFamily="34" charset="0"/>
                <a:ea typeface="+mn-ea"/>
                <a:cs typeface="+mn-cs"/>
              </a:rPr>
              <a:t>We are a co-founder of the World Economic Forum’s Center for Cybersecurity created in 2018</a:t>
            </a:r>
          </a:p>
          <a:p>
            <a:pPr lvl="0"/>
            <a:r>
              <a:rPr lang="en-US" sz="1600" kern="1200" dirty="0">
                <a:solidFill>
                  <a:schemeClr val="tx1"/>
                </a:solidFill>
                <a:effectLst/>
                <a:latin typeface="Arial" panose="020B0604020202020204" pitchFamily="34" charset="0"/>
                <a:ea typeface="+mn-ea"/>
                <a:cs typeface="+mn-cs"/>
              </a:rPr>
              <a:t>We were a contributor to the development of STIX/TAXII protocols that standardize how threat information is shared.</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Finally, FortiGuard Labs has the most successful zero-day detection operation in the industry, having discovered over 870 zero-day vulnerabilities to date, far exceeding any other threat intelligence operation.  </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Fortinet has always been known as an innovator within the industry.  That is demonstrated by the fact that Fortinet has been awarded almost three times as many U.S. patents than our closest network security competitor.  (Fortinet = 630, FireEye = 227). </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FortiGuard Labs is no different because innovation drives everything we do.  Hundreds of threat hunters, researchers and analysts use these innovative tools and platforms to take all of the information on the left and turn it into threat intelligence on the right.</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An example of this is the use of artificial intelligence and machine learning in our FortiGuard Labs operations.  This technology enables our researchers to better understand, classify and protect our customers from malware and attacks.  And that translates to a faster, more effective response to in-the-wild malware.  This platform ingests and analyzes over 100 billion security events and produces approximately 1 billion security updates every day to Fortinet customers around the world.  This enables our customers to stay protected against new, unknown threats across all Security Fabric deployments.</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Another example of innovation is the Fortinet Distribution Network.  This bi-directional network serves as the conduit for all of that telemetry data we collect from our customer installations – providing us real-world threat information that none of our competitors can match.  Second, the Fortinet Distribution Network was also designed to efficiently distribute FortiGuard Labs security protection updates to the Fortinet Security Fabric components deployed in customer networks around the world.  Because of its design, FortiGuard Labs is able to update Fortinet security products several times each day and again differentiates us from competitors who are only able to update protections for their products once a day or even once a week.  </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The commitment to innovation has resulted in better protection for our customers and over 100 U.S. patents on the processing infrastructure used by FortiGuard Labs.</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We’re already working on the next generation of artificial intelligence to improve our machine learning processes and threat pattern recognition – federated machine learning.  By moving from a centralized analysis server to a distributed model, threat patterns can be detected by distributed learning nodes across an environment instead of just at the central server, enabling a faster local detection and response. </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One last thing about innovation at FortiGuard Labs.  We built our anti-virus technology from the ground up and now that engine exists in multiple Fortinet products such as FortiGate, </a:t>
            </a:r>
            <a:r>
              <a:rPr lang="en-US" sz="1600" kern="1200" dirty="0" err="1">
                <a:solidFill>
                  <a:schemeClr val="tx1"/>
                </a:solidFill>
                <a:effectLst/>
                <a:latin typeface="Arial" panose="020B0604020202020204" pitchFamily="34" charset="0"/>
                <a:ea typeface="+mn-ea"/>
                <a:cs typeface="+mn-cs"/>
              </a:rPr>
              <a:t>FortiMail</a:t>
            </a:r>
            <a:r>
              <a:rPr lang="en-US" sz="1600" kern="1200" dirty="0">
                <a:solidFill>
                  <a:schemeClr val="tx1"/>
                </a:solidFill>
                <a:effectLst/>
                <a:latin typeface="Arial" panose="020B0604020202020204" pitchFamily="34" charset="0"/>
                <a:ea typeface="+mn-ea"/>
                <a:cs typeface="+mn-cs"/>
              </a:rPr>
              <a:t> and FortiWeb.  In 2006, we needed sandbox technology to help with our analysis so we built our own sandbox and refined it over the years to the point that in 20XX we released it as a commercial product, </a:t>
            </a:r>
            <a:r>
              <a:rPr lang="en-US" sz="1600" kern="1200" dirty="0" err="1">
                <a:solidFill>
                  <a:schemeClr val="tx1"/>
                </a:solidFill>
                <a:effectLst/>
                <a:latin typeface="Arial" panose="020B0604020202020204" pitchFamily="34" charset="0"/>
                <a:ea typeface="+mn-ea"/>
                <a:cs typeface="+mn-cs"/>
              </a:rPr>
              <a:t>FortiSandbox</a:t>
            </a:r>
            <a:r>
              <a:rPr lang="en-US" sz="1600" kern="1200" dirty="0">
                <a:solidFill>
                  <a:schemeClr val="tx1"/>
                </a:solidFill>
                <a:effectLst/>
                <a:latin typeface="Arial" panose="020B0604020202020204" pitchFamily="34" charset="0"/>
                <a:ea typeface="+mn-ea"/>
                <a:cs typeface="+mn-cs"/>
              </a:rPr>
              <a:t>.  And in 2014, we started using artificial intelligence in our operations to provide faster and more informed ways to create dynamic signatures.  After working and improving on it over 5 years, the commercial product </a:t>
            </a:r>
            <a:r>
              <a:rPr lang="en-US" sz="1600" kern="1200" dirty="0" err="1">
                <a:solidFill>
                  <a:schemeClr val="tx1"/>
                </a:solidFill>
                <a:effectLst/>
                <a:latin typeface="Arial" panose="020B0604020202020204" pitchFamily="34" charset="0"/>
                <a:ea typeface="+mn-ea"/>
                <a:cs typeface="+mn-cs"/>
              </a:rPr>
              <a:t>FortiAI</a:t>
            </a:r>
            <a:r>
              <a:rPr lang="en-US" sz="1600" kern="1200" dirty="0">
                <a:solidFill>
                  <a:schemeClr val="tx1"/>
                </a:solidFill>
                <a:effectLst/>
                <a:latin typeface="Arial" panose="020B0604020202020204" pitchFamily="34" charset="0"/>
                <a:ea typeface="+mn-ea"/>
                <a:cs typeface="+mn-cs"/>
              </a:rPr>
              <a:t> was launched in 2019, introducing the Virtual Analyst function that is able to perform the analysis of 25 people.</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All of this innovation is done for one purpose – to deliver the best actionable threat intelligence to our customers, in the form of security fabric protections, proactive research and threat intelligence services.</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When it comes to actionable threat intelligence, the primary mission of FortiGuard Labs is to protect Fortinet customers from malicious cyber-attacks.  Job #1 in this effort is keeping Fortinet security products up to date with the latest threat information so they can detect and protect against cyber-attacks.</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The result of FortiGuard Labs’ efforts are delivered across the Fortinet Security Fabric through security updates that contain the latest threat identification and protection information available.  And thanks to the Fortinet Distribution Network we are able to update these products multiple times a day.  That makes a huge difference for organizations that are fighting attackers that are always innovating themselves.</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FortiGuard Labs supplements its threat protection product updates with threat research publications to help our customers better understand and take proactive actions against the threats that affect them.  Some examples of this research are:</a:t>
            </a:r>
          </a:p>
          <a:p>
            <a:r>
              <a:rPr lang="en-US" sz="1600" kern="1200" dirty="0">
                <a:solidFill>
                  <a:schemeClr val="tx1"/>
                </a:solidFill>
                <a:effectLst/>
                <a:latin typeface="Arial" panose="020B0604020202020204" pitchFamily="34" charset="0"/>
                <a:ea typeface="+mn-ea"/>
                <a:cs typeface="+mn-cs"/>
              </a:rPr>
              <a:t> </a:t>
            </a:r>
          </a:p>
          <a:p>
            <a:pPr lvl="0"/>
            <a:r>
              <a:rPr lang="en-US" sz="1600" b="1" kern="1200" dirty="0">
                <a:solidFill>
                  <a:schemeClr val="tx1"/>
                </a:solidFill>
                <a:effectLst/>
                <a:latin typeface="Arial" panose="020B0604020202020204" pitchFamily="34" charset="0"/>
                <a:ea typeface="+mn-ea"/>
                <a:cs typeface="+mn-cs"/>
              </a:rPr>
              <a:t>Adversary Playbooks</a:t>
            </a:r>
            <a:endParaRPr lang="en-US" sz="1600" kern="1200" dirty="0">
              <a:solidFill>
                <a:schemeClr val="tx1"/>
              </a:solidFill>
              <a:effectLst/>
              <a:latin typeface="Arial" panose="020B0604020202020204" pitchFamily="34" charset="0"/>
              <a:ea typeface="+mn-ea"/>
              <a:cs typeface="+mn-cs"/>
            </a:endParaRPr>
          </a:p>
          <a:p>
            <a:r>
              <a:rPr lang="en-US" sz="1600" kern="1200" dirty="0">
                <a:solidFill>
                  <a:schemeClr val="tx1"/>
                </a:solidFill>
                <a:effectLst/>
                <a:latin typeface="Arial" panose="020B0604020202020204" pitchFamily="34" charset="0"/>
                <a:ea typeface="+mn-ea"/>
                <a:cs typeface="+mn-cs"/>
              </a:rPr>
              <a:t>Details on specific cyberattack campaigns and the TTPs that adversaries leverage to deploy them.  They also provide a detailed MITRE ATT&amp;CK® breakdown of the attack.</a:t>
            </a:r>
          </a:p>
          <a:p>
            <a:pPr lvl="0"/>
            <a:r>
              <a:rPr lang="en-US" sz="1600" b="1" kern="1200" dirty="0">
                <a:solidFill>
                  <a:schemeClr val="tx1"/>
                </a:solidFill>
                <a:effectLst/>
                <a:latin typeface="Arial" panose="020B0604020202020204" pitchFamily="34" charset="0"/>
                <a:ea typeface="+mn-ea"/>
                <a:cs typeface="+mn-cs"/>
              </a:rPr>
              <a:t>Threat Blogs</a:t>
            </a:r>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In-depth research on important threat intelligence subjects such as new malware, new variants or targets and critical vulnerabilities being exploited.  This helps our customers better understand attacks and attackers and also details existing protections from Fortinet security products.</a:t>
            </a:r>
          </a:p>
          <a:p>
            <a:pPr lvl="0"/>
            <a:r>
              <a:rPr lang="en-US" sz="1600" b="1" kern="1200" dirty="0">
                <a:solidFill>
                  <a:schemeClr val="tx1"/>
                </a:solidFill>
                <a:effectLst/>
                <a:latin typeface="Arial" panose="020B0604020202020204" pitchFamily="34" charset="0"/>
                <a:ea typeface="+mn-ea"/>
                <a:cs typeface="+mn-cs"/>
              </a:rPr>
              <a:t>Threat Intelligence Briefs</a:t>
            </a:r>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A weekly recap of the incidents and threats you care the most about.  This includes alerts on critical vulnerabilities and links to vendor patches.</a:t>
            </a:r>
          </a:p>
          <a:p>
            <a:pPr lvl="0"/>
            <a:r>
              <a:rPr lang="en-US" sz="1600" b="1" kern="1200" dirty="0">
                <a:solidFill>
                  <a:schemeClr val="tx1"/>
                </a:solidFill>
                <a:effectLst/>
                <a:latin typeface="Arial" panose="020B0604020202020204" pitchFamily="34" charset="0"/>
                <a:ea typeface="+mn-ea"/>
                <a:cs typeface="+mn-cs"/>
              </a:rPr>
              <a:t>Threat Signals</a:t>
            </a:r>
            <a:endParaRPr lang="en-US" sz="1600" kern="1200" dirty="0">
              <a:solidFill>
                <a:schemeClr val="tx1"/>
              </a:solidFill>
              <a:effectLst/>
              <a:latin typeface="Arial" panose="020B0604020202020204" pitchFamily="34" charset="0"/>
              <a:ea typeface="+mn-ea"/>
              <a:cs typeface="+mn-cs"/>
            </a:endParaRPr>
          </a:p>
          <a:p>
            <a:r>
              <a:rPr lang="en-US" sz="1600" kern="1200" dirty="0">
                <a:solidFill>
                  <a:schemeClr val="tx1"/>
                </a:solidFill>
                <a:effectLst/>
                <a:latin typeface="Arial" panose="020B0604020202020204" pitchFamily="34" charset="0"/>
                <a:ea typeface="+mn-ea"/>
                <a:cs typeface="+mn-cs"/>
              </a:rPr>
              <a:t>Concise technical details about emerging cybersecurity issues, mitigation recommendations and insight from the FortiGuard Labs team in an FAQ style format.  </a:t>
            </a:r>
          </a:p>
          <a:p>
            <a:r>
              <a:rPr lang="en-US" sz="1600" kern="1200" dirty="0">
                <a:solidFill>
                  <a:schemeClr val="tx1"/>
                </a:solidFill>
                <a:effectLst/>
                <a:latin typeface="Arial" panose="020B0604020202020204" pitchFamily="34" charset="0"/>
                <a:ea typeface="+mn-ea"/>
                <a:cs typeface="+mn-cs"/>
              </a:rPr>
              <a:t> </a:t>
            </a:r>
          </a:p>
          <a:p>
            <a:r>
              <a:rPr lang="en-US" sz="1600" kern="1200" dirty="0">
                <a:solidFill>
                  <a:schemeClr val="tx1"/>
                </a:solidFill>
                <a:effectLst/>
                <a:latin typeface="Arial" panose="020B0604020202020204" pitchFamily="34" charset="0"/>
                <a:ea typeface="+mn-ea"/>
                <a:cs typeface="+mn-cs"/>
              </a:rPr>
              <a:t>The last category of Actionable Threat Intelligence that FortiGuard Labs provides comes in the form of consulting services.  FortiGuard Labs provides a number of threat intelligence services to help organizations identify critical issues and work toward improving their security. These include:</a:t>
            </a:r>
          </a:p>
          <a:p>
            <a:r>
              <a:rPr lang="en-US" sz="1600" kern="1200" dirty="0">
                <a:solidFill>
                  <a:schemeClr val="tx1"/>
                </a:solidFill>
                <a:effectLst/>
                <a:latin typeface="Arial" panose="020B0604020202020204" pitchFamily="34" charset="0"/>
                <a:ea typeface="+mn-ea"/>
                <a:cs typeface="+mn-cs"/>
              </a:rPr>
              <a:t> </a:t>
            </a:r>
          </a:p>
          <a:p>
            <a:r>
              <a:rPr lang="en-US" sz="1600" b="1" kern="1200" dirty="0" err="1">
                <a:solidFill>
                  <a:schemeClr val="tx1"/>
                </a:solidFill>
                <a:effectLst/>
                <a:latin typeface="Arial" panose="020B0604020202020204" pitchFamily="34" charset="0"/>
                <a:ea typeface="+mn-ea"/>
                <a:cs typeface="+mn-cs"/>
              </a:rPr>
              <a:t>FortiPhish</a:t>
            </a:r>
            <a:r>
              <a:rPr lang="en-US" sz="1600" b="1" kern="1200" dirty="0">
                <a:solidFill>
                  <a:schemeClr val="tx1"/>
                </a:solidFill>
                <a:effectLst/>
                <a:latin typeface="Arial" panose="020B0604020202020204" pitchFamily="34" charset="0"/>
                <a:ea typeface="+mn-ea"/>
                <a:cs typeface="+mn-cs"/>
              </a:rPr>
              <a:t> – Phishing Simulation Service</a:t>
            </a:r>
            <a:endParaRPr lang="en-US" sz="1600" kern="1200" dirty="0">
              <a:solidFill>
                <a:schemeClr val="tx1"/>
              </a:solidFill>
              <a:effectLst/>
              <a:latin typeface="Arial" panose="020B0604020202020204" pitchFamily="34" charset="0"/>
              <a:ea typeface="+mn-ea"/>
              <a:cs typeface="+mn-cs"/>
            </a:endParaRPr>
          </a:p>
          <a:p>
            <a:r>
              <a:rPr lang="en-US" sz="1600" kern="1200" dirty="0">
                <a:solidFill>
                  <a:schemeClr val="tx1"/>
                </a:solidFill>
                <a:effectLst/>
                <a:latin typeface="Arial" panose="020B0604020202020204" pitchFamily="34" charset="0"/>
                <a:ea typeface="+mn-ea"/>
                <a:cs typeface="+mn-cs"/>
              </a:rPr>
              <a:t>A cloud-based service evaluates how individuals within an organization respond when tested with different phishing scenarios. </a:t>
            </a:r>
          </a:p>
          <a:p>
            <a:r>
              <a:rPr lang="en-US" sz="1600" b="1" kern="1200" dirty="0" err="1">
                <a:solidFill>
                  <a:schemeClr val="tx1"/>
                </a:solidFill>
                <a:effectLst/>
                <a:latin typeface="Arial" panose="020B0604020202020204" pitchFamily="34" charset="0"/>
                <a:ea typeface="+mn-ea"/>
                <a:cs typeface="+mn-cs"/>
              </a:rPr>
              <a:t>FortiPen</a:t>
            </a:r>
            <a:r>
              <a:rPr lang="en-US" sz="1600" b="1" kern="1200" dirty="0">
                <a:solidFill>
                  <a:schemeClr val="tx1"/>
                </a:solidFill>
                <a:effectLst/>
                <a:latin typeface="Arial" panose="020B0604020202020204" pitchFamily="34" charset="0"/>
                <a:ea typeface="+mn-ea"/>
                <a:cs typeface="+mn-cs"/>
              </a:rPr>
              <a:t> – Penetration Testing</a:t>
            </a:r>
            <a:endParaRPr lang="en-US" sz="1600" kern="1200" dirty="0">
              <a:solidFill>
                <a:schemeClr val="tx1"/>
              </a:solidFill>
              <a:effectLst/>
              <a:latin typeface="Arial" panose="020B0604020202020204" pitchFamily="34" charset="0"/>
              <a:ea typeface="+mn-ea"/>
              <a:cs typeface="+mn-cs"/>
            </a:endParaRPr>
          </a:p>
          <a:p>
            <a:r>
              <a:rPr lang="en-US" sz="1600" kern="1200" dirty="0">
                <a:solidFill>
                  <a:schemeClr val="tx1"/>
                </a:solidFill>
                <a:effectLst/>
                <a:latin typeface="Arial" panose="020B0604020202020204" pitchFamily="34" charset="0"/>
                <a:ea typeface="+mn-ea"/>
                <a:cs typeface="+mn-cs"/>
              </a:rPr>
              <a:t>Provides a technical assessment of the security controls within an organization in order to identify weaknesses on computer hardware infrastructure and software applications.</a:t>
            </a:r>
          </a:p>
          <a:p>
            <a:r>
              <a:rPr lang="en-US" sz="1600" b="1" kern="1200" dirty="0">
                <a:solidFill>
                  <a:schemeClr val="tx1"/>
                </a:solidFill>
                <a:effectLst/>
                <a:latin typeface="Arial" panose="020B0604020202020204" pitchFamily="34" charset="0"/>
                <a:ea typeface="+mn-ea"/>
                <a:cs typeface="+mn-cs"/>
              </a:rPr>
              <a:t>FortiGuard Responder </a:t>
            </a:r>
            <a:r>
              <a:rPr lang="en-US" sz="1600" kern="1200" dirty="0">
                <a:solidFill>
                  <a:schemeClr val="tx1"/>
                </a:solidFill>
                <a:effectLst/>
                <a:latin typeface="Arial" panose="020B0604020202020204" pitchFamily="34" charset="0"/>
                <a:ea typeface="+mn-ea"/>
                <a:cs typeface="+mn-cs"/>
              </a:rPr>
              <a:t>– Incident Response Service</a:t>
            </a:r>
          </a:p>
          <a:p>
            <a:r>
              <a:rPr lang="en-US" sz="1600" kern="1200" dirty="0">
                <a:solidFill>
                  <a:schemeClr val="tx1"/>
                </a:solidFill>
                <a:effectLst/>
                <a:latin typeface="Arial" panose="020B0604020202020204" pitchFamily="34" charset="0"/>
                <a:ea typeface="+mn-ea"/>
                <a:cs typeface="+mn-cs"/>
              </a:rPr>
              <a:t>This service assists clients with the analysis, response, containment, and remediation of security incidents impacting their organizations. There is also a managed detection and response option as well.</a:t>
            </a:r>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5BCC9-2D58-BC45-8057-F0927490CD1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0205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it all together and you get the Fortinet Security Fabric  - a fabric that ties together</a:t>
            </a:r>
          </a:p>
          <a:p>
            <a:r>
              <a:rPr lang="en-US"/>
              <a:t>Trust edge, secure networking, tools to securely work from anywhere and tools that secure the application journey – into an integrated fabric that is greater than the sum of its parts.</a:t>
            </a:r>
          </a:p>
          <a:p>
            <a:endParaRPr lang="en-US"/>
          </a:p>
        </p:txBody>
      </p:sp>
      <p:sp>
        <p:nvSpPr>
          <p:cNvPr id="4" name="Slide Number Placeholder 3"/>
          <p:cNvSpPr>
            <a:spLocks noGrp="1"/>
          </p:cNvSpPr>
          <p:nvPr>
            <p:ph type="sldNum" sz="quarter" idx="5"/>
          </p:nvPr>
        </p:nvSpPr>
        <p:spPr/>
        <p:txBody>
          <a:bodyPr/>
          <a:lstStyle/>
          <a:p>
            <a:fld id="{58115F04-FA96-4F4F-8589-00A5965DC729}" type="slidenum">
              <a:rPr lang="en-US" smtClean="0"/>
              <a:t>8</a:t>
            </a:fld>
            <a:endParaRPr lang="en-US"/>
          </a:p>
        </p:txBody>
      </p:sp>
    </p:spTree>
    <p:extLst>
      <p:ext uri="{BB962C8B-B14F-4D97-AF65-F5344CB8AC3E}">
        <p14:creationId xmlns:p14="http://schemas.microsoft.com/office/powerpoint/2010/main" val="3805388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vendors product integrations are primarily about sharing logs and security events.  Microsoft, for example, features hundreds of security “integrations” – which usually means some vendor has agreed to share lots with Azure Sentinel – their Security Incident and Event Manager (SIEM).</a:t>
            </a:r>
          </a:p>
          <a:p>
            <a:endParaRPr lang="en-US" dirty="0"/>
          </a:p>
          <a:p>
            <a:r>
              <a:rPr lang="en-US" dirty="0"/>
              <a:t>This is a big improvement over the days when every security point product was it’s own island.  But it still doesn’t exploit the potential gains when security products truly can work together.  It is similar to the difference between the Android and the Apple eco system. You may have good reasons to prefer Android – but it is nice how Apple products play together.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NeueLT-Light"/>
              </a:rPr>
              <a:t>Sure, the security fabric consolidates security events and can be used to identity and understand security incidents.  But it can do a lot more. You can use the security fabric to detect events from any source in the Security Fabric and apply actions to any destination</a:t>
            </a:r>
            <a:r>
              <a:rPr lang="en-US" dirty="0"/>
              <a:t>. You can use automation stitches to trigger a webhook, ban IP addresses, quarantine compromised devices, send emails or slack notifications, kickoff backups – really the only limit is your imagination.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power of the Fortinet Security Fabric is real – it keeps getting better.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8115F04-FA96-4F4F-8589-00A5965DC729}" type="slidenum">
              <a:rPr lang="en-US" smtClean="0"/>
              <a:t>9</a:t>
            </a:fld>
            <a:endParaRPr lang="en-US"/>
          </a:p>
        </p:txBody>
      </p:sp>
    </p:spTree>
    <p:extLst>
      <p:ext uri="{BB962C8B-B14F-4D97-AF65-F5344CB8AC3E}">
        <p14:creationId xmlns:p14="http://schemas.microsoft.com/office/powerpoint/2010/main" val="315273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001"/>
              <a:t>But this on not all.</a:t>
            </a:r>
          </a:p>
          <a:p>
            <a:endParaRPr lang="en-001"/>
          </a:p>
          <a:p>
            <a:r>
              <a:rPr lang="en-US" dirty="0"/>
              <a:t>In increasingly dynamic network environments, security solutions must be tightly coordinated with networking and other IT infrastructure to provide agility in the face of fast-paced and rapidly changing operations. Fortinet Fabric Connectors feature APIs and other interfaces to make them highly extensible platforms</a:t>
            </a:r>
            <a:r>
              <a:rPr lang="en-001"/>
              <a:t>.</a:t>
            </a:r>
            <a:endParaRPr lang="en-US" dirty="0"/>
          </a:p>
          <a:p>
            <a:endParaRPr lang="en-US" dirty="0"/>
          </a:p>
          <a:p>
            <a:r>
              <a:rPr lang="en-US" dirty="0"/>
              <a:t>They provide out-of-the- box or built-in integration mechanisms and orchestration of FortiGate or FortiManager with key SDN and public cloud solutions</a:t>
            </a:r>
            <a:r>
              <a:rPr lang="en-001"/>
              <a:t> like Azure.</a:t>
            </a:r>
            <a:endParaRPr lang="en-US" dirty="0"/>
          </a:p>
          <a:p>
            <a:endParaRPr lang="en-US" dirty="0"/>
          </a:p>
          <a:p>
            <a:r>
              <a:rPr lang="en-US" dirty="0"/>
              <a:t>Fortinet Fabric Connectors for SDN (private clouds) and Cloud (public clouds), formerly known as Fortinet SDN Connector, enable either FortiGate as a standalone system, or FortiManager, which manages multiple </a:t>
            </a:r>
            <a:r>
              <a:rPr lang="en-US" dirty="0" err="1"/>
              <a:t>FortiGates</a:t>
            </a:r>
            <a:r>
              <a:rPr lang="en-US" dirty="0"/>
              <a:t>, to integrate with the third-party SDN or cloud platforms to synchronize dynamic address group objects that the FortiGate firewall policy protects </a:t>
            </a:r>
          </a:p>
          <a:p>
            <a:endParaRPr lang="en-US" dirty="0"/>
          </a:p>
        </p:txBody>
      </p:sp>
    </p:spTree>
    <p:extLst>
      <p:ext uri="{BB962C8B-B14F-4D97-AF65-F5344CB8AC3E}">
        <p14:creationId xmlns:p14="http://schemas.microsoft.com/office/powerpoint/2010/main" val="3082452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16.png"/><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xml"/><Relationship Id="rId4" Type="http://schemas.openxmlformats.org/officeDocument/2006/relationships/image" Target="../media/image17.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A1CA2F01-5CA3-4CB0-BB29-85A1AEC8525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3782" y="3127948"/>
            <a:ext cx="770813" cy="3740710"/>
          </a:xfrm>
          <a:prstGeom prst="rect">
            <a:avLst/>
          </a:prstGeom>
        </p:spPr>
      </p:pic>
      <p:sp>
        <p:nvSpPr>
          <p:cNvPr id="37" name="Rectangle 36">
            <a:extLst>
              <a:ext uri="{FF2B5EF4-FFF2-40B4-BE49-F238E27FC236}">
                <a16:creationId xmlns:a16="http://schemas.microsoft.com/office/drawing/2014/main" id="{4500C66A-D5D3-4377-94B8-F457C618B2BE}"/>
              </a:ext>
            </a:extLst>
          </p:cNvPr>
          <p:cNvSpPr/>
          <p:nvPr userDrawn="1"/>
        </p:nvSpPr>
        <p:spPr>
          <a:xfrm>
            <a:off x="0" y="2878052"/>
            <a:ext cx="980110" cy="1314036"/>
          </a:xfrm>
          <a:prstGeom prst="rect">
            <a:avLst/>
          </a:prstGeom>
          <a:gradFill flip="none" rotWithShape="1">
            <a:gsLst>
              <a:gs pos="0">
                <a:srgbClr val="307FE2"/>
              </a:gs>
              <a:gs pos="100000">
                <a:srgbClr val="307FE2">
                  <a:alpha val="20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39" name="Picture 38">
            <a:extLst>
              <a:ext uri="{FF2B5EF4-FFF2-40B4-BE49-F238E27FC236}">
                <a16:creationId xmlns:a16="http://schemas.microsoft.com/office/drawing/2014/main" id="{C79D37DE-4DFC-490E-8AC9-4C15D9ADCC4A}"/>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b="68122"/>
          <a:stretch/>
        </p:blipFill>
        <p:spPr>
          <a:xfrm>
            <a:off x="318091" y="254574"/>
            <a:ext cx="2529590" cy="683300"/>
          </a:xfrm>
          <a:prstGeom prst="rect">
            <a:avLst/>
          </a:prstGeom>
        </p:spPr>
      </p:pic>
      <p:pic>
        <p:nvPicPr>
          <p:cNvPr id="40" name="Picture 39">
            <a:extLst>
              <a:ext uri="{FF2B5EF4-FFF2-40B4-BE49-F238E27FC236}">
                <a16:creationId xmlns:a16="http://schemas.microsoft.com/office/drawing/2014/main" id="{5D3B8311-512E-4C9B-8993-942848EAC2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11216640" y="-8626"/>
            <a:ext cx="975360" cy="225084"/>
          </a:xfrm>
          <a:prstGeom prst="rect">
            <a:avLst/>
          </a:prstGeom>
        </p:spPr>
      </p:pic>
      <p:sp>
        <p:nvSpPr>
          <p:cNvPr id="41" name="Rectangle 40">
            <a:extLst>
              <a:ext uri="{FF2B5EF4-FFF2-40B4-BE49-F238E27FC236}">
                <a16:creationId xmlns:a16="http://schemas.microsoft.com/office/drawing/2014/main" id="{A8B47E16-8D50-43EB-AC3B-728C07D8F280}"/>
              </a:ext>
            </a:extLst>
          </p:cNvPr>
          <p:cNvSpPr/>
          <p:nvPr userDrawn="1"/>
        </p:nvSpPr>
        <p:spPr>
          <a:xfrm>
            <a:off x="11498796" y="2429418"/>
            <a:ext cx="172209" cy="2970605"/>
          </a:xfrm>
          <a:prstGeom prst="rect">
            <a:avLst/>
          </a:prstGeom>
          <a:solidFill>
            <a:srgbClr val="00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D0866CA5-13EF-4C6E-9508-EE3355AAEE85}"/>
              </a:ext>
            </a:extLst>
          </p:cNvPr>
          <p:cNvSpPr/>
          <p:nvPr userDrawn="1"/>
        </p:nvSpPr>
        <p:spPr>
          <a:xfrm>
            <a:off x="11078074" y="1955366"/>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D8F26559-F00A-4DAC-8C21-62B98F01D040}"/>
              </a:ext>
            </a:extLst>
          </p:cNvPr>
          <p:cNvSpPr/>
          <p:nvPr userDrawn="1"/>
        </p:nvSpPr>
        <p:spPr>
          <a:xfrm>
            <a:off x="3479996" y="5746311"/>
            <a:ext cx="1010715" cy="1122347"/>
          </a:xfrm>
          <a:prstGeom prst="rect">
            <a:avLst/>
          </a:prstGeom>
          <a:gradFill>
            <a:gsLst>
              <a:gs pos="0">
                <a:srgbClr val="2CCCD3"/>
              </a:gs>
              <a:gs pos="98000">
                <a:srgbClr val="2CCCD3">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44" name="Picture 43">
            <a:extLst>
              <a:ext uri="{FF2B5EF4-FFF2-40B4-BE49-F238E27FC236}">
                <a16:creationId xmlns:a16="http://schemas.microsoft.com/office/drawing/2014/main" id="{30A286A9-CEBF-4E5C-A029-D01FA4EF78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79996" y="5530321"/>
            <a:ext cx="1010715" cy="233243"/>
          </a:xfrm>
          <a:prstGeom prst="rect">
            <a:avLst/>
          </a:prstGeom>
        </p:spPr>
      </p:pic>
      <p:sp>
        <p:nvSpPr>
          <p:cNvPr id="45" name="Rectangle 44">
            <a:extLst>
              <a:ext uri="{FF2B5EF4-FFF2-40B4-BE49-F238E27FC236}">
                <a16:creationId xmlns:a16="http://schemas.microsoft.com/office/drawing/2014/main" id="{DD520733-259C-46DA-94E5-8CA8CAE17F52}"/>
              </a:ext>
            </a:extLst>
          </p:cNvPr>
          <p:cNvSpPr/>
          <p:nvPr userDrawn="1"/>
        </p:nvSpPr>
        <p:spPr>
          <a:xfrm>
            <a:off x="7420474" y="5371427"/>
            <a:ext cx="518957" cy="1497690"/>
          </a:xfrm>
          <a:prstGeom prst="rect">
            <a:avLst/>
          </a:prstGeom>
          <a:gradFill>
            <a:gsLst>
              <a:gs pos="0">
                <a:srgbClr val="FFFFFF"/>
              </a:gs>
              <a:gs pos="97000">
                <a:srgbClr val="FFFFFF">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120ED18D-48C0-4FE7-9112-A677CA9A1C2C}"/>
              </a:ext>
            </a:extLst>
          </p:cNvPr>
          <p:cNvSpPr/>
          <p:nvPr userDrawn="1"/>
        </p:nvSpPr>
        <p:spPr>
          <a:xfrm>
            <a:off x="7385270" y="0"/>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6C258DFD-3FD3-4D7C-9FEB-12E6AC5D8E33}"/>
              </a:ext>
            </a:extLst>
          </p:cNvPr>
          <p:cNvSpPr/>
          <p:nvPr userDrawn="1"/>
        </p:nvSpPr>
        <p:spPr>
          <a:xfrm>
            <a:off x="9272436" y="563051"/>
            <a:ext cx="1010715" cy="1122347"/>
          </a:xfrm>
          <a:prstGeom prst="rect">
            <a:avLst/>
          </a:prstGeom>
          <a:gradFill>
            <a:gsLst>
              <a:gs pos="0">
                <a:srgbClr val="9063CD"/>
              </a:gs>
              <a:gs pos="97000">
                <a:srgbClr val="9063CD">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48" name="Picture 47">
            <a:extLst>
              <a:ext uri="{FF2B5EF4-FFF2-40B4-BE49-F238E27FC236}">
                <a16:creationId xmlns:a16="http://schemas.microsoft.com/office/drawing/2014/main" id="{3C69CBDA-5696-4832-9EAF-86CD8B589E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2436" y="347061"/>
            <a:ext cx="1010715" cy="233243"/>
          </a:xfrm>
          <a:prstGeom prst="rect">
            <a:avLst/>
          </a:prstGeom>
        </p:spPr>
      </p:pic>
      <p:pic>
        <p:nvPicPr>
          <p:cNvPr id="49" name="Picture 48">
            <a:extLst>
              <a:ext uri="{FF2B5EF4-FFF2-40B4-BE49-F238E27FC236}">
                <a16:creationId xmlns:a16="http://schemas.microsoft.com/office/drawing/2014/main" id="{02AF3999-2601-4500-B3CC-819F593F903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509450" y="4109158"/>
            <a:ext cx="568624" cy="2759500"/>
          </a:xfrm>
          <a:prstGeom prst="rect">
            <a:avLst/>
          </a:prstGeom>
        </p:spPr>
      </p:pic>
      <p:pic>
        <p:nvPicPr>
          <p:cNvPr id="11" name="Picture 10">
            <a:extLst>
              <a:ext uri="{FF2B5EF4-FFF2-40B4-BE49-F238E27FC236}">
                <a16:creationId xmlns:a16="http://schemas.microsoft.com/office/drawing/2014/main" id="{0280A61F-8A3D-4B1A-AAF0-ECF0BCDF8F9D}"/>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078974" y="1608116"/>
            <a:ext cx="2557346" cy="292632"/>
          </a:xfrm>
          <a:prstGeom prst="rect">
            <a:avLst/>
          </a:prstGeom>
        </p:spPr>
      </p:pic>
      <p:sp>
        <p:nvSpPr>
          <p:cNvPr id="2" name="Title 1">
            <a:extLst>
              <a:ext uri="{FF2B5EF4-FFF2-40B4-BE49-F238E27FC236}">
                <a16:creationId xmlns:a16="http://schemas.microsoft.com/office/drawing/2014/main" id="{51E3132E-BE6F-443F-BCC8-10670A25D383}"/>
              </a:ext>
            </a:extLst>
          </p:cNvPr>
          <p:cNvSpPr>
            <a:spLocks noGrp="1"/>
          </p:cNvSpPr>
          <p:nvPr>
            <p:ph type="ctrTitle" hasCustomPrompt="1"/>
          </p:nvPr>
        </p:nvSpPr>
        <p:spPr>
          <a:xfrm>
            <a:off x="1951892" y="2154115"/>
            <a:ext cx="8343900" cy="1538654"/>
          </a:xfrm>
        </p:spPr>
        <p:txBody>
          <a:bodyPr vert="horz" lIns="91440" tIns="45720" rIns="91440" bIns="45720" rtlCol="0" anchor="b">
            <a:normAutofit/>
          </a:bodyPr>
          <a:lstStyle>
            <a:lvl1pPr>
              <a:defRPr lang="en-US" sz="5000" cap="all" baseline="0" dirty="0">
                <a:latin typeface="Arial" panose="020B0604020202020204" pitchFamily="34" charset="0"/>
                <a:cs typeface="Arial" panose="020B0604020202020204" pitchFamily="34" charset="0"/>
              </a:defRPr>
            </a:lvl1pPr>
          </a:lstStyle>
          <a:p>
            <a:pPr lvl="0"/>
            <a:r>
              <a:rPr lang="en-US"/>
              <a:t>CLICK TO EDIT MASTER TITLE STYLE</a:t>
            </a:r>
          </a:p>
        </p:txBody>
      </p:sp>
      <p:sp>
        <p:nvSpPr>
          <p:cNvPr id="3" name="Subtitle 2">
            <a:extLst>
              <a:ext uri="{FF2B5EF4-FFF2-40B4-BE49-F238E27FC236}">
                <a16:creationId xmlns:a16="http://schemas.microsoft.com/office/drawing/2014/main" id="{4E805C02-C86D-4C0B-952A-29894ADDF978}"/>
              </a:ext>
            </a:extLst>
          </p:cNvPr>
          <p:cNvSpPr>
            <a:spLocks noGrp="1"/>
          </p:cNvSpPr>
          <p:nvPr>
            <p:ph type="subTitle" idx="1"/>
          </p:nvPr>
        </p:nvSpPr>
        <p:spPr>
          <a:xfrm>
            <a:off x="1951892" y="3807447"/>
            <a:ext cx="7596554" cy="398503"/>
          </a:xfrm>
        </p:spPr>
        <p:txBody>
          <a:bodyPr lIns="91440" tIns="45720" rIns="91440" bIns="45720"/>
          <a:lstStyle>
            <a:lvl1pPr marL="0" indent="0" algn="l">
              <a:spcBef>
                <a:spcPts val="1000"/>
              </a:spcBef>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A0F1A0-AC0F-4481-AA71-D131C7165F15}"/>
              </a:ext>
            </a:extLst>
          </p:cNvPr>
          <p:cNvSpPr>
            <a:spLocks noGrp="1"/>
          </p:cNvSpPr>
          <p:nvPr>
            <p:ph type="dt" sz="half" idx="10"/>
          </p:nvPr>
        </p:nvSpPr>
        <p:spPr>
          <a:xfrm>
            <a:off x="1952625" y="5141260"/>
            <a:ext cx="1933575" cy="365125"/>
          </a:xfrm>
        </p:spPr>
        <p:txBody>
          <a:bodyPr/>
          <a:lstStyle>
            <a:lvl1pPr>
              <a:defRPr sz="1400"/>
            </a:lvl1pPr>
          </a:lstStyle>
          <a:p>
            <a:fld id="{8A2D0064-AAF6-4091-BA60-DBB884E73FD7}" type="datetimeFigureOut">
              <a:rPr lang="en-US" smtClean="0"/>
              <a:pPr/>
              <a:t>4/16/2023</a:t>
            </a:fld>
            <a:endParaRPr lang="en-US"/>
          </a:p>
        </p:txBody>
      </p:sp>
      <p:pic>
        <p:nvPicPr>
          <p:cNvPr id="38" name="Picture 37">
            <a:extLst>
              <a:ext uri="{FF2B5EF4-FFF2-40B4-BE49-F238E27FC236}">
                <a16:creationId xmlns:a16="http://schemas.microsoft.com/office/drawing/2014/main" id="{E33610ED-403A-462B-B6A3-86FE86F081F7}"/>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3028"/>
          <a:stretch/>
        </p:blipFill>
        <p:spPr>
          <a:xfrm>
            <a:off x="0" y="2647190"/>
            <a:ext cx="980110" cy="233243"/>
          </a:xfrm>
          <a:prstGeom prst="rect">
            <a:avLst/>
          </a:prstGeom>
        </p:spPr>
      </p:pic>
      <p:sp>
        <p:nvSpPr>
          <p:cNvPr id="60" name="Content Placeholder 59">
            <a:extLst>
              <a:ext uri="{FF2B5EF4-FFF2-40B4-BE49-F238E27FC236}">
                <a16:creationId xmlns:a16="http://schemas.microsoft.com/office/drawing/2014/main" id="{5B6F4BBE-DDC0-4D39-8CFF-F1D27918C035}"/>
              </a:ext>
            </a:extLst>
          </p:cNvPr>
          <p:cNvSpPr>
            <a:spLocks noGrp="1"/>
          </p:cNvSpPr>
          <p:nvPr>
            <p:ph sz="quarter" idx="11"/>
          </p:nvPr>
        </p:nvSpPr>
        <p:spPr>
          <a:xfrm>
            <a:off x="1952625" y="4341814"/>
            <a:ext cx="7596188" cy="248736"/>
          </a:xfrm>
        </p:spPr>
        <p:txBody>
          <a:bodyPr lIns="91440"/>
          <a:lstStyle>
            <a:lvl1pPr marL="0" indent="0">
              <a:spcBef>
                <a:spcPts val="0"/>
              </a:spcBef>
              <a:buNone/>
              <a:defRPr sz="2000" b="1"/>
            </a:lvl1pPr>
            <a:lvl2pPr marL="400050" indent="0">
              <a:buNone/>
              <a:defRPr b="1"/>
            </a:lvl2pPr>
            <a:lvl3pPr marL="800100" indent="0">
              <a:buNone/>
              <a:defRPr b="1"/>
            </a:lvl3pPr>
            <a:lvl4pPr marL="1371600" indent="0">
              <a:buNone/>
              <a:defRPr b="1"/>
            </a:lvl4pPr>
            <a:lvl5pPr marL="1828800" indent="0">
              <a:buNone/>
              <a:defRPr b="1"/>
            </a:lvl5pPr>
          </a:lstStyle>
          <a:p>
            <a:pPr lvl="0"/>
            <a:r>
              <a:rPr lang="en-US"/>
              <a:t>Click to edit Master text style</a:t>
            </a:r>
          </a:p>
        </p:txBody>
      </p:sp>
      <p:sp>
        <p:nvSpPr>
          <p:cNvPr id="62" name="Content Placeholder 61">
            <a:extLst>
              <a:ext uri="{FF2B5EF4-FFF2-40B4-BE49-F238E27FC236}">
                <a16:creationId xmlns:a16="http://schemas.microsoft.com/office/drawing/2014/main" id="{00326CA1-B358-4EB7-95DF-87D58B075873}"/>
              </a:ext>
            </a:extLst>
          </p:cNvPr>
          <p:cNvSpPr>
            <a:spLocks noGrp="1"/>
          </p:cNvSpPr>
          <p:nvPr>
            <p:ph sz="quarter" idx="12"/>
          </p:nvPr>
        </p:nvSpPr>
        <p:spPr>
          <a:xfrm>
            <a:off x="1952625" y="4667250"/>
            <a:ext cx="7596188" cy="247650"/>
          </a:xfrm>
        </p:spPr>
        <p:txBody>
          <a:bodyPr lIns="91440"/>
          <a:lstStyle>
            <a:lvl1pPr marL="0" indent="0">
              <a:buNone/>
              <a:defRPr sz="2000"/>
            </a:lvl1pPr>
            <a:lvl2pPr marL="400050" indent="0">
              <a:buNone/>
              <a:defRPr/>
            </a:lvl2pPr>
            <a:lvl3pPr marL="8001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67676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ee Pictures with Capti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5696"/>
            <a:ext cx="3721182" cy="3470114"/>
          </a:xfrm>
          <a:solidFill>
            <a:schemeClr val="bg1"/>
          </a:solidFill>
        </p:spPr>
        <p:txBody>
          <a:bodyPr/>
          <a:lstStyle>
            <a:lvl1pPr marL="0" indent="0" algn="ctr">
              <a:buNone/>
              <a:defRPr/>
            </a:lvl1pPr>
          </a:lstStyle>
          <a:p>
            <a:endParaRPr lang="en-US"/>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4235409" y="1565696"/>
            <a:ext cx="3721182" cy="3470114"/>
          </a:xfrm>
          <a:solidFill>
            <a:schemeClr val="bg1"/>
          </a:solidFill>
        </p:spPr>
        <p:txBody>
          <a:bodyPr/>
          <a:lstStyle>
            <a:lvl1pPr marL="0" indent="0" algn="ctr">
              <a:buNone/>
              <a:defRPr/>
            </a:lvl1pPr>
          </a:lstStyle>
          <a:p>
            <a:endParaRPr lang="en-US"/>
          </a:p>
        </p:txBody>
      </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8127918" y="5043219"/>
            <a:ext cx="3721182" cy="981171"/>
          </a:xfrm>
        </p:spPr>
        <p:txBody>
          <a:bodyPr lIns="91440" tIns="182880" rIns="45720"/>
          <a:lstStyle>
            <a:lvl1pPr marL="0" indent="0">
              <a:spcBef>
                <a:spcPts val="600"/>
              </a:spcBef>
              <a:buNone/>
              <a:defRPr sz="1800"/>
            </a:lvl1pPr>
          </a:lstStyle>
          <a:p>
            <a:pPr lvl="0"/>
            <a:r>
              <a:rPr lang="en-US"/>
              <a:t>Click to edit Master text styles</a:t>
            </a:r>
          </a:p>
        </p:txBody>
      </p:sp>
      <p:sp>
        <p:nvSpPr>
          <p:cNvPr id="13" name="Picture Placeholder 5">
            <a:extLst>
              <a:ext uri="{FF2B5EF4-FFF2-40B4-BE49-F238E27FC236}">
                <a16:creationId xmlns:a16="http://schemas.microsoft.com/office/drawing/2014/main" id="{68F93884-2E5B-4888-92F0-10E60CF8353E}"/>
              </a:ext>
            </a:extLst>
          </p:cNvPr>
          <p:cNvSpPr>
            <a:spLocks noGrp="1"/>
          </p:cNvSpPr>
          <p:nvPr>
            <p:ph type="pic" sz="quarter" idx="15"/>
          </p:nvPr>
        </p:nvSpPr>
        <p:spPr>
          <a:xfrm>
            <a:off x="8127918" y="1565696"/>
            <a:ext cx="3721182" cy="3470114"/>
          </a:xfrm>
          <a:solidFill>
            <a:schemeClr val="bg1"/>
          </a:solidFill>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42900" y="5043219"/>
            <a:ext cx="3721182" cy="981171"/>
          </a:xfrm>
        </p:spPr>
        <p:txBody>
          <a:bodyPr lIns="91440" tIns="182880" rIns="45720"/>
          <a:lstStyle>
            <a:lvl1pPr marL="0" indent="0">
              <a:spcBef>
                <a:spcPts val="600"/>
              </a:spcBef>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4/16/2023</a:t>
            </a:fld>
            <a:endParaRPr lang="en-US"/>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4235409" y="5043219"/>
            <a:ext cx="3721182" cy="981171"/>
          </a:xfrm>
        </p:spPr>
        <p:txBody>
          <a:bodyPr lIns="91440" tIns="182880" rIns="45720"/>
          <a:lstStyle>
            <a:lvl1pPr marL="0" indent="0">
              <a:spcBef>
                <a:spcPts val="600"/>
              </a:spcBef>
              <a:buNone/>
              <a:defRPr sz="1800"/>
            </a:lvl1pPr>
          </a:lstStyle>
          <a:p>
            <a:pPr lvl="0"/>
            <a:r>
              <a:rPr lang="en-US"/>
              <a:t>Click to edit Master text styles</a:t>
            </a:r>
          </a:p>
        </p:txBody>
      </p:sp>
    </p:spTree>
    <p:extLst>
      <p:ext uri="{BB962C8B-B14F-4D97-AF65-F5344CB8AC3E}">
        <p14:creationId xmlns:p14="http://schemas.microsoft.com/office/powerpoint/2010/main" val="340944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Pictures with Capti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5696"/>
            <a:ext cx="2762250" cy="2575881"/>
          </a:xfrm>
          <a:solidFill>
            <a:schemeClr val="bg1"/>
          </a:solidFill>
        </p:spPr>
        <p:txBody>
          <a:bodyPr/>
          <a:lstStyle>
            <a:lvl1pPr marL="0" indent="0" algn="ctr">
              <a:buNone/>
              <a:defRPr/>
            </a:lvl1pPr>
          </a:lstStyle>
          <a:p>
            <a:endParaRPr lang="en-US"/>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3257550" y="1565696"/>
            <a:ext cx="2762250" cy="2575881"/>
          </a:xfrm>
          <a:solidFill>
            <a:schemeClr val="bg1"/>
          </a:solidFill>
        </p:spPr>
        <p:txBody>
          <a:bodyPr/>
          <a:lstStyle>
            <a:lvl1pPr marL="0" indent="0" algn="ctr">
              <a:buNone/>
              <a:defRPr/>
            </a:lvl1pPr>
          </a:lstStyle>
          <a:p>
            <a:endParaRPr lang="en-US"/>
          </a:p>
        </p:txBody>
      </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9086850" y="4164223"/>
            <a:ext cx="2762250" cy="728328"/>
          </a:xfrm>
        </p:spPr>
        <p:txBody>
          <a:bodyPr lIns="91440" tIns="182880" rIns="45720"/>
          <a:lstStyle>
            <a:lvl1pPr marL="0" indent="0">
              <a:spcBef>
                <a:spcPts val="600"/>
              </a:spcBef>
              <a:buNone/>
              <a:defRPr sz="1800"/>
            </a:lvl1pPr>
          </a:lstStyle>
          <a:p>
            <a:pPr lvl="0"/>
            <a:r>
              <a:rPr lang="en-US"/>
              <a:t>Click to edit Master text styles</a:t>
            </a:r>
          </a:p>
        </p:txBody>
      </p:sp>
      <p:sp>
        <p:nvSpPr>
          <p:cNvPr id="13" name="Picture Placeholder 5">
            <a:extLst>
              <a:ext uri="{FF2B5EF4-FFF2-40B4-BE49-F238E27FC236}">
                <a16:creationId xmlns:a16="http://schemas.microsoft.com/office/drawing/2014/main" id="{68F93884-2E5B-4888-92F0-10E60CF8353E}"/>
              </a:ext>
            </a:extLst>
          </p:cNvPr>
          <p:cNvSpPr>
            <a:spLocks noGrp="1"/>
          </p:cNvSpPr>
          <p:nvPr>
            <p:ph type="pic" sz="quarter" idx="15"/>
          </p:nvPr>
        </p:nvSpPr>
        <p:spPr>
          <a:xfrm>
            <a:off x="9086850" y="1565696"/>
            <a:ext cx="2762250" cy="2575881"/>
          </a:xfrm>
          <a:solidFill>
            <a:schemeClr val="bg1"/>
          </a:solidFill>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42900" y="4164223"/>
            <a:ext cx="2762250" cy="728328"/>
          </a:xfrm>
        </p:spPr>
        <p:txBody>
          <a:bodyPr lIns="91440" tIns="182880" rIns="45720"/>
          <a:lstStyle>
            <a:lvl1pPr marL="0" indent="0">
              <a:spcBef>
                <a:spcPts val="600"/>
              </a:spcBef>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4/16/2023</a:t>
            </a:fld>
            <a:endParaRPr lang="en-US"/>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3257550" y="4164223"/>
            <a:ext cx="2762250" cy="728328"/>
          </a:xfrm>
        </p:spPr>
        <p:txBody>
          <a:bodyPr lIns="91440" tIns="182880" rIns="45720"/>
          <a:lstStyle>
            <a:lvl1pPr marL="0" indent="0">
              <a:spcBef>
                <a:spcPts val="600"/>
              </a:spcBef>
              <a:buNone/>
              <a:defRPr sz="1800"/>
            </a:lvl1pPr>
          </a:lstStyle>
          <a:p>
            <a:pPr lvl="0"/>
            <a:r>
              <a:rPr lang="en-US"/>
              <a:t>Click to edit Master text styles</a:t>
            </a:r>
          </a:p>
        </p:txBody>
      </p:sp>
      <p:sp>
        <p:nvSpPr>
          <p:cNvPr id="10" name="Picture Placeholder 5">
            <a:extLst>
              <a:ext uri="{FF2B5EF4-FFF2-40B4-BE49-F238E27FC236}">
                <a16:creationId xmlns:a16="http://schemas.microsoft.com/office/drawing/2014/main" id="{B0B67037-617F-435B-928B-1C8C2BCB1C78}"/>
              </a:ext>
            </a:extLst>
          </p:cNvPr>
          <p:cNvSpPr>
            <a:spLocks noGrp="1"/>
          </p:cNvSpPr>
          <p:nvPr>
            <p:ph type="pic" sz="quarter" idx="16"/>
          </p:nvPr>
        </p:nvSpPr>
        <p:spPr>
          <a:xfrm>
            <a:off x="6172200" y="1565696"/>
            <a:ext cx="2762250" cy="2575881"/>
          </a:xfrm>
          <a:solidFill>
            <a:schemeClr val="bg1"/>
          </a:solidFill>
        </p:spPr>
        <p:txBody>
          <a:bodyPr/>
          <a:lstStyle>
            <a:lvl1pPr marL="0" indent="0" algn="ctr">
              <a:buNone/>
              <a:defRPr/>
            </a:lvl1pPr>
          </a:lstStyle>
          <a:p>
            <a:endParaRPr lang="en-US"/>
          </a:p>
        </p:txBody>
      </p:sp>
      <p:sp>
        <p:nvSpPr>
          <p:cNvPr id="11" name="Content Placeholder 2">
            <a:extLst>
              <a:ext uri="{FF2B5EF4-FFF2-40B4-BE49-F238E27FC236}">
                <a16:creationId xmlns:a16="http://schemas.microsoft.com/office/drawing/2014/main" id="{FBE300D3-B0EC-408C-8C13-48CD8BF2ED8D}"/>
              </a:ext>
            </a:extLst>
          </p:cNvPr>
          <p:cNvSpPr>
            <a:spLocks noGrp="1"/>
          </p:cNvSpPr>
          <p:nvPr>
            <p:ph idx="17"/>
          </p:nvPr>
        </p:nvSpPr>
        <p:spPr>
          <a:xfrm>
            <a:off x="6172200" y="4164223"/>
            <a:ext cx="2762250" cy="728328"/>
          </a:xfrm>
        </p:spPr>
        <p:txBody>
          <a:bodyPr lIns="91440" tIns="182880" rIns="45720"/>
          <a:lstStyle>
            <a:lvl1pPr marL="0" indent="0">
              <a:spcBef>
                <a:spcPts val="600"/>
              </a:spcBef>
              <a:buNone/>
              <a:defRPr sz="1800"/>
            </a:lvl1pPr>
          </a:lstStyle>
          <a:p>
            <a:pPr lvl="0"/>
            <a:r>
              <a:rPr lang="en-US"/>
              <a:t>Click to edit Master text styles</a:t>
            </a:r>
          </a:p>
        </p:txBody>
      </p:sp>
    </p:spTree>
    <p:extLst>
      <p:ext uri="{BB962C8B-B14F-4D97-AF65-F5344CB8AC3E}">
        <p14:creationId xmlns:p14="http://schemas.microsoft.com/office/powerpoint/2010/main" val="52354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2131AC-B7C7-4D23-84A4-9E59F4DC409F}"/>
              </a:ext>
            </a:extLst>
          </p:cNvPr>
          <p:cNvSpPr/>
          <p:nvPr userDrawn="1"/>
        </p:nvSpPr>
        <p:spPr>
          <a:xfrm>
            <a:off x="11181285" y="3800805"/>
            <a:ext cx="1010715" cy="3057195"/>
          </a:xfrm>
          <a:prstGeom prst="rect">
            <a:avLst/>
          </a:prstGeom>
          <a:solidFill>
            <a:srgbClr val="000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677AC0E2-0BFE-4170-A98A-FB72AF40E7E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68122"/>
          <a:stretch/>
        </p:blipFill>
        <p:spPr>
          <a:xfrm>
            <a:off x="5049780" y="1677985"/>
            <a:ext cx="2529590" cy="683300"/>
          </a:xfrm>
          <a:prstGeom prst="rect">
            <a:avLst/>
          </a:prstGeom>
        </p:spPr>
      </p:pic>
      <p:sp>
        <p:nvSpPr>
          <p:cNvPr id="16" name="Rectangle 15">
            <a:extLst>
              <a:ext uri="{FF2B5EF4-FFF2-40B4-BE49-F238E27FC236}">
                <a16:creationId xmlns:a16="http://schemas.microsoft.com/office/drawing/2014/main" id="{CAE2955E-B961-4F3C-8F6B-80AD5D47C48C}"/>
              </a:ext>
            </a:extLst>
          </p:cNvPr>
          <p:cNvSpPr/>
          <p:nvPr userDrawn="1"/>
        </p:nvSpPr>
        <p:spPr>
          <a:xfrm>
            <a:off x="8086129" y="4187897"/>
            <a:ext cx="1010715" cy="1314036"/>
          </a:xfrm>
          <a:prstGeom prst="rect">
            <a:avLst/>
          </a:prstGeom>
          <a:gradFill flip="none" rotWithShape="1">
            <a:gsLst>
              <a:gs pos="0">
                <a:srgbClr val="307FE2"/>
              </a:gs>
              <a:gs pos="100000">
                <a:srgbClr val="307FE2">
                  <a:alpha val="20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17" name="Picture 16">
            <a:extLst>
              <a:ext uri="{FF2B5EF4-FFF2-40B4-BE49-F238E27FC236}">
                <a16:creationId xmlns:a16="http://schemas.microsoft.com/office/drawing/2014/main" id="{2CAEE046-1DC4-401B-AB30-F20ACF26E0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86129" y="3954654"/>
            <a:ext cx="1010715" cy="233243"/>
          </a:xfrm>
          <a:prstGeom prst="rect">
            <a:avLst/>
          </a:prstGeom>
        </p:spPr>
      </p:pic>
      <p:sp>
        <p:nvSpPr>
          <p:cNvPr id="18" name="Rectangle 17">
            <a:extLst>
              <a:ext uri="{FF2B5EF4-FFF2-40B4-BE49-F238E27FC236}">
                <a16:creationId xmlns:a16="http://schemas.microsoft.com/office/drawing/2014/main" id="{BAE12440-DEEF-4869-907D-DBBBF06321FA}"/>
              </a:ext>
            </a:extLst>
          </p:cNvPr>
          <p:cNvSpPr/>
          <p:nvPr userDrawn="1"/>
        </p:nvSpPr>
        <p:spPr>
          <a:xfrm>
            <a:off x="-1" y="1993900"/>
            <a:ext cx="8591489" cy="3302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BB37701F-345B-42D2-8BA4-AD3FF106810C}"/>
              </a:ext>
            </a:extLst>
          </p:cNvPr>
          <p:cNvSpPr/>
          <p:nvPr userDrawn="1"/>
        </p:nvSpPr>
        <p:spPr>
          <a:xfrm>
            <a:off x="10075194" y="661595"/>
            <a:ext cx="172209" cy="2970605"/>
          </a:xfrm>
          <a:prstGeom prst="rect">
            <a:avLst/>
          </a:prstGeom>
          <a:solidFill>
            <a:srgbClr val="00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F48F4F31-9820-4BFD-9507-DBCB88D0A901}"/>
              </a:ext>
            </a:extLst>
          </p:cNvPr>
          <p:cNvSpPr/>
          <p:nvPr userDrawn="1"/>
        </p:nvSpPr>
        <p:spPr>
          <a:xfrm>
            <a:off x="10247404" y="1245055"/>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6A0F476-3AFC-49C2-9FED-0A0CBB380EBC}"/>
              </a:ext>
            </a:extLst>
          </p:cNvPr>
          <p:cNvSpPr>
            <a:spLocks noGrp="1"/>
          </p:cNvSpPr>
          <p:nvPr>
            <p:ph type="title"/>
          </p:nvPr>
        </p:nvSpPr>
        <p:spPr>
          <a:xfrm>
            <a:off x="246185" y="1993900"/>
            <a:ext cx="8335107" cy="1390308"/>
          </a:xfrm>
        </p:spPr>
        <p:txBody>
          <a:bodyPr lIns="91440" anchor="b"/>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E8B01D89-22A1-42B4-87EA-7EF6B0E87EC0}"/>
              </a:ext>
            </a:extLst>
          </p:cNvPr>
          <p:cNvSpPr>
            <a:spLocks noGrp="1"/>
          </p:cNvSpPr>
          <p:nvPr>
            <p:ph type="body" idx="1"/>
          </p:nvPr>
        </p:nvSpPr>
        <p:spPr>
          <a:xfrm>
            <a:off x="246185" y="3525497"/>
            <a:ext cx="7584953" cy="807646"/>
          </a:xfrm>
        </p:spPr>
        <p:txBody>
          <a:bodyPr lIns="9144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71D97D-6739-4E8B-9F0F-F4D881474F3C}"/>
              </a:ext>
            </a:extLst>
          </p:cNvPr>
          <p:cNvSpPr>
            <a:spLocks noGrp="1"/>
          </p:cNvSpPr>
          <p:nvPr>
            <p:ph type="dt" sz="half" idx="10"/>
          </p:nvPr>
        </p:nvSpPr>
        <p:spPr/>
        <p:txBody>
          <a:bodyPr/>
          <a:lstStyle/>
          <a:p>
            <a:fld id="{8A2D0064-AAF6-4091-BA60-DBB884E73FD7}" type="datetimeFigureOut">
              <a:rPr lang="en-US" smtClean="0"/>
              <a:t>4/16/2023</a:t>
            </a:fld>
            <a:endParaRPr lang="en-US"/>
          </a:p>
        </p:txBody>
      </p:sp>
    </p:spTree>
    <p:extLst>
      <p:ext uri="{BB962C8B-B14F-4D97-AF65-F5344CB8AC3E}">
        <p14:creationId xmlns:p14="http://schemas.microsoft.com/office/powerpoint/2010/main" val="326531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8BAAF2E5-408E-4664-828D-707F062DB10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68122"/>
          <a:stretch/>
        </p:blipFill>
        <p:spPr>
          <a:xfrm>
            <a:off x="6407085" y="4989213"/>
            <a:ext cx="2529590" cy="683300"/>
          </a:xfrm>
          <a:prstGeom prst="rect">
            <a:avLst/>
          </a:prstGeom>
        </p:spPr>
      </p:pic>
      <p:sp>
        <p:nvSpPr>
          <p:cNvPr id="36" name="Rectangle 35">
            <a:extLst>
              <a:ext uri="{FF2B5EF4-FFF2-40B4-BE49-F238E27FC236}">
                <a16:creationId xmlns:a16="http://schemas.microsoft.com/office/drawing/2014/main" id="{28CC0736-00C6-4AC9-8DCE-5A4C39A74674}"/>
              </a:ext>
            </a:extLst>
          </p:cNvPr>
          <p:cNvSpPr/>
          <p:nvPr userDrawn="1"/>
        </p:nvSpPr>
        <p:spPr>
          <a:xfrm>
            <a:off x="8412818" y="1712029"/>
            <a:ext cx="470593" cy="1707131"/>
          </a:xfrm>
          <a:prstGeom prst="rect">
            <a:avLst/>
          </a:prstGeom>
          <a:gradFill flip="none" rotWithShape="1">
            <a:gsLst>
              <a:gs pos="0">
                <a:srgbClr val="2CCCD3"/>
              </a:gs>
              <a:gs pos="100000">
                <a:srgbClr val="2CCCD3">
                  <a:alpha val="20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37" name="Picture 36">
            <a:extLst>
              <a:ext uri="{FF2B5EF4-FFF2-40B4-BE49-F238E27FC236}">
                <a16:creationId xmlns:a16="http://schemas.microsoft.com/office/drawing/2014/main" id="{CD79DFEC-8AF6-4809-A7FE-978E1DC71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12818" y="1604637"/>
            <a:ext cx="470593" cy="108599"/>
          </a:xfrm>
          <a:prstGeom prst="rect">
            <a:avLst/>
          </a:prstGeom>
        </p:spPr>
      </p:pic>
      <p:sp>
        <p:nvSpPr>
          <p:cNvPr id="39" name="Rectangle 38">
            <a:extLst>
              <a:ext uri="{FF2B5EF4-FFF2-40B4-BE49-F238E27FC236}">
                <a16:creationId xmlns:a16="http://schemas.microsoft.com/office/drawing/2014/main" id="{45141845-2A5D-4387-B8BE-8467F3015D41}"/>
              </a:ext>
            </a:extLst>
          </p:cNvPr>
          <p:cNvSpPr/>
          <p:nvPr userDrawn="1"/>
        </p:nvSpPr>
        <p:spPr>
          <a:xfrm>
            <a:off x="10008674" y="3887395"/>
            <a:ext cx="172209" cy="2970605"/>
          </a:xfrm>
          <a:prstGeom prst="rect">
            <a:avLst/>
          </a:prstGeom>
          <a:solidFill>
            <a:srgbClr val="00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EA1C63F9-3FB8-48E3-8B56-9D4DA334A75C}"/>
              </a:ext>
            </a:extLst>
          </p:cNvPr>
          <p:cNvSpPr/>
          <p:nvPr userDrawn="1"/>
        </p:nvSpPr>
        <p:spPr>
          <a:xfrm>
            <a:off x="11181285" y="2103602"/>
            <a:ext cx="1010715" cy="3057195"/>
          </a:xfrm>
          <a:prstGeom prst="rect">
            <a:avLst/>
          </a:prstGeom>
          <a:solidFill>
            <a:srgbClr val="000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E1992B30-2EDE-4F96-B818-B9019B133B32}"/>
              </a:ext>
            </a:extLst>
          </p:cNvPr>
          <p:cNvSpPr/>
          <p:nvPr userDrawn="1"/>
        </p:nvSpPr>
        <p:spPr>
          <a:xfrm>
            <a:off x="9661926" y="225084"/>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BAE12440-DEEF-4869-907D-DBBBF06321FA}"/>
              </a:ext>
            </a:extLst>
          </p:cNvPr>
          <p:cNvSpPr/>
          <p:nvPr userDrawn="1"/>
        </p:nvSpPr>
        <p:spPr>
          <a:xfrm>
            <a:off x="-1" y="1993900"/>
            <a:ext cx="8591489" cy="3302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6A0F476-3AFC-49C2-9FED-0A0CBB380EBC}"/>
              </a:ext>
            </a:extLst>
          </p:cNvPr>
          <p:cNvSpPr>
            <a:spLocks noGrp="1"/>
          </p:cNvSpPr>
          <p:nvPr>
            <p:ph type="title"/>
          </p:nvPr>
        </p:nvSpPr>
        <p:spPr>
          <a:xfrm>
            <a:off x="246185" y="1993900"/>
            <a:ext cx="8335107" cy="1390308"/>
          </a:xfrm>
        </p:spPr>
        <p:txBody>
          <a:bodyPr lIns="91440" anchor="b"/>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E8B01D89-22A1-42B4-87EA-7EF6B0E87EC0}"/>
              </a:ext>
            </a:extLst>
          </p:cNvPr>
          <p:cNvSpPr>
            <a:spLocks noGrp="1"/>
          </p:cNvSpPr>
          <p:nvPr>
            <p:ph type="body" idx="1"/>
          </p:nvPr>
        </p:nvSpPr>
        <p:spPr>
          <a:xfrm>
            <a:off x="246185" y="3525497"/>
            <a:ext cx="7584953" cy="807646"/>
          </a:xfrm>
        </p:spPr>
        <p:txBody>
          <a:bodyPr lIns="9144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71D97D-6739-4E8B-9F0F-F4D881474F3C}"/>
              </a:ext>
            </a:extLst>
          </p:cNvPr>
          <p:cNvSpPr>
            <a:spLocks noGrp="1"/>
          </p:cNvSpPr>
          <p:nvPr>
            <p:ph type="dt" sz="half" idx="10"/>
          </p:nvPr>
        </p:nvSpPr>
        <p:spPr/>
        <p:txBody>
          <a:bodyPr/>
          <a:lstStyle/>
          <a:p>
            <a:fld id="{8A2D0064-AAF6-4091-BA60-DBB884E73FD7}" type="datetimeFigureOut">
              <a:rPr lang="en-US" smtClean="0"/>
              <a:t>4/16/2023</a:t>
            </a:fld>
            <a:endParaRPr lang="en-US"/>
          </a:p>
        </p:txBody>
      </p:sp>
    </p:spTree>
    <p:extLst>
      <p:ext uri="{BB962C8B-B14F-4D97-AF65-F5344CB8AC3E}">
        <p14:creationId xmlns:p14="http://schemas.microsoft.com/office/powerpoint/2010/main" val="133798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5AC4CE6-73DE-4EDE-AE8E-EF05C6AC85BE}"/>
              </a:ext>
            </a:extLst>
          </p:cNvPr>
          <p:cNvSpPr/>
          <p:nvPr userDrawn="1"/>
        </p:nvSpPr>
        <p:spPr>
          <a:xfrm>
            <a:off x="11673043" y="1136271"/>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 name="Date Placeholder 3">
            <a:extLst>
              <a:ext uri="{FF2B5EF4-FFF2-40B4-BE49-F238E27FC236}">
                <a16:creationId xmlns:a16="http://schemas.microsoft.com/office/drawing/2014/main" id="{5671D97D-6739-4E8B-9F0F-F4D881474F3C}"/>
              </a:ext>
            </a:extLst>
          </p:cNvPr>
          <p:cNvSpPr>
            <a:spLocks noGrp="1"/>
          </p:cNvSpPr>
          <p:nvPr>
            <p:ph type="dt" sz="half" idx="10"/>
          </p:nvPr>
        </p:nvSpPr>
        <p:spPr/>
        <p:txBody>
          <a:bodyPr/>
          <a:lstStyle/>
          <a:p>
            <a:fld id="{8A2D0064-AAF6-4091-BA60-DBB884E73FD7}" type="datetimeFigureOut">
              <a:rPr lang="en-US" smtClean="0"/>
              <a:t>4/16/2023</a:t>
            </a:fld>
            <a:endParaRPr lang="en-US"/>
          </a:p>
        </p:txBody>
      </p:sp>
      <p:sp>
        <p:nvSpPr>
          <p:cNvPr id="12" name="Rectangle 11">
            <a:extLst>
              <a:ext uri="{FF2B5EF4-FFF2-40B4-BE49-F238E27FC236}">
                <a16:creationId xmlns:a16="http://schemas.microsoft.com/office/drawing/2014/main" id="{30C377B1-D88B-4AD3-868F-BA1300C7BD6F}"/>
              </a:ext>
            </a:extLst>
          </p:cNvPr>
          <p:cNvSpPr/>
          <p:nvPr userDrawn="1"/>
        </p:nvSpPr>
        <p:spPr>
          <a:xfrm>
            <a:off x="145118" y="4219009"/>
            <a:ext cx="470593" cy="1707131"/>
          </a:xfrm>
          <a:prstGeom prst="rect">
            <a:avLst/>
          </a:prstGeom>
          <a:gradFill flip="none" rotWithShape="1">
            <a:gsLst>
              <a:gs pos="0">
                <a:srgbClr val="2CCCD3"/>
              </a:gs>
              <a:gs pos="100000">
                <a:srgbClr val="2CCCD3">
                  <a:alpha val="20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69174E0B-3ADB-483C-8B8B-4FABF459FA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118" y="4111617"/>
            <a:ext cx="470593" cy="108599"/>
          </a:xfrm>
          <a:prstGeom prst="rect">
            <a:avLst/>
          </a:prstGeom>
        </p:spPr>
      </p:pic>
    </p:spTree>
    <p:extLst>
      <p:ext uri="{BB962C8B-B14F-4D97-AF65-F5344CB8AC3E}">
        <p14:creationId xmlns:p14="http://schemas.microsoft.com/office/powerpoint/2010/main" val="210335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2" y="1499920"/>
            <a:ext cx="5480934" cy="4629150"/>
          </a:xfrm>
        </p:spPr>
        <p:txBody>
          <a:body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6172200" y="1499920"/>
            <a:ext cx="5490713" cy="4629150"/>
          </a:xfrm>
        </p:spPr>
        <p:txBody>
          <a:body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4/16/2023</a:t>
            </a:fld>
            <a:endParaRPr lang="en-US"/>
          </a:p>
        </p:txBody>
      </p:sp>
      <p:sp>
        <p:nvSpPr>
          <p:cNvPr id="8" name="Content Placeholder 5">
            <a:extLst>
              <a:ext uri="{FF2B5EF4-FFF2-40B4-BE49-F238E27FC236}">
                <a16:creationId xmlns:a16="http://schemas.microsoft.com/office/drawing/2014/main" id="{2D2B9D67-E891-4A7D-B427-9E1CE8F8D7FA}"/>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98171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1" y="2028290"/>
            <a:ext cx="5455101" cy="4143910"/>
          </a:xfrm>
        </p:spPr>
        <p:txBody>
          <a:body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6172200" y="2028290"/>
            <a:ext cx="5464834" cy="4143910"/>
          </a:xfrm>
        </p:spPr>
        <p:txBody>
          <a:body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4/16/2023</a:t>
            </a:fld>
            <a:endParaRPr lang="en-US"/>
          </a:p>
        </p:txBody>
      </p:sp>
      <p:sp>
        <p:nvSpPr>
          <p:cNvPr id="7" name="Content Placeholder 6">
            <a:extLst>
              <a:ext uri="{FF2B5EF4-FFF2-40B4-BE49-F238E27FC236}">
                <a16:creationId xmlns:a16="http://schemas.microsoft.com/office/drawing/2014/main" id="{C9980EFF-5FB5-45CE-A9BD-D666283A038B}"/>
              </a:ext>
            </a:extLst>
          </p:cNvPr>
          <p:cNvSpPr>
            <a:spLocks noGrp="1"/>
          </p:cNvSpPr>
          <p:nvPr>
            <p:ph sz="quarter" idx="11"/>
          </p:nvPr>
        </p:nvSpPr>
        <p:spPr>
          <a:xfrm>
            <a:off x="353011" y="1422132"/>
            <a:ext cx="5464834" cy="492125"/>
          </a:xfrm>
        </p:spPr>
        <p:txBody>
          <a:bodyPr anchor="b" anchorCtr="0"/>
          <a:lstStyle>
            <a:lvl1pPr marL="0" indent="0">
              <a:buNone/>
              <a:defRPr sz="2400" b="1"/>
            </a:lvl1pPr>
          </a:lstStyle>
          <a:p>
            <a:pPr lvl="0"/>
            <a:r>
              <a:rPr lang="en-US"/>
              <a:t>Click to edit Master text styles</a:t>
            </a:r>
          </a:p>
        </p:txBody>
      </p:sp>
      <p:sp>
        <p:nvSpPr>
          <p:cNvPr id="9" name="Content Placeholder 8">
            <a:extLst>
              <a:ext uri="{FF2B5EF4-FFF2-40B4-BE49-F238E27FC236}">
                <a16:creationId xmlns:a16="http://schemas.microsoft.com/office/drawing/2014/main" id="{90AA6322-8944-4AD5-9E39-786F3C6C7257}"/>
              </a:ext>
            </a:extLst>
          </p:cNvPr>
          <p:cNvSpPr>
            <a:spLocks noGrp="1"/>
          </p:cNvSpPr>
          <p:nvPr>
            <p:ph sz="quarter" idx="12"/>
          </p:nvPr>
        </p:nvSpPr>
        <p:spPr>
          <a:xfrm>
            <a:off x="6172200" y="1422132"/>
            <a:ext cx="5464834" cy="492125"/>
          </a:xfrm>
        </p:spPr>
        <p:txBody>
          <a:bodyPr anchor="b" anchorCtr="0"/>
          <a:lstStyle>
            <a:lvl1pPr marL="0" indent="0">
              <a:buNone/>
              <a:defRPr sz="2400" b="1"/>
            </a:lvl1pPr>
          </a:lstStyle>
          <a:p>
            <a:pPr lvl="0"/>
            <a:r>
              <a:rPr lang="en-US"/>
              <a:t>Click to edit Master text styles</a:t>
            </a:r>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48968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2" y="2002412"/>
            <a:ext cx="3723687" cy="4169788"/>
          </a:xfrm>
        </p:spPr>
        <p:txBody>
          <a:bodyPr rIns="0"/>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4229100" y="2002412"/>
            <a:ext cx="3733800" cy="4169788"/>
          </a:xfrm>
        </p:spPr>
        <p:txBody>
          <a:bodyPr rIns="0"/>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4/16/2023</a:t>
            </a:fld>
            <a:endParaRPr lang="en-US"/>
          </a:p>
        </p:txBody>
      </p:sp>
      <p:sp>
        <p:nvSpPr>
          <p:cNvPr id="7" name="Content Placeholder 6">
            <a:extLst>
              <a:ext uri="{FF2B5EF4-FFF2-40B4-BE49-F238E27FC236}">
                <a16:creationId xmlns:a16="http://schemas.microsoft.com/office/drawing/2014/main" id="{C9980EFF-5FB5-45CE-A9BD-D666283A038B}"/>
              </a:ext>
            </a:extLst>
          </p:cNvPr>
          <p:cNvSpPr>
            <a:spLocks noGrp="1"/>
          </p:cNvSpPr>
          <p:nvPr>
            <p:ph sz="quarter" idx="11"/>
          </p:nvPr>
        </p:nvSpPr>
        <p:spPr>
          <a:xfrm>
            <a:off x="352927" y="1366570"/>
            <a:ext cx="3723774" cy="492125"/>
          </a:xfrm>
        </p:spPr>
        <p:txBody>
          <a:bodyPr rIns="0" anchor="b" anchorCtr="0"/>
          <a:lstStyle>
            <a:lvl1pPr marL="0" indent="0">
              <a:buNone/>
              <a:defRPr sz="2000" b="1"/>
            </a:lvl1pPr>
          </a:lstStyle>
          <a:p>
            <a:pPr lvl="0"/>
            <a:r>
              <a:rPr lang="en-US"/>
              <a:t>Click to edit Master text</a:t>
            </a:r>
          </a:p>
        </p:txBody>
      </p:sp>
      <p:sp>
        <p:nvSpPr>
          <p:cNvPr id="9" name="Content Placeholder 8">
            <a:extLst>
              <a:ext uri="{FF2B5EF4-FFF2-40B4-BE49-F238E27FC236}">
                <a16:creationId xmlns:a16="http://schemas.microsoft.com/office/drawing/2014/main" id="{90AA6322-8944-4AD5-9E39-786F3C6C7257}"/>
              </a:ext>
            </a:extLst>
          </p:cNvPr>
          <p:cNvSpPr>
            <a:spLocks noGrp="1"/>
          </p:cNvSpPr>
          <p:nvPr>
            <p:ph sz="quarter" idx="12"/>
          </p:nvPr>
        </p:nvSpPr>
        <p:spPr>
          <a:xfrm>
            <a:off x="4229101" y="1366570"/>
            <a:ext cx="3733800" cy="492125"/>
          </a:xfrm>
        </p:spPr>
        <p:txBody>
          <a:bodyPr rIns="0" anchor="b" anchorCtr="0"/>
          <a:lstStyle>
            <a:lvl1pPr marL="0" indent="0">
              <a:buNone/>
              <a:defRPr sz="2000" b="1"/>
            </a:lvl1pPr>
          </a:lstStyle>
          <a:p>
            <a:pPr lvl="0"/>
            <a:r>
              <a:rPr lang="en-US"/>
              <a:t>Click to edit Master text</a:t>
            </a:r>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Content Placeholder 3">
            <a:extLst>
              <a:ext uri="{FF2B5EF4-FFF2-40B4-BE49-F238E27FC236}">
                <a16:creationId xmlns:a16="http://schemas.microsoft.com/office/drawing/2014/main" id="{7FFF4896-FE8E-4B69-A264-9B940A08F14A}"/>
              </a:ext>
            </a:extLst>
          </p:cNvPr>
          <p:cNvSpPr>
            <a:spLocks noGrp="1"/>
          </p:cNvSpPr>
          <p:nvPr>
            <p:ph sz="half" idx="14"/>
          </p:nvPr>
        </p:nvSpPr>
        <p:spPr>
          <a:xfrm>
            <a:off x="8115301" y="2002412"/>
            <a:ext cx="3733800" cy="4169788"/>
          </a:xfrm>
        </p:spPr>
        <p:txBody>
          <a:bodyPr rIns="0"/>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12" name="Content Placeholder 8">
            <a:extLst>
              <a:ext uri="{FF2B5EF4-FFF2-40B4-BE49-F238E27FC236}">
                <a16:creationId xmlns:a16="http://schemas.microsoft.com/office/drawing/2014/main" id="{AC870123-28AF-4AA3-9F7A-EE02449F9FBF}"/>
              </a:ext>
            </a:extLst>
          </p:cNvPr>
          <p:cNvSpPr>
            <a:spLocks noGrp="1"/>
          </p:cNvSpPr>
          <p:nvPr>
            <p:ph sz="quarter" idx="15"/>
          </p:nvPr>
        </p:nvSpPr>
        <p:spPr>
          <a:xfrm>
            <a:off x="8115301" y="1366570"/>
            <a:ext cx="3733800" cy="492125"/>
          </a:xfrm>
        </p:spPr>
        <p:txBody>
          <a:bodyPr rIns="0" anchor="b" anchorCtr="0"/>
          <a:lstStyle>
            <a:lvl1pPr marL="0" indent="0">
              <a:buNone/>
              <a:defRPr sz="2000" b="1"/>
            </a:lvl1pPr>
          </a:lstStyle>
          <a:p>
            <a:pPr lvl="0"/>
            <a:r>
              <a:rPr lang="en-US"/>
              <a:t>Click to edit Master text</a:t>
            </a:r>
          </a:p>
        </p:txBody>
      </p:sp>
    </p:spTree>
    <p:extLst>
      <p:ext uri="{BB962C8B-B14F-4D97-AF65-F5344CB8AC3E}">
        <p14:creationId xmlns:p14="http://schemas.microsoft.com/office/powerpoint/2010/main" val="327581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2" y="1509445"/>
            <a:ext cx="3723688" cy="4662755"/>
          </a:xfr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4229100" y="1509445"/>
            <a:ext cx="3733800" cy="4662755"/>
          </a:xfr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4/16/2023</a:t>
            </a:fld>
            <a:endParaRPr lang="en-US"/>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Content Placeholder 3">
            <a:extLst>
              <a:ext uri="{FF2B5EF4-FFF2-40B4-BE49-F238E27FC236}">
                <a16:creationId xmlns:a16="http://schemas.microsoft.com/office/drawing/2014/main" id="{7FFF4896-FE8E-4B69-A264-9B940A08F14A}"/>
              </a:ext>
            </a:extLst>
          </p:cNvPr>
          <p:cNvSpPr>
            <a:spLocks noGrp="1"/>
          </p:cNvSpPr>
          <p:nvPr>
            <p:ph sz="half" idx="14"/>
          </p:nvPr>
        </p:nvSpPr>
        <p:spPr>
          <a:xfrm>
            <a:off x="8115300" y="1509445"/>
            <a:ext cx="3733800" cy="4662755"/>
          </a:xfr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8607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4/16/2023</a:t>
            </a:fld>
            <a:endParaRPr lang="en-US"/>
          </a:p>
        </p:txBody>
      </p:sp>
      <p:sp>
        <p:nvSpPr>
          <p:cNvPr id="8" name="Content Placeholder 5">
            <a:extLst>
              <a:ext uri="{FF2B5EF4-FFF2-40B4-BE49-F238E27FC236}">
                <a16:creationId xmlns:a16="http://schemas.microsoft.com/office/drawing/2014/main" id="{2D2B9D67-E891-4A7D-B427-9E1CE8F8D7FA}"/>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hart Placeholder 9">
            <a:extLst>
              <a:ext uri="{FF2B5EF4-FFF2-40B4-BE49-F238E27FC236}">
                <a16:creationId xmlns:a16="http://schemas.microsoft.com/office/drawing/2014/main" id="{24C8732E-ED17-4BE0-8B2C-BAB74A25E81F}"/>
              </a:ext>
            </a:extLst>
          </p:cNvPr>
          <p:cNvSpPr>
            <a:spLocks noGrp="1"/>
          </p:cNvSpPr>
          <p:nvPr>
            <p:ph type="chart" sz="quarter" idx="12"/>
          </p:nvPr>
        </p:nvSpPr>
        <p:spPr>
          <a:xfrm>
            <a:off x="342900" y="1562100"/>
            <a:ext cx="7620000" cy="4610100"/>
          </a:xfrm>
        </p:spPr>
        <p:txBody>
          <a:bodyPr/>
          <a:lstStyle>
            <a:lvl1pPr marL="0" indent="0" algn="ctr">
              <a:buNone/>
              <a:defRPr/>
            </a:lvl1pPr>
          </a:lstStyle>
          <a:p>
            <a:endParaRPr lang="en-US"/>
          </a:p>
        </p:txBody>
      </p:sp>
      <p:sp>
        <p:nvSpPr>
          <p:cNvPr id="7" name="Content Placeholder 3">
            <a:extLst>
              <a:ext uri="{FF2B5EF4-FFF2-40B4-BE49-F238E27FC236}">
                <a16:creationId xmlns:a16="http://schemas.microsoft.com/office/drawing/2014/main" id="{F5A8147F-1D62-4A82-AEBB-01BCA8FC32C6}"/>
              </a:ext>
            </a:extLst>
          </p:cNvPr>
          <p:cNvSpPr>
            <a:spLocks noGrp="1"/>
          </p:cNvSpPr>
          <p:nvPr>
            <p:ph sz="half" idx="14"/>
          </p:nvPr>
        </p:nvSpPr>
        <p:spPr>
          <a:xfrm>
            <a:off x="8115300" y="1509445"/>
            <a:ext cx="3733800" cy="4662755"/>
          </a:xfr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9542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A1CA2F01-5CA3-4CB0-BB29-85A1AEC852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93782" y="3127948"/>
            <a:ext cx="770813" cy="3740710"/>
          </a:xfrm>
          <a:prstGeom prst="rect">
            <a:avLst/>
          </a:prstGeom>
        </p:spPr>
      </p:pic>
      <p:sp>
        <p:nvSpPr>
          <p:cNvPr id="37" name="Rectangle 36">
            <a:extLst>
              <a:ext uri="{FF2B5EF4-FFF2-40B4-BE49-F238E27FC236}">
                <a16:creationId xmlns:a16="http://schemas.microsoft.com/office/drawing/2014/main" id="{4500C66A-D5D3-4377-94B8-F457C618B2BE}"/>
              </a:ext>
            </a:extLst>
          </p:cNvPr>
          <p:cNvSpPr/>
          <p:nvPr userDrawn="1"/>
        </p:nvSpPr>
        <p:spPr>
          <a:xfrm>
            <a:off x="0" y="2878052"/>
            <a:ext cx="980110" cy="1314036"/>
          </a:xfrm>
          <a:prstGeom prst="rect">
            <a:avLst/>
          </a:prstGeom>
          <a:gradFill flip="none" rotWithShape="1">
            <a:gsLst>
              <a:gs pos="0">
                <a:srgbClr val="307FE2"/>
              </a:gs>
              <a:gs pos="100000">
                <a:srgbClr val="307FE2">
                  <a:alpha val="20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39" name="Picture 38">
            <a:extLst>
              <a:ext uri="{FF2B5EF4-FFF2-40B4-BE49-F238E27FC236}">
                <a16:creationId xmlns:a16="http://schemas.microsoft.com/office/drawing/2014/main" id="{C79D37DE-4DFC-490E-8AC9-4C15D9ADCC4A}"/>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68122"/>
          <a:stretch/>
        </p:blipFill>
        <p:spPr>
          <a:xfrm>
            <a:off x="318091" y="254574"/>
            <a:ext cx="2529590" cy="683300"/>
          </a:xfrm>
          <a:prstGeom prst="rect">
            <a:avLst/>
          </a:prstGeom>
        </p:spPr>
      </p:pic>
      <p:pic>
        <p:nvPicPr>
          <p:cNvPr id="40" name="Picture 39">
            <a:extLst>
              <a:ext uri="{FF2B5EF4-FFF2-40B4-BE49-F238E27FC236}">
                <a16:creationId xmlns:a16="http://schemas.microsoft.com/office/drawing/2014/main" id="{5D3B8311-512E-4C9B-8993-942848EAC2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flipV="1">
            <a:off x="11216640" y="-8626"/>
            <a:ext cx="975360" cy="225084"/>
          </a:xfrm>
          <a:prstGeom prst="rect">
            <a:avLst/>
          </a:prstGeom>
        </p:spPr>
      </p:pic>
      <p:sp>
        <p:nvSpPr>
          <p:cNvPr id="41" name="Rectangle 40">
            <a:extLst>
              <a:ext uri="{FF2B5EF4-FFF2-40B4-BE49-F238E27FC236}">
                <a16:creationId xmlns:a16="http://schemas.microsoft.com/office/drawing/2014/main" id="{A8B47E16-8D50-43EB-AC3B-728C07D8F280}"/>
              </a:ext>
            </a:extLst>
          </p:cNvPr>
          <p:cNvSpPr/>
          <p:nvPr userDrawn="1"/>
        </p:nvSpPr>
        <p:spPr>
          <a:xfrm>
            <a:off x="11498796" y="2429418"/>
            <a:ext cx="172209" cy="2970605"/>
          </a:xfrm>
          <a:prstGeom prst="rect">
            <a:avLst/>
          </a:prstGeom>
          <a:solidFill>
            <a:srgbClr val="00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D0866CA5-13EF-4C6E-9508-EE3355AAEE85}"/>
              </a:ext>
            </a:extLst>
          </p:cNvPr>
          <p:cNvSpPr/>
          <p:nvPr userDrawn="1"/>
        </p:nvSpPr>
        <p:spPr>
          <a:xfrm>
            <a:off x="11078074" y="1955366"/>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D8F26559-F00A-4DAC-8C21-62B98F01D040}"/>
              </a:ext>
            </a:extLst>
          </p:cNvPr>
          <p:cNvSpPr/>
          <p:nvPr userDrawn="1"/>
        </p:nvSpPr>
        <p:spPr>
          <a:xfrm>
            <a:off x="3479996" y="5746311"/>
            <a:ext cx="1010715" cy="1122347"/>
          </a:xfrm>
          <a:prstGeom prst="rect">
            <a:avLst/>
          </a:prstGeom>
          <a:gradFill>
            <a:gsLst>
              <a:gs pos="0">
                <a:srgbClr val="2CCCD3"/>
              </a:gs>
              <a:gs pos="98000">
                <a:srgbClr val="2CCCD3">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44" name="Picture 43">
            <a:extLst>
              <a:ext uri="{FF2B5EF4-FFF2-40B4-BE49-F238E27FC236}">
                <a16:creationId xmlns:a16="http://schemas.microsoft.com/office/drawing/2014/main" id="{30A286A9-CEBF-4E5C-A029-D01FA4EF78B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79996" y="5530321"/>
            <a:ext cx="1010715" cy="233243"/>
          </a:xfrm>
          <a:prstGeom prst="rect">
            <a:avLst/>
          </a:prstGeom>
        </p:spPr>
      </p:pic>
      <p:sp>
        <p:nvSpPr>
          <p:cNvPr id="45" name="Rectangle 44">
            <a:extLst>
              <a:ext uri="{FF2B5EF4-FFF2-40B4-BE49-F238E27FC236}">
                <a16:creationId xmlns:a16="http://schemas.microsoft.com/office/drawing/2014/main" id="{DD520733-259C-46DA-94E5-8CA8CAE17F52}"/>
              </a:ext>
            </a:extLst>
          </p:cNvPr>
          <p:cNvSpPr/>
          <p:nvPr userDrawn="1"/>
        </p:nvSpPr>
        <p:spPr>
          <a:xfrm>
            <a:off x="7420474" y="5371427"/>
            <a:ext cx="518957" cy="1497690"/>
          </a:xfrm>
          <a:prstGeom prst="rect">
            <a:avLst/>
          </a:prstGeom>
          <a:gradFill>
            <a:gsLst>
              <a:gs pos="0">
                <a:srgbClr val="FFFFFF"/>
              </a:gs>
              <a:gs pos="97000">
                <a:srgbClr val="FFFFFF">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120ED18D-48C0-4FE7-9112-A677CA9A1C2C}"/>
              </a:ext>
            </a:extLst>
          </p:cNvPr>
          <p:cNvSpPr/>
          <p:nvPr userDrawn="1"/>
        </p:nvSpPr>
        <p:spPr>
          <a:xfrm>
            <a:off x="7385270" y="0"/>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6C258DFD-3FD3-4D7C-9FEB-12E6AC5D8E33}"/>
              </a:ext>
            </a:extLst>
          </p:cNvPr>
          <p:cNvSpPr/>
          <p:nvPr userDrawn="1"/>
        </p:nvSpPr>
        <p:spPr>
          <a:xfrm>
            <a:off x="9272436" y="563051"/>
            <a:ext cx="1010715" cy="1122347"/>
          </a:xfrm>
          <a:prstGeom prst="rect">
            <a:avLst/>
          </a:prstGeom>
          <a:gradFill>
            <a:gsLst>
              <a:gs pos="0">
                <a:srgbClr val="9063CD"/>
              </a:gs>
              <a:gs pos="97000">
                <a:srgbClr val="9063CD">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48" name="Picture 47">
            <a:extLst>
              <a:ext uri="{FF2B5EF4-FFF2-40B4-BE49-F238E27FC236}">
                <a16:creationId xmlns:a16="http://schemas.microsoft.com/office/drawing/2014/main" id="{3C69CBDA-5696-4832-9EAF-86CD8B589E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72436" y="347061"/>
            <a:ext cx="1010715" cy="233243"/>
          </a:xfrm>
          <a:prstGeom prst="rect">
            <a:avLst/>
          </a:prstGeom>
        </p:spPr>
      </p:pic>
      <p:pic>
        <p:nvPicPr>
          <p:cNvPr id="49" name="Picture 48">
            <a:extLst>
              <a:ext uri="{FF2B5EF4-FFF2-40B4-BE49-F238E27FC236}">
                <a16:creationId xmlns:a16="http://schemas.microsoft.com/office/drawing/2014/main" id="{02AF3999-2601-4500-B3CC-819F593F9034}"/>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9450" y="4109158"/>
            <a:ext cx="568624" cy="2759500"/>
          </a:xfrm>
          <a:prstGeom prst="rect">
            <a:avLst/>
          </a:prstGeom>
        </p:spPr>
      </p:pic>
      <p:pic>
        <p:nvPicPr>
          <p:cNvPr id="11" name="Picture 10">
            <a:extLst>
              <a:ext uri="{FF2B5EF4-FFF2-40B4-BE49-F238E27FC236}">
                <a16:creationId xmlns:a16="http://schemas.microsoft.com/office/drawing/2014/main" id="{0280A61F-8A3D-4B1A-AAF0-ECF0BCDF8F9D}"/>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2078974" y="1608116"/>
            <a:ext cx="2557346" cy="292632"/>
          </a:xfrm>
          <a:prstGeom prst="rect">
            <a:avLst/>
          </a:prstGeom>
        </p:spPr>
      </p:pic>
      <p:sp>
        <p:nvSpPr>
          <p:cNvPr id="2" name="Title 1">
            <a:extLst>
              <a:ext uri="{FF2B5EF4-FFF2-40B4-BE49-F238E27FC236}">
                <a16:creationId xmlns:a16="http://schemas.microsoft.com/office/drawing/2014/main" id="{51E3132E-BE6F-443F-BCC8-10670A25D383}"/>
              </a:ext>
            </a:extLst>
          </p:cNvPr>
          <p:cNvSpPr>
            <a:spLocks noGrp="1"/>
          </p:cNvSpPr>
          <p:nvPr>
            <p:ph type="ctrTitle" hasCustomPrompt="1"/>
          </p:nvPr>
        </p:nvSpPr>
        <p:spPr>
          <a:xfrm>
            <a:off x="1951892" y="2154115"/>
            <a:ext cx="8343900" cy="1538654"/>
          </a:xfrm>
        </p:spPr>
        <p:txBody>
          <a:bodyPr vert="horz" lIns="91440" tIns="45720" rIns="91440" bIns="45720" rtlCol="0" anchor="b">
            <a:normAutofit/>
          </a:bodyPr>
          <a:lstStyle>
            <a:lvl1pPr>
              <a:defRPr lang="en-US" sz="5000" cap="all" baseline="0" dirty="0">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lvl="0"/>
            <a:r>
              <a:rPr lang="en-US"/>
              <a:t>CLICK TO EDIT MASTER TITLE STYLE</a:t>
            </a:r>
          </a:p>
        </p:txBody>
      </p:sp>
      <p:sp>
        <p:nvSpPr>
          <p:cNvPr id="3" name="Subtitle 2">
            <a:extLst>
              <a:ext uri="{FF2B5EF4-FFF2-40B4-BE49-F238E27FC236}">
                <a16:creationId xmlns:a16="http://schemas.microsoft.com/office/drawing/2014/main" id="{4E805C02-C86D-4C0B-952A-29894ADDF978}"/>
              </a:ext>
            </a:extLst>
          </p:cNvPr>
          <p:cNvSpPr>
            <a:spLocks noGrp="1"/>
          </p:cNvSpPr>
          <p:nvPr>
            <p:ph type="subTitle" idx="1"/>
          </p:nvPr>
        </p:nvSpPr>
        <p:spPr>
          <a:xfrm>
            <a:off x="1951892" y="3807447"/>
            <a:ext cx="7596554" cy="398503"/>
          </a:xfrm>
        </p:spPr>
        <p:txBody>
          <a:bodyPr lIns="91440" tIns="45720" rIns="91440" bIns="45720"/>
          <a:lstStyle>
            <a:lvl1pPr marL="0" indent="0" algn="l">
              <a:spcBef>
                <a:spcPts val="1000"/>
              </a:spcBef>
              <a:buNone/>
              <a:defRPr sz="2000" b="1">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A0F1A0-AC0F-4481-AA71-D131C7165F15}"/>
              </a:ext>
            </a:extLst>
          </p:cNvPr>
          <p:cNvSpPr>
            <a:spLocks noGrp="1"/>
          </p:cNvSpPr>
          <p:nvPr>
            <p:ph type="dt" sz="half" idx="10"/>
          </p:nvPr>
        </p:nvSpPr>
        <p:spPr>
          <a:xfrm>
            <a:off x="1952625" y="5141260"/>
            <a:ext cx="1933575" cy="365125"/>
          </a:xfrm>
        </p:spPr>
        <p:txBody>
          <a:bodyPr/>
          <a:lstStyle>
            <a:lvl1pPr>
              <a:defRPr sz="1400">
                <a:solidFill>
                  <a:schemeClr val="bg1"/>
                </a:solidFill>
                <a:effectLst>
                  <a:outerShdw blurRad="38100" dist="38100" dir="2700000" algn="tl">
                    <a:srgbClr val="000000">
                      <a:alpha val="43137"/>
                    </a:srgbClr>
                  </a:outerShdw>
                </a:effectLst>
              </a:defRPr>
            </a:lvl1pPr>
          </a:lstStyle>
          <a:p>
            <a:fld id="{8A2D0064-AAF6-4091-BA60-DBB884E73FD7}" type="datetimeFigureOut">
              <a:rPr lang="en-US" smtClean="0"/>
              <a:pPr/>
              <a:t>4/16/2023</a:t>
            </a:fld>
            <a:endParaRPr lang="en-US"/>
          </a:p>
        </p:txBody>
      </p:sp>
      <p:pic>
        <p:nvPicPr>
          <p:cNvPr id="38" name="Picture 37">
            <a:extLst>
              <a:ext uri="{FF2B5EF4-FFF2-40B4-BE49-F238E27FC236}">
                <a16:creationId xmlns:a16="http://schemas.microsoft.com/office/drawing/2014/main" id="{E33610ED-403A-462B-B6A3-86FE86F081F7}"/>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3028"/>
          <a:stretch/>
        </p:blipFill>
        <p:spPr>
          <a:xfrm>
            <a:off x="0" y="2647190"/>
            <a:ext cx="980110" cy="233243"/>
          </a:xfrm>
          <a:prstGeom prst="rect">
            <a:avLst/>
          </a:prstGeom>
        </p:spPr>
      </p:pic>
      <p:sp>
        <p:nvSpPr>
          <p:cNvPr id="60" name="Content Placeholder 59">
            <a:extLst>
              <a:ext uri="{FF2B5EF4-FFF2-40B4-BE49-F238E27FC236}">
                <a16:creationId xmlns:a16="http://schemas.microsoft.com/office/drawing/2014/main" id="{5B6F4BBE-DDC0-4D39-8CFF-F1D27918C035}"/>
              </a:ext>
            </a:extLst>
          </p:cNvPr>
          <p:cNvSpPr>
            <a:spLocks noGrp="1"/>
          </p:cNvSpPr>
          <p:nvPr>
            <p:ph sz="quarter" idx="11"/>
          </p:nvPr>
        </p:nvSpPr>
        <p:spPr>
          <a:xfrm>
            <a:off x="1952625" y="4341814"/>
            <a:ext cx="7596188" cy="248736"/>
          </a:xfrm>
        </p:spPr>
        <p:txBody>
          <a:bodyPr lIns="91440"/>
          <a:lstStyle>
            <a:lvl1pPr marL="0" indent="0">
              <a:spcBef>
                <a:spcPts val="0"/>
              </a:spcBef>
              <a:buNone/>
              <a:defRPr sz="2000" b="1">
                <a:solidFill>
                  <a:schemeClr val="bg1"/>
                </a:solidFill>
                <a:effectLst>
                  <a:outerShdw blurRad="38100" dist="38100" dir="2700000" algn="tl">
                    <a:srgbClr val="000000">
                      <a:alpha val="43137"/>
                    </a:srgbClr>
                  </a:outerShdw>
                </a:effectLst>
              </a:defRPr>
            </a:lvl1pPr>
            <a:lvl2pPr marL="400050" indent="0">
              <a:buNone/>
              <a:defRPr b="1"/>
            </a:lvl2pPr>
            <a:lvl3pPr marL="800100" indent="0">
              <a:buNone/>
              <a:defRPr b="1"/>
            </a:lvl3pPr>
            <a:lvl4pPr marL="1371600" indent="0">
              <a:buNone/>
              <a:defRPr b="1"/>
            </a:lvl4pPr>
            <a:lvl5pPr marL="1828800" indent="0">
              <a:buNone/>
              <a:defRPr b="1"/>
            </a:lvl5pPr>
          </a:lstStyle>
          <a:p>
            <a:pPr lvl="0"/>
            <a:r>
              <a:rPr lang="en-US"/>
              <a:t>Click to edit Master text style</a:t>
            </a:r>
          </a:p>
        </p:txBody>
      </p:sp>
      <p:sp>
        <p:nvSpPr>
          <p:cNvPr id="62" name="Content Placeholder 61">
            <a:extLst>
              <a:ext uri="{FF2B5EF4-FFF2-40B4-BE49-F238E27FC236}">
                <a16:creationId xmlns:a16="http://schemas.microsoft.com/office/drawing/2014/main" id="{00326CA1-B358-4EB7-95DF-87D58B075873}"/>
              </a:ext>
            </a:extLst>
          </p:cNvPr>
          <p:cNvSpPr>
            <a:spLocks noGrp="1"/>
          </p:cNvSpPr>
          <p:nvPr>
            <p:ph sz="quarter" idx="12"/>
          </p:nvPr>
        </p:nvSpPr>
        <p:spPr>
          <a:xfrm>
            <a:off x="1952625" y="4667250"/>
            <a:ext cx="7596188" cy="247650"/>
          </a:xfrm>
        </p:spPr>
        <p:txBody>
          <a:bodyPr lIns="91440"/>
          <a:lstStyle>
            <a:lvl1pPr marL="0" indent="0">
              <a:buNone/>
              <a:defRPr sz="2000">
                <a:solidFill>
                  <a:schemeClr val="bg1"/>
                </a:solidFill>
                <a:effectLst>
                  <a:outerShdw blurRad="38100" dist="38100" dir="2700000" algn="tl">
                    <a:srgbClr val="000000">
                      <a:alpha val="43137"/>
                    </a:srgbClr>
                  </a:outerShdw>
                </a:effectLst>
              </a:defRPr>
            </a:lvl1pPr>
            <a:lvl2pPr marL="400050" indent="0">
              <a:buNone/>
              <a:defRPr/>
            </a:lvl2pPr>
            <a:lvl3pPr marL="8001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32479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with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8115300" y="1517172"/>
            <a:ext cx="3733800" cy="4655028"/>
          </a:xfrm>
        </p:spPr>
        <p:txBody>
          <a:bodyPr/>
          <a:lstStyle>
            <a:lvl1pPr marL="0" indent="0">
              <a:buNone/>
              <a:defRPr sz="2000"/>
            </a:lvl1pPr>
            <a:lvl2pPr>
              <a:defRPr sz="1600"/>
            </a:lvl2pPr>
            <a:lvl3pPr>
              <a:defRPr sz="1400"/>
            </a:lvl3pPr>
          </a:lstStyle>
          <a:p>
            <a:pPr lvl="0"/>
            <a:r>
              <a:rPr lang="en-US"/>
              <a:t>Click to edit Master text styles</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4/16/2023</a:t>
            </a:fld>
            <a:endParaRPr lang="en-US"/>
          </a:p>
        </p:txBody>
      </p:sp>
      <p:sp>
        <p:nvSpPr>
          <p:cNvPr id="8" name="Content Placeholder 5">
            <a:extLst>
              <a:ext uri="{FF2B5EF4-FFF2-40B4-BE49-F238E27FC236}">
                <a16:creationId xmlns:a16="http://schemas.microsoft.com/office/drawing/2014/main" id="{2D2B9D67-E891-4A7D-B427-9E1CE8F8D7FA}"/>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hart Placeholder 9">
            <a:extLst>
              <a:ext uri="{FF2B5EF4-FFF2-40B4-BE49-F238E27FC236}">
                <a16:creationId xmlns:a16="http://schemas.microsoft.com/office/drawing/2014/main" id="{24C8732E-ED17-4BE0-8B2C-BAB74A25E81F}"/>
              </a:ext>
            </a:extLst>
          </p:cNvPr>
          <p:cNvSpPr>
            <a:spLocks noGrp="1"/>
          </p:cNvSpPr>
          <p:nvPr>
            <p:ph type="chart" sz="quarter" idx="12"/>
          </p:nvPr>
        </p:nvSpPr>
        <p:spPr>
          <a:xfrm>
            <a:off x="342900" y="1557070"/>
            <a:ext cx="7620000" cy="4615130"/>
          </a:xfrm>
        </p:spPr>
        <p:txBody>
          <a:bodyPr/>
          <a:lstStyle>
            <a:lvl1pPr marL="0" indent="0" algn="ctr">
              <a:buNone/>
              <a:defRPr/>
            </a:lvl1pPr>
          </a:lstStyle>
          <a:p>
            <a:endParaRPr lang="en-US"/>
          </a:p>
        </p:txBody>
      </p:sp>
    </p:spTree>
    <p:extLst>
      <p:ext uri="{BB962C8B-B14F-4D97-AF65-F5344CB8AC3E}">
        <p14:creationId xmlns:p14="http://schemas.microsoft.com/office/powerpoint/2010/main" val="194321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harts with Headers">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7D553573-BD36-4B83-A939-3AD41C6CBAD2}"/>
              </a:ext>
            </a:extLst>
          </p:cNvPr>
          <p:cNvSpPr>
            <a:spLocks noGrp="1"/>
          </p:cNvSpPr>
          <p:nvPr>
            <p:ph type="chart" sz="quarter" idx="16"/>
          </p:nvPr>
        </p:nvSpPr>
        <p:spPr>
          <a:xfrm>
            <a:off x="342900" y="2071420"/>
            <a:ext cx="3733800" cy="4100780"/>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4/16/2023</a:t>
            </a:fld>
            <a:endParaRPr lang="en-US"/>
          </a:p>
        </p:txBody>
      </p:sp>
      <p:sp>
        <p:nvSpPr>
          <p:cNvPr id="7" name="Content Placeholder 6">
            <a:extLst>
              <a:ext uri="{FF2B5EF4-FFF2-40B4-BE49-F238E27FC236}">
                <a16:creationId xmlns:a16="http://schemas.microsoft.com/office/drawing/2014/main" id="{C9980EFF-5FB5-45CE-A9BD-D666283A038B}"/>
              </a:ext>
            </a:extLst>
          </p:cNvPr>
          <p:cNvSpPr>
            <a:spLocks noGrp="1"/>
          </p:cNvSpPr>
          <p:nvPr>
            <p:ph sz="quarter" idx="11"/>
          </p:nvPr>
        </p:nvSpPr>
        <p:spPr>
          <a:xfrm>
            <a:off x="352926" y="1375196"/>
            <a:ext cx="3723773" cy="492125"/>
          </a:xfrm>
        </p:spPr>
        <p:txBody>
          <a:bodyPr anchor="b" anchorCtr="0"/>
          <a:lstStyle>
            <a:lvl1pPr marL="0" indent="0">
              <a:buNone/>
              <a:defRPr sz="2000" b="1"/>
            </a:lvl1pPr>
          </a:lstStyle>
          <a:p>
            <a:pPr lvl="0"/>
            <a:r>
              <a:rPr lang="en-US"/>
              <a:t>Click to edit Master text</a:t>
            </a:r>
          </a:p>
        </p:txBody>
      </p:sp>
      <p:sp>
        <p:nvSpPr>
          <p:cNvPr id="9" name="Content Placeholder 8">
            <a:extLst>
              <a:ext uri="{FF2B5EF4-FFF2-40B4-BE49-F238E27FC236}">
                <a16:creationId xmlns:a16="http://schemas.microsoft.com/office/drawing/2014/main" id="{90AA6322-8944-4AD5-9E39-786F3C6C7257}"/>
              </a:ext>
            </a:extLst>
          </p:cNvPr>
          <p:cNvSpPr>
            <a:spLocks noGrp="1"/>
          </p:cNvSpPr>
          <p:nvPr>
            <p:ph sz="quarter" idx="12"/>
          </p:nvPr>
        </p:nvSpPr>
        <p:spPr>
          <a:xfrm>
            <a:off x="4229100" y="1375196"/>
            <a:ext cx="3733800" cy="492125"/>
          </a:xfrm>
        </p:spPr>
        <p:txBody>
          <a:bodyPr anchor="b" anchorCtr="0"/>
          <a:lstStyle>
            <a:lvl1pPr marL="0" indent="0">
              <a:buNone/>
              <a:defRPr sz="2000" b="1"/>
            </a:lvl1pPr>
          </a:lstStyle>
          <a:p>
            <a:pPr lvl="0"/>
            <a:r>
              <a:rPr lang="en-US"/>
              <a:t>Click to edit Master text</a:t>
            </a:r>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Content Placeholder 8">
            <a:extLst>
              <a:ext uri="{FF2B5EF4-FFF2-40B4-BE49-F238E27FC236}">
                <a16:creationId xmlns:a16="http://schemas.microsoft.com/office/drawing/2014/main" id="{AC870123-28AF-4AA3-9F7A-EE02449F9FBF}"/>
              </a:ext>
            </a:extLst>
          </p:cNvPr>
          <p:cNvSpPr>
            <a:spLocks noGrp="1"/>
          </p:cNvSpPr>
          <p:nvPr>
            <p:ph sz="quarter" idx="15"/>
          </p:nvPr>
        </p:nvSpPr>
        <p:spPr>
          <a:xfrm>
            <a:off x="8115300" y="1375196"/>
            <a:ext cx="3736556" cy="492125"/>
          </a:xfrm>
        </p:spPr>
        <p:txBody>
          <a:bodyPr anchor="b" anchorCtr="0"/>
          <a:lstStyle>
            <a:lvl1pPr marL="0" indent="0">
              <a:buNone/>
              <a:defRPr sz="2000" b="1"/>
            </a:lvl1pPr>
          </a:lstStyle>
          <a:p>
            <a:pPr lvl="0"/>
            <a:r>
              <a:rPr lang="en-US"/>
              <a:t>Click to edit Master text</a:t>
            </a:r>
          </a:p>
        </p:txBody>
      </p:sp>
      <p:sp>
        <p:nvSpPr>
          <p:cNvPr id="13" name="Chart Placeholder 7">
            <a:extLst>
              <a:ext uri="{FF2B5EF4-FFF2-40B4-BE49-F238E27FC236}">
                <a16:creationId xmlns:a16="http://schemas.microsoft.com/office/drawing/2014/main" id="{2E285876-A655-41E8-8841-88866793FE01}"/>
              </a:ext>
            </a:extLst>
          </p:cNvPr>
          <p:cNvSpPr>
            <a:spLocks noGrp="1"/>
          </p:cNvSpPr>
          <p:nvPr>
            <p:ph type="chart" sz="quarter" idx="17"/>
          </p:nvPr>
        </p:nvSpPr>
        <p:spPr>
          <a:xfrm>
            <a:off x="4229100" y="2071420"/>
            <a:ext cx="3733800" cy="4100780"/>
          </a:xfrm>
        </p:spPr>
        <p:txBody>
          <a:bodyPr/>
          <a:lstStyle>
            <a:lvl1pPr marL="0" indent="0" algn="ctr">
              <a:buNone/>
              <a:defRPr/>
            </a:lvl1pPr>
          </a:lstStyle>
          <a:p>
            <a:endParaRPr lang="en-US"/>
          </a:p>
        </p:txBody>
      </p:sp>
      <p:sp>
        <p:nvSpPr>
          <p:cNvPr id="14" name="Chart Placeholder 7">
            <a:extLst>
              <a:ext uri="{FF2B5EF4-FFF2-40B4-BE49-F238E27FC236}">
                <a16:creationId xmlns:a16="http://schemas.microsoft.com/office/drawing/2014/main" id="{FFE2177E-7283-40BD-BA34-D67966CBEB0E}"/>
              </a:ext>
            </a:extLst>
          </p:cNvPr>
          <p:cNvSpPr>
            <a:spLocks noGrp="1"/>
          </p:cNvSpPr>
          <p:nvPr>
            <p:ph type="chart" sz="quarter" idx="18"/>
          </p:nvPr>
        </p:nvSpPr>
        <p:spPr>
          <a:xfrm>
            <a:off x="8115300" y="2071420"/>
            <a:ext cx="3733800" cy="4100780"/>
          </a:xfrm>
        </p:spPr>
        <p:txBody>
          <a:bodyPr/>
          <a:lstStyle>
            <a:lvl1pPr marL="0" indent="0" algn="ctr">
              <a:buNone/>
              <a:defRPr/>
            </a:lvl1pPr>
          </a:lstStyle>
          <a:p>
            <a:endParaRPr lang="en-US"/>
          </a:p>
        </p:txBody>
      </p:sp>
    </p:spTree>
    <p:extLst>
      <p:ext uri="{BB962C8B-B14F-4D97-AF65-F5344CB8AC3E}">
        <p14:creationId xmlns:p14="http://schemas.microsoft.com/office/powerpoint/2010/main" val="255287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4F3D-E720-4674-B479-2DAE0018C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0C9E6A-BF2B-4717-89E7-181422997917}"/>
              </a:ext>
            </a:extLst>
          </p:cNvPr>
          <p:cNvSpPr>
            <a:spLocks noGrp="1"/>
          </p:cNvSpPr>
          <p:nvPr>
            <p:ph type="dt" sz="half" idx="10"/>
          </p:nvPr>
        </p:nvSpPr>
        <p:spPr/>
        <p:txBody>
          <a:bodyPr/>
          <a:lstStyle/>
          <a:p>
            <a:fld id="{8A2D0064-AAF6-4091-BA60-DBB884E73FD7}" type="datetimeFigureOut">
              <a:rPr lang="en-US" smtClean="0"/>
              <a:t>4/16/2023</a:t>
            </a:fld>
            <a:endParaRPr lang="en-US"/>
          </a:p>
        </p:txBody>
      </p:sp>
    </p:spTree>
    <p:extLst>
      <p:ext uri="{BB962C8B-B14F-4D97-AF65-F5344CB8AC3E}">
        <p14:creationId xmlns:p14="http://schemas.microsoft.com/office/powerpoint/2010/main" val="146015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4/16/2023</a:t>
            </a:fld>
            <a:endParaRPr lang="en-US"/>
          </a:p>
        </p:txBody>
      </p:sp>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03654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878BF-7168-4DEA-AA10-E8BCE204FDDC}"/>
              </a:ext>
            </a:extLst>
          </p:cNvPr>
          <p:cNvSpPr>
            <a:spLocks noGrp="1"/>
          </p:cNvSpPr>
          <p:nvPr>
            <p:ph type="dt" sz="half" idx="10"/>
          </p:nvPr>
        </p:nvSpPr>
        <p:spPr/>
        <p:txBody>
          <a:bodyPr/>
          <a:lstStyle/>
          <a:p>
            <a:fld id="{8A2D0064-AAF6-4091-BA60-DBB884E73FD7}" type="datetimeFigureOut">
              <a:rPr lang="en-US" smtClean="0"/>
              <a:t>4/16/2023</a:t>
            </a:fld>
            <a:endParaRPr lang="en-US"/>
          </a:p>
        </p:txBody>
      </p:sp>
    </p:spTree>
    <p:extLst>
      <p:ext uri="{BB962C8B-B14F-4D97-AF65-F5344CB8AC3E}">
        <p14:creationId xmlns:p14="http://schemas.microsoft.com/office/powerpoint/2010/main" val="318909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Closing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878BF-7168-4DEA-AA10-E8BCE204FDDC}"/>
              </a:ext>
            </a:extLst>
          </p:cNvPr>
          <p:cNvSpPr>
            <a:spLocks noGrp="1"/>
          </p:cNvSpPr>
          <p:nvPr>
            <p:ph type="dt" sz="half" idx="10"/>
          </p:nvPr>
        </p:nvSpPr>
        <p:spPr/>
        <p:txBody>
          <a:bodyPr/>
          <a:lstStyle/>
          <a:p>
            <a:fld id="{8A2D0064-AAF6-4091-BA60-DBB884E73FD7}" type="datetimeFigureOut">
              <a:rPr lang="en-US" smtClean="0"/>
              <a:t>4/16/2023</a:t>
            </a:fld>
            <a:endParaRPr lang="en-US"/>
          </a:p>
        </p:txBody>
      </p:sp>
      <p:pic>
        <p:nvPicPr>
          <p:cNvPr id="3" name="Picture 2">
            <a:extLst>
              <a:ext uri="{FF2B5EF4-FFF2-40B4-BE49-F238E27FC236}">
                <a16:creationId xmlns:a16="http://schemas.microsoft.com/office/drawing/2014/main" id="{72594D60-72FB-41A9-BFF6-815EFFB77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9008" y="3193623"/>
            <a:ext cx="4113984" cy="470755"/>
          </a:xfrm>
          <a:prstGeom prst="rect">
            <a:avLst/>
          </a:prstGeom>
        </p:spPr>
      </p:pic>
      <p:pic>
        <p:nvPicPr>
          <p:cNvPr id="5" name="Picture 4">
            <a:extLst>
              <a:ext uri="{FF2B5EF4-FFF2-40B4-BE49-F238E27FC236}">
                <a16:creationId xmlns:a16="http://schemas.microsoft.com/office/drawing/2014/main" id="{8B9CEC1E-33C1-4534-9A4D-F76CD281FD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11216640" y="-8626"/>
            <a:ext cx="975360" cy="225084"/>
          </a:xfrm>
          <a:prstGeom prst="rect">
            <a:avLst/>
          </a:prstGeom>
        </p:spPr>
      </p:pic>
    </p:spTree>
    <p:extLst>
      <p:ext uri="{BB962C8B-B14F-4D97-AF65-F5344CB8AC3E}">
        <p14:creationId xmlns:p14="http://schemas.microsoft.com/office/powerpoint/2010/main" val="42174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67C004-B424-AE42-A574-D6412A04A60B}"/>
              </a:ext>
            </a:extLst>
          </p:cNvPr>
          <p:cNvSpPr>
            <a:spLocks noGrp="1"/>
          </p:cNvSpPr>
          <p:nvPr>
            <p:ph type="title" hasCustomPrompt="1"/>
          </p:nvPr>
        </p:nvSpPr>
        <p:spPr>
          <a:xfrm>
            <a:off x="269986" y="176071"/>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128393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_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FB58AD4-B5F7-C348-B8E3-10DC77F1F991}"/>
              </a:ext>
            </a:extLst>
          </p:cNvPr>
          <p:cNvSpPr>
            <a:spLocks noGrp="1"/>
          </p:cNvSpPr>
          <p:nvPr>
            <p:ph type="body" sz="quarter" idx="15"/>
          </p:nvPr>
        </p:nvSpPr>
        <p:spPr>
          <a:xfrm>
            <a:off x="269986" y="914400"/>
            <a:ext cx="10841038" cy="413335"/>
          </a:xfrm>
          <a:prstGeom prst="rect">
            <a:avLst/>
          </a:prstGeom>
        </p:spPr>
        <p:txBody>
          <a:bodyPr anchor="t"/>
          <a:lstStyle>
            <a:lvl1pPr marL="0" indent="0">
              <a:buNone/>
              <a:defRPr sz="2000" b="1">
                <a:solidFill>
                  <a:srgbClr val="FF0000"/>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
        <p:nvSpPr>
          <p:cNvPr id="4" name="Title 1">
            <a:extLst>
              <a:ext uri="{FF2B5EF4-FFF2-40B4-BE49-F238E27FC236}">
                <a16:creationId xmlns:a16="http://schemas.microsoft.com/office/drawing/2014/main" id="{AE67C004-B424-AE42-A574-D6412A04A60B}"/>
              </a:ext>
            </a:extLst>
          </p:cNvPr>
          <p:cNvSpPr>
            <a:spLocks noGrp="1"/>
          </p:cNvSpPr>
          <p:nvPr>
            <p:ph type="title" hasCustomPrompt="1"/>
          </p:nvPr>
        </p:nvSpPr>
        <p:spPr>
          <a:xfrm>
            <a:off x="269986" y="176071"/>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3732225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775" indent="-156594">
              <a:lnSpc>
                <a:spcPct val="95000"/>
              </a:lnSpc>
              <a:spcBef>
                <a:spcPts val="1480"/>
              </a:spcBef>
              <a:buClr>
                <a:schemeClr val="tx1"/>
              </a:buClr>
              <a:buSzPct val="60000"/>
              <a:buFont typeface="Arial"/>
              <a:buChar char="•"/>
              <a:defRPr sz="2666" b="0" i="0">
                <a:solidFill>
                  <a:schemeClr val="tx1"/>
                </a:solidFill>
                <a:latin typeface="+mn-lt"/>
                <a:cs typeface="CiscoSans ExtraLight"/>
              </a:defRPr>
            </a:lvl1pPr>
            <a:lvl2pPr marL="385137" indent="-152362">
              <a:lnSpc>
                <a:spcPct val="95000"/>
              </a:lnSpc>
              <a:spcBef>
                <a:spcPts val="600"/>
              </a:spcBef>
              <a:buClr>
                <a:schemeClr val="tx1"/>
              </a:buClr>
              <a:buSzPct val="60000"/>
              <a:buFont typeface="Arial"/>
              <a:buChar char="•"/>
              <a:defRPr sz="2399" b="0" i="0">
                <a:solidFill>
                  <a:schemeClr val="tx1"/>
                </a:solidFill>
                <a:latin typeface="+mn-lt"/>
                <a:cs typeface="CiscoSans ExtraLight"/>
              </a:defRPr>
            </a:lvl2pPr>
            <a:lvl3pPr marL="537499" indent="-152362">
              <a:buClr>
                <a:schemeClr val="tx1"/>
              </a:buClr>
              <a:buSzPct val="60000"/>
              <a:buFont typeface="Arial"/>
              <a:buChar char="•"/>
              <a:defRPr sz="2133" b="0" i="0">
                <a:solidFill>
                  <a:schemeClr val="tx1"/>
                </a:solidFill>
                <a:latin typeface="+mn-lt"/>
                <a:cs typeface="CiscoSans ExtraLight"/>
              </a:defRPr>
            </a:lvl3pPr>
            <a:lvl4pPr marL="689861" indent="-152362">
              <a:buClr>
                <a:schemeClr val="tx1"/>
              </a:buClr>
              <a:buSzPct val="60000"/>
              <a:buFont typeface="Arial"/>
              <a:buChar char="•"/>
              <a:defRPr sz="1866" b="0" i="0">
                <a:solidFill>
                  <a:schemeClr val="tx1"/>
                </a:solidFill>
                <a:latin typeface="+mn-lt"/>
                <a:cs typeface="CiscoSans ExtraLight"/>
              </a:defRPr>
            </a:lvl4pPr>
            <a:lvl5pPr marL="842223" indent="-152362">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775" indent="-156594">
              <a:lnSpc>
                <a:spcPct val="95000"/>
              </a:lnSpc>
              <a:spcBef>
                <a:spcPts val="1480"/>
              </a:spcBef>
              <a:buClr>
                <a:schemeClr val="tx1"/>
              </a:buClr>
              <a:buSzPct val="60000"/>
              <a:buFont typeface="Arial"/>
              <a:buChar char="•"/>
              <a:defRPr sz="2666" b="0" i="0" baseline="0">
                <a:solidFill>
                  <a:schemeClr val="tx1"/>
                </a:solidFill>
                <a:latin typeface="+mn-lt"/>
                <a:cs typeface="CiscoSans ExtraLight"/>
              </a:defRPr>
            </a:lvl1pPr>
            <a:lvl2pPr marL="385137" indent="-152362">
              <a:lnSpc>
                <a:spcPct val="95000"/>
              </a:lnSpc>
              <a:spcBef>
                <a:spcPts val="600"/>
              </a:spcBef>
              <a:buClr>
                <a:schemeClr val="tx1"/>
              </a:buClr>
              <a:buSzPct val="60000"/>
              <a:buFont typeface="Arial"/>
              <a:buChar char="•"/>
              <a:defRPr sz="2399" b="0" i="0">
                <a:solidFill>
                  <a:schemeClr val="tx1"/>
                </a:solidFill>
                <a:latin typeface="+mn-lt"/>
                <a:cs typeface="CiscoSans ExtraLight"/>
              </a:defRPr>
            </a:lvl2pPr>
            <a:lvl3pPr marL="537499" indent="-152362">
              <a:buClr>
                <a:schemeClr val="tx1"/>
              </a:buClr>
              <a:buSzPct val="60000"/>
              <a:buFont typeface="Arial"/>
              <a:buChar char="•"/>
              <a:defRPr sz="2133" b="0" i="0">
                <a:solidFill>
                  <a:schemeClr val="tx1"/>
                </a:solidFill>
                <a:latin typeface="+mn-lt"/>
                <a:cs typeface="CiscoSans ExtraLight"/>
              </a:defRPr>
            </a:lvl3pPr>
            <a:lvl4pPr marL="689861" indent="-152362">
              <a:buClr>
                <a:schemeClr val="tx1"/>
              </a:buClr>
              <a:buSzPct val="60000"/>
              <a:buFont typeface="Arial"/>
              <a:buChar char="•"/>
              <a:defRPr sz="1866" b="0" i="0">
                <a:solidFill>
                  <a:schemeClr val="tx1"/>
                </a:solidFill>
                <a:latin typeface="+mn-lt"/>
                <a:cs typeface="CiscoSans ExtraLight"/>
              </a:defRPr>
            </a:lvl4pPr>
            <a:lvl5pPr marL="842223" indent="-152362">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583688" y="455085"/>
            <a:ext cx="11127318"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2">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278900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342900" y="1333501"/>
            <a:ext cx="7100887" cy="4550134"/>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9" name="Text Placeholder 8">
            <a:extLst>
              <a:ext uri="{FF2B5EF4-FFF2-40B4-BE49-F238E27FC236}">
                <a16:creationId xmlns:a16="http://schemas.microsoft.com/office/drawing/2014/main" id="{6AD0FC58-C2A0-D94B-B6DA-C2E33F42598A}"/>
              </a:ext>
            </a:extLst>
          </p:cNvPr>
          <p:cNvSpPr>
            <a:spLocks noGrp="1"/>
          </p:cNvSpPr>
          <p:nvPr>
            <p:ph type="body" sz="quarter" idx="14" hasCustomPrompt="1"/>
          </p:nvPr>
        </p:nvSpPr>
        <p:spPr>
          <a:xfrm>
            <a:off x="7991475" y="1333502"/>
            <a:ext cx="3568284" cy="4550132"/>
          </a:xfrm>
          <a:prstGeom prst="rect">
            <a:avLst/>
          </a:prstGeom>
        </p:spPr>
        <p:txBody>
          <a:bodyPr>
            <a:normAutofit/>
          </a:bodyPr>
          <a:lstStyle>
            <a:lvl1pPr marL="0" indent="0">
              <a:lnSpc>
                <a:spcPct val="90000"/>
              </a:lnSpc>
              <a:buNone/>
              <a:defRPr sz="2000">
                <a:solidFill>
                  <a:srgbClr val="000000"/>
                </a:solidFill>
                <a:latin typeface="+mn-lt"/>
                <a:ea typeface="Inter" panose="020B0502030000000004" pitchFamily="34" charset="0"/>
              </a:defRPr>
            </a:lvl1pPr>
          </a:lstStyle>
          <a:p>
            <a:pPr lvl="0"/>
            <a:r>
              <a:rPr lang="en-US" sz="2000"/>
              <a:t>Brief caption or descriptive</a:t>
            </a:r>
          </a:p>
          <a:p>
            <a:pPr lvl="0"/>
            <a:r>
              <a:rPr lang="en-US" sz="2000"/>
              <a:t>Statement relating to picture</a:t>
            </a:r>
            <a:endParaRPr lang="en-US"/>
          </a:p>
        </p:txBody>
      </p:sp>
      <p:sp>
        <p:nvSpPr>
          <p:cNvPr id="5" name="Title 1">
            <a:extLst>
              <a:ext uri="{FF2B5EF4-FFF2-40B4-BE49-F238E27FC236}">
                <a16:creationId xmlns:a16="http://schemas.microsoft.com/office/drawing/2014/main" id="{D62627CF-1723-9E45-A613-85EF01ABBD99}"/>
              </a:ext>
            </a:extLst>
          </p:cNvPr>
          <p:cNvSpPr>
            <a:spLocks noGrp="1"/>
          </p:cNvSpPr>
          <p:nvPr>
            <p:ph type="title" hasCustomPrompt="1"/>
          </p:nvPr>
        </p:nvSpPr>
        <p:spPr>
          <a:xfrm>
            <a:off x="250571" y="176070"/>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232327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A1CA2F01-5CA3-4CB0-BB29-85A1AEC852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93782" y="3127948"/>
            <a:ext cx="770813" cy="3740710"/>
          </a:xfrm>
          <a:prstGeom prst="rect">
            <a:avLst/>
          </a:prstGeom>
        </p:spPr>
      </p:pic>
      <p:sp>
        <p:nvSpPr>
          <p:cNvPr id="37" name="Rectangle 36">
            <a:extLst>
              <a:ext uri="{FF2B5EF4-FFF2-40B4-BE49-F238E27FC236}">
                <a16:creationId xmlns:a16="http://schemas.microsoft.com/office/drawing/2014/main" id="{4500C66A-D5D3-4377-94B8-F457C618B2BE}"/>
              </a:ext>
            </a:extLst>
          </p:cNvPr>
          <p:cNvSpPr/>
          <p:nvPr userDrawn="1"/>
        </p:nvSpPr>
        <p:spPr>
          <a:xfrm>
            <a:off x="0" y="2878052"/>
            <a:ext cx="980110" cy="1314036"/>
          </a:xfrm>
          <a:prstGeom prst="rect">
            <a:avLst/>
          </a:prstGeom>
          <a:gradFill flip="none" rotWithShape="1">
            <a:gsLst>
              <a:gs pos="0">
                <a:srgbClr val="307FE2"/>
              </a:gs>
              <a:gs pos="100000">
                <a:srgbClr val="307FE2">
                  <a:alpha val="20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chemeClr val="bg1"/>
              </a:solidFill>
              <a:effectLst/>
              <a:uLnTx/>
              <a:uFillTx/>
              <a:latin typeface="Arial" panose="020B0604020202020204"/>
              <a:ea typeface="+mn-ea"/>
              <a:cs typeface="+mn-cs"/>
            </a:endParaRPr>
          </a:p>
        </p:txBody>
      </p:sp>
      <p:pic>
        <p:nvPicPr>
          <p:cNvPr id="39" name="Picture 38">
            <a:extLst>
              <a:ext uri="{FF2B5EF4-FFF2-40B4-BE49-F238E27FC236}">
                <a16:creationId xmlns:a16="http://schemas.microsoft.com/office/drawing/2014/main" id="{C79D37DE-4DFC-490E-8AC9-4C15D9ADCC4A}"/>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b="68122"/>
          <a:stretch/>
        </p:blipFill>
        <p:spPr>
          <a:xfrm>
            <a:off x="318091" y="254574"/>
            <a:ext cx="2529590" cy="683300"/>
          </a:xfrm>
          <a:prstGeom prst="rect">
            <a:avLst/>
          </a:prstGeom>
        </p:spPr>
      </p:pic>
      <p:pic>
        <p:nvPicPr>
          <p:cNvPr id="40" name="Picture 39">
            <a:extLst>
              <a:ext uri="{FF2B5EF4-FFF2-40B4-BE49-F238E27FC236}">
                <a16:creationId xmlns:a16="http://schemas.microsoft.com/office/drawing/2014/main" id="{5D3B8311-512E-4C9B-8993-942848EAC2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flipV="1">
            <a:off x="11216640" y="-8626"/>
            <a:ext cx="975360" cy="225084"/>
          </a:xfrm>
          <a:prstGeom prst="rect">
            <a:avLst/>
          </a:prstGeom>
        </p:spPr>
      </p:pic>
      <p:sp>
        <p:nvSpPr>
          <p:cNvPr id="41" name="Rectangle 40">
            <a:extLst>
              <a:ext uri="{FF2B5EF4-FFF2-40B4-BE49-F238E27FC236}">
                <a16:creationId xmlns:a16="http://schemas.microsoft.com/office/drawing/2014/main" id="{A8B47E16-8D50-43EB-AC3B-728C07D8F280}"/>
              </a:ext>
            </a:extLst>
          </p:cNvPr>
          <p:cNvSpPr/>
          <p:nvPr userDrawn="1"/>
        </p:nvSpPr>
        <p:spPr>
          <a:xfrm>
            <a:off x="11498796" y="2429418"/>
            <a:ext cx="172209" cy="2970605"/>
          </a:xfrm>
          <a:prstGeom prst="rect">
            <a:avLst/>
          </a:prstGeom>
          <a:solidFill>
            <a:srgbClr val="00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chemeClr val="bg1"/>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D0866CA5-13EF-4C6E-9508-EE3355AAEE85}"/>
              </a:ext>
            </a:extLst>
          </p:cNvPr>
          <p:cNvSpPr/>
          <p:nvPr userDrawn="1"/>
        </p:nvSpPr>
        <p:spPr>
          <a:xfrm>
            <a:off x="11078074" y="1955366"/>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chemeClr val="bg1"/>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D8F26559-F00A-4DAC-8C21-62B98F01D040}"/>
              </a:ext>
            </a:extLst>
          </p:cNvPr>
          <p:cNvSpPr/>
          <p:nvPr userDrawn="1"/>
        </p:nvSpPr>
        <p:spPr>
          <a:xfrm>
            <a:off x="3479996" y="5746311"/>
            <a:ext cx="1010715" cy="1122347"/>
          </a:xfrm>
          <a:prstGeom prst="rect">
            <a:avLst/>
          </a:prstGeom>
          <a:gradFill>
            <a:gsLst>
              <a:gs pos="0">
                <a:srgbClr val="2CCCD3"/>
              </a:gs>
              <a:gs pos="98000">
                <a:srgbClr val="2CCCD3">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chemeClr val="bg1"/>
              </a:solidFill>
              <a:effectLst/>
              <a:uLnTx/>
              <a:uFillTx/>
              <a:latin typeface="Arial" panose="020B0604020202020204"/>
              <a:ea typeface="+mn-ea"/>
              <a:cs typeface="+mn-cs"/>
            </a:endParaRPr>
          </a:p>
        </p:txBody>
      </p:sp>
      <p:pic>
        <p:nvPicPr>
          <p:cNvPr id="44" name="Picture 43">
            <a:extLst>
              <a:ext uri="{FF2B5EF4-FFF2-40B4-BE49-F238E27FC236}">
                <a16:creationId xmlns:a16="http://schemas.microsoft.com/office/drawing/2014/main" id="{30A286A9-CEBF-4E5C-A029-D01FA4EF78B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79996" y="5530321"/>
            <a:ext cx="1010715" cy="233243"/>
          </a:xfrm>
          <a:prstGeom prst="rect">
            <a:avLst/>
          </a:prstGeom>
        </p:spPr>
      </p:pic>
      <p:sp>
        <p:nvSpPr>
          <p:cNvPr id="45" name="Rectangle 44">
            <a:extLst>
              <a:ext uri="{FF2B5EF4-FFF2-40B4-BE49-F238E27FC236}">
                <a16:creationId xmlns:a16="http://schemas.microsoft.com/office/drawing/2014/main" id="{DD520733-259C-46DA-94E5-8CA8CAE17F52}"/>
              </a:ext>
            </a:extLst>
          </p:cNvPr>
          <p:cNvSpPr/>
          <p:nvPr userDrawn="1"/>
        </p:nvSpPr>
        <p:spPr>
          <a:xfrm>
            <a:off x="7420474" y="5371427"/>
            <a:ext cx="518957" cy="1497690"/>
          </a:xfrm>
          <a:prstGeom prst="rect">
            <a:avLst/>
          </a:prstGeom>
          <a:gradFill>
            <a:gsLst>
              <a:gs pos="0">
                <a:srgbClr val="FFFFFF"/>
              </a:gs>
              <a:gs pos="97000">
                <a:srgbClr val="FFFFFF">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chemeClr val="bg1"/>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120ED18D-48C0-4FE7-9112-A677CA9A1C2C}"/>
              </a:ext>
            </a:extLst>
          </p:cNvPr>
          <p:cNvSpPr/>
          <p:nvPr userDrawn="1"/>
        </p:nvSpPr>
        <p:spPr>
          <a:xfrm>
            <a:off x="7385270" y="0"/>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chemeClr val="bg1"/>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6C258DFD-3FD3-4D7C-9FEB-12E6AC5D8E33}"/>
              </a:ext>
            </a:extLst>
          </p:cNvPr>
          <p:cNvSpPr/>
          <p:nvPr userDrawn="1"/>
        </p:nvSpPr>
        <p:spPr>
          <a:xfrm>
            <a:off x="9272436" y="563051"/>
            <a:ext cx="1010715" cy="1122347"/>
          </a:xfrm>
          <a:prstGeom prst="rect">
            <a:avLst/>
          </a:prstGeom>
          <a:gradFill>
            <a:gsLst>
              <a:gs pos="0">
                <a:srgbClr val="9063CD"/>
              </a:gs>
              <a:gs pos="97000">
                <a:srgbClr val="9063CD">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chemeClr val="bg1"/>
              </a:solidFill>
              <a:effectLst/>
              <a:uLnTx/>
              <a:uFillTx/>
              <a:latin typeface="Arial" panose="020B0604020202020204"/>
              <a:ea typeface="+mn-ea"/>
              <a:cs typeface="+mn-cs"/>
            </a:endParaRPr>
          </a:p>
        </p:txBody>
      </p:sp>
      <p:pic>
        <p:nvPicPr>
          <p:cNvPr id="48" name="Picture 47">
            <a:extLst>
              <a:ext uri="{FF2B5EF4-FFF2-40B4-BE49-F238E27FC236}">
                <a16:creationId xmlns:a16="http://schemas.microsoft.com/office/drawing/2014/main" id="{3C69CBDA-5696-4832-9EAF-86CD8B589E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72436" y="347061"/>
            <a:ext cx="1010715" cy="233243"/>
          </a:xfrm>
          <a:prstGeom prst="rect">
            <a:avLst/>
          </a:prstGeom>
        </p:spPr>
      </p:pic>
      <p:pic>
        <p:nvPicPr>
          <p:cNvPr id="49" name="Picture 48">
            <a:extLst>
              <a:ext uri="{FF2B5EF4-FFF2-40B4-BE49-F238E27FC236}">
                <a16:creationId xmlns:a16="http://schemas.microsoft.com/office/drawing/2014/main" id="{02AF3999-2601-4500-B3CC-819F593F9034}"/>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09450" y="4109158"/>
            <a:ext cx="568624" cy="2759500"/>
          </a:xfrm>
          <a:prstGeom prst="rect">
            <a:avLst/>
          </a:prstGeom>
        </p:spPr>
      </p:pic>
      <p:pic>
        <p:nvPicPr>
          <p:cNvPr id="11" name="Picture 10">
            <a:extLst>
              <a:ext uri="{FF2B5EF4-FFF2-40B4-BE49-F238E27FC236}">
                <a16:creationId xmlns:a16="http://schemas.microsoft.com/office/drawing/2014/main" id="{0280A61F-8A3D-4B1A-AAF0-ECF0BCDF8F9D}"/>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2078974" y="1608116"/>
            <a:ext cx="2557346" cy="292632"/>
          </a:xfrm>
          <a:prstGeom prst="rect">
            <a:avLst/>
          </a:prstGeom>
        </p:spPr>
      </p:pic>
      <p:sp>
        <p:nvSpPr>
          <p:cNvPr id="2" name="Title 1">
            <a:extLst>
              <a:ext uri="{FF2B5EF4-FFF2-40B4-BE49-F238E27FC236}">
                <a16:creationId xmlns:a16="http://schemas.microsoft.com/office/drawing/2014/main" id="{51E3132E-BE6F-443F-BCC8-10670A25D383}"/>
              </a:ext>
            </a:extLst>
          </p:cNvPr>
          <p:cNvSpPr>
            <a:spLocks noGrp="1"/>
          </p:cNvSpPr>
          <p:nvPr>
            <p:ph type="ctrTitle" hasCustomPrompt="1"/>
          </p:nvPr>
        </p:nvSpPr>
        <p:spPr>
          <a:xfrm>
            <a:off x="1951892" y="2154115"/>
            <a:ext cx="8343900" cy="1538654"/>
          </a:xfrm>
        </p:spPr>
        <p:txBody>
          <a:bodyPr vert="horz" lIns="91440" tIns="45720" rIns="91440" bIns="45720" rtlCol="0" anchor="b">
            <a:normAutofit/>
          </a:bodyPr>
          <a:lstStyle>
            <a:lvl1pPr>
              <a:defRPr lang="en-US" sz="5000" cap="all" baseline="0" dirty="0">
                <a:solidFill>
                  <a:schemeClr val="bg1"/>
                </a:solidFill>
                <a:latin typeface="Arial" panose="020B0604020202020204" pitchFamily="34" charset="0"/>
                <a:cs typeface="Arial" panose="020B0604020202020204" pitchFamily="34" charset="0"/>
              </a:defRPr>
            </a:lvl1pPr>
          </a:lstStyle>
          <a:p>
            <a:pPr lvl="0"/>
            <a:r>
              <a:rPr lang="en-US"/>
              <a:t>CLICK TO EDIT MASTER TITLE STYLE</a:t>
            </a:r>
          </a:p>
        </p:txBody>
      </p:sp>
      <p:sp>
        <p:nvSpPr>
          <p:cNvPr id="3" name="Subtitle 2">
            <a:extLst>
              <a:ext uri="{FF2B5EF4-FFF2-40B4-BE49-F238E27FC236}">
                <a16:creationId xmlns:a16="http://schemas.microsoft.com/office/drawing/2014/main" id="{4E805C02-C86D-4C0B-952A-29894ADDF978}"/>
              </a:ext>
            </a:extLst>
          </p:cNvPr>
          <p:cNvSpPr>
            <a:spLocks noGrp="1"/>
          </p:cNvSpPr>
          <p:nvPr>
            <p:ph type="subTitle" idx="1"/>
          </p:nvPr>
        </p:nvSpPr>
        <p:spPr>
          <a:xfrm>
            <a:off x="1951892" y="3807447"/>
            <a:ext cx="7596554" cy="398503"/>
          </a:xfrm>
        </p:spPr>
        <p:txBody>
          <a:bodyPr lIns="91440" tIns="45720" rIns="91440" bIns="45720"/>
          <a:lstStyle>
            <a:lvl1pPr marL="0" indent="0" algn="l">
              <a:spcBef>
                <a:spcPts val="100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A0F1A0-AC0F-4481-AA71-D131C7165F15}"/>
              </a:ext>
            </a:extLst>
          </p:cNvPr>
          <p:cNvSpPr>
            <a:spLocks noGrp="1"/>
          </p:cNvSpPr>
          <p:nvPr>
            <p:ph type="dt" sz="half" idx="10"/>
          </p:nvPr>
        </p:nvSpPr>
        <p:spPr>
          <a:xfrm>
            <a:off x="1952625" y="5141260"/>
            <a:ext cx="1933575" cy="365125"/>
          </a:xfrm>
        </p:spPr>
        <p:txBody>
          <a:bodyPr/>
          <a:lstStyle>
            <a:lvl1pPr>
              <a:defRPr sz="1400">
                <a:solidFill>
                  <a:schemeClr val="bg1"/>
                </a:solidFill>
              </a:defRPr>
            </a:lvl1pPr>
          </a:lstStyle>
          <a:p>
            <a:fld id="{8A2D0064-AAF6-4091-BA60-DBB884E73FD7}" type="datetimeFigureOut">
              <a:rPr lang="en-US" smtClean="0"/>
              <a:pPr/>
              <a:t>4/16/2023</a:t>
            </a:fld>
            <a:endParaRPr lang="en-US"/>
          </a:p>
        </p:txBody>
      </p:sp>
      <p:pic>
        <p:nvPicPr>
          <p:cNvPr id="38" name="Picture 37">
            <a:extLst>
              <a:ext uri="{FF2B5EF4-FFF2-40B4-BE49-F238E27FC236}">
                <a16:creationId xmlns:a16="http://schemas.microsoft.com/office/drawing/2014/main" id="{E33610ED-403A-462B-B6A3-86FE86F081F7}"/>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3028"/>
          <a:stretch/>
        </p:blipFill>
        <p:spPr>
          <a:xfrm>
            <a:off x="0" y="2647190"/>
            <a:ext cx="980110" cy="233243"/>
          </a:xfrm>
          <a:prstGeom prst="rect">
            <a:avLst/>
          </a:prstGeom>
        </p:spPr>
      </p:pic>
      <p:sp>
        <p:nvSpPr>
          <p:cNvPr id="60" name="Content Placeholder 59">
            <a:extLst>
              <a:ext uri="{FF2B5EF4-FFF2-40B4-BE49-F238E27FC236}">
                <a16:creationId xmlns:a16="http://schemas.microsoft.com/office/drawing/2014/main" id="{5B6F4BBE-DDC0-4D39-8CFF-F1D27918C035}"/>
              </a:ext>
            </a:extLst>
          </p:cNvPr>
          <p:cNvSpPr>
            <a:spLocks noGrp="1"/>
          </p:cNvSpPr>
          <p:nvPr>
            <p:ph sz="quarter" idx="11"/>
          </p:nvPr>
        </p:nvSpPr>
        <p:spPr>
          <a:xfrm>
            <a:off x="1952625" y="4341814"/>
            <a:ext cx="7596188" cy="248736"/>
          </a:xfrm>
        </p:spPr>
        <p:txBody>
          <a:bodyPr lIns="91440"/>
          <a:lstStyle>
            <a:lvl1pPr marL="0" indent="0">
              <a:spcBef>
                <a:spcPts val="0"/>
              </a:spcBef>
              <a:buNone/>
              <a:defRPr sz="2000" b="1">
                <a:solidFill>
                  <a:schemeClr val="bg1"/>
                </a:solidFill>
              </a:defRPr>
            </a:lvl1pPr>
            <a:lvl2pPr marL="400050" indent="0">
              <a:buNone/>
              <a:defRPr b="1"/>
            </a:lvl2pPr>
            <a:lvl3pPr marL="800100" indent="0">
              <a:buNone/>
              <a:defRPr b="1"/>
            </a:lvl3pPr>
            <a:lvl4pPr marL="1371600" indent="0">
              <a:buNone/>
              <a:defRPr b="1"/>
            </a:lvl4pPr>
            <a:lvl5pPr marL="1828800" indent="0">
              <a:buNone/>
              <a:defRPr b="1"/>
            </a:lvl5pPr>
          </a:lstStyle>
          <a:p>
            <a:pPr lvl="0"/>
            <a:r>
              <a:rPr lang="en-US"/>
              <a:t>Click to edit Master text style</a:t>
            </a:r>
          </a:p>
        </p:txBody>
      </p:sp>
      <p:sp>
        <p:nvSpPr>
          <p:cNvPr id="62" name="Content Placeholder 61">
            <a:extLst>
              <a:ext uri="{FF2B5EF4-FFF2-40B4-BE49-F238E27FC236}">
                <a16:creationId xmlns:a16="http://schemas.microsoft.com/office/drawing/2014/main" id="{00326CA1-B358-4EB7-95DF-87D58B075873}"/>
              </a:ext>
            </a:extLst>
          </p:cNvPr>
          <p:cNvSpPr>
            <a:spLocks noGrp="1"/>
          </p:cNvSpPr>
          <p:nvPr>
            <p:ph sz="quarter" idx="12"/>
          </p:nvPr>
        </p:nvSpPr>
        <p:spPr>
          <a:xfrm>
            <a:off x="1952625" y="4667250"/>
            <a:ext cx="7596188" cy="247650"/>
          </a:xfrm>
        </p:spPr>
        <p:txBody>
          <a:bodyPr lIns="91440"/>
          <a:lstStyle>
            <a:lvl1pPr marL="0" indent="0">
              <a:buNone/>
              <a:defRPr sz="2000">
                <a:solidFill>
                  <a:schemeClr val="bg1"/>
                </a:solidFill>
              </a:defRPr>
            </a:lvl1pPr>
            <a:lvl2pPr marL="400050" indent="0">
              <a:buNone/>
              <a:defRPr/>
            </a:lvl2pPr>
            <a:lvl3pPr marL="8001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91267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1273" cy="6862114"/>
          </a:xfrm>
          <a:prstGeom prst="rect">
            <a:avLst/>
          </a:prstGeom>
        </p:spPr>
      </p:pic>
      <p:sp>
        <p:nvSpPr>
          <p:cNvPr id="2" name="Title 1"/>
          <p:cNvSpPr>
            <a:spLocks noGrp="1"/>
          </p:cNvSpPr>
          <p:nvPr>
            <p:ph type="ctrTitle" hasCustomPrompt="1"/>
          </p:nvPr>
        </p:nvSpPr>
        <p:spPr>
          <a:xfrm>
            <a:off x="559558" y="2425616"/>
            <a:ext cx="10363200" cy="947817"/>
          </a:xfrm>
        </p:spPr>
        <p:txBody>
          <a:bodyPr lIns="0" bIns="0" anchor="b" anchorCtr="0"/>
          <a:lstStyle>
            <a:lvl1pPr>
              <a:defRPr sz="3700" b="1">
                <a:solidFill>
                  <a:srgbClr val="FFFFFF"/>
                </a:solidFill>
              </a:defRPr>
            </a:lvl1pPr>
          </a:lstStyle>
          <a:p>
            <a:r>
              <a:rPr lang="en-US" dirty="0"/>
              <a:t>Click To Edit Master Title Style</a:t>
            </a:r>
          </a:p>
        </p:txBody>
      </p:sp>
      <p:sp>
        <p:nvSpPr>
          <p:cNvPr id="3" name="Subtitle 2"/>
          <p:cNvSpPr>
            <a:spLocks noGrp="1"/>
          </p:cNvSpPr>
          <p:nvPr>
            <p:ph type="subTitle" idx="1" hasCustomPrompt="1"/>
          </p:nvPr>
        </p:nvSpPr>
        <p:spPr>
          <a:xfrm>
            <a:off x="559559" y="3508246"/>
            <a:ext cx="10375725" cy="498021"/>
          </a:xfrm>
        </p:spPr>
        <p:txBody>
          <a:bodyPr lIns="0" tIns="0"/>
          <a:lstStyle>
            <a:lvl1pPr marL="0" indent="0" algn="l">
              <a:buNone/>
              <a:defRPr sz="2700">
                <a:solidFill>
                  <a:srgbClr val="FFFFFF"/>
                </a:solidFill>
              </a:defRPr>
            </a:lvl1pPr>
            <a:lvl2pPr marL="457120" indent="0" algn="ctr">
              <a:buNone/>
              <a:defRPr>
                <a:solidFill>
                  <a:schemeClr val="tx1">
                    <a:tint val="75000"/>
                  </a:schemeClr>
                </a:solidFill>
              </a:defRPr>
            </a:lvl2pPr>
            <a:lvl3pPr marL="914240" indent="0" algn="ctr">
              <a:buNone/>
              <a:defRPr>
                <a:solidFill>
                  <a:schemeClr val="tx1">
                    <a:tint val="75000"/>
                  </a:schemeClr>
                </a:solidFill>
              </a:defRPr>
            </a:lvl3pPr>
            <a:lvl4pPr marL="1371360" indent="0" algn="ctr">
              <a:buNone/>
              <a:defRPr>
                <a:solidFill>
                  <a:schemeClr val="tx1">
                    <a:tint val="75000"/>
                  </a:schemeClr>
                </a:solidFill>
              </a:defRPr>
            </a:lvl4pPr>
            <a:lvl5pPr marL="1828480" indent="0" algn="ctr">
              <a:buNone/>
              <a:defRPr>
                <a:solidFill>
                  <a:schemeClr val="tx1">
                    <a:tint val="75000"/>
                  </a:schemeClr>
                </a:solidFill>
              </a:defRPr>
            </a:lvl5pPr>
            <a:lvl6pPr marL="2285600" indent="0" algn="ctr">
              <a:buNone/>
              <a:defRPr>
                <a:solidFill>
                  <a:schemeClr val="tx1">
                    <a:tint val="75000"/>
                  </a:schemeClr>
                </a:solidFill>
              </a:defRPr>
            </a:lvl6pPr>
            <a:lvl7pPr marL="2742720"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hasCustomPrompt="1"/>
          </p:nvPr>
        </p:nvSpPr>
        <p:spPr>
          <a:xfrm>
            <a:off x="559558" y="4006268"/>
            <a:ext cx="10388600" cy="315881"/>
          </a:xfrm>
        </p:spPr>
        <p:txBody>
          <a:bodyPr lIns="0" tIns="0"/>
          <a:lstStyle>
            <a:lvl1pPr marL="0" indent="0">
              <a:buNone/>
              <a:defRPr sz="2100">
                <a:solidFill>
                  <a:srgbClr val="FFFFFF"/>
                </a:solidFill>
              </a:defRPr>
            </a:lvl1pPr>
          </a:lstStyle>
          <a:p>
            <a:pPr lvl="0"/>
            <a:r>
              <a:rPr lang="en-US" dirty="0"/>
              <a:t>Date</a:t>
            </a:r>
          </a:p>
        </p:txBody>
      </p:sp>
      <p:sp>
        <p:nvSpPr>
          <p:cNvPr id="4" name="TextBox 3"/>
          <p:cNvSpPr txBox="1"/>
          <p:nvPr userDrawn="1"/>
        </p:nvSpPr>
        <p:spPr>
          <a:xfrm>
            <a:off x="607267" y="6542691"/>
            <a:ext cx="3211494" cy="246221"/>
          </a:xfrm>
          <a:prstGeom prst="rect">
            <a:avLst/>
          </a:prstGeom>
          <a:noFill/>
        </p:spPr>
        <p:txBody>
          <a:bodyPr wrap="square" lIns="121899" tIns="60949" rIns="121899" bIns="60949" rtlCol="0">
            <a:spAutoFit/>
          </a:bodyPr>
          <a:lstStyle/>
          <a:p>
            <a:r>
              <a:rPr lang="en-US" sz="800" dirty="0">
                <a:solidFill>
                  <a:srgbClr val="FFFFFF"/>
                </a:solidFill>
              </a:rPr>
              <a:t>© Copyright Fortinet</a:t>
            </a:r>
            <a:r>
              <a:rPr lang="en-US" sz="800" baseline="0" dirty="0">
                <a:solidFill>
                  <a:srgbClr val="FFFFFF"/>
                </a:solidFill>
              </a:rPr>
              <a:t> Inc. All rights reserved.</a:t>
            </a:r>
            <a:r>
              <a:rPr lang="en-US" sz="800" dirty="0">
                <a:solidFill>
                  <a:srgbClr val="FFFFFF"/>
                </a:solidFill>
              </a:rPr>
              <a:t> </a:t>
            </a:r>
          </a:p>
        </p:txBody>
      </p:sp>
    </p:spTree>
    <p:extLst>
      <p:ext uri="{BB962C8B-B14F-4D97-AF65-F5344CB8AC3E}">
        <p14:creationId xmlns:p14="http://schemas.microsoft.com/office/powerpoint/2010/main" val="908732971"/>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Content No Bullets">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3F3C381-2868-4F45-B5C7-2770BDBC58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2" y="-117"/>
            <a:ext cx="12176086" cy="6861201"/>
          </a:xfrm>
          <a:prstGeom prst="rect">
            <a:avLst/>
          </a:prstGeom>
        </p:spPr>
      </p:pic>
      <p:sp>
        <p:nvSpPr>
          <p:cNvPr id="2" name="Title 1">
            <a:extLst>
              <a:ext uri="{FF2B5EF4-FFF2-40B4-BE49-F238E27FC236}">
                <a16:creationId xmlns:a16="http://schemas.microsoft.com/office/drawing/2014/main" id="{717004F4-7F0F-1D44-AFEF-27CBF6DF7FF1}"/>
              </a:ext>
            </a:extLst>
          </p:cNvPr>
          <p:cNvSpPr>
            <a:spLocks noGrp="1"/>
          </p:cNvSpPr>
          <p:nvPr>
            <p:ph type="title" hasCustomPrompt="1"/>
          </p:nvPr>
        </p:nvSpPr>
        <p:spPr>
          <a:xfrm>
            <a:off x="632418" y="-117"/>
            <a:ext cx="10835682" cy="1325563"/>
          </a:xfrm>
          <a:prstGeom prst="rect">
            <a:avLst/>
          </a:prstGeom>
        </p:spPr>
        <p:txBody>
          <a:bodyPr anchor="ctr" anchorCtr="0">
            <a:noAutofit/>
          </a:bodyPr>
          <a:lstStyle>
            <a:lvl1pPr>
              <a:defRPr sz="4000" b="1" spc="-150">
                <a:solidFill>
                  <a:schemeClr val="tx1"/>
                </a:solidFill>
              </a:defRPr>
            </a:lvl1pPr>
          </a:lstStyle>
          <a:p>
            <a:r>
              <a:rPr lang="en-US" dirty="0"/>
              <a:t>Slide Title</a:t>
            </a:r>
          </a:p>
        </p:txBody>
      </p:sp>
      <p:sp>
        <p:nvSpPr>
          <p:cNvPr id="8" name="Text Placeholder 3">
            <a:extLst>
              <a:ext uri="{FF2B5EF4-FFF2-40B4-BE49-F238E27FC236}">
                <a16:creationId xmlns:a16="http://schemas.microsoft.com/office/drawing/2014/main" id="{694A426B-0D0E-49BD-B9AF-389607EB3C96}"/>
              </a:ext>
            </a:extLst>
          </p:cNvPr>
          <p:cNvSpPr>
            <a:spLocks noGrp="1"/>
          </p:cNvSpPr>
          <p:nvPr>
            <p:ph type="body" sz="quarter" idx="14" hasCustomPrompt="1"/>
          </p:nvPr>
        </p:nvSpPr>
        <p:spPr>
          <a:xfrm>
            <a:off x="636807" y="1696243"/>
            <a:ext cx="10831293" cy="4383087"/>
          </a:xfrm>
          <a:prstGeom prst="rect">
            <a:avLst/>
          </a:prstGeom>
        </p:spPr>
        <p:txBody>
          <a:bodyPr/>
          <a:lstStyle>
            <a:lvl1pPr marL="0" indent="0">
              <a:spcBef>
                <a:spcPts val="1200"/>
              </a:spcBef>
              <a:spcAft>
                <a:spcPts val="1000"/>
              </a:spcAft>
              <a:buNone/>
              <a:defRPr sz="2100"/>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a:t>
            </a:r>
          </a:p>
        </p:txBody>
      </p:sp>
      <p:sp>
        <p:nvSpPr>
          <p:cNvPr id="9" name="TextBox 8">
            <a:extLst>
              <a:ext uri="{FF2B5EF4-FFF2-40B4-BE49-F238E27FC236}">
                <a16:creationId xmlns:a16="http://schemas.microsoft.com/office/drawing/2014/main" id="{DC113CAD-FA1E-DB40-8232-2CA6E2C6F481}"/>
              </a:ext>
            </a:extLst>
          </p:cNvPr>
          <p:cNvSpPr txBox="1"/>
          <p:nvPr userDrawn="1"/>
        </p:nvSpPr>
        <p:spPr>
          <a:xfrm>
            <a:off x="8232579" y="6346178"/>
            <a:ext cx="2270321" cy="244682"/>
          </a:xfrm>
          <a:prstGeom prst="rect">
            <a:avLst/>
          </a:prstGeom>
          <a:noFill/>
        </p:spPr>
        <p:txBody>
          <a:bodyPr wrap="square" rtlCol="0">
            <a:spAutoFit/>
          </a:bodyPr>
          <a:lstStyle/>
          <a:p>
            <a:pPr algn="l" defTabSz="457189">
              <a:lnSpc>
                <a:spcPct val="90000"/>
              </a:lnSpc>
              <a:spcBef>
                <a:spcPts val="300"/>
              </a:spcBef>
            </a:pPr>
            <a:r>
              <a:rPr lang="en-US" sz="1050" dirty="0">
                <a:solidFill>
                  <a:schemeClr val="bg1">
                    <a:lumMod val="65000"/>
                  </a:schemeClr>
                </a:solidFill>
                <a:cs typeface="Arial" panose="020B0604020202020204" pitchFamily="34" charset="0"/>
              </a:rPr>
              <a:t>© Fortinet Inc. All Rights Reserved.</a:t>
            </a:r>
          </a:p>
        </p:txBody>
      </p:sp>
      <p:pic>
        <p:nvPicPr>
          <p:cNvPr id="10" name="Graphic 9">
            <a:extLst>
              <a:ext uri="{FF2B5EF4-FFF2-40B4-BE49-F238E27FC236}">
                <a16:creationId xmlns:a16="http://schemas.microsoft.com/office/drawing/2014/main" id="{1C22542E-377E-3F43-9CE6-0790220200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1298" y="6406716"/>
            <a:ext cx="1165127" cy="128355"/>
          </a:xfrm>
          <a:prstGeom prst="rect">
            <a:avLst/>
          </a:prstGeom>
        </p:spPr>
      </p:pic>
      <p:sp>
        <p:nvSpPr>
          <p:cNvPr id="14" name="Slide Number Placeholder 5">
            <a:extLst>
              <a:ext uri="{FF2B5EF4-FFF2-40B4-BE49-F238E27FC236}">
                <a16:creationId xmlns:a16="http://schemas.microsoft.com/office/drawing/2014/main" id="{F00E6384-DC39-A54E-B8E2-18FF82E37A55}"/>
              </a:ext>
            </a:extLst>
          </p:cNvPr>
          <p:cNvSpPr>
            <a:spLocks noGrp="1"/>
          </p:cNvSpPr>
          <p:nvPr>
            <p:ph type="sldNum" sz="quarter" idx="12"/>
          </p:nvPr>
        </p:nvSpPr>
        <p:spPr>
          <a:xfrm>
            <a:off x="11137006" y="6306213"/>
            <a:ext cx="408214" cy="229525"/>
          </a:xfrm>
          <a:prstGeom prst="rect">
            <a:avLst/>
          </a:prstGeom>
        </p:spPr>
        <p:txBody>
          <a:bodyPr/>
          <a:lstStyle>
            <a:lvl1pPr algn="r">
              <a:defRPr sz="1200">
                <a:solidFill>
                  <a:schemeClr val="accent6"/>
                </a:solidFill>
              </a:defRPr>
            </a:lvl1pPr>
          </a:lstStyle>
          <a:p>
            <a:fld id="{A5B1FFF2-01DA-7E47-96DE-3A9C2731591A}" type="slidenum">
              <a:rPr lang="en-US" smtClean="0"/>
              <a:pPr/>
              <a:t>‹#›</a:t>
            </a:fld>
            <a:endParaRPr lang="en-US" dirty="0"/>
          </a:p>
        </p:txBody>
      </p:sp>
    </p:spTree>
    <p:extLst>
      <p:ext uri="{BB962C8B-B14F-4D97-AF65-F5344CB8AC3E}">
        <p14:creationId xmlns:p14="http://schemas.microsoft.com/office/powerpoint/2010/main" val="398835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8DE85D-F898-A740-BCA7-25FDF2F85634}"/>
              </a:ext>
            </a:extLst>
          </p:cNvPr>
          <p:cNvPicPr>
            <a:picLocks noChangeAspect="1"/>
          </p:cNvPicPr>
          <p:nvPr userDrawn="1"/>
        </p:nvPicPr>
        <p:blipFill>
          <a:blip r:embed="rId2"/>
          <a:srcRect/>
          <a:stretch/>
        </p:blipFill>
        <p:spPr>
          <a:xfrm>
            <a:off x="793" y="0"/>
            <a:ext cx="12190413" cy="6858000"/>
          </a:xfrm>
          <a:prstGeom prst="rect">
            <a:avLst/>
          </a:prstGeom>
        </p:spPr>
      </p:pic>
    </p:spTree>
    <p:extLst>
      <p:ext uri="{BB962C8B-B14F-4D97-AF65-F5344CB8AC3E}">
        <p14:creationId xmlns:p14="http://schemas.microsoft.com/office/powerpoint/2010/main" val="579562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A1CA2F01-5CA3-4CB0-BB29-85A1AEC852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782" y="3127948"/>
            <a:ext cx="770813" cy="3740710"/>
          </a:xfrm>
          <a:prstGeom prst="rect">
            <a:avLst/>
          </a:prstGeom>
        </p:spPr>
      </p:pic>
      <p:sp>
        <p:nvSpPr>
          <p:cNvPr id="37" name="Rectangle 36">
            <a:extLst>
              <a:ext uri="{FF2B5EF4-FFF2-40B4-BE49-F238E27FC236}">
                <a16:creationId xmlns:a16="http://schemas.microsoft.com/office/drawing/2014/main" id="{4500C66A-D5D3-4377-94B8-F457C618B2BE}"/>
              </a:ext>
            </a:extLst>
          </p:cNvPr>
          <p:cNvSpPr/>
          <p:nvPr userDrawn="1"/>
        </p:nvSpPr>
        <p:spPr>
          <a:xfrm>
            <a:off x="0" y="2878052"/>
            <a:ext cx="980110" cy="1314036"/>
          </a:xfrm>
          <a:prstGeom prst="rect">
            <a:avLst/>
          </a:prstGeom>
          <a:gradFill flip="none" rotWithShape="1">
            <a:gsLst>
              <a:gs pos="0">
                <a:srgbClr val="307FE2"/>
              </a:gs>
              <a:gs pos="100000">
                <a:srgbClr val="307FE2">
                  <a:alpha val="20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39" name="Picture 38">
            <a:extLst>
              <a:ext uri="{FF2B5EF4-FFF2-40B4-BE49-F238E27FC236}">
                <a16:creationId xmlns:a16="http://schemas.microsoft.com/office/drawing/2014/main" id="{C79D37DE-4DFC-490E-8AC9-4C15D9ADCC4A}"/>
              </a:ext>
            </a:extLst>
          </p:cNvPr>
          <p:cNvPicPr>
            <a:picLocks noChangeAspect="1"/>
          </p:cNvPicPr>
          <p:nvPr userDrawn="1"/>
        </p:nvPicPr>
        <p:blipFill rotWithShape="1">
          <a:blip r:embed="rId3"/>
          <a:srcRect b="68122"/>
          <a:stretch/>
        </p:blipFill>
        <p:spPr>
          <a:xfrm>
            <a:off x="318091" y="254574"/>
            <a:ext cx="2529590" cy="683300"/>
          </a:xfrm>
          <a:prstGeom prst="rect">
            <a:avLst/>
          </a:prstGeom>
        </p:spPr>
      </p:pic>
      <p:pic>
        <p:nvPicPr>
          <p:cNvPr id="40" name="Picture 39">
            <a:extLst>
              <a:ext uri="{FF2B5EF4-FFF2-40B4-BE49-F238E27FC236}">
                <a16:creationId xmlns:a16="http://schemas.microsoft.com/office/drawing/2014/main" id="{5D3B8311-512E-4C9B-8993-942848EAC26D}"/>
              </a:ext>
            </a:extLst>
          </p:cNvPr>
          <p:cNvPicPr>
            <a:picLocks noChangeAspect="1"/>
          </p:cNvPicPr>
          <p:nvPr userDrawn="1"/>
        </p:nvPicPr>
        <p:blipFill>
          <a:blip r:embed="rId4"/>
          <a:stretch>
            <a:fillRect/>
          </a:stretch>
        </p:blipFill>
        <p:spPr>
          <a:xfrm flipH="1" flipV="1">
            <a:off x="11216640" y="-8626"/>
            <a:ext cx="975360" cy="225084"/>
          </a:xfrm>
          <a:prstGeom prst="rect">
            <a:avLst/>
          </a:prstGeom>
        </p:spPr>
      </p:pic>
      <p:sp>
        <p:nvSpPr>
          <p:cNvPr id="41" name="Rectangle 40">
            <a:extLst>
              <a:ext uri="{FF2B5EF4-FFF2-40B4-BE49-F238E27FC236}">
                <a16:creationId xmlns:a16="http://schemas.microsoft.com/office/drawing/2014/main" id="{A8B47E16-8D50-43EB-AC3B-728C07D8F280}"/>
              </a:ext>
            </a:extLst>
          </p:cNvPr>
          <p:cNvSpPr/>
          <p:nvPr userDrawn="1"/>
        </p:nvSpPr>
        <p:spPr>
          <a:xfrm>
            <a:off x="11498796" y="2429418"/>
            <a:ext cx="172209" cy="2970605"/>
          </a:xfrm>
          <a:prstGeom prst="rect">
            <a:avLst/>
          </a:prstGeom>
          <a:solidFill>
            <a:srgbClr val="00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D0866CA5-13EF-4C6E-9508-EE3355AAEE85}"/>
              </a:ext>
            </a:extLst>
          </p:cNvPr>
          <p:cNvSpPr/>
          <p:nvPr userDrawn="1"/>
        </p:nvSpPr>
        <p:spPr>
          <a:xfrm>
            <a:off x="11078074" y="1955366"/>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D8F26559-F00A-4DAC-8C21-62B98F01D040}"/>
              </a:ext>
            </a:extLst>
          </p:cNvPr>
          <p:cNvSpPr/>
          <p:nvPr userDrawn="1"/>
        </p:nvSpPr>
        <p:spPr>
          <a:xfrm>
            <a:off x="3479996" y="5746311"/>
            <a:ext cx="1010715" cy="1122347"/>
          </a:xfrm>
          <a:prstGeom prst="rect">
            <a:avLst/>
          </a:prstGeom>
          <a:gradFill>
            <a:gsLst>
              <a:gs pos="0">
                <a:srgbClr val="2CCCD3"/>
              </a:gs>
              <a:gs pos="98000">
                <a:srgbClr val="2CCCD3">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44" name="Picture 43">
            <a:extLst>
              <a:ext uri="{FF2B5EF4-FFF2-40B4-BE49-F238E27FC236}">
                <a16:creationId xmlns:a16="http://schemas.microsoft.com/office/drawing/2014/main" id="{30A286A9-CEBF-4E5C-A029-D01FA4EF78BC}"/>
              </a:ext>
            </a:extLst>
          </p:cNvPr>
          <p:cNvPicPr>
            <a:picLocks noChangeAspect="1"/>
          </p:cNvPicPr>
          <p:nvPr userDrawn="1"/>
        </p:nvPicPr>
        <p:blipFill>
          <a:blip r:embed="rId4"/>
          <a:stretch>
            <a:fillRect/>
          </a:stretch>
        </p:blipFill>
        <p:spPr>
          <a:xfrm>
            <a:off x="3479996" y="5530321"/>
            <a:ext cx="1010715" cy="233243"/>
          </a:xfrm>
          <a:prstGeom prst="rect">
            <a:avLst/>
          </a:prstGeom>
        </p:spPr>
      </p:pic>
      <p:sp>
        <p:nvSpPr>
          <p:cNvPr id="45" name="Rectangle 44">
            <a:extLst>
              <a:ext uri="{FF2B5EF4-FFF2-40B4-BE49-F238E27FC236}">
                <a16:creationId xmlns:a16="http://schemas.microsoft.com/office/drawing/2014/main" id="{DD520733-259C-46DA-94E5-8CA8CAE17F52}"/>
              </a:ext>
            </a:extLst>
          </p:cNvPr>
          <p:cNvSpPr/>
          <p:nvPr userDrawn="1"/>
        </p:nvSpPr>
        <p:spPr>
          <a:xfrm>
            <a:off x="7420474" y="5371427"/>
            <a:ext cx="518957" cy="1497690"/>
          </a:xfrm>
          <a:prstGeom prst="rect">
            <a:avLst/>
          </a:prstGeom>
          <a:gradFill>
            <a:gsLst>
              <a:gs pos="0">
                <a:srgbClr val="FFFFFF"/>
              </a:gs>
              <a:gs pos="97000">
                <a:srgbClr val="FFFFFF">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120ED18D-48C0-4FE7-9112-A677CA9A1C2C}"/>
              </a:ext>
            </a:extLst>
          </p:cNvPr>
          <p:cNvSpPr/>
          <p:nvPr userDrawn="1"/>
        </p:nvSpPr>
        <p:spPr>
          <a:xfrm>
            <a:off x="7385270" y="0"/>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6C258DFD-3FD3-4D7C-9FEB-12E6AC5D8E33}"/>
              </a:ext>
            </a:extLst>
          </p:cNvPr>
          <p:cNvSpPr/>
          <p:nvPr userDrawn="1"/>
        </p:nvSpPr>
        <p:spPr>
          <a:xfrm>
            <a:off x="9272436" y="563051"/>
            <a:ext cx="1010715" cy="1122347"/>
          </a:xfrm>
          <a:prstGeom prst="rect">
            <a:avLst/>
          </a:prstGeom>
          <a:gradFill>
            <a:gsLst>
              <a:gs pos="0">
                <a:srgbClr val="9063CD"/>
              </a:gs>
              <a:gs pos="97000">
                <a:srgbClr val="9063CD">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48" name="Picture 47">
            <a:extLst>
              <a:ext uri="{FF2B5EF4-FFF2-40B4-BE49-F238E27FC236}">
                <a16:creationId xmlns:a16="http://schemas.microsoft.com/office/drawing/2014/main" id="{3C69CBDA-5696-4832-9EAF-86CD8B589EDA}"/>
              </a:ext>
            </a:extLst>
          </p:cNvPr>
          <p:cNvPicPr>
            <a:picLocks noChangeAspect="1"/>
          </p:cNvPicPr>
          <p:nvPr userDrawn="1"/>
        </p:nvPicPr>
        <p:blipFill>
          <a:blip r:embed="rId4"/>
          <a:stretch>
            <a:fillRect/>
          </a:stretch>
        </p:blipFill>
        <p:spPr>
          <a:xfrm>
            <a:off x="9272436" y="347061"/>
            <a:ext cx="1010715" cy="233243"/>
          </a:xfrm>
          <a:prstGeom prst="rect">
            <a:avLst/>
          </a:prstGeom>
        </p:spPr>
      </p:pic>
      <p:pic>
        <p:nvPicPr>
          <p:cNvPr id="49" name="Picture 48">
            <a:extLst>
              <a:ext uri="{FF2B5EF4-FFF2-40B4-BE49-F238E27FC236}">
                <a16:creationId xmlns:a16="http://schemas.microsoft.com/office/drawing/2014/main" id="{02AF3999-2601-4500-B3CC-819F593F903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09450" y="4109158"/>
            <a:ext cx="568624" cy="2759500"/>
          </a:xfrm>
          <a:prstGeom prst="rect">
            <a:avLst/>
          </a:prstGeom>
        </p:spPr>
      </p:pic>
      <p:pic>
        <p:nvPicPr>
          <p:cNvPr id="11" name="Picture 10">
            <a:extLst>
              <a:ext uri="{FF2B5EF4-FFF2-40B4-BE49-F238E27FC236}">
                <a16:creationId xmlns:a16="http://schemas.microsoft.com/office/drawing/2014/main" id="{0280A61F-8A3D-4B1A-AAF0-ECF0BCDF8F9D}"/>
              </a:ext>
            </a:extLst>
          </p:cNvPr>
          <p:cNvPicPr>
            <a:picLocks noChangeAspect="1"/>
          </p:cNvPicPr>
          <p:nvPr userDrawn="1"/>
        </p:nvPicPr>
        <p:blipFill>
          <a:blip r:embed="rId6"/>
          <a:stretch>
            <a:fillRect/>
          </a:stretch>
        </p:blipFill>
        <p:spPr>
          <a:xfrm>
            <a:off x="2078973" y="2445521"/>
            <a:ext cx="3482565" cy="398503"/>
          </a:xfrm>
          <a:prstGeom prst="rect">
            <a:avLst/>
          </a:prstGeom>
        </p:spPr>
      </p:pic>
      <p:sp>
        <p:nvSpPr>
          <p:cNvPr id="3" name="Subtitle 2">
            <a:extLst>
              <a:ext uri="{FF2B5EF4-FFF2-40B4-BE49-F238E27FC236}">
                <a16:creationId xmlns:a16="http://schemas.microsoft.com/office/drawing/2014/main" id="{4E805C02-C86D-4C0B-952A-29894ADDF978}"/>
              </a:ext>
            </a:extLst>
          </p:cNvPr>
          <p:cNvSpPr>
            <a:spLocks noGrp="1"/>
          </p:cNvSpPr>
          <p:nvPr>
            <p:ph type="subTitle" idx="1"/>
          </p:nvPr>
        </p:nvSpPr>
        <p:spPr>
          <a:xfrm>
            <a:off x="1951892" y="3807447"/>
            <a:ext cx="7596554" cy="398503"/>
          </a:xfrm>
        </p:spPr>
        <p:txBody>
          <a:bodyPr lIns="91440" tIns="45720" rIns="91440" bIns="45720"/>
          <a:lstStyle>
            <a:lvl1pPr marL="0" indent="0" algn="l">
              <a:spcBef>
                <a:spcPts val="1000"/>
              </a:spcBef>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A0F1A0-AC0F-4481-AA71-D131C7165F15}"/>
              </a:ext>
            </a:extLst>
          </p:cNvPr>
          <p:cNvSpPr>
            <a:spLocks noGrp="1"/>
          </p:cNvSpPr>
          <p:nvPr>
            <p:ph type="dt" sz="half" idx="10"/>
          </p:nvPr>
        </p:nvSpPr>
        <p:spPr>
          <a:xfrm>
            <a:off x="1952625" y="5141260"/>
            <a:ext cx="1933575" cy="365125"/>
          </a:xfrm>
        </p:spPr>
        <p:txBody>
          <a:bodyPr/>
          <a:lstStyle>
            <a:lvl1pPr>
              <a:defRPr sz="1400"/>
            </a:lvl1pPr>
          </a:lstStyle>
          <a:p>
            <a:fld id="{8A2D0064-AAF6-4091-BA60-DBB884E73FD7}" type="datetimeFigureOut">
              <a:rPr lang="en-US" smtClean="0"/>
              <a:pPr/>
              <a:t>4/16/2023</a:t>
            </a:fld>
            <a:endParaRPr lang="en-US"/>
          </a:p>
        </p:txBody>
      </p:sp>
      <p:pic>
        <p:nvPicPr>
          <p:cNvPr id="38" name="Picture 37">
            <a:extLst>
              <a:ext uri="{FF2B5EF4-FFF2-40B4-BE49-F238E27FC236}">
                <a16:creationId xmlns:a16="http://schemas.microsoft.com/office/drawing/2014/main" id="{E33610ED-403A-462B-B6A3-86FE86F081F7}"/>
              </a:ext>
            </a:extLst>
          </p:cNvPr>
          <p:cNvPicPr>
            <a:picLocks noChangeAspect="1"/>
          </p:cNvPicPr>
          <p:nvPr userDrawn="1"/>
        </p:nvPicPr>
        <p:blipFill rotWithShape="1">
          <a:blip r:embed="rId4"/>
          <a:srcRect l="3028"/>
          <a:stretch/>
        </p:blipFill>
        <p:spPr>
          <a:xfrm>
            <a:off x="0" y="2647190"/>
            <a:ext cx="980110" cy="233243"/>
          </a:xfrm>
          <a:prstGeom prst="rect">
            <a:avLst/>
          </a:prstGeom>
        </p:spPr>
      </p:pic>
      <p:sp>
        <p:nvSpPr>
          <p:cNvPr id="60" name="Content Placeholder 59">
            <a:extLst>
              <a:ext uri="{FF2B5EF4-FFF2-40B4-BE49-F238E27FC236}">
                <a16:creationId xmlns:a16="http://schemas.microsoft.com/office/drawing/2014/main" id="{5B6F4BBE-DDC0-4D39-8CFF-F1D27918C035}"/>
              </a:ext>
            </a:extLst>
          </p:cNvPr>
          <p:cNvSpPr>
            <a:spLocks noGrp="1"/>
          </p:cNvSpPr>
          <p:nvPr>
            <p:ph sz="quarter" idx="11"/>
          </p:nvPr>
        </p:nvSpPr>
        <p:spPr>
          <a:xfrm>
            <a:off x="1952625" y="4341814"/>
            <a:ext cx="7596188" cy="248736"/>
          </a:xfrm>
        </p:spPr>
        <p:txBody>
          <a:bodyPr lIns="91440"/>
          <a:lstStyle>
            <a:lvl1pPr marL="0" indent="0">
              <a:spcBef>
                <a:spcPts val="0"/>
              </a:spcBef>
              <a:buNone/>
              <a:defRPr sz="2000" b="1"/>
            </a:lvl1pPr>
            <a:lvl2pPr marL="400050" indent="0">
              <a:buNone/>
              <a:defRPr b="1"/>
            </a:lvl2pPr>
            <a:lvl3pPr marL="800100" indent="0">
              <a:buNone/>
              <a:defRPr b="1"/>
            </a:lvl3pPr>
            <a:lvl4pPr marL="1371600" indent="0">
              <a:buNone/>
              <a:defRPr b="1"/>
            </a:lvl4pPr>
            <a:lvl5pPr marL="1828800" indent="0">
              <a:buNone/>
              <a:defRPr b="1"/>
            </a:lvl5pPr>
          </a:lstStyle>
          <a:p>
            <a:pPr lvl="0"/>
            <a:r>
              <a:rPr lang="en-US"/>
              <a:t>Click to edit Master text style</a:t>
            </a:r>
          </a:p>
        </p:txBody>
      </p:sp>
      <p:sp>
        <p:nvSpPr>
          <p:cNvPr id="62" name="Content Placeholder 61">
            <a:extLst>
              <a:ext uri="{FF2B5EF4-FFF2-40B4-BE49-F238E27FC236}">
                <a16:creationId xmlns:a16="http://schemas.microsoft.com/office/drawing/2014/main" id="{00326CA1-B358-4EB7-95DF-87D58B075873}"/>
              </a:ext>
            </a:extLst>
          </p:cNvPr>
          <p:cNvSpPr>
            <a:spLocks noGrp="1"/>
          </p:cNvSpPr>
          <p:nvPr>
            <p:ph sz="quarter" idx="12"/>
          </p:nvPr>
        </p:nvSpPr>
        <p:spPr>
          <a:xfrm>
            <a:off x="1952625" y="4667250"/>
            <a:ext cx="7596188" cy="247650"/>
          </a:xfrm>
        </p:spPr>
        <p:txBody>
          <a:bodyPr lIns="91440"/>
          <a:lstStyle>
            <a:lvl1pPr marL="0" indent="0">
              <a:buNone/>
              <a:defRPr sz="2000"/>
            </a:lvl1pPr>
            <a:lvl2pPr marL="400050" indent="0">
              <a:buNone/>
              <a:defRPr/>
            </a:lvl2pPr>
            <a:lvl3pPr marL="8001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65939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796398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nterior white" userDrawn="1">
  <p:cSld name="Interior white">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1752600" y="946000"/>
            <a:ext cx="8686800" cy="967800"/>
          </a:xfrm>
          <a:prstGeom prst="rect">
            <a:avLst/>
          </a:prstGeom>
        </p:spPr>
        <p:txBody>
          <a:bodyPr spcFirstLastPara="1" wrap="square" lIns="0" tIns="0" rIns="0" bIns="0" anchor="t" anchorCtr="0">
            <a:noAutofit/>
          </a:bodyPr>
          <a:lstStyle>
            <a:lvl1pPr lvl="0" algn="ctr">
              <a:lnSpc>
                <a:spcPct val="130000"/>
              </a:lnSpc>
              <a:spcBef>
                <a:spcPts val="0"/>
              </a:spcBef>
              <a:spcAft>
                <a:spcPts val="0"/>
              </a:spcAft>
              <a:buNone/>
              <a:defRPr sz="2600">
                <a:solidFill>
                  <a:srgbClr val="000000"/>
                </a:solidFill>
              </a:defRPr>
            </a:lvl1pPr>
            <a:lvl2pPr lvl="1" algn="ctr">
              <a:lnSpc>
                <a:spcPct val="130000"/>
              </a:lnSpc>
              <a:spcBef>
                <a:spcPts val="0"/>
              </a:spcBef>
              <a:spcAft>
                <a:spcPts val="0"/>
              </a:spcAft>
              <a:buNone/>
              <a:defRPr sz="2600">
                <a:solidFill>
                  <a:srgbClr val="000000"/>
                </a:solidFill>
              </a:defRPr>
            </a:lvl2pPr>
            <a:lvl3pPr lvl="2" algn="ctr">
              <a:lnSpc>
                <a:spcPct val="130000"/>
              </a:lnSpc>
              <a:spcBef>
                <a:spcPts val="0"/>
              </a:spcBef>
              <a:spcAft>
                <a:spcPts val="0"/>
              </a:spcAft>
              <a:buNone/>
              <a:defRPr sz="2600">
                <a:solidFill>
                  <a:srgbClr val="000000"/>
                </a:solidFill>
              </a:defRPr>
            </a:lvl3pPr>
            <a:lvl4pPr lvl="3" algn="ctr">
              <a:lnSpc>
                <a:spcPct val="130000"/>
              </a:lnSpc>
              <a:spcBef>
                <a:spcPts val="0"/>
              </a:spcBef>
              <a:spcAft>
                <a:spcPts val="0"/>
              </a:spcAft>
              <a:buNone/>
              <a:defRPr sz="2600">
                <a:solidFill>
                  <a:srgbClr val="000000"/>
                </a:solidFill>
              </a:defRPr>
            </a:lvl4pPr>
            <a:lvl5pPr lvl="4" algn="ctr">
              <a:lnSpc>
                <a:spcPct val="130000"/>
              </a:lnSpc>
              <a:spcBef>
                <a:spcPts val="0"/>
              </a:spcBef>
              <a:spcAft>
                <a:spcPts val="0"/>
              </a:spcAft>
              <a:buNone/>
              <a:defRPr sz="2600">
                <a:solidFill>
                  <a:srgbClr val="000000"/>
                </a:solidFill>
              </a:defRPr>
            </a:lvl5pPr>
            <a:lvl6pPr lvl="5" algn="ctr">
              <a:lnSpc>
                <a:spcPct val="130000"/>
              </a:lnSpc>
              <a:spcBef>
                <a:spcPts val="0"/>
              </a:spcBef>
              <a:spcAft>
                <a:spcPts val="0"/>
              </a:spcAft>
              <a:buNone/>
              <a:defRPr sz="2600">
                <a:solidFill>
                  <a:srgbClr val="000000"/>
                </a:solidFill>
              </a:defRPr>
            </a:lvl6pPr>
            <a:lvl7pPr lvl="6" algn="ctr">
              <a:lnSpc>
                <a:spcPct val="130000"/>
              </a:lnSpc>
              <a:spcBef>
                <a:spcPts val="0"/>
              </a:spcBef>
              <a:spcAft>
                <a:spcPts val="0"/>
              </a:spcAft>
              <a:buNone/>
              <a:defRPr sz="2600">
                <a:solidFill>
                  <a:srgbClr val="000000"/>
                </a:solidFill>
              </a:defRPr>
            </a:lvl7pPr>
            <a:lvl8pPr lvl="7" algn="ctr">
              <a:lnSpc>
                <a:spcPct val="130000"/>
              </a:lnSpc>
              <a:spcBef>
                <a:spcPts val="0"/>
              </a:spcBef>
              <a:spcAft>
                <a:spcPts val="0"/>
              </a:spcAft>
              <a:buNone/>
              <a:defRPr sz="2600">
                <a:solidFill>
                  <a:srgbClr val="000000"/>
                </a:solidFill>
              </a:defRPr>
            </a:lvl8pPr>
            <a:lvl9pPr lvl="8" algn="ctr">
              <a:lnSpc>
                <a:spcPct val="130000"/>
              </a:lnSpc>
              <a:spcBef>
                <a:spcPts val="0"/>
              </a:spcBef>
              <a:spcAft>
                <a:spcPts val="0"/>
              </a:spcAft>
              <a:buNone/>
              <a:defRPr sz="2600">
                <a:solidFill>
                  <a:srgbClr val="000000"/>
                </a:solidFill>
              </a:defRPr>
            </a:lvl9pPr>
          </a:lstStyle>
          <a:p>
            <a:endParaRPr/>
          </a:p>
        </p:txBody>
      </p:sp>
      <p:sp>
        <p:nvSpPr>
          <p:cNvPr id="140" name="Google Shape;140;p14"/>
          <p:cNvSpPr txBox="1">
            <a:spLocks noGrp="1"/>
          </p:cNvSpPr>
          <p:nvPr>
            <p:ph type="subTitle" idx="2"/>
          </p:nvPr>
        </p:nvSpPr>
        <p:spPr>
          <a:xfrm>
            <a:off x="885050" y="6169550"/>
            <a:ext cx="9183000" cy="559800"/>
          </a:xfrm>
          <a:prstGeom prst="rect">
            <a:avLst/>
          </a:prstGeom>
        </p:spPr>
        <p:txBody>
          <a:bodyPr spcFirstLastPara="1" wrap="square" lIns="0" tIns="0" rIns="0" bIns="0" anchor="b" anchorCtr="0">
            <a:noAutofit/>
          </a:bodyPr>
          <a:lstStyle>
            <a:lvl1pPr lvl="0">
              <a:lnSpc>
                <a:spcPct val="142000"/>
              </a:lnSpc>
              <a:spcBef>
                <a:spcPts val="0"/>
              </a:spcBef>
              <a:spcAft>
                <a:spcPts val="0"/>
              </a:spcAft>
              <a:buNone/>
              <a:defRPr sz="600">
                <a:solidFill>
                  <a:srgbClr val="4D4D4F"/>
                </a:solidFill>
              </a:defRPr>
            </a:lvl1pPr>
            <a:lvl2pPr lvl="1">
              <a:lnSpc>
                <a:spcPct val="142000"/>
              </a:lnSpc>
              <a:spcBef>
                <a:spcPts val="0"/>
              </a:spcBef>
              <a:spcAft>
                <a:spcPts val="0"/>
              </a:spcAft>
              <a:buNone/>
              <a:defRPr sz="600">
                <a:solidFill>
                  <a:srgbClr val="4D4D4F"/>
                </a:solidFill>
              </a:defRPr>
            </a:lvl2pPr>
            <a:lvl3pPr lvl="2">
              <a:lnSpc>
                <a:spcPct val="142000"/>
              </a:lnSpc>
              <a:spcBef>
                <a:spcPts val="0"/>
              </a:spcBef>
              <a:spcAft>
                <a:spcPts val="0"/>
              </a:spcAft>
              <a:buNone/>
              <a:defRPr sz="600">
                <a:solidFill>
                  <a:srgbClr val="4D4D4F"/>
                </a:solidFill>
              </a:defRPr>
            </a:lvl3pPr>
            <a:lvl4pPr lvl="3">
              <a:lnSpc>
                <a:spcPct val="142000"/>
              </a:lnSpc>
              <a:spcBef>
                <a:spcPts val="0"/>
              </a:spcBef>
              <a:spcAft>
                <a:spcPts val="0"/>
              </a:spcAft>
              <a:buNone/>
              <a:defRPr sz="600">
                <a:solidFill>
                  <a:srgbClr val="4D4D4F"/>
                </a:solidFill>
              </a:defRPr>
            </a:lvl4pPr>
            <a:lvl5pPr lvl="4">
              <a:lnSpc>
                <a:spcPct val="142000"/>
              </a:lnSpc>
              <a:spcBef>
                <a:spcPts val="0"/>
              </a:spcBef>
              <a:spcAft>
                <a:spcPts val="0"/>
              </a:spcAft>
              <a:buNone/>
              <a:defRPr sz="600">
                <a:solidFill>
                  <a:srgbClr val="4D4D4F"/>
                </a:solidFill>
              </a:defRPr>
            </a:lvl5pPr>
            <a:lvl6pPr lvl="5">
              <a:lnSpc>
                <a:spcPct val="142000"/>
              </a:lnSpc>
              <a:spcBef>
                <a:spcPts val="0"/>
              </a:spcBef>
              <a:spcAft>
                <a:spcPts val="0"/>
              </a:spcAft>
              <a:buNone/>
              <a:defRPr sz="600">
                <a:solidFill>
                  <a:srgbClr val="4D4D4F"/>
                </a:solidFill>
              </a:defRPr>
            </a:lvl6pPr>
            <a:lvl7pPr lvl="6">
              <a:lnSpc>
                <a:spcPct val="142000"/>
              </a:lnSpc>
              <a:spcBef>
                <a:spcPts val="0"/>
              </a:spcBef>
              <a:spcAft>
                <a:spcPts val="0"/>
              </a:spcAft>
              <a:buNone/>
              <a:defRPr sz="600">
                <a:solidFill>
                  <a:srgbClr val="4D4D4F"/>
                </a:solidFill>
              </a:defRPr>
            </a:lvl7pPr>
            <a:lvl8pPr lvl="7">
              <a:lnSpc>
                <a:spcPct val="142000"/>
              </a:lnSpc>
              <a:spcBef>
                <a:spcPts val="0"/>
              </a:spcBef>
              <a:spcAft>
                <a:spcPts val="0"/>
              </a:spcAft>
              <a:buNone/>
              <a:defRPr sz="600">
                <a:solidFill>
                  <a:srgbClr val="4D4D4F"/>
                </a:solidFill>
              </a:defRPr>
            </a:lvl8pPr>
            <a:lvl9pPr lvl="8">
              <a:lnSpc>
                <a:spcPct val="142000"/>
              </a:lnSpc>
              <a:spcBef>
                <a:spcPts val="0"/>
              </a:spcBef>
              <a:spcAft>
                <a:spcPts val="0"/>
              </a:spcAft>
              <a:buNone/>
              <a:defRPr sz="600">
                <a:solidFill>
                  <a:srgbClr val="4D4D4F"/>
                </a:solidFill>
              </a:defRPr>
            </a:lvl9pPr>
          </a:lstStyle>
          <a:p>
            <a:endParaRPr/>
          </a:p>
        </p:txBody>
      </p:sp>
    </p:spTree>
    <p:extLst>
      <p:ext uri="{BB962C8B-B14F-4D97-AF65-F5344CB8AC3E}">
        <p14:creationId xmlns:p14="http://schemas.microsoft.com/office/powerpoint/2010/main" val="11723824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1" y="1264251"/>
            <a:ext cx="11018520" cy="1612749"/>
          </a:xfrm>
        </p:spPr>
        <p:txBody>
          <a:bodyPr wrap="square">
            <a:spAutoFit/>
          </a:bodyPr>
          <a:lstStyle>
            <a:lvl1pPr marL="0" indent="0">
              <a:buNone/>
              <a:defRPr/>
            </a:lvl1pPr>
            <a:lvl2pPr marL="228594" indent="0">
              <a:buNone/>
              <a:defRPr/>
            </a:lvl2pPr>
            <a:lvl3pPr marL="457189" indent="0">
              <a:buNone/>
              <a:defRPr/>
            </a:lvl3pPr>
            <a:lvl4pPr marL="685783" indent="0">
              <a:buNone/>
              <a:defRPr/>
            </a:lvl4pPr>
            <a:lvl5pPr marL="91437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28837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84200" y="1435498"/>
            <a:ext cx="11018520" cy="1612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51260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649683"/>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2" indent="0">
              <a:buFont typeface="Wingdings" panose="05000000000000000000" pitchFamily="2" charset="2"/>
              <a:buNone/>
              <a:defRPr sz="2000" b="0"/>
            </a:lvl2pPr>
            <a:lvl3pPr marL="450839" indent="0">
              <a:buFont typeface="Wingdings" panose="05000000000000000000" pitchFamily="2" charset="2"/>
              <a:buNone/>
              <a:tabLst/>
              <a:defRPr sz="1600" b="0"/>
            </a:lvl3pPr>
            <a:lvl4pPr marL="652446" indent="0">
              <a:buFont typeface="Wingdings" panose="05000000000000000000" pitchFamily="2" charset="2"/>
              <a:buNone/>
              <a:defRPr sz="1400" b="0"/>
            </a:lvl4pPr>
            <a:lvl5pPr marL="854053"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3"/>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2" indent="0">
              <a:buFont typeface="Wingdings" panose="05000000000000000000" pitchFamily="2" charset="2"/>
              <a:buNone/>
              <a:defRPr sz="2000" b="0"/>
            </a:lvl2pPr>
            <a:lvl3pPr marL="450839" indent="0">
              <a:buFont typeface="Wingdings" panose="05000000000000000000" pitchFamily="2" charset="2"/>
              <a:buNone/>
              <a:tabLst/>
              <a:defRPr sz="1600" b="0"/>
            </a:lvl3pPr>
            <a:lvl4pPr marL="652446" indent="0">
              <a:buFont typeface="Wingdings" panose="05000000000000000000" pitchFamily="2" charset="2"/>
              <a:buNone/>
              <a:defRPr sz="1400" b="0"/>
            </a:lvl4pPr>
            <a:lvl5pPr marL="854053"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65270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7480"/>
            <a:ext cx="5212080" cy="1649683"/>
          </a:xfrm>
        </p:spPr>
        <p:txBody>
          <a:bodyPr wrap="square">
            <a:spAutoFit/>
          </a:bodyPr>
          <a:lstStyle>
            <a:lvl1pPr marL="231769" indent="-231769">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28" indent="-171446">
              <a:buFont typeface="Wingdings" panose="05000000000000000000" pitchFamily="2" charset="2"/>
              <a:buChar char=""/>
              <a:defRPr sz="2000" b="0"/>
            </a:lvl2pPr>
            <a:lvl3pPr marL="639747" indent="-188909">
              <a:buFont typeface="Wingdings" panose="05000000000000000000" pitchFamily="2" charset="2"/>
              <a:buChar char=""/>
              <a:tabLst/>
              <a:defRPr sz="1600" b="0"/>
            </a:lvl3pPr>
            <a:lvl4pPr marL="828654" indent="-176209">
              <a:buFont typeface="Wingdings" panose="05000000000000000000" pitchFamily="2" charset="2"/>
              <a:buChar char=""/>
              <a:defRPr sz="1400" b="0"/>
            </a:lvl4pPr>
            <a:lvl5pPr marL="1023913" indent="-169858">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5" y="1437480"/>
            <a:ext cx="5212080" cy="1649683"/>
          </a:xfrm>
        </p:spPr>
        <p:txBody>
          <a:bodyPr wrap="square">
            <a:spAutoFit/>
          </a:bodyPr>
          <a:lstStyle>
            <a:lvl1pPr marL="231769" indent="-231769">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28" indent="-171446">
              <a:buFont typeface="Wingdings" panose="05000000000000000000" pitchFamily="2" charset="2"/>
              <a:buChar char=""/>
              <a:defRPr sz="2000" b="0"/>
            </a:lvl2pPr>
            <a:lvl3pPr marL="639747" indent="-188909">
              <a:buFont typeface="Wingdings" panose="05000000000000000000" pitchFamily="2" charset="2"/>
              <a:buChar char=""/>
              <a:tabLst/>
              <a:defRPr sz="1600" b="0"/>
            </a:lvl3pPr>
            <a:lvl4pPr marL="828654" indent="-176209">
              <a:buFont typeface="Wingdings" panose="05000000000000000000" pitchFamily="2" charset="2"/>
              <a:buChar char=""/>
              <a:defRPr sz="1400" b="0"/>
            </a:lvl4pPr>
            <a:lvl5pPr marL="1023913" indent="-169858">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8989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4/16/2023</a:t>
            </a:fld>
            <a:endParaRPr lang="en-US"/>
          </a:p>
        </p:txBody>
      </p:sp>
    </p:spTree>
    <p:extLst>
      <p:ext uri="{BB962C8B-B14F-4D97-AF65-F5344CB8AC3E}">
        <p14:creationId xmlns:p14="http://schemas.microsoft.com/office/powerpoint/2010/main" val="290705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443959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15464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69771"/>
          </a:xfrm>
        </p:spPr>
        <p:txBody>
          <a:bodyPr/>
          <a:lstStyle>
            <a:lvl1pPr marL="0" indent="0">
              <a:buNone/>
              <a:defRPr sz="32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45"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592"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42"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71"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Tree>
    <p:extLst>
      <p:ext uri="{BB962C8B-B14F-4D97-AF65-F5344CB8AC3E}">
        <p14:creationId xmlns:p14="http://schemas.microsoft.com/office/powerpoint/2010/main" val="174021319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Only white">
    <p:bg bwMode="gray">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78" imgH="379" progId="TCLayout.ActiveDocument.1">
                  <p:embed/>
                </p:oleObj>
              </mc:Choice>
              <mc:Fallback>
                <p:oleObj name="think-cell Slide" r:id="rId3" imgW="378" imgH="379"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3" name="Title 2"/>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9062079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alphaModFix amt="35000"/>
            <a:extLst>
              <a:ext uri="{28A0092B-C50C-407E-A947-70E740481C1C}">
                <a14:useLocalDpi xmlns:a14="http://schemas.microsoft.com/office/drawing/2010/main" val="0"/>
              </a:ext>
            </a:extLst>
          </a:blip>
          <a:srcRect/>
          <a:stretch/>
        </p:blipFill>
        <p:spPr>
          <a:xfrm>
            <a:off x="1" y="0"/>
            <a:ext cx="12191135" cy="6858001"/>
          </a:xfrm>
          <a:prstGeom prst="rect">
            <a:avLst/>
          </a:prstGeom>
          <a:blipFill dpi="0" rotWithShape="1">
            <a:blip r:embed="rId3">
              <a:alphaModFix amt="35000"/>
            </a:blip>
            <a:srcRect/>
            <a:stretch>
              <a:fillRect/>
            </a:stretch>
          </a:blipFill>
          <a:ln w="55000" cap="flat" cmpd="thickThin" algn="ctr">
            <a:noFill/>
            <a:prstDash val="solid"/>
            <a:headEnd type="none" w="med" len="med"/>
            <a:tailEnd type="none" w="med" len="med"/>
          </a:ln>
          <a:effectLst/>
        </p:spPr>
      </p:pic>
      <p:sp>
        <p:nvSpPr>
          <p:cNvPr id="2" name="Rectangle 1">
            <a:extLst>
              <a:ext uri="{FF2B5EF4-FFF2-40B4-BE49-F238E27FC236}">
                <a16:creationId xmlns:a16="http://schemas.microsoft.com/office/drawing/2014/main" id="{BC28AAEF-CE36-4DCE-AEF9-0CA2B12A27F6}"/>
              </a:ext>
            </a:extLst>
          </p:cNvPr>
          <p:cNvSpPr/>
          <p:nvPr userDrawn="1"/>
        </p:nvSpPr>
        <p:spPr bwMode="auto">
          <a:xfrm>
            <a:off x="0" y="0"/>
            <a:ext cx="12191135" cy="6858000"/>
          </a:xfrm>
          <a:prstGeom prst="rect">
            <a:avLst/>
          </a:prstGeom>
          <a:gradFill flip="none" rotWithShape="1">
            <a:gsLst>
              <a:gs pos="49000">
                <a:schemeClr val="bg2">
                  <a:alpha val="40000"/>
                </a:schemeClr>
              </a:gs>
              <a:gs pos="85000">
                <a:schemeClr val="bg2">
                  <a:alpha val="0"/>
                </a:schemeClr>
              </a:gs>
              <a:gs pos="0">
                <a:schemeClr val="bg2">
                  <a:alpha val="70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6274911" cy="1793090"/>
          </a:xfrm>
          <a:noFill/>
        </p:spPr>
        <p:txBody>
          <a:bodyPr lIns="146304" tIns="91440" rIns="146304" bIns="91440" anchor="t" anchorCtr="0"/>
          <a:lstStyle>
            <a:lvl1pPr>
              <a:defRPr sz="5294" spc="-98" baseline="0">
                <a:gradFill>
                  <a:gsLst>
                    <a:gs pos="89381">
                      <a:schemeClr val="tx1"/>
                    </a:gs>
                    <a:gs pos="64000">
                      <a:schemeClr val="tx1"/>
                    </a:gs>
                  </a:gsLst>
                  <a:lin ang="5400000" scaled="0"/>
                </a:gradFill>
              </a:defRPr>
            </a:lvl1pPr>
          </a:lstStyle>
          <a:p>
            <a:r>
              <a:rPr lang="en-US"/>
              <a:t>Azure security </a:t>
            </a:r>
            <a:br>
              <a:rPr lang="en-US"/>
            </a:br>
            <a:r>
              <a:rPr lang="en-US"/>
              <a:t>and management</a:t>
            </a:r>
          </a:p>
        </p:txBody>
      </p:sp>
      <p:sp>
        <p:nvSpPr>
          <p:cNvPr id="5" name="Text Placeholder 4"/>
          <p:cNvSpPr>
            <a:spLocks noGrp="1"/>
          </p:cNvSpPr>
          <p:nvPr>
            <p:ph type="body" sz="quarter" idx="12" hasCustomPrompt="1"/>
          </p:nvPr>
        </p:nvSpPr>
        <p:spPr>
          <a:xfrm>
            <a:off x="269301" y="3878574"/>
            <a:ext cx="6274912" cy="1792326"/>
          </a:xfrm>
          <a:noFill/>
        </p:spPr>
        <p:txBody>
          <a:bodyPr lIns="164592" tIns="109728" rIns="164592" bIns="109728">
            <a:noAutofit/>
          </a:bodyPr>
          <a:lstStyle>
            <a:lvl1pPr marL="0" indent="0">
              <a:spcBef>
                <a:spcPts val="0"/>
              </a:spcBef>
              <a:buNone/>
              <a:defRPr sz="3137" spc="0" baseline="0">
                <a:gradFill>
                  <a:gsLst>
                    <a:gs pos="89381">
                      <a:schemeClr val="tx1"/>
                    </a:gs>
                    <a:gs pos="64000">
                      <a:schemeClr val="tx1"/>
                    </a:gs>
                  </a:gsLst>
                  <a:lin ang="5400000" scaled="0"/>
                </a:gradFill>
                <a:latin typeface="+mj-lt"/>
              </a:defRPr>
            </a:lvl1pPr>
          </a:lstStyle>
          <a:p>
            <a:pPr lvl="0"/>
            <a:r>
              <a:rPr lang="en-US"/>
              <a:t>for your hybrid environment</a:t>
            </a:r>
          </a:p>
        </p:txBody>
      </p:sp>
    </p:spTree>
    <p:extLst>
      <p:ext uri="{BB962C8B-B14F-4D97-AF65-F5344CB8AC3E}">
        <p14:creationId xmlns:p14="http://schemas.microsoft.com/office/powerpoint/2010/main" val="2693533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902"/>
            </a:lvl1pPr>
          </a:lstStyle>
          <a:p>
            <a:r>
              <a:rPr lang="en-US"/>
              <a:t>Click to edit Master title style</a:t>
            </a:r>
          </a:p>
        </p:txBody>
      </p:sp>
    </p:spTree>
    <p:extLst>
      <p:ext uri="{BB962C8B-B14F-4D97-AF65-F5344CB8AC3E}">
        <p14:creationId xmlns:p14="http://schemas.microsoft.com/office/powerpoint/2010/main" val="60192884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902"/>
            </a:lvl1pPr>
          </a:lstStyle>
          <a:p>
            <a:r>
              <a:rPr lang="en-US"/>
              <a:t>Click to edit Master title style</a:t>
            </a:r>
          </a:p>
        </p:txBody>
      </p:sp>
      <p:sp>
        <p:nvSpPr>
          <p:cNvPr id="3" name="Rectangle 2"/>
          <p:cNvSpPr/>
          <p:nvPr userDrawn="1"/>
        </p:nvSpPr>
        <p:spPr bwMode="auto">
          <a:xfrm rot="10800000">
            <a:off x="0" y="2308748"/>
            <a:ext cx="12190695" cy="45492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p:cNvGrpSpPr/>
          <p:nvPr userDrawn="1"/>
        </p:nvGrpSpPr>
        <p:grpSpPr>
          <a:xfrm>
            <a:off x="4315100" y="1833392"/>
            <a:ext cx="7585232" cy="5024608"/>
            <a:chOff x="4569387" y="1859015"/>
            <a:chExt cx="7737332" cy="5124635"/>
          </a:xfrm>
        </p:grpSpPr>
        <p:sp>
          <p:nvSpPr>
            <p:cNvPr id="5" name="Rectangle 4"/>
            <p:cNvSpPr/>
            <p:nvPr userDrawn="1"/>
          </p:nvSpPr>
          <p:spPr bwMode="auto">
            <a:xfrm>
              <a:off x="4762500" y="2109518"/>
              <a:ext cx="7351107" cy="4372353"/>
            </a:xfrm>
            <a:prstGeom prst="rect">
              <a:avLst/>
            </a:prstGeom>
            <a:gradFill>
              <a:gsLst>
                <a:gs pos="1000">
                  <a:schemeClr val="tx2">
                    <a:lumMod val="90000"/>
                    <a:lumOff val="10000"/>
                  </a:schemeClr>
                </a:gs>
                <a:gs pos="85000">
                  <a:schemeClr val="accent1"/>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rotWithShape="1">
            <a:blip r:embed="rId2"/>
            <a:srcRect l="2899" t="8774" r="2880" b="28821"/>
            <a:stretch/>
          </p:blipFill>
          <p:spPr>
            <a:xfrm>
              <a:off x="4569387" y="1859015"/>
              <a:ext cx="7737332" cy="5124635"/>
            </a:xfrm>
            <a:prstGeom prst="rect">
              <a:avLst/>
            </a:prstGeom>
          </p:spPr>
        </p:pic>
      </p:grpSp>
    </p:spTree>
    <p:extLst>
      <p:ext uri="{BB962C8B-B14F-4D97-AF65-F5344CB8AC3E}">
        <p14:creationId xmlns:p14="http://schemas.microsoft.com/office/powerpoint/2010/main" val="54005608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902"/>
            </a:lvl1pPr>
          </a:lstStyle>
          <a:p>
            <a:r>
              <a:rPr lang="en-US"/>
              <a:t>Click to edit Master title style</a:t>
            </a:r>
          </a:p>
        </p:txBody>
      </p:sp>
      <p:sp>
        <p:nvSpPr>
          <p:cNvPr id="3" name="Rectangle 2"/>
          <p:cNvSpPr/>
          <p:nvPr userDrawn="1"/>
        </p:nvSpPr>
        <p:spPr bwMode="auto">
          <a:xfrm rot="10800000">
            <a:off x="0" y="2308748"/>
            <a:ext cx="12190695" cy="45492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6634277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902"/>
            </a:lvl1pPr>
          </a:lstStyle>
          <a:p>
            <a:r>
              <a:rPr lang="en-US"/>
              <a:t>Click to edit Master title style</a:t>
            </a:r>
          </a:p>
        </p:txBody>
      </p:sp>
      <p:sp>
        <p:nvSpPr>
          <p:cNvPr id="3" name="Rectangle 2"/>
          <p:cNvSpPr/>
          <p:nvPr userDrawn="1"/>
        </p:nvSpPr>
        <p:spPr bwMode="auto">
          <a:xfrm rot="10800000">
            <a:off x="0" y="2308748"/>
            <a:ext cx="12190695" cy="4549251"/>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p:cNvGrpSpPr/>
          <p:nvPr userDrawn="1"/>
        </p:nvGrpSpPr>
        <p:grpSpPr>
          <a:xfrm>
            <a:off x="4315100" y="1833392"/>
            <a:ext cx="7585232" cy="5024608"/>
            <a:chOff x="4569387" y="1859015"/>
            <a:chExt cx="7737332" cy="5124635"/>
          </a:xfrm>
        </p:grpSpPr>
        <p:sp>
          <p:nvSpPr>
            <p:cNvPr id="5" name="Rectangle 4"/>
            <p:cNvSpPr/>
            <p:nvPr/>
          </p:nvSpPr>
          <p:spPr bwMode="auto">
            <a:xfrm>
              <a:off x="4762500" y="2109518"/>
              <a:ext cx="7351107" cy="4372353"/>
            </a:xfrm>
            <a:prstGeom prst="rect">
              <a:avLst/>
            </a:prstGeom>
            <a:gradFill>
              <a:gsLst>
                <a:gs pos="1000">
                  <a:schemeClr val="tx2">
                    <a:lumMod val="90000"/>
                    <a:lumOff val="10000"/>
                  </a:schemeClr>
                </a:gs>
                <a:gs pos="85000">
                  <a:schemeClr val="accent1"/>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rotWithShape="1">
            <a:blip r:embed="rId2"/>
            <a:srcRect l="2899" t="8774" r="2880" b="28821"/>
            <a:stretch/>
          </p:blipFill>
          <p:spPr>
            <a:xfrm>
              <a:off x="4569387" y="1859015"/>
              <a:ext cx="7737332" cy="5124635"/>
            </a:xfrm>
            <a:prstGeom prst="rect">
              <a:avLst/>
            </a:prstGeom>
          </p:spPr>
        </p:pic>
      </p:grpSp>
    </p:spTree>
    <p:extLst>
      <p:ext uri="{BB962C8B-B14F-4D97-AF65-F5344CB8AC3E}">
        <p14:creationId xmlns:p14="http://schemas.microsoft.com/office/powerpoint/2010/main" val="69310466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902"/>
            </a:lvl1pPr>
          </a:lstStyle>
          <a:p>
            <a:r>
              <a:rPr lang="en-US"/>
              <a:t>Click to edit Master title style</a:t>
            </a:r>
          </a:p>
        </p:txBody>
      </p:sp>
      <p:sp>
        <p:nvSpPr>
          <p:cNvPr id="3" name="Rectangle 2"/>
          <p:cNvSpPr/>
          <p:nvPr userDrawn="1"/>
        </p:nvSpPr>
        <p:spPr bwMode="auto">
          <a:xfrm rot="10800000">
            <a:off x="0" y="2308748"/>
            <a:ext cx="12190695" cy="4549251"/>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4451018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no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p:txBody>
          <a:bodyPr/>
          <a:lstStyle>
            <a:lvl1pPr marL="0" indent="0">
              <a:buNone/>
              <a:defRPr/>
            </a:lvl1pPr>
          </a:lstStyle>
          <a:p>
            <a:pPr lvl="0"/>
            <a:r>
              <a:rPr lang="en-US"/>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4/16/2023</a:t>
            </a:fld>
            <a:endParaRPr lang="en-US"/>
          </a:p>
        </p:txBody>
      </p:sp>
    </p:spTree>
    <p:extLst>
      <p:ext uri="{BB962C8B-B14F-4D97-AF65-F5344CB8AC3E}">
        <p14:creationId xmlns:p14="http://schemas.microsoft.com/office/powerpoint/2010/main" val="212482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902"/>
            </a:lvl1pPr>
          </a:lstStyle>
          <a:p>
            <a:r>
              <a:rPr lang="en-US"/>
              <a:t>Click to edit Master title style</a:t>
            </a:r>
          </a:p>
        </p:txBody>
      </p:sp>
      <p:sp>
        <p:nvSpPr>
          <p:cNvPr id="3" name="Rectangle 2"/>
          <p:cNvSpPr/>
          <p:nvPr userDrawn="1"/>
        </p:nvSpPr>
        <p:spPr bwMode="auto">
          <a:xfrm rot="10800000">
            <a:off x="0" y="2308748"/>
            <a:ext cx="12190695" cy="4549251"/>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p:cNvGrpSpPr/>
          <p:nvPr userDrawn="1"/>
        </p:nvGrpSpPr>
        <p:grpSpPr>
          <a:xfrm>
            <a:off x="4315100" y="1833392"/>
            <a:ext cx="7585232" cy="5024608"/>
            <a:chOff x="4569387" y="1859015"/>
            <a:chExt cx="7737332" cy="5124635"/>
          </a:xfrm>
        </p:grpSpPr>
        <p:sp>
          <p:nvSpPr>
            <p:cNvPr id="5" name="Rectangle 4"/>
            <p:cNvSpPr/>
            <p:nvPr/>
          </p:nvSpPr>
          <p:spPr bwMode="auto">
            <a:xfrm>
              <a:off x="4762500" y="2109518"/>
              <a:ext cx="7351107" cy="4372353"/>
            </a:xfrm>
            <a:prstGeom prst="rect">
              <a:avLst/>
            </a:prstGeom>
            <a:gradFill>
              <a:gsLst>
                <a:gs pos="1000">
                  <a:schemeClr val="tx2">
                    <a:lumMod val="90000"/>
                    <a:lumOff val="10000"/>
                  </a:schemeClr>
                </a:gs>
                <a:gs pos="85000">
                  <a:schemeClr val="accent1"/>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rotWithShape="1">
            <a:blip r:embed="rId2"/>
            <a:srcRect l="2899" t="8774" r="2880" b="28821"/>
            <a:stretch/>
          </p:blipFill>
          <p:spPr>
            <a:xfrm>
              <a:off x="4569387" y="1859015"/>
              <a:ext cx="7737332" cy="5124635"/>
            </a:xfrm>
            <a:prstGeom prst="rect">
              <a:avLst/>
            </a:prstGeom>
          </p:spPr>
        </p:pic>
      </p:grpSp>
    </p:spTree>
    <p:extLst>
      <p:ext uri="{BB962C8B-B14F-4D97-AF65-F5344CB8AC3E}">
        <p14:creationId xmlns:p14="http://schemas.microsoft.com/office/powerpoint/2010/main" val="107805265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902"/>
            </a:lvl1pPr>
          </a:lstStyle>
          <a:p>
            <a:r>
              <a:rPr lang="en-US"/>
              <a:t>Click to edit Master title style</a:t>
            </a:r>
          </a:p>
        </p:txBody>
      </p:sp>
      <p:sp>
        <p:nvSpPr>
          <p:cNvPr id="3" name="Rectangle 2"/>
          <p:cNvSpPr/>
          <p:nvPr userDrawn="1"/>
        </p:nvSpPr>
        <p:spPr bwMode="auto">
          <a:xfrm rot="10800000">
            <a:off x="0" y="2308748"/>
            <a:ext cx="12190695" cy="4549251"/>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2503448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0553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61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4/16/2023</a:t>
            </a:fld>
            <a:endParaRPr lang="en-US"/>
          </a:p>
        </p:txBody>
      </p:sp>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5054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ub no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p:txBody>
          <a:bodyPr/>
          <a:lstStyle>
            <a:lvl1pPr marL="0" indent="0">
              <a:buNone/>
              <a:defRPr/>
            </a:lvl1pPr>
          </a:lstStyle>
          <a:p>
            <a:pPr lvl="0"/>
            <a:r>
              <a:rPr lang="en-US"/>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4/16/2023</a:t>
            </a:fld>
            <a:endParaRPr lang="en-US"/>
          </a:p>
        </p:txBody>
      </p:sp>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37774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8115300" y="1518855"/>
            <a:ext cx="3742426" cy="4351338"/>
          </a:xfrm>
        </p:spPr>
        <p:txBody>
          <a:bodyPr/>
          <a:lstStyle>
            <a:lvl1pPr marL="0" indent="0">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4/16/2023</a:t>
            </a:fld>
            <a:endParaRPr lang="en-US"/>
          </a:p>
        </p:txBody>
      </p:sp>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2100"/>
            <a:ext cx="7620000" cy="4610100"/>
          </a:xfrm>
          <a:solidFill>
            <a:schemeClr val="bg1"/>
          </a:solidFill>
        </p:spPr>
        <p:txBody>
          <a:bodyPr/>
          <a:lstStyle>
            <a:lvl1pPr marL="0" indent="0" algn="ctr">
              <a:buNone/>
              <a:defRPr/>
            </a:lvl1pPr>
          </a:lstStyle>
          <a:p>
            <a:endParaRPr lang="en-US"/>
          </a:p>
        </p:txBody>
      </p:sp>
    </p:spTree>
    <p:extLst>
      <p:ext uri="{BB962C8B-B14F-4D97-AF65-F5344CB8AC3E}">
        <p14:creationId xmlns:p14="http://schemas.microsoft.com/office/powerpoint/2010/main" val="92226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42900" y="5147095"/>
            <a:ext cx="5676900" cy="981171"/>
          </a:xfrm>
        </p:spPr>
        <p:txBody>
          <a:bodyPr lIns="91440" tIns="182880" rIns="45720"/>
          <a:lstStyle>
            <a:lvl1pPr marL="0" indent="0">
              <a:spcBef>
                <a:spcPts val="600"/>
              </a:spcBef>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4/16/2023</a:t>
            </a:fld>
            <a:endParaRPr lang="en-US"/>
          </a:p>
        </p:txBody>
      </p:sp>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5696"/>
            <a:ext cx="5676900" cy="3581400"/>
          </a:xfrm>
          <a:solidFill>
            <a:schemeClr val="bg1"/>
          </a:solidFill>
        </p:spPr>
        <p:txBody>
          <a:bodyPr/>
          <a:lstStyle>
            <a:lvl1pPr marL="0" indent="0" algn="ctr">
              <a:buNone/>
              <a:defRPr/>
            </a:lvl1pPr>
          </a:lstStyle>
          <a:p>
            <a:endParaRPr lang="en-US"/>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6172200" y="5147095"/>
            <a:ext cx="5676900" cy="981171"/>
          </a:xfrm>
        </p:spPr>
        <p:txBody>
          <a:bodyPr lIns="91440" tIns="182880" rIns="45720"/>
          <a:lstStyle>
            <a:lvl1pPr marL="0" indent="0">
              <a:spcBef>
                <a:spcPts val="600"/>
              </a:spcBef>
              <a:buNone/>
              <a:defRPr sz="1800"/>
            </a:lvl1pPr>
          </a:lstStyle>
          <a:p>
            <a:pPr lvl="0"/>
            <a:r>
              <a:rPr lang="en-US"/>
              <a:t>Click to edit Master text styles</a:t>
            </a:r>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6172200" y="1565696"/>
            <a:ext cx="5676900" cy="3581400"/>
          </a:xfrm>
          <a:solidFill>
            <a:schemeClr val="bg1"/>
          </a:solidFill>
        </p:spPr>
        <p:txBody>
          <a:bodyPr/>
          <a:lstStyle>
            <a:lvl1pPr marL="0" indent="0" algn="ctr">
              <a:buNone/>
              <a:defRPr/>
            </a:lvl1pPr>
          </a:lstStyle>
          <a:p>
            <a:endParaRPr lang="en-US"/>
          </a:p>
        </p:txBody>
      </p:sp>
    </p:spTree>
    <p:extLst>
      <p:ext uri="{BB962C8B-B14F-4D97-AF65-F5344CB8AC3E}">
        <p14:creationId xmlns:p14="http://schemas.microsoft.com/office/powerpoint/2010/main" val="16490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0F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3CBE1A-D4BC-4174-A207-982ED71DA0A1}"/>
              </a:ext>
            </a:extLst>
          </p:cNvPr>
          <p:cNvSpPr>
            <a:spLocks noGrp="1"/>
          </p:cNvSpPr>
          <p:nvPr>
            <p:ph type="title"/>
          </p:nvPr>
        </p:nvSpPr>
        <p:spPr>
          <a:xfrm>
            <a:off x="353011" y="161926"/>
            <a:ext cx="11315114" cy="755650"/>
          </a:xfrm>
          <a:prstGeom prst="rect">
            <a:avLst/>
          </a:prstGeom>
        </p:spPr>
        <p:txBody>
          <a:bodyPr vert="horz" lIns="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ED7C1F37-3473-47F0-9300-64D5AC8917C7}"/>
              </a:ext>
            </a:extLst>
          </p:cNvPr>
          <p:cNvSpPr>
            <a:spLocks noGrp="1"/>
          </p:cNvSpPr>
          <p:nvPr>
            <p:ph type="body" idx="1"/>
          </p:nvPr>
        </p:nvSpPr>
        <p:spPr>
          <a:xfrm>
            <a:off x="353011" y="1492370"/>
            <a:ext cx="11315114" cy="4403701"/>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1706158D-9DAD-4770-8F7E-BD097DBBAA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7F7F7F"/>
                </a:solidFill>
              </a:defRPr>
            </a:lvl1pPr>
          </a:lstStyle>
          <a:p>
            <a:fld id="{8A2D0064-AAF6-4091-BA60-DBB884E73FD7}" type="datetimeFigureOut">
              <a:rPr lang="en-US" smtClean="0"/>
              <a:pPr/>
              <a:t>4/16/2023</a:t>
            </a:fld>
            <a:endParaRPr lang="en-US"/>
          </a:p>
        </p:txBody>
      </p:sp>
      <p:sp>
        <p:nvSpPr>
          <p:cNvPr id="30" name="Rectangle 26">
            <a:extLst>
              <a:ext uri="{FF2B5EF4-FFF2-40B4-BE49-F238E27FC236}">
                <a16:creationId xmlns:a16="http://schemas.microsoft.com/office/drawing/2014/main" id="{78DF8DE5-430E-4BE3-B831-2C5C9428E9A9}"/>
              </a:ext>
            </a:extLst>
          </p:cNvPr>
          <p:cNvSpPr>
            <a:spLocks noChangeArrowheads="1"/>
          </p:cNvSpPr>
          <p:nvPr userDrawn="1"/>
        </p:nvSpPr>
        <p:spPr bwMode="black">
          <a:xfrm>
            <a:off x="11570075" y="6379337"/>
            <a:ext cx="372187" cy="276985"/>
          </a:xfrm>
          <a:prstGeom prst="rect">
            <a:avLst/>
          </a:prstGeom>
        </p:spPr>
        <p:txBody>
          <a:bodyPr anchor="ctr" anchorCtr="0"/>
          <a:lstStyle/>
          <a:p>
            <a:pPr marL="0" marR="0" lvl="0" indent="0" algn="r" defTabSz="914400" eaLnBrk="1" fontAlgn="auto" latinLnBrk="0" hangingPunct="1">
              <a:lnSpc>
                <a:spcPct val="100000"/>
              </a:lnSpc>
              <a:spcBef>
                <a:spcPts val="0"/>
              </a:spcBef>
              <a:spcAft>
                <a:spcPts val="0"/>
              </a:spcAft>
              <a:buClrTx/>
              <a:buSzTx/>
              <a:buFontTx/>
              <a:buNone/>
              <a:tabLst/>
              <a:defRPr/>
            </a:pPr>
            <a:fld id="{5266C0E3-FCB2-4D10-9980-6DFC0D8FABCB}" type="slidenum">
              <a:rPr kumimoji="0" lang="en-US" sz="1100" b="0" i="0" u="none" strike="noStrike" kern="0" cap="none" spc="0" normalizeH="0" baseline="0" noProof="0">
                <a:ln>
                  <a:noFill/>
                </a:ln>
                <a:solidFill>
                  <a:srgbClr val="DA291C"/>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US" sz="1100" b="0" i="0" u="none" strike="noStrike" kern="0" cap="none" spc="0" normalizeH="0" baseline="0" noProof="0">
              <a:ln>
                <a:noFill/>
              </a:ln>
              <a:solidFill>
                <a:srgbClr val="DA291C"/>
              </a:solidFill>
              <a:effectLst/>
              <a:uLnTx/>
              <a:uFillTx/>
            </a:endParaRPr>
          </a:p>
        </p:txBody>
      </p:sp>
      <p:pic>
        <p:nvPicPr>
          <p:cNvPr id="31" name="Picture 30">
            <a:extLst>
              <a:ext uri="{FF2B5EF4-FFF2-40B4-BE49-F238E27FC236}">
                <a16:creationId xmlns:a16="http://schemas.microsoft.com/office/drawing/2014/main" id="{6A1AA161-A88C-42E4-BDBF-679A1EB34B11}"/>
              </a:ext>
            </a:extLst>
          </p:cNvPr>
          <p:cNvPicPr>
            <a:picLocks noChangeAspect="1"/>
          </p:cNvPicPr>
          <p:nvPr userDrawn="1"/>
        </p:nvPicPr>
        <p:blipFill>
          <a:blip r:embed="rId35" cstate="screen">
            <a:extLst>
              <a:ext uri="{28A0092B-C50C-407E-A947-70E740481C1C}">
                <a14:useLocalDpi xmlns:a14="http://schemas.microsoft.com/office/drawing/2010/main" val="0"/>
              </a:ext>
            </a:extLst>
          </a:blip>
          <a:stretch>
            <a:fillRect/>
          </a:stretch>
        </p:blipFill>
        <p:spPr>
          <a:xfrm>
            <a:off x="353011" y="6406609"/>
            <a:ext cx="278208" cy="199423"/>
          </a:xfrm>
          <a:prstGeom prst="rect">
            <a:avLst/>
          </a:prstGeom>
        </p:spPr>
      </p:pic>
      <p:sp>
        <p:nvSpPr>
          <p:cNvPr id="32" name="TextBox 31">
            <a:extLst>
              <a:ext uri="{FF2B5EF4-FFF2-40B4-BE49-F238E27FC236}">
                <a16:creationId xmlns:a16="http://schemas.microsoft.com/office/drawing/2014/main" id="{2D36C91C-C87C-4AF2-A7E8-768B6867CFEB}"/>
              </a:ext>
            </a:extLst>
          </p:cNvPr>
          <p:cNvSpPr txBox="1"/>
          <p:nvPr userDrawn="1"/>
        </p:nvSpPr>
        <p:spPr>
          <a:xfrm>
            <a:off x="5000515" y="6406609"/>
            <a:ext cx="2020105" cy="216982"/>
          </a:xfrm>
          <a:prstGeom prst="rect">
            <a:avLst/>
          </a:prstGeom>
          <a:noFill/>
        </p:spPr>
        <p:txBody>
          <a:bodyPr wrap="none" rtlCol="0" anchor="ctr" anchorCtr="0">
            <a:spAutoFit/>
          </a:bodyPr>
          <a:lstStyle/>
          <a:p>
            <a:pPr defTabSz="457189">
              <a:lnSpc>
                <a:spcPct val="90000"/>
              </a:lnSpc>
              <a:spcBef>
                <a:spcPts val="300"/>
              </a:spcBef>
            </a:pPr>
            <a:r>
              <a:rPr lang="en-US" sz="900">
                <a:solidFill>
                  <a:srgbClr val="000000"/>
                </a:solidFill>
                <a:ea typeface="Inter" panose="020B0502030000000004" pitchFamily="34" charset="0"/>
                <a:cs typeface="Arial" panose="020B0604020202020204" pitchFamily="34" charset="0"/>
              </a:rPr>
              <a:t>© Fortinet Inc. All Rights Reserved.</a:t>
            </a:r>
          </a:p>
        </p:txBody>
      </p:sp>
      <p:pic>
        <p:nvPicPr>
          <p:cNvPr id="33" name="Picture 32">
            <a:extLst>
              <a:ext uri="{FF2B5EF4-FFF2-40B4-BE49-F238E27FC236}">
                <a16:creationId xmlns:a16="http://schemas.microsoft.com/office/drawing/2014/main" id="{5A1112DD-D5D7-4C83-80B9-2C31327018CC}"/>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flipH="1" flipV="1">
            <a:off x="11216640" y="-8626"/>
            <a:ext cx="975360" cy="225084"/>
          </a:xfrm>
          <a:prstGeom prst="rect">
            <a:avLst/>
          </a:prstGeom>
        </p:spPr>
      </p:pic>
    </p:spTree>
    <p:extLst>
      <p:ext uri="{BB962C8B-B14F-4D97-AF65-F5344CB8AC3E}">
        <p14:creationId xmlns:p14="http://schemas.microsoft.com/office/powerpoint/2010/main" val="4069598592"/>
      </p:ext>
    </p:extLst>
  </p:cSld>
  <p:clrMap bg1="lt1" tx1="dk1" bg2="lt2" tx2="dk2" accent1="accent1" accent2="accent2" accent3="accent3" accent4="accent4" accent5="accent5" accent6="accent6" hlink="hlink" folHlink="folHlink"/>
  <p:sldLayoutIdLst>
    <p:sldLayoutId id="2147483649" r:id="rId1"/>
    <p:sldLayoutId id="2147483730" r:id="rId2"/>
    <p:sldLayoutId id="2147483729" r:id="rId3"/>
    <p:sldLayoutId id="2147483650" r:id="rId4"/>
    <p:sldLayoutId id="2147483667" r:id="rId5"/>
    <p:sldLayoutId id="2147483660" r:id="rId6"/>
    <p:sldLayoutId id="2147483668" r:id="rId7"/>
    <p:sldLayoutId id="2147483669" r:id="rId8"/>
    <p:sldLayoutId id="2147483670" r:id="rId9"/>
    <p:sldLayoutId id="2147483671" r:id="rId10"/>
    <p:sldLayoutId id="2147483672" r:id="rId11"/>
    <p:sldLayoutId id="2147483651" r:id="rId12"/>
    <p:sldLayoutId id="2147483661" r:id="rId13"/>
    <p:sldLayoutId id="2147483662" r:id="rId14"/>
    <p:sldLayoutId id="2147483652" r:id="rId15"/>
    <p:sldLayoutId id="2147483663" r:id="rId16"/>
    <p:sldLayoutId id="2147483665" r:id="rId17"/>
    <p:sldLayoutId id="2147483666" r:id="rId18"/>
    <p:sldLayoutId id="2147483674" r:id="rId19"/>
    <p:sldLayoutId id="2147483676" r:id="rId20"/>
    <p:sldLayoutId id="2147483675" r:id="rId21"/>
    <p:sldLayoutId id="2147483654" r:id="rId22"/>
    <p:sldLayoutId id="2147483664" r:id="rId23"/>
    <p:sldLayoutId id="2147483655" r:id="rId24"/>
    <p:sldLayoutId id="2147483673" r:id="rId25"/>
    <p:sldLayoutId id="2147483678" r:id="rId26"/>
    <p:sldLayoutId id="2147483690" r:id="rId27"/>
    <p:sldLayoutId id="2147483728" r:id="rId28"/>
    <p:sldLayoutId id="2147483732" r:id="rId29"/>
    <p:sldLayoutId id="2147483733" r:id="rId30"/>
    <p:sldLayoutId id="2147483734" r:id="rId31"/>
    <p:sldLayoutId id="2147483735" r:id="rId32"/>
    <p:sldLayoutId id="2147483736"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400"/>
        </a:spcBef>
        <a:buFont typeface="Arial" panose="020B0604020202020204" pitchFamily="34" charset="0"/>
        <a:buChar char="•"/>
        <a:defRPr sz="2200" kern="1200">
          <a:solidFill>
            <a:schemeClr val="tx1"/>
          </a:solidFill>
          <a:latin typeface="+mn-lt"/>
          <a:ea typeface="+mn-ea"/>
          <a:cs typeface="+mn-cs"/>
        </a:defRPr>
      </a:lvl1pPr>
      <a:lvl2pPr marL="628650" indent="-228600" algn="l" defTabSz="914400" rtl="0" eaLnBrk="1" latinLnBrk="0" hangingPunct="1">
        <a:lnSpc>
          <a:spcPct val="90000"/>
        </a:lnSpc>
        <a:spcBef>
          <a:spcPts val="900"/>
        </a:spcBef>
        <a:buFont typeface="Arial" panose="020B0604020202020204" pitchFamily="34" charset="0"/>
        <a:buChar char="•"/>
        <a:defRPr sz="1800" kern="1200">
          <a:solidFill>
            <a:schemeClr val="tx1"/>
          </a:solidFill>
          <a:latin typeface="+mn-lt"/>
          <a:ea typeface="+mn-ea"/>
          <a:cs typeface="+mn-cs"/>
        </a:defRPr>
      </a:lvl2pPr>
      <a:lvl3pPr marL="10287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5ACBF0"/>
          </p15:clr>
        </p15:guide>
        <p15:guide id="2" orient="horz" pos="2208" userDrawn="1">
          <p15:clr>
            <a:srgbClr val="5ACBF0"/>
          </p15:clr>
        </p15:guide>
        <p15:guide id="3" orient="horz" pos="2112" userDrawn="1">
          <p15:clr>
            <a:srgbClr val="5ACBF0"/>
          </p15:clr>
        </p15:guide>
        <p15:guide id="4" orient="horz" pos="888" userDrawn="1">
          <p15:clr>
            <a:srgbClr val="5ACBF0"/>
          </p15:clr>
        </p15:guide>
        <p15:guide id="5" orient="horz" pos="3432" userDrawn="1">
          <p15:clr>
            <a:srgbClr val="5ACBF0"/>
          </p15:clr>
        </p15:guide>
        <p15:guide id="6" orient="horz" pos="3888" userDrawn="1">
          <p15:clr>
            <a:srgbClr val="5ACBF0"/>
          </p15:clr>
        </p15:guide>
        <p15:guide id="7" orient="horz" pos="4104" userDrawn="1">
          <p15:clr>
            <a:srgbClr val="5ACBF0"/>
          </p15:clr>
        </p15:guide>
        <p15:guide id="8" orient="horz" pos="216" userDrawn="1">
          <p15:clr>
            <a:srgbClr val="5ACBF0"/>
          </p15:clr>
        </p15:guide>
        <p15:guide id="9" pos="3792" userDrawn="1">
          <p15:clr>
            <a:srgbClr val="5ACBF0"/>
          </p15:clr>
        </p15:guide>
        <p15:guide id="10" pos="3888" userDrawn="1">
          <p15:clr>
            <a:srgbClr val="5ACBF0"/>
          </p15:clr>
        </p15:guide>
        <p15:guide id="19" pos="7464" userDrawn="1">
          <p15:clr>
            <a:srgbClr val="5ACBF0"/>
          </p15:clr>
        </p15:guide>
        <p15:guide id="20" pos="216" userDrawn="1">
          <p15:clr>
            <a:srgbClr val="5ACBF0"/>
          </p15:clr>
        </p15:guide>
        <p15:guide id="21" orient="horz" pos="3336" userDrawn="1">
          <p15:clr>
            <a:srgbClr val="5ACBF0"/>
          </p15:clr>
        </p15:guide>
        <p15:guide id="22" orient="horz" pos="984" userDrawn="1">
          <p15:clr>
            <a:srgbClr val="5ACBF0"/>
          </p15:clr>
        </p15:guide>
        <p15:guide id="23" pos="2568" userDrawn="1">
          <p15:clr>
            <a:srgbClr val="5ACBF0"/>
          </p15:clr>
        </p15:guide>
        <p15:guide id="24" pos="2664" userDrawn="1">
          <p15:clr>
            <a:srgbClr val="5ACBF0"/>
          </p15:clr>
        </p15:guide>
        <p15:guide id="25" pos="5112" userDrawn="1">
          <p15:clr>
            <a:srgbClr val="5ACBF0"/>
          </p15:clr>
        </p15:guide>
        <p15:guide id="26" pos="5016" userDrawn="1">
          <p15:clr>
            <a:srgbClr val="5ACBF0"/>
          </p15:clr>
        </p15:guide>
        <p15:guide id="27" pos="1440" userDrawn="1">
          <p15:clr>
            <a:srgbClr val="5ACBF0"/>
          </p15:clr>
        </p15:guide>
        <p15:guide id="28" pos="1344" userDrawn="1">
          <p15:clr>
            <a:srgbClr val="5ACBF0"/>
          </p15:clr>
        </p15:guide>
        <p15:guide id="29" pos="6240" userDrawn="1">
          <p15:clr>
            <a:srgbClr val="5ACBF0"/>
          </p15:clr>
        </p15:guide>
        <p15:guide id="30" pos="6336" userDrawn="1">
          <p15:clr>
            <a:srgbClr val="5ACBF0"/>
          </p15:clr>
        </p15:guide>
        <p15:guide id="31" orient="horz" pos="2160"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AEAEA"/>
        </a:soli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457201"/>
            <a:ext cx="11018520" cy="55399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31149610"/>
      </p:ext>
    </p:extLst>
  </p:cSld>
  <p:clrMap bg1="lt1" tx1="dk1" bg2="lt2" tx2="dk2" accent1="accent1" accent2="accent2" accent3="accent3" accent4="accent4" accent5="accent5" accent6="accent6" hlink="hlink" folHlink="folHlink"/>
  <p:sldLayoutIdLst>
    <p:sldLayoutId id="2147483700" r:id="rId1"/>
    <p:sldLayoutId id="2147483727" r:id="rId2"/>
  </p:sldLayoutIdLst>
  <p:transition>
    <p:fade/>
  </p:transition>
  <p:hf sldNum="0" hdr="0" ftr="0" dt="0"/>
  <p:txStyles>
    <p:titleStyle>
      <a:lvl1pPr algn="l" defTabSz="932719" rtl="0" eaLnBrk="1" latinLnBrk="0" hangingPunct="1">
        <a:lnSpc>
          <a:spcPct val="100000"/>
        </a:lnSpc>
        <a:spcBef>
          <a:spcPct val="0"/>
        </a:spcBef>
        <a:buNone/>
        <a:defRPr lang="en-US" sz="3600" b="1"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19" rtl="0" eaLnBrk="1" latinLnBrk="0" hangingPunct="1">
        <a:defRPr sz="1800" kern="1200">
          <a:solidFill>
            <a:schemeClr val="tx1"/>
          </a:solidFill>
          <a:latin typeface="+mn-lt"/>
          <a:ea typeface="+mn-ea"/>
          <a:cs typeface="+mn-cs"/>
        </a:defRPr>
      </a:lvl1pPr>
      <a:lvl2pPr marL="466359" algn="l" defTabSz="932719" rtl="0" eaLnBrk="1" latinLnBrk="0" hangingPunct="1">
        <a:defRPr sz="1800" kern="1200">
          <a:solidFill>
            <a:schemeClr val="tx1"/>
          </a:solidFill>
          <a:latin typeface="+mn-lt"/>
          <a:ea typeface="+mn-ea"/>
          <a:cs typeface="+mn-cs"/>
        </a:defRPr>
      </a:lvl2pPr>
      <a:lvl3pPr marL="932719" algn="l" defTabSz="932719" rtl="0" eaLnBrk="1" latinLnBrk="0" hangingPunct="1">
        <a:defRPr sz="1800" kern="1200">
          <a:solidFill>
            <a:schemeClr val="tx1"/>
          </a:solidFill>
          <a:latin typeface="+mn-lt"/>
          <a:ea typeface="+mn-ea"/>
          <a:cs typeface="+mn-cs"/>
        </a:defRPr>
      </a:lvl3pPr>
      <a:lvl4pPr marL="1399078" algn="l" defTabSz="932719" rtl="0" eaLnBrk="1" latinLnBrk="0" hangingPunct="1">
        <a:defRPr sz="1800" kern="1200">
          <a:solidFill>
            <a:schemeClr val="tx1"/>
          </a:solidFill>
          <a:latin typeface="+mn-lt"/>
          <a:ea typeface="+mn-ea"/>
          <a:cs typeface="+mn-cs"/>
        </a:defRPr>
      </a:lvl4pPr>
      <a:lvl5pPr marL="1865437" algn="l" defTabSz="932719" rtl="0" eaLnBrk="1" latinLnBrk="0" hangingPunct="1">
        <a:defRPr sz="1800" kern="1200">
          <a:solidFill>
            <a:schemeClr val="tx1"/>
          </a:solidFill>
          <a:latin typeface="+mn-lt"/>
          <a:ea typeface="+mn-ea"/>
          <a:cs typeface="+mn-cs"/>
        </a:defRPr>
      </a:lvl5pPr>
      <a:lvl6pPr marL="2331798" algn="l" defTabSz="932719" rtl="0" eaLnBrk="1" latinLnBrk="0" hangingPunct="1">
        <a:defRPr sz="1800" kern="1200">
          <a:solidFill>
            <a:schemeClr val="tx1"/>
          </a:solidFill>
          <a:latin typeface="+mn-lt"/>
          <a:ea typeface="+mn-ea"/>
          <a:cs typeface="+mn-cs"/>
        </a:defRPr>
      </a:lvl6pPr>
      <a:lvl7pPr marL="2798157" algn="l" defTabSz="932719" rtl="0" eaLnBrk="1" latinLnBrk="0" hangingPunct="1">
        <a:defRPr sz="1800" kern="1200">
          <a:solidFill>
            <a:schemeClr val="tx1"/>
          </a:solidFill>
          <a:latin typeface="+mn-lt"/>
          <a:ea typeface="+mn-ea"/>
          <a:cs typeface="+mn-cs"/>
        </a:defRPr>
      </a:lvl7pPr>
      <a:lvl8pPr marL="3264516" algn="l" defTabSz="932719" rtl="0" eaLnBrk="1" latinLnBrk="0" hangingPunct="1">
        <a:defRPr sz="1800" kern="1200">
          <a:solidFill>
            <a:schemeClr val="tx1"/>
          </a:solidFill>
          <a:latin typeface="+mn-lt"/>
          <a:ea typeface="+mn-ea"/>
          <a:cs typeface="+mn-cs"/>
        </a:defRPr>
      </a:lvl8pPr>
      <a:lvl9pPr marL="3730876" algn="l" defTabSz="9327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AEAEA"/>
        </a:soli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457201"/>
            <a:ext cx="11018520" cy="55399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1127762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ransition>
    <p:fade/>
  </p:transition>
  <p:hf sldNum="0" hdr="0" ftr="0" dt="0"/>
  <p:txStyles>
    <p:titleStyle>
      <a:lvl1pPr algn="l" defTabSz="932719" rtl="0" eaLnBrk="1" latinLnBrk="0" hangingPunct="1">
        <a:lnSpc>
          <a:spcPct val="100000"/>
        </a:lnSpc>
        <a:spcBef>
          <a:spcPct val="0"/>
        </a:spcBef>
        <a:buNone/>
        <a:defRPr lang="en-US" sz="3600" b="1"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19" rtl="0" eaLnBrk="1" latinLnBrk="0" hangingPunct="1">
        <a:defRPr sz="1800" kern="1200">
          <a:solidFill>
            <a:schemeClr val="tx1"/>
          </a:solidFill>
          <a:latin typeface="+mn-lt"/>
          <a:ea typeface="+mn-ea"/>
          <a:cs typeface="+mn-cs"/>
        </a:defRPr>
      </a:lvl1pPr>
      <a:lvl2pPr marL="466359" algn="l" defTabSz="932719" rtl="0" eaLnBrk="1" latinLnBrk="0" hangingPunct="1">
        <a:defRPr sz="1800" kern="1200">
          <a:solidFill>
            <a:schemeClr val="tx1"/>
          </a:solidFill>
          <a:latin typeface="+mn-lt"/>
          <a:ea typeface="+mn-ea"/>
          <a:cs typeface="+mn-cs"/>
        </a:defRPr>
      </a:lvl2pPr>
      <a:lvl3pPr marL="932719" algn="l" defTabSz="932719" rtl="0" eaLnBrk="1" latinLnBrk="0" hangingPunct="1">
        <a:defRPr sz="1800" kern="1200">
          <a:solidFill>
            <a:schemeClr val="tx1"/>
          </a:solidFill>
          <a:latin typeface="+mn-lt"/>
          <a:ea typeface="+mn-ea"/>
          <a:cs typeface="+mn-cs"/>
        </a:defRPr>
      </a:lvl3pPr>
      <a:lvl4pPr marL="1399078" algn="l" defTabSz="932719" rtl="0" eaLnBrk="1" latinLnBrk="0" hangingPunct="1">
        <a:defRPr sz="1800" kern="1200">
          <a:solidFill>
            <a:schemeClr val="tx1"/>
          </a:solidFill>
          <a:latin typeface="+mn-lt"/>
          <a:ea typeface="+mn-ea"/>
          <a:cs typeface="+mn-cs"/>
        </a:defRPr>
      </a:lvl4pPr>
      <a:lvl5pPr marL="1865437" algn="l" defTabSz="932719" rtl="0" eaLnBrk="1" latinLnBrk="0" hangingPunct="1">
        <a:defRPr sz="1800" kern="1200">
          <a:solidFill>
            <a:schemeClr val="tx1"/>
          </a:solidFill>
          <a:latin typeface="+mn-lt"/>
          <a:ea typeface="+mn-ea"/>
          <a:cs typeface="+mn-cs"/>
        </a:defRPr>
      </a:lvl5pPr>
      <a:lvl6pPr marL="2331798" algn="l" defTabSz="932719" rtl="0" eaLnBrk="1" latinLnBrk="0" hangingPunct="1">
        <a:defRPr sz="1800" kern="1200">
          <a:solidFill>
            <a:schemeClr val="tx1"/>
          </a:solidFill>
          <a:latin typeface="+mn-lt"/>
          <a:ea typeface="+mn-ea"/>
          <a:cs typeface="+mn-cs"/>
        </a:defRPr>
      </a:lvl6pPr>
      <a:lvl7pPr marL="2798157" algn="l" defTabSz="932719" rtl="0" eaLnBrk="1" latinLnBrk="0" hangingPunct="1">
        <a:defRPr sz="1800" kern="1200">
          <a:solidFill>
            <a:schemeClr val="tx1"/>
          </a:solidFill>
          <a:latin typeface="+mn-lt"/>
          <a:ea typeface="+mn-ea"/>
          <a:cs typeface="+mn-cs"/>
        </a:defRPr>
      </a:lvl7pPr>
      <a:lvl8pPr marL="3264516" algn="l" defTabSz="932719" rtl="0" eaLnBrk="1" latinLnBrk="0" hangingPunct="1">
        <a:defRPr sz="1800" kern="1200">
          <a:solidFill>
            <a:schemeClr val="tx1"/>
          </a:solidFill>
          <a:latin typeface="+mn-lt"/>
          <a:ea typeface="+mn-ea"/>
          <a:cs typeface="+mn-cs"/>
        </a:defRPr>
      </a:lvl8pPr>
      <a:lvl9pPr marL="3730876" algn="l" defTabSz="9327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692428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7" r:id="rId3"/>
    <p:sldLayoutId id="2147483718" r:id="rId4"/>
    <p:sldLayoutId id="2147483719" r:id="rId5"/>
    <p:sldLayoutId id="2147483720" r:id="rId6"/>
    <p:sldLayoutId id="2147483721" r:id="rId7"/>
    <p:sldLayoutId id="2147483722" r:id="rId8"/>
    <p:sldLayoutId id="2147483726" r:id="rId9"/>
  </p:sldLayoutIdLst>
  <p:transition>
    <p:fade/>
  </p:transition>
  <p:hf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guide id="27" pos="391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13" Type="http://schemas.openxmlformats.org/officeDocument/2006/relationships/image" Target="../media/image91.png"/><Relationship Id="rId18" Type="http://schemas.openxmlformats.org/officeDocument/2006/relationships/image" Target="../media/image96.png"/><Relationship Id="rId26" Type="http://schemas.openxmlformats.org/officeDocument/2006/relationships/image" Target="../media/image104.png"/><Relationship Id="rId39" Type="http://schemas.openxmlformats.org/officeDocument/2006/relationships/image" Target="../media/image117.svg"/><Relationship Id="rId21" Type="http://schemas.openxmlformats.org/officeDocument/2006/relationships/image" Target="../media/image99.png"/><Relationship Id="rId34" Type="http://schemas.openxmlformats.org/officeDocument/2006/relationships/image" Target="../media/image112.png"/><Relationship Id="rId42" Type="http://schemas.openxmlformats.org/officeDocument/2006/relationships/image" Target="../media/image120.png"/><Relationship Id="rId7" Type="http://schemas.openxmlformats.org/officeDocument/2006/relationships/image" Target="../media/image85.png"/><Relationship Id="rId2" Type="http://schemas.openxmlformats.org/officeDocument/2006/relationships/notesSlide" Target="../notesSlides/notesSlide9.xml"/><Relationship Id="rId16" Type="http://schemas.openxmlformats.org/officeDocument/2006/relationships/image" Target="../media/image94.png"/><Relationship Id="rId29" Type="http://schemas.openxmlformats.org/officeDocument/2006/relationships/image" Target="../media/image107.png"/><Relationship Id="rId1" Type="http://schemas.openxmlformats.org/officeDocument/2006/relationships/slideLayout" Target="../slideLayouts/slideLayout27.xml"/><Relationship Id="rId6" Type="http://schemas.openxmlformats.org/officeDocument/2006/relationships/image" Target="../media/image84.png"/><Relationship Id="rId11" Type="http://schemas.openxmlformats.org/officeDocument/2006/relationships/image" Target="../media/image89.png"/><Relationship Id="rId24" Type="http://schemas.openxmlformats.org/officeDocument/2006/relationships/image" Target="../media/image102.png"/><Relationship Id="rId32" Type="http://schemas.openxmlformats.org/officeDocument/2006/relationships/image" Target="../media/image110.svg"/><Relationship Id="rId37" Type="http://schemas.openxmlformats.org/officeDocument/2006/relationships/image" Target="../media/image115.svg"/><Relationship Id="rId40" Type="http://schemas.openxmlformats.org/officeDocument/2006/relationships/image" Target="../media/image118.png"/><Relationship Id="rId45" Type="http://schemas.openxmlformats.org/officeDocument/2006/relationships/image" Target="../media/image123.png"/><Relationship Id="rId5" Type="http://schemas.openxmlformats.org/officeDocument/2006/relationships/image" Target="../media/image83.svg"/><Relationship Id="rId15" Type="http://schemas.openxmlformats.org/officeDocument/2006/relationships/image" Target="../media/image93.png"/><Relationship Id="rId23" Type="http://schemas.openxmlformats.org/officeDocument/2006/relationships/image" Target="../media/image101.png"/><Relationship Id="rId28" Type="http://schemas.openxmlformats.org/officeDocument/2006/relationships/image" Target="../media/image106.png"/><Relationship Id="rId36" Type="http://schemas.openxmlformats.org/officeDocument/2006/relationships/image" Target="../media/image114.png"/><Relationship Id="rId10" Type="http://schemas.openxmlformats.org/officeDocument/2006/relationships/image" Target="../media/image88.svg"/><Relationship Id="rId19" Type="http://schemas.openxmlformats.org/officeDocument/2006/relationships/image" Target="../media/image97.png"/><Relationship Id="rId31" Type="http://schemas.openxmlformats.org/officeDocument/2006/relationships/image" Target="../media/image109.png"/><Relationship Id="rId44" Type="http://schemas.openxmlformats.org/officeDocument/2006/relationships/image" Target="../media/image122.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 Id="rId27" Type="http://schemas.openxmlformats.org/officeDocument/2006/relationships/image" Target="../media/image105.png"/><Relationship Id="rId30" Type="http://schemas.openxmlformats.org/officeDocument/2006/relationships/image" Target="../media/image108.png"/><Relationship Id="rId35" Type="http://schemas.openxmlformats.org/officeDocument/2006/relationships/image" Target="../media/image113.svg"/><Relationship Id="rId43" Type="http://schemas.openxmlformats.org/officeDocument/2006/relationships/image" Target="../media/image121.png"/><Relationship Id="rId8" Type="http://schemas.openxmlformats.org/officeDocument/2006/relationships/image" Target="../media/image86.svg"/><Relationship Id="rId3" Type="http://schemas.openxmlformats.org/officeDocument/2006/relationships/image" Target="../media/image81.png"/><Relationship Id="rId12" Type="http://schemas.openxmlformats.org/officeDocument/2006/relationships/image" Target="../media/image90.svg"/><Relationship Id="rId17" Type="http://schemas.openxmlformats.org/officeDocument/2006/relationships/image" Target="../media/image95.png"/><Relationship Id="rId25" Type="http://schemas.openxmlformats.org/officeDocument/2006/relationships/image" Target="../media/image103.png"/><Relationship Id="rId33" Type="http://schemas.openxmlformats.org/officeDocument/2006/relationships/image" Target="../media/image111.png"/><Relationship Id="rId38" Type="http://schemas.openxmlformats.org/officeDocument/2006/relationships/image" Target="../media/image116.png"/><Relationship Id="rId46" Type="http://schemas.openxmlformats.org/officeDocument/2006/relationships/image" Target="../media/image124.svg"/><Relationship Id="rId20" Type="http://schemas.openxmlformats.org/officeDocument/2006/relationships/image" Target="../media/image98.png"/><Relationship Id="rId41" Type="http://schemas.openxmlformats.org/officeDocument/2006/relationships/image" Target="../media/image119.svg"/></Relationships>
</file>

<file path=ppt/slides/_rels/slide11.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127.tiff"/><Relationship Id="rId4" Type="http://schemas.openxmlformats.org/officeDocument/2006/relationships/image" Target="../media/image126.png"/></Relationships>
</file>

<file path=ppt/slides/_rels/slide12.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openxmlformats.org/officeDocument/2006/relationships/image" Target="../media/image140.svg"/><Relationship Id="rId13" Type="http://schemas.openxmlformats.org/officeDocument/2006/relationships/image" Target="../media/image145.png"/><Relationship Id="rId18" Type="http://schemas.openxmlformats.org/officeDocument/2006/relationships/image" Target="../media/image150.svg"/><Relationship Id="rId26" Type="http://schemas.openxmlformats.org/officeDocument/2006/relationships/image" Target="../media/image158.svg"/><Relationship Id="rId3" Type="http://schemas.openxmlformats.org/officeDocument/2006/relationships/image" Target="../media/image135.png"/><Relationship Id="rId21" Type="http://schemas.openxmlformats.org/officeDocument/2006/relationships/image" Target="../media/image153.png"/><Relationship Id="rId7" Type="http://schemas.openxmlformats.org/officeDocument/2006/relationships/image" Target="../media/image139.png"/><Relationship Id="rId12" Type="http://schemas.openxmlformats.org/officeDocument/2006/relationships/image" Target="../media/image144.svg"/><Relationship Id="rId17" Type="http://schemas.openxmlformats.org/officeDocument/2006/relationships/image" Target="../media/image149.png"/><Relationship Id="rId25" Type="http://schemas.openxmlformats.org/officeDocument/2006/relationships/image" Target="../media/image157.svg"/><Relationship Id="rId2" Type="http://schemas.openxmlformats.org/officeDocument/2006/relationships/notesSlide" Target="../notesSlides/notesSlide13.xml"/><Relationship Id="rId16" Type="http://schemas.openxmlformats.org/officeDocument/2006/relationships/image" Target="../media/image148.svg"/><Relationship Id="rId20" Type="http://schemas.openxmlformats.org/officeDocument/2006/relationships/image" Target="../media/image152.svg"/><Relationship Id="rId1" Type="http://schemas.openxmlformats.org/officeDocument/2006/relationships/slideLayout" Target="../slideLayouts/slideLayout27.xml"/><Relationship Id="rId6" Type="http://schemas.openxmlformats.org/officeDocument/2006/relationships/image" Target="../media/image138.svg"/><Relationship Id="rId11" Type="http://schemas.openxmlformats.org/officeDocument/2006/relationships/image" Target="../media/image143.png"/><Relationship Id="rId24" Type="http://schemas.openxmlformats.org/officeDocument/2006/relationships/image" Target="../media/image156.svg"/><Relationship Id="rId5" Type="http://schemas.openxmlformats.org/officeDocument/2006/relationships/image" Target="../media/image137.png"/><Relationship Id="rId15" Type="http://schemas.openxmlformats.org/officeDocument/2006/relationships/image" Target="../media/image147.png"/><Relationship Id="rId23" Type="http://schemas.openxmlformats.org/officeDocument/2006/relationships/image" Target="../media/image155.png"/><Relationship Id="rId28" Type="http://schemas.openxmlformats.org/officeDocument/2006/relationships/image" Target="../media/image160.svg"/><Relationship Id="rId10" Type="http://schemas.openxmlformats.org/officeDocument/2006/relationships/image" Target="../media/image142.svg"/><Relationship Id="rId19" Type="http://schemas.openxmlformats.org/officeDocument/2006/relationships/image" Target="../media/image151.png"/><Relationship Id="rId4" Type="http://schemas.openxmlformats.org/officeDocument/2006/relationships/image" Target="../media/image136.svg"/><Relationship Id="rId9" Type="http://schemas.openxmlformats.org/officeDocument/2006/relationships/image" Target="../media/image141.png"/><Relationship Id="rId14" Type="http://schemas.openxmlformats.org/officeDocument/2006/relationships/image" Target="../media/image146.svg"/><Relationship Id="rId22" Type="http://schemas.openxmlformats.org/officeDocument/2006/relationships/image" Target="../media/image154.svg"/><Relationship Id="rId27" Type="http://schemas.openxmlformats.org/officeDocument/2006/relationships/image" Target="../media/image159.png"/></Relationships>
</file>

<file path=ppt/slides/_rels/slide15.xml.rels><?xml version="1.0" encoding="UTF-8" standalone="yes"?>
<Relationships xmlns="http://schemas.openxmlformats.org/package/2006/relationships"><Relationship Id="rId13" Type="http://schemas.openxmlformats.org/officeDocument/2006/relationships/image" Target="../media/image171.png"/><Relationship Id="rId18" Type="http://schemas.openxmlformats.org/officeDocument/2006/relationships/image" Target="../media/image176.svg"/><Relationship Id="rId26" Type="http://schemas.openxmlformats.org/officeDocument/2006/relationships/image" Target="../media/image184.svg"/><Relationship Id="rId39" Type="http://schemas.openxmlformats.org/officeDocument/2006/relationships/image" Target="../media/image197.svg"/><Relationship Id="rId21" Type="http://schemas.openxmlformats.org/officeDocument/2006/relationships/image" Target="../media/image179.png"/><Relationship Id="rId34" Type="http://schemas.openxmlformats.org/officeDocument/2006/relationships/image" Target="../media/image192.png"/><Relationship Id="rId42" Type="http://schemas.openxmlformats.org/officeDocument/2006/relationships/image" Target="../media/image200.png"/><Relationship Id="rId7" Type="http://schemas.openxmlformats.org/officeDocument/2006/relationships/image" Target="../media/image165.png"/><Relationship Id="rId2" Type="http://schemas.openxmlformats.org/officeDocument/2006/relationships/notesSlide" Target="../notesSlides/notesSlide14.xml"/><Relationship Id="rId16" Type="http://schemas.openxmlformats.org/officeDocument/2006/relationships/image" Target="../media/image174.svg"/><Relationship Id="rId29" Type="http://schemas.openxmlformats.org/officeDocument/2006/relationships/image" Target="../media/image187.png"/><Relationship Id="rId1" Type="http://schemas.openxmlformats.org/officeDocument/2006/relationships/slideLayout" Target="../slideLayouts/slideLayout4.xml"/><Relationship Id="rId6" Type="http://schemas.openxmlformats.org/officeDocument/2006/relationships/image" Target="../media/image164.svg"/><Relationship Id="rId11" Type="http://schemas.openxmlformats.org/officeDocument/2006/relationships/image" Target="../media/image169.png"/><Relationship Id="rId24" Type="http://schemas.openxmlformats.org/officeDocument/2006/relationships/image" Target="../media/image182.svg"/><Relationship Id="rId32" Type="http://schemas.openxmlformats.org/officeDocument/2006/relationships/image" Target="../media/image190.png"/><Relationship Id="rId37" Type="http://schemas.openxmlformats.org/officeDocument/2006/relationships/image" Target="../media/image195.svg"/><Relationship Id="rId40" Type="http://schemas.openxmlformats.org/officeDocument/2006/relationships/image" Target="../media/image198.png"/><Relationship Id="rId45" Type="http://schemas.openxmlformats.org/officeDocument/2006/relationships/image" Target="../media/image203.svg"/><Relationship Id="rId5" Type="http://schemas.openxmlformats.org/officeDocument/2006/relationships/image" Target="../media/image163.png"/><Relationship Id="rId15" Type="http://schemas.openxmlformats.org/officeDocument/2006/relationships/image" Target="../media/image173.png"/><Relationship Id="rId23" Type="http://schemas.openxmlformats.org/officeDocument/2006/relationships/image" Target="../media/image181.png"/><Relationship Id="rId28" Type="http://schemas.openxmlformats.org/officeDocument/2006/relationships/image" Target="../media/image186.svg"/><Relationship Id="rId36" Type="http://schemas.openxmlformats.org/officeDocument/2006/relationships/image" Target="../media/image194.png"/><Relationship Id="rId10" Type="http://schemas.openxmlformats.org/officeDocument/2006/relationships/image" Target="../media/image168.svg"/><Relationship Id="rId19" Type="http://schemas.openxmlformats.org/officeDocument/2006/relationships/image" Target="../media/image177.png"/><Relationship Id="rId31" Type="http://schemas.openxmlformats.org/officeDocument/2006/relationships/image" Target="../media/image189.svg"/><Relationship Id="rId44" Type="http://schemas.openxmlformats.org/officeDocument/2006/relationships/image" Target="../media/image202.png"/><Relationship Id="rId4" Type="http://schemas.openxmlformats.org/officeDocument/2006/relationships/image" Target="../media/image162.svg"/><Relationship Id="rId9" Type="http://schemas.openxmlformats.org/officeDocument/2006/relationships/image" Target="../media/image167.png"/><Relationship Id="rId14" Type="http://schemas.openxmlformats.org/officeDocument/2006/relationships/image" Target="../media/image172.svg"/><Relationship Id="rId22" Type="http://schemas.openxmlformats.org/officeDocument/2006/relationships/image" Target="../media/image180.svg"/><Relationship Id="rId27" Type="http://schemas.openxmlformats.org/officeDocument/2006/relationships/image" Target="../media/image185.png"/><Relationship Id="rId30" Type="http://schemas.openxmlformats.org/officeDocument/2006/relationships/image" Target="../media/image188.png"/><Relationship Id="rId35" Type="http://schemas.openxmlformats.org/officeDocument/2006/relationships/image" Target="../media/image193.svg"/><Relationship Id="rId43" Type="http://schemas.openxmlformats.org/officeDocument/2006/relationships/image" Target="../media/image201.svg"/><Relationship Id="rId8" Type="http://schemas.openxmlformats.org/officeDocument/2006/relationships/image" Target="../media/image166.svg"/><Relationship Id="rId3" Type="http://schemas.openxmlformats.org/officeDocument/2006/relationships/image" Target="../media/image161.png"/><Relationship Id="rId12" Type="http://schemas.openxmlformats.org/officeDocument/2006/relationships/image" Target="../media/image170.svg"/><Relationship Id="rId17" Type="http://schemas.openxmlformats.org/officeDocument/2006/relationships/image" Target="../media/image175.png"/><Relationship Id="rId25" Type="http://schemas.openxmlformats.org/officeDocument/2006/relationships/image" Target="../media/image183.png"/><Relationship Id="rId33" Type="http://schemas.openxmlformats.org/officeDocument/2006/relationships/image" Target="../media/image191.svg"/><Relationship Id="rId38" Type="http://schemas.openxmlformats.org/officeDocument/2006/relationships/image" Target="../media/image196.png"/><Relationship Id="rId20" Type="http://schemas.openxmlformats.org/officeDocument/2006/relationships/image" Target="../media/image178.svg"/><Relationship Id="rId41" Type="http://schemas.openxmlformats.org/officeDocument/2006/relationships/image" Target="../media/image199.svg"/></Relationships>
</file>

<file path=ppt/slides/_rels/slide16.xml.rels><?xml version="1.0" encoding="UTF-8" standalone="yes"?>
<Relationships xmlns="http://schemas.openxmlformats.org/package/2006/relationships"><Relationship Id="rId8" Type="http://schemas.openxmlformats.org/officeDocument/2006/relationships/image" Target="../media/image209.svg"/><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207.svg"/><Relationship Id="rId5" Type="http://schemas.openxmlformats.org/officeDocument/2006/relationships/image" Target="../media/image206.png"/><Relationship Id="rId4" Type="http://schemas.openxmlformats.org/officeDocument/2006/relationships/image" Target="../media/image205.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212.png"/></Relationships>
</file>

<file path=ppt/slides/_rels/slide21.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 Id="rId9" Type="http://schemas.openxmlformats.org/officeDocument/2006/relationships/image" Target="../media/image219.png"/></Relationships>
</file>

<file path=ppt/slides/_rels/slide2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image" Target="../media/image221.png"/></Relationships>
</file>

<file path=ppt/slides/_rels/slide23.xml.rels><?xml version="1.0" encoding="UTF-8" standalone="yes"?>
<Relationships xmlns="http://schemas.openxmlformats.org/package/2006/relationships"><Relationship Id="rId8" Type="http://schemas.openxmlformats.org/officeDocument/2006/relationships/image" Target="../media/image225.jpeg"/><Relationship Id="rId13" Type="http://schemas.openxmlformats.org/officeDocument/2006/relationships/image" Target="../media/image229.png"/><Relationship Id="rId3" Type="http://schemas.openxmlformats.org/officeDocument/2006/relationships/slide" Target="slide2.xml"/><Relationship Id="rId7" Type="http://schemas.openxmlformats.org/officeDocument/2006/relationships/hyperlink" Target="https://github.com/fortinetsolutions/Azure-Templates" TargetMode="External"/><Relationship Id="rId12" Type="http://schemas.openxmlformats.org/officeDocument/2006/relationships/image" Target="../media/image228.jpeg"/><Relationship Id="rId17" Type="http://schemas.openxmlformats.org/officeDocument/2006/relationships/image" Target="../media/image233.png"/><Relationship Id="rId2" Type="http://schemas.openxmlformats.org/officeDocument/2006/relationships/notesSlide" Target="../notesSlides/notesSlide19.xml"/><Relationship Id="rId16" Type="http://schemas.openxmlformats.org/officeDocument/2006/relationships/image" Target="../media/image232.png"/><Relationship Id="rId1" Type="http://schemas.openxmlformats.org/officeDocument/2006/relationships/slideLayout" Target="../slideLayouts/slideLayout24.xml"/><Relationship Id="rId6" Type="http://schemas.openxmlformats.org/officeDocument/2006/relationships/image" Target="../media/image224.jpg"/><Relationship Id="rId11" Type="http://schemas.microsoft.com/office/2007/relationships/hdphoto" Target="../media/hdphoto2.wdp"/><Relationship Id="rId5" Type="http://schemas.openxmlformats.org/officeDocument/2006/relationships/image" Target="../media/image223.jpg"/><Relationship Id="rId15" Type="http://schemas.openxmlformats.org/officeDocument/2006/relationships/image" Target="../media/image231.webp"/><Relationship Id="rId10" Type="http://schemas.openxmlformats.org/officeDocument/2006/relationships/image" Target="../media/image227.png"/><Relationship Id="rId4" Type="http://schemas.openxmlformats.org/officeDocument/2006/relationships/image" Target="../media/image222.jpeg"/><Relationship Id="rId9" Type="http://schemas.openxmlformats.org/officeDocument/2006/relationships/image" Target="../media/image226.png"/><Relationship Id="rId14" Type="http://schemas.openxmlformats.org/officeDocument/2006/relationships/image" Target="../media/image230.svg"/></Relationships>
</file>

<file path=ppt/slides/_rels/slide24.xml.rels><?xml version="1.0" encoding="UTF-8" standalone="yes"?>
<Relationships xmlns="http://schemas.openxmlformats.org/package/2006/relationships"><Relationship Id="rId8" Type="http://schemas.openxmlformats.org/officeDocument/2006/relationships/image" Target="../media/image237.svg"/><Relationship Id="rId13" Type="http://schemas.openxmlformats.org/officeDocument/2006/relationships/image" Target="../media/image242.png"/><Relationship Id="rId18" Type="http://schemas.openxmlformats.org/officeDocument/2006/relationships/image" Target="../media/image247.png"/><Relationship Id="rId3" Type="http://schemas.openxmlformats.org/officeDocument/2006/relationships/hyperlink" Target="https://github.com/fortinetsolutions/Azure-Templates" TargetMode="External"/><Relationship Id="rId7" Type="http://schemas.openxmlformats.org/officeDocument/2006/relationships/image" Target="../media/image236.png"/><Relationship Id="rId12" Type="http://schemas.openxmlformats.org/officeDocument/2006/relationships/image" Target="../media/image241.svg"/><Relationship Id="rId17" Type="http://schemas.openxmlformats.org/officeDocument/2006/relationships/image" Target="../media/image246.png"/><Relationship Id="rId2" Type="http://schemas.openxmlformats.org/officeDocument/2006/relationships/notesSlide" Target="../notesSlides/notesSlide20.xml"/><Relationship Id="rId16" Type="http://schemas.openxmlformats.org/officeDocument/2006/relationships/image" Target="../media/image245.png"/><Relationship Id="rId20" Type="http://schemas.openxmlformats.org/officeDocument/2006/relationships/image" Target="../media/image249.svg"/><Relationship Id="rId1" Type="http://schemas.openxmlformats.org/officeDocument/2006/relationships/slideLayout" Target="../slideLayouts/slideLayout22.xml"/><Relationship Id="rId6" Type="http://schemas.openxmlformats.org/officeDocument/2006/relationships/image" Target="../media/image235.svg"/><Relationship Id="rId11" Type="http://schemas.openxmlformats.org/officeDocument/2006/relationships/image" Target="../media/image240.png"/><Relationship Id="rId5" Type="http://schemas.openxmlformats.org/officeDocument/2006/relationships/image" Target="../media/image229.png"/><Relationship Id="rId15" Type="http://schemas.openxmlformats.org/officeDocument/2006/relationships/image" Target="../media/image244.png"/><Relationship Id="rId10" Type="http://schemas.openxmlformats.org/officeDocument/2006/relationships/image" Target="../media/image239.svg"/><Relationship Id="rId19" Type="http://schemas.openxmlformats.org/officeDocument/2006/relationships/image" Target="../media/image248.png"/><Relationship Id="rId4" Type="http://schemas.openxmlformats.org/officeDocument/2006/relationships/image" Target="../media/image234.jpeg"/><Relationship Id="rId9" Type="http://schemas.openxmlformats.org/officeDocument/2006/relationships/image" Target="../media/image238.png"/><Relationship Id="rId14" Type="http://schemas.openxmlformats.org/officeDocument/2006/relationships/image" Target="../media/image243.svg"/></Relationships>
</file>

<file path=ppt/slides/_rels/slide25.xml.rels><?xml version="1.0" encoding="UTF-8" standalone="yes"?>
<Relationships xmlns="http://schemas.openxmlformats.org/package/2006/relationships"><Relationship Id="rId13" Type="http://schemas.openxmlformats.org/officeDocument/2006/relationships/diagramData" Target="../diagrams/data1.xml"/><Relationship Id="rId18" Type="http://schemas.openxmlformats.org/officeDocument/2006/relationships/image" Target="../media/image258.png"/><Relationship Id="rId26" Type="http://schemas.openxmlformats.org/officeDocument/2006/relationships/image" Target="../media/image262.png"/><Relationship Id="rId39" Type="http://schemas.openxmlformats.org/officeDocument/2006/relationships/image" Target="../media/image271.svg"/><Relationship Id="rId21" Type="http://schemas.openxmlformats.org/officeDocument/2006/relationships/image" Target="../media/image259.svg"/><Relationship Id="rId34" Type="http://schemas.openxmlformats.org/officeDocument/2006/relationships/image" Target="../media/image268.png"/><Relationship Id="rId42" Type="http://schemas.openxmlformats.org/officeDocument/2006/relationships/image" Target="../media/image274.png"/><Relationship Id="rId7" Type="http://schemas.openxmlformats.org/officeDocument/2006/relationships/image" Target="../media/image253.png"/><Relationship Id="rId2" Type="http://schemas.openxmlformats.org/officeDocument/2006/relationships/notesSlide" Target="../notesSlides/notesSlide21.xml"/><Relationship Id="rId16" Type="http://schemas.openxmlformats.org/officeDocument/2006/relationships/diagramColors" Target="../diagrams/colors1.xml"/><Relationship Id="rId20" Type="http://schemas.openxmlformats.org/officeDocument/2006/relationships/image" Target="../media/image137.png"/><Relationship Id="rId29" Type="http://schemas.openxmlformats.org/officeDocument/2006/relationships/image" Target="../media/image265.svg"/><Relationship Id="rId41" Type="http://schemas.openxmlformats.org/officeDocument/2006/relationships/image" Target="../media/image273.svg"/><Relationship Id="rId1" Type="http://schemas.openxmlformats.org/officeDocument/2006/relationships/slideLayout" Target="../slideLayouts/slideLayout22.xml"/><Relationship Id="rId6" Type="http://schemas.openxmlformats.org/officeDocument/2006/relationships/image" Target="../media/image252.emf"/><Relationship Id="rId11" Type="http://schemas.microsoft.com/office/2007/relationships/hdphoto" Target="../media/hdphoto4.wdp"/><Relationship Id="rId24" Type="http://schemas.openxmlformats.org/officeDocument/2006/relationships/image" Target="../media/image141.png"/><Relationship Id="rId32" Type="http://schemas.openxmlformats.org/officeDocument/2006/relationships/image" Target="../media/image236.png"/><Relationship Id="rId37" Type="http://schemas.openxmlformats.org/officeDocument/2006/relationships/image" Target="../media/image243.svg"/><Relationship Id="rId40" Type="http://schemas.openxmlformats.org/officeDocument/2006/relationships/image" Target="../media/image272.png"/><Relationship Id="rId5" Type="http://schemas.openxmlformats.org/officeDocument/2006/relationships/image" Target="../media/image251.png"/><Relationship Id="rId15" Type="http://schemas.openxmlformats.org/officeDocument/2006/relationships/diagramQuickStyle" Target="../diagrams/quickStyle1.xml"/><Relationship Id="rId23" Type="http://schemas.openxmlformats.org/officeDocument/2006/relationships/image" Target="../media/image260.svg"/><Relationship Id="rId28" Type="http://schemas.openxmlformats.org/officeDocument/2006/relationships/image" Target="../media/image264.png"/><Relationship Id="rId36" Type="http://schemas.openxmlformats.org/officeDocument/2006/relationships/image" Target="../media/image242.png"/><Relationship Id="rId10" Type="http://schemas.openxmlformats.org/officeDocument/2006/relationships/image" Target="../media/image256.png"/><Relationship Id="rId19" Type="http://schemas.microsoft.com/office/2007/relationships/hdphoto" Target="../media/hdphoto5.wdp"/><Relationship Id="rId31" Type="http://schemas.openxmlformats.org/officeDocument/2006/relationships/image" Target="../media/image267.svg"/><Relationship Id="rId4" Type="http://schemas.microsoft.com/office/2007/relationships/hdphoto" Target="../media/hdphoto3.wdp"/><Relationship Id="rId9" Type="http://schemas.openxmlformats.org/officeDocument/2006/relationships/image" Target="../media/image255.emf"/><Relationship Id="rId14" Type="http://schemas.openxmlformats.org/officeDocument/2006/relationships/diagramLayout" Target="../diagrams/layout1.xml"/><Relationship Id="rId22" Type="http://schemas.openxmlformats.org/officeDocument/2006/relationships/image" Target="../media/image139.png"/><Relationship Id="rId27" Type="http://schemas.openxmlformats.org/officeDocument/2006/relationships/image" Target="../media/image263.svg"/><Relationship Id="rId30" Type="http://schemas.openxmlformats.org/officeDocument/2006/relationships/image" Target="../media/image266.png"/><Relationship Id="rId35" Type="http://schemas.openxmlformats.org/officeDocument/2006/relationships/image" Target="../media/image269.svg"/><Relationship Id="rId43" Type="http://schemas.openxmlformats.org/officeDocument/2006/relationships/image" Target="../media/image275.png"/><Relationship Id="rId8" Type="http://schemas.openxmlformats.org/officeDocument/2006/relationships/image" Target="../media/image254.emf"/><Relationship Id="rId3" Type="http://schemas.openxmlformats.org/officeDocument/2006/relationships/image" Target="../media/image250.png"/><Relationship Id="rId12" Type="http://schemas.openxmlformats.org/officeDocument/2006/relationships/image" Target="../media/image257.emf"/><Relationship Id="rId17" Type="http://schemas.microsoft.com/office/2007/relationships/diagramDrawing" Target="../diagrams/drawing1.xml"/><Relationship Id="rId25" Type="http://schemas.openxmlformats.org/officeDocument/2006/relationships/image" Target="../media/image261.svg"/><Relationship Id="rId33" Type="http://schemas.openxmlformats.org/officeDocument/2006/relationships/image" Target="../media/image237.svg"/><Relationship Id="rId38" Type="http://schemas.openxmlformats.org/officeDocument/2006/relationships/image" Target="../media/image27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3" Type="http://schemas.openxmlformats.org/officeDocument/2006/relationships/image" Target="../media/image286.svg"/><Relationship Id="rId18" Type="http://schemas.openxmlformats.org/officeDocument/2006/relationships/image" Target="../media/image290.png"/><Relationship Id="rId26" Type="http://schemas.openxmlformats.org/officeDocument/2006/relationships/image" Target="../media/image298.png"/><Relationship Id="rId39" Type="http://schemas.openxmlformats.org/officeDocument/2006/relationships/image" Target="../media/image309.svg"/><Relationship Id="rId21" Type="http://schemas.openxmlformats.org/officeDocument/2006/relationships/image" Target="../media/image293.svg"/><Relationship Id="rId34" Type="http://schemas.openxmlformats.org/officeDocument/2006/relationships/image" Target="../media/image304.png"/><Relationship Id="rId42" Type="http://schemas.openxmlformats.org/officeDocument/2006/relationships/image" Target="../media/image312.png"/><Relationship Id="rId7" Type="http://schemas.openxmlformats.org/officeDocument/2006/relationships/image" Target="../media/image280.svg"/><Relationship Id="rId2" Type="http://schemas.openxmlformats.org/officeDocument/2006/relationships/notesSlide" Target="../notesSlides/notesSlide22.xml"/><Relationship Id="rId16" Type="http://schemas.openxmlformats.org/officeDocument/2006/relationships/image" Target="../media/image143.png"/><Relationship Id="rId20" Type="http://schemas.openxmlformats.org/officeDocument/2006/relationships/image" Target="../media/image292.png"/><Relationship Id="rId29" Type="http://schemas.openxmlformats.org/officeDocument/2006/relationships/image" Target="../media/image301.svg"/><Relationship Id="rId41" Type="http://schemas.openxmlformats.org/officeDocument/2006/relationships/image" Target="../media/image311.svg"/><Relationship Id="rId1" Type="http://schemas.openxmlformats.org/officeDocument/2006/relationships/slideLayout" Target="../slideLayouts/slideLayout24.xml"/><Relationship Id="rId6" Type="http://schemas.openxmlformats.org/officeDocument/2006/relationships/image" Target="../media/image279.png"/><Relationship Id="rId11" Type="http://schemas.openxmlformats.org/officeDocument/2006/relationships/image" Target="../media/image284.svg"/><Relationship Id="rId24" Type="http://schemas.openxmlformats.org/officeDocument/2006/relationships/image" Target="../media/image296.png"/><Relationship Id="rId32" Type="http://schemas.openxmlformats.org/officeDocument/2006/relationships/image" Target="../media/image302.png"/><Relationship Id="rId37" Type="http://schemas.openxmlformats.org/officeDocument/2006/relationships/image" Target="../media/image307.svg"/><Relationship Id="rId40" Type="http://schemas.openxmlformats.org/officeDocument/2006/relationships/image" Target="../media/image310.png"/><Relationship Id="rId5" Type="http://schemas.openxmlformats.org/officeDocument/2006/relationships/image" Target="../media/image278.svg"/><Relationship Id="rId15" Type="http://schemas.openxmlformats.org/officeDocument/2006/relationships/image" Target="../media/image288.svg"/><Relationship Id="rId23" Type="http://schemas.openxmlformats.org/officeDocument/2006/relationships/image" Target="../media/image295.svg"/><Relationship Id="rId28" Type="http://schemas.openxmlformats.org/officeDocument/2006/relationships/image" Target="../media/image300.png"/><Relationship Id="rId36" Type="http://schemas.openxmlformats.org/officeDocument/2006/relationships/image" Target="../media/image306.png"/><Relationship Id="rId10" Type="http://schemas.openxmlformats.org/officeDocument/2006/relationships/image" Target="../media/image283.png"/><Relationship Id="rId19" Type="http://schemas.openxmlformats.org/officeDocument/2006/relationships/image" Target="../media/image291.svg"/><Relationship Id="rId31" Type="http://schemas.openxmlformats.org/officeDocument/2006/relationships/image" Target="../media/image273.svg"/><Relationship Id="rId4" Type="http://schemas.openxmlformats.org/officeDocument/2006/relationships/image" Target="../media/image277.png"/><Relationship Id="rId9" Type="http://schemas.openxmlformats.org/officeDocument/2006/relationships/image" Target="../media/image282.svg"/><Relationship Id="rId14" Type="http://schemas.openxmlformats.org/officeDocument/2006/relationships/image" Target="../media/image287.png"/><Relationship Id="rId22" Type="http://schemas.openxmlformats.org/officeDocument/2006/relationships/image" Target="../media/image294.png"/><Relationship Id="rId27" Type="http://schemas.openxmlformats.org/officeDocument/2006/relationships/image" Target="../media/image299.svg"/><Relationship Id="rId30" Type="http://schemas.openxmlformats.org/officeDocument/2006/relationships/image" Target="../media/image272.png"/><Relationship Id="rId35" Type="http://schemas.openxmlformats.org/officeDocument/2006/relationships/image" Target="../media/image305.svg"/><Relationship Id="rId43" Type="http://schemas.openxmlformats.org/officeDocument/2006/relationships/image" Target="../media/image313.svg"/><Relationship Id="rId8" Type="http://schemas.openxmlformats.org/officeDocument/2006/relationships/image" Target="../media/image281.png"/><Relationship Id="rId3" Type="http://schemas.openxmlformats.org/officeDocument/2006/relationships/image" Target="../media/image276.png"/><Relationship Id="rId12" Type="http://schemas.openxmlformats.org/officeDocument/2006/relationships/image" Target="../media/image285.png"/><Relationship Id="rId17" Type="http://schemas.openxmlformats.org/officeDocument/2006/relationships/image" Target="../media/image289.svg"/><Relationship Id="rId25" Type="http://schemas.openxmlformats.org/officeDocument/2006/relationships/image" Target="../media/image297.svg"/><Relationship Id="rId33" Type="http://schemas.openxmlformats.org/officeDocument/2006/relationships/image" Target="../media/image303.svg"/><Relationship Id="rId38" Type="http://schemas.openxmlformats.org/officeDocument/2006/relationships/image" Target="../media/image308.png"/></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fortinet/fortigate-terraform-deploy/tree/main/aws/6.4/transitgwy" TargetMode="External"/><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hyperlink" Target="https://www.youtube.com/watch?v=yQGxPEGt_-w" TargetMode="External"/><Relationship Id="rId5" Type="http://schemas.openxmlformats.org/officeDocument/2006/relationships/hyperlink" Target="https://www.youtube.com/watch?v=ar6sLmJ45xs" TargetMode="External"/><Relationship Id="rId4" Type="http://schemas.openxmlformats.org/officeDocument/2006/relationships/hyperlink" Target="https://docs.fortinet.com/vm/aws/fortigate/6.4/aws-cookbook/6.4.0/614592/deploying-auto-scaling-on-aws-with-transit-gateway-integration" TargetMode="External"/></Relationships>
</file>

<file path=ppt/slides/_rels/slide29.xml.rels><?xml version="1.0" encoding="UTF-8" standalone="yes"?>
<Relationships xmlns="http://schemas.openxmlformats.org/package/2006/relationships"><Relationship Id="rId13" Type="http://schemas.openxmlformats.org/officeDocument/2006/relationships/image" Target="../media/image319.png"/><Relationship Id="rId18" Type="http://schemas.openxmlformats.org/officeDocument/2006/relationships/image" Target="../media/image229.png"/><Relationship Id="rId26" Type="http://schemas.openxmlformats.org/officeDocument/2006/relationships/image" Target="../media/image326.png"/><Relationship Id="rId39" Type="http://schemas.openxmlformats.org/officeDocument/2006/relationships/image" Target="../media/image339.jpeg"/><Relationship Id="rId21" Type="http://schemas.openxmlformats.org/officeDocument/2006/relationships/image" Target="../media/image241.svg"/><Relationship Id="rId34" Type="http://schemas.openxmlformats.org/officeDocument/2006/relationships/image" Target="../media/image334.png"/><Relationship Id="rId42" Type="http://schemas.openxmlformats.org/officeDocument/2006/relationships/image" Target="../media/image342.png"/><Relationship Id="rId7" Type="http://schemas.openxmlformats.org/officeDocument/2006/relationships/image" Target="../media/image316.png"/><Relationship Id="rId2" Type="http://schemas.openxmlformats.org/officeDocument/2006/relationships/notesSlide" Target="../notesSlides/notesSlide24.xml"/><Relationship Id="rId16" Type="http://schemas.openxmlformats.org/officeDocument/2006/relationships/image" Target="../media/image320.png"/><Relationship Id="rId29" Type="http://schemas.openxmlformats.org/officeDocument/2006/relationships/image" Target="../media/image329.png"/><Relationship Id="rId1" Type="http://schemas.openxmlformats.org/officeDocument/2006/relationships/slideLayout" Target="../slideLayouts/slideLayout4.xml"/><Relationship Id="rId6" Type="http://schemas.openxmlformats.org/officeDocument/2006/relationships/image" Target="../media/image315.svg"/><Relationship Id="rId11" Type="http://schemas.openxmlformats.org/officeDocument/2006/relationships/hyperlink" Target="https://github.com/fortinetsolutions/Azure-Templates" TargetMode="External"/><Relationship Id="rId24" Type="http://schemas.openxmlformats.org/officeDocument/2006/relationships/image" Target="../media/image324.png"/><Relationship Id="rId32" Type="http://schemas.openxmlformats.org/officeDocument/2006/relationships/image" Target="../media/image332.png"/><Relationship Id="rId37" Type="http://schemas.openxmlformats.org/officeDocument/2006/relationships/image" Target="../media/image337.png"/><Relationship Id="rId40" Type="http://schemas.openxmlformats.org/officeDocument/2006/relationships/image" Target="../media/image340.png"/><Relationship Id="rId45" Type="http://schemas.openxmlformats.org/officeDocument/2006/relationships/image" Target="../media/image345.svg"/><Relationship Id="rId5" Type="http://schemas.openxmlformats.org/officeDocument/2006/relationships/image" Target="../media/image314.png"/><Relationship Id="rId15" Type="http://schemas.openxmlformats.org/officeDocument/2006/relationships/image" Target="../media/image239.svg"/><Relationship Id="rId23" Type="http://schemas.openxmlformats.org/officeDocument/2006/relationships/image" Target="../media/image323.png"/><Relationship Id="rId28" Type="http://schemas.openxmlformats.org/officeDocument/2006/relationships/image" Target="../media/image328.png"/><Relationship Id="rId36" Type="http://schemas.openxmlformats.org/officeDocument/2006/relationships/image" Target="../media/image336.png"/><Relationship Id="rId10" Type="http://schemas.openxmlformats.org/officeDocument/2006/relationships/image" Target="../media/image243.svg"/><Relationship Id="rId19" Type="http://schemas.openxmlformats.org/officeDocument/2006/relationships/image" Target="../media/image235.svg"/><Relationship Id="rId31" Type="http://schemas.openxmlformats.org/officeDocument/2006/relationships/image" Target="../media/image331.svg"/><Relationship Id="rId44" Type="http://schemas.openxmlformats.org/officeDocument/2006/relationships/image" Target="../media/image344.png"/><Relationship Id="rId4" Type="http://schemas.openxmlformats.org/officeDocument/2006/relationships/image" Target="../media/image237.svg"/><Relationship Id="rId9" Type="http://schemas.openxmlformats.org/officeDocument/2006/relationships/image" Target="../media/image242.png"/><Relationship Id="rId14" Type="http://schemas.openxmlformats.org/officeDocument/2006/relationships/image" Target="../media/image238.png"/><Relationship Id="rId22" Type="http://schemas.openxmlformats.org/officeDocument/2006/relationships/image" Target="../media/image322.png"/><Relationship Id="rId27" Type="http://schemas.openxmlformats.org/officeDocument/2006/relationships/image" Target="../media/image327.png"/><Relationship Id="rId30" Type="http://schemas.openxmlformats.org/officeDocument/2006/relationships/image" Target="../media/image330.png"/><Relationship Id="rId35" Type="http://schemas.openxmlformats.org/officeDocument/2006/relationships/image" Target="../media/image335.svg"/><Relationship Id="rId43" Type="http://schemas.openxmlformats.org/officeDocument/2006/relationships/image" Target="../media/image343.jpeg"/><Relationship Id="rId8" Type="http://schemas.openxmlformats.org/officeDocument/2006/relationships/image" Target="../media/image317.png"/><Relationship Id="rId3" Type="http://schemas.openxmlformats.org/officeDocument/2006/relationships/image" Target="../media/image236.png"/><Relationship Id="rId12" Type="http://schemas.openxmlformats.org/officeDocument/2006/relationships/image" Target="../media/image318.png"/><Relationship Id="rId17" Type="http://schemas.openxmlformats.org/officeDocument/2006/relationships/image" Target="../media/image321.svg"/><Relationship Id="rId25" Type="http://schemas.openxmlformats.org/officeDocument/2006/relationships/image" Target="../media/image325.png"/><Relationship Id="rId33" Type="http://schemas.openxmlformats.org/officeDocument/2006/relationships/image" Target="../media/image333.svg"/><Relationship Id="rId38" Type="http://schemas.openxmlformats.org/officeDocument/2006/relationships/image" Target="../media/image338.png"/><Relationship Id="rId46" Type="http://schemas.openxmlformats.org/officeDocument/2006/relationships/image" Target="../media/image346.png"/><Relationship Id="rId20" Type="http://schemas.openxmlformats.org/officeDocument/2006/relationships/image" Target="../media/image240.png"/><Relationship Id="rId41" Type="http://schemas.openxmlformats.org/officeDocument/2006/relationships/image" Target="../media/image341.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6" Type="http://schemas.openxmlformats.org/officeDocument/2006/relationships/image" Target="../media/image362.svg"/><Relationship Id="rId21" Type="http://schemas.openxmlformats.org/officeDocument/2006/relationships/image" Target="../media/image266.png"/><Relationship Id="rId42" Type="http://schemas.openxmlformats.org/officeDocument/2006/relationships/image" Target="../media/image373.png"/><Relationship Id="rId47" Type="http://schemas.openxmlformats.org/officeDocument/2006/relationships/image" Target="../media/image378.svg"/><Relationship Id="rId63" Type="http://schemas.openxmlformats.org/officeDocument/2006/relationships/image" Target="../media/image394.svg"/><Relationship Id="rId68" Type="http://schemas.openxmlformats.org/officeDocument/2006/relationships/image" Target="../media/image399.png"/><Relationship Id="rId16" Type="http://schemas.openxmlformats.org/officeDocument/2006/relationships/image" Target="../media/image353.svg"/><Relationship Id="rId11" Type="http://schemas.openxmlformats.org/officeDocument/2006/relationships/image" Target="../media/image262.png"/><Relationship Id="rId24" Type="http://schemas.openxmlformats.org/officeDocument/2006/relationships/image" Target="../media/image360.svg"/><Relationship Id="rId32" Type="http://schemas.openxmlformats.org/officeDocument/2006/relationships/image" Target="../media/image367.png"/><Relationship Id="rId37" Type="http://schemas.openxmlformats.org/officeDocument/2006/relationships/image" Target="../media/image372.svg"/><Relationship Id="rId40" Type="http://schemas.openxmlformats.org/officeDocument/2006/relationships/image" Target="../media/image340.png"/><Relationship Id="rId45" Type="http://schemas.openxmlformats.org/officeDocument/2006/relationships/image" Target="../media/image376.svg"/><Relationship Id="rId53" Type="http://schemas.openxmlformats.org/officeDocument/2006/relationships/image" Target="../media/image384.svg"/><Relationship Id="rId58" Type="http://schemas.openxmlformats.org/officeDocument/2006/relationships/image" Target="../media/image389.png"/><Relationship Id="rId66" Type="http://schemas.openxmlformats.org/officeDocument/2006/relationships/image" Target="../media/image397.png"/><Relationship Id="rId74" Type="http://schemas.openxmlformats.org/officeDocument/2006/relationships/image" Target="../media/image405.png"/><Relationship Id="rId79" Type="http://schemas.openxmlformats.org/officeDocument/2006/relationships/image" Target="../media/image408.svg"/><Relationship Id="rId5" Type="http://schemas.openxmlformats.org/officeDocument/2006/relationships/image" Target="../media/image141.png"/><Relationship Id="rId61" Type="http://schemas.openxmlformats.org/officeDocument/2006/relationships/image" Target="../media/image392.svg"/><Relationship Id="rId19" Type="http://schemas.openxmlformats.org/officeDocument/2006/relationships/image" Target="../media/image356.png"/><Relationship Id="rId14" Type="http://schemas.openxmlformats.org/officeDocument/2006/relationships/image" Target="../media/image351.svg"/><Relationship Id="rId22" Type="http://schemas.openxmlformats.org/officeDocument/2006/relationships/image" Target="../media/image358.svg"/><Relationship Id="rId27" Type="http://schemas.openxmlformats.org/officeDocument/2006/relationships/image" Target="../media/image363.png"/><Relationship Id="rId30" Type="http://schemas.openxmlformats.org/officeDocument/2006/relationships/image" Target="../media/image285.png"/><Relationship Id="rId35" Type="http://schemas.openxmlformats.org/officeDocument/2006/relationships/image" Target="../media/image370.svg"/><Relationship Id="rId43" Type="http://schemas.openxmlformats.org/officeDocument/2006/relationships/image" Target="../media/image374.svg"/><Relationship Id="rId48" Type="http://schemas.openxmlformats.org/officeDocument/2006/relationships/image" Target="../media/image379.png"/><Relationship Id="rId56" Type="http://schemas.openxmlformats.org/officeDocument/2006/relationships/image" Target="../media/image387.png"/><Relationship Id="rId64" Type="http://schemas.openxmlformats.org/officeDocument/2006/relationships/image" Target="../media/image395.png"/><Relationship Id="rId69" Type="http://schemas.openxmlformats.org/officeDocument/2006/relationships/image" Target="../media/image400.svg"/><Relationship Id="rId77" Type="http://schemas.openxmlformats.org/officeDocument/2006/relationships/image" Target="../media/image407.svg"/><Relationship Id="rId8" Type="http://schemas.openxmlformats.org/officeDocument/2006/relationships/image" Target="../media/image157.svg"/><Relationship Id="rId51" Type="http://schemas.openxmlformats.org/officeDocument/2006/relationships/image" Target="../media/image382.svg"/><Relationship Id="rId72" Type="http://schemas.openxmlformats.org/officeDocument/2006/relationships/image" Target="../media/image403.png"/><Relationship Id="rId80" Type="http://schemas.openxmlformats.org/officeDocument/2006/relationships/image" Target="../media/image136.svg"/><Relationship Id="rId3" Type="http://schemas.openxmlformats.org/officeDocument/2006/relationships/image" Target="../media/image135.png"/><Relationship Id="rId12" Type="http://schemas.openxmlformats.org/officeDocument/2006/relationships/image" Target="../media/image349.svg"/><Relationship Id="rId17" Type="http://schemas.openxmlformats.org/officeDocument/2006/relationships/image" Target="../media/image354.png"/><Relationship Id="rId25" Type="http://schemas.openxmlformats.org/officeDocument/2006/relationships/image" Target="../media/image361.png"/><Relationship Id="rId33" Type="http://schemas.openxmlformats.org/officeDocument/2006/relationships/image" Target="../media/image368.svg"/><Relationship Id="rId38" Type="http://schemas.openxmlformats.org/officeDocument/2006/relationships/image" Target="../media/image339.jpeg"/><Relationship Id="rId46" Type="http://schemas.openxmlformats.org/officeDocument/2006/relationships/image" Target="../media/image377.png"/><Relationship Id="rId59" Type="http://schemas.openxmlformats.org/officeDocument/2006/relationships/image" Target="../media/image390.svg"/><Relationship Id="rId67" Type="http://schemas.openxmlformats.org/officeDocument/2006/relationships/image" Target="../media/image398.svg"/><Relationship Id="rId20" Type="http://schemas.openxmlformats.org/officeDocument/2006/relationships/image" Target="../media/image357.svg"/><Relationship Id="rId41" Type="http://schemas.openxmlformats.org/officeDocument/2006/relationships/image" Target="../media/image342.png"/><Relationship Id="rId54" Type="http://schemas.openxmlformats.org/officeDocument/2006/relationships/image" Target="../media/image385.png"/><Relationship Id="rId62" Type="http://schemas.openxmlformats.org/officeDocument/2006/relationships/image" Target="../media/image393.png"/><Relationship Id="rId70" Type="http://schemas.openxmlformats.org/officeDocument/2006/relationships/image" Target="../media/image401.png"/><Relationship Id="rId75" Type="http://schemas.openxmlformats.org/officeDocument/2006/relationships/image" Target="../media/image406.svg"/><Relationship Id="rId1" Type="http://schemas.openxmlformats.org/officeDocument/2006/relationships/slideLayout" Target="../slideLayouts/slideLayout4.xml"/><Relationship Id="rId6" Type="http://schemas.openxmlformats.org/officeDocument/2006/relationships/image" Target="../media/image347.svg"/><Relationship Id="rId15" Type="http://schemas.openxmlformats.org/officeDocument/2006/relationships/image" Target="../media/image352.png"/><Relationship Id="rId23" Type="http://schemas.openxmlformats.org/officeDocument/2006/relationships/image" Target="../media/image359.png"/><Relationship Id="rId28" Type="http://schemas.openxmlformats.org/officeDocument/2006/relationships/image" Target="../media/image364.svg"/><Relationship Id="rId36" Type="http://schemas.openxmlformats.org/officeDocument/2006/relationships/image" Target="../media/image371.png"/><Relationship Id="rId49" Type="http://schemas.openxmlformats.org/officeDocument/2006/relationships/image" Target="../media/image380.svg"/><Relationship Id="rId57" Type="http://schemas.openxmlformats.org/officeDocument/2006/relationships/image" Target="../media/image388.svg"/><Relationship Id="rId10" Type="http://schemas.openxmlformats.org/officeDocument/2006/relationships/image" Target="../media/image348.svg"/><Relationship Id="rId31" Type="http://schemas.openxmlformats.org/officeDocument/2006/relationships/image" Target="../media/image366.svg"/><Relationship Id="rId44" Type="http://schemas.openxmlformats.org/officeDocument/2006/relationships/image" Target="../media/image375.png"/><Relationship Id="rId52" Type="http://schemas.openxmlformats.org/officeDocument/2006/relationships/image" Target="../media/image383.png"/><Relationship Id="rId60" Type="http://schemas.openxmlformats.org/officeDocument/2006/relationships/image" Target="../media/image391.png"/><Relationship Id="rId65" Type="http://schemas.openxmlformats.org/officeDocument/2006/relationships/image" Target="../media/image396.svg"/><Relationship Id="rId73" Type="http://schemas.openxmlformats.org/officeDocument/2006/relationships/image" Target="../media/image404.svg"/><Relationship Id="rId78" Type="http://schemas.openxmlformats.org/officeDocument/2006/relationships/image" Target="../media/image283.png"/><Relationship Id="rId4" Type="http://schemas.openxmlformats.org/officeDocument/2006/relationships/image" Target="../media/image158.svg"/><Relationship Id="rId9" Type="http://schemas.openxmlformats.org/officeDocument/2006/relationships/image" Target="../media/image137.png"/><Relationship Id="rId13" Type="http://schemas.openxmlformats.org/officeDocument/2006/relationships/image" Target="../media/image350.png"/><Relationship Id="rId18" Type="http://schemas.openxmlformats.org/officeDocument/2006/relationships/image" Target="../media/image355.svg"/><Relationship Id="rId39" Type="http://schemas.openxmlformats.org/officeDocument/2006/relationships/hyperlink" Target="https://github.com/fortinetsolutions/Azure-Templates" TargetMode="External"/><Relationship Id="rId34" Type="http://schemas.openxmlformats.org/officeDocument/2006/relationships/image" Target="../media/image369.png"/><Relationship Id="rId50" Type="http://schemas.openxmlformats.org/officeDocument/2006/relationships/image" Target="../media/image381.png"/><Relationship Id="rId55" Type="http://schemas.openxmlformats.org/officeDocument/2006/relationships/image" Target="../media/image386.svg"/><Relationship Id="rId76" Type="http://schemas.openxmlformats.org/officeDocument/2006/relationships/image" Target="../media/image312.png"/><Relationship Id="rId7" Type="http://schemas.openxmlformats.org/officeDocument/2006/relationships/image" Target="../media/image139.png"/><Relationship Id="rId71" Type="http://schemas.openxmlformats.org/officeDocument/2006/relationships/image" Target="../media/image402.svg"/><Relationship Id="rId2" Type="http://schemas.openxmlformats.org/officeDocument/2006/relationships/notesSlide" Target="../notesSlides/notesSlide25.xml"/><Relationship Id="rId29" Type="http://schemas.openxmlformats.org/officeDocument/2006/relationships/image" Target="../media/image365.png"/></Relationships>
</file>

<file path=ppt/slides/_rels/slide31.xml.rels><?xml version="1.0" encoding="UTF-8" standalone="yes"?>
<Relationships xmlns="http://schemas.openxmlformats.org/package/2006/relationships"><Relationship Id="rId8" Type="http://schemas.openxmlformats.org/officeDocument/2006/relationships/image" Target="../media/image411.svg"/><Relationship Id="rId13" Type="http://schemas.openxmlformats.org/officeDocument/2006/relationships/image" Target="../media/image416.png"/><Relationship Id="rId18" Type="http://schemas.openxmlformats.org/officeDocument/2006/relationships/image" Target="../media/image421.svg"/><Relationship Id="rId3" Type="http://schemas.openxmlformats.org/officeDocument/2006/relationships/image" Target="../media/image409.tiff"/><Relationship Id="rId21" Type="http://schemas.openxmlformats.org/officeDocument/2006/relationships/image" Target="../media/image424.png"/><Relationship Id="rId7" Type="http://schemas.openxmlformats.org/officeDocument/2006/relationships/image" Target="../media/image410.png"/><Relationship Id="rId12" Type="http://schemas.openxmlformats.org/officeDocument/2006/relationships/image" Target="../media/image415.png"/><Relationship Id="rId17" Type="http://schemas.openxmlformats.org/officeDocument/2006/relationships/image" Target="../media/image420.png"/><Relationship Id="rId2" Type="http://schemas.openxmlformats.org/officeDocument/2006/relationships/notesSlide" Target="../notesSlides/notesSlide26.xml"/><Relationship Id="rId16" Type="http://schemas.openxmlformats.org/officeDocument/2006/relationships/image" Target="../media/image419.svg"/><Relationship Id="rId20" Type="http://schemas.openxmlformats.org/officeDocument/2006/relationships/image" Target="../media/image423.svg"/><Relationship Id="rId1" Type="http://schemas.openxmlformats.org/officeDocument/2006/relationships/slideLayout" Target="../slideLayouts/slideLayout24.xml"/><Relationship Id="rId6" Type="http://schemas.openxmlformats.org/officeDocument/2006/relationships/image" Target="../media/image92.png"/><Relationship Id="rId11" Type="http://schemas.openxmlformats.org/officeDocument/2006/relationships/image" Target="../media/image414.svg"/><Relationship Id="rId24" Type="http://schemas.openxmlformats.org/officeDocument/2006/relationships/image" Target="../media/image427.svg"/><Relationship Id="rId5" Type="http://schemas.openxmlformats.org/officeDocument/2006/relationships/image" Target="../media/image88.svg"/><Relationship Id="rId15" Type="http://schemas.openxmlformats.org/officeDocument/2006/relationships/image" Target="../media/image418.png"/><Relationship Id="rId23" Type="http://schemas.openxmlformats.org/officeDocument/2006/relationships/image" Target="../media/image426.png"/><Relationship Id="rId10" Type="http://schemas.openxmlformats.org/officeDocument/2006/relationships/image" Target="../media/image413.png"/><Relationship Id="rId19" Type="http://schemas.openxmlformats.org/officeDocument/2006/relationships/image" Target="../media/image422.png"/><Relationship Id="rId4" Type="http://schemas.openxmlformats.org/officeDocument/2006/relationships/image" Target="../media/image87.png"/><Relationship Id="rId9" Type="http://schemas.openxmlformats.org/officeDocument/2006/relationships/image" Target="../media/image412.png"/><Relationship Id="rId14" Type="http://schemas.openxmlformats.org/officeDocument/2006/relationships/image" Target="../media/image417.png"/><Relationship Id="rId22" Type="http://schemas.openxmlformats.org/officeDocument/2006/relationships/image" Target="../media/image425.svg"/></Relationships>
</file>

<file path=ppt/slides/_rels/slide32.xml.rels><?xml version="1.0" encoding="UTF-8" standalone="yes"?>
<Relationships xmlns="http://schemas.openxmlformats.org/package/2006/relationships"><Relationship Id="rId8" Type="http://schemas.openxmlformats.org/officeDocument/2006/relationships/image" Target="../media/image411.svg"/><Relationship Id="rId13" Type="http://schemas.openxmlformats.org/officeDocument/2006/relationships/image" Target="../media/image416.png"/><Relationship Id="rId18" Type="http://schemas.openxmlformats.org/officeDocument/2006/relationships/image" Target="../media/image421.svg"/><Relationship Id="rId3" Type="http://schemas.openxmlformats.org/officeDocument/2006/relationships/image" Target="../media/image409.tiff"/><Relationship Id="rId21" Type="http://schemas.openxmlformats.org/officeDocument/2006/relationships/image" Target="../media/image424.png"/><Relationship Id="rId7" Type="http://schemas.openxmlformats.org/officeDocument/2006/relationships/image" Target="../media/image410.png"/><Relationship Id="rId12" Type="http://schemas.openxmlformats.org/officeDocument/2006/relationships/image" Target="../media/image415.png"/><Relationship Id="rId17" Type="http://schemas.openxmlformats.org/officeDocument/2006/relationships/image" Target="../media/image420.png"/><Relationship Id="rId2" Type="http://schemas.openxmlformats.org/officeDocument/2006/relationships/notesSlide" Target="../notesSlides/notesSlide27.xml"/><Relationship Id="rId16" Type="http://schemas.openxmlformats.org/officeDocument/2006/relationships/image" Target="../media/image419.svg"/><Relationship Id="rId20" Type="http://schemas.openxmlformats.org/officeDocument/2006/relationships/image" Target="../media/image423.svg"/><Relationship Id="rId1" Type="http://schemas.openxmlformats.org/officeDocument/2006/relationships/slideLayout" Target="../slideLayouts/slideLayout24.xml"/><Relationship Id="rId6" Type="http://schemas.openxmlformats.org/officeDocument/2006/relationships/image" Target="../media/image92.png"/><Relationship Id="rId11" Type="http://schemas.openxmlformats.org/officeDocument/2006/relationships/image" Target="../media/image414.svg"/><Relationship Id="rId24" Type="http://schemas.openxmlformats.org/officeDocument/2006/relationships/image" Target="../media/image427.svg"/><Relationship Id="rId5" Type="http://schemas.openxmlformats.org/officeDocument/2006/relationships/image" Target="../media/image88.svg"/><Relationship Id="rId15" Type="http://schemas.openxmlformats.org/officeDocument/2006/relationships/image" Target="../media/image418.png"/><Relationship Id="rId23" Type="http://schemas.openxmlformats.org/officeDocument/2006/relationships/image" Target="../media/image426.png"/><Relationship Id="rId10" Type="http://schemas.openxmlformats.org/officeDocument/2006/relationships/image" Target="../media/image413.png"/><Relationship Id="rId19" Type="http://schemas.openxmlformats.org/officeDocument/2006/relationships/image" Target="../media/image422.png"/><Relationship Id="rId4" Type="http://schemas.openxmlformats.org/officeDocument/2006/relationships/image" Target="../media/image87.png"/><Relationship Id="rId9" Type="http://schemas.openxmlformats.org/officeDocument/2006/relationships/image" Target="../media/image412.png"/><Relationship Id="rId14" Type="http://schemas.openxmlformats.org/officeDocument/2006/relationships/image" Target="../media/image417.png"/><Relationship Id="rId22" Type="http://schemas.openxmlformats.org/officeDocument/2006/relationships/image" Target="../media/image425.svg"/></Relationships>
</file>

<file path=ppt/slides/_rels/slide33.xml.rels><?xml version="1.0" encoding="UTF-8" standalone="yes"?>
<Relationships xmlns="http://schemas.openxmlformats.org/package/2006/relationships"><Relationship Id="rId13" Type="http://schemas.openxmlformats.org/officeDocument/2006/relationships/diagramData" Target="../diagrams/data2.xml"/><Relationship Id="rId18" Type="http://schemas.openxmlformats.org/officeDocument/2006/relationships/image" Target="../media/image258.png"/><Relationship Id="rId26" Type="http://schemas.openxmlformats.org/officeDocument/2006/relationships/image" Target="../media/image262.png"/><Relationship Id="rId39" Type="http://schemas.openxmlformats.org/officeDocument/2006/relationships/image" Target="../media/image271.svg"/><Relationship Id="rId21" Type="http://schemas.openxmlformats.org/officeDocument/2006/relationships/image" Target="../media/image348.svg"/><Relationship Id="rId34" Type="http://schemas.openxmlformats.org/officeDocument/2006/relationships/image" Target="../media/image268.png"/><Relationship Id="rId42" Type="http://schemas.openxmlformats.org/officeDocument/2006/relationships/image" Target="../media/image274.png"/><Relationship Id="rId7" Type="http://schemas.openxmlformats.org/officeDocument/2006/relationships/image" Target="../media/image253.png"/><Relationship Id="rId2" Type="http://schemas.openxmlformats.org/officeDocument/2006/relationships/notesSlide" Target="../notesSlides/notesSlide28.xml"/><Relationship Id="rId16" Type="http://schemas.openxmlformats.org/officeDocument/2006/relationships/diagramColors" Target="../diagrams/colors2.xml"/><Relationship Id="rId20" Type="http://schemas.openxmlformats.org/officeDocument/2006/relationships/image" Target="../media/image137.png"/><Relationship Id="rId29" Type="http://schemas.openxmlformats.org/officeDocument/2006/relationships/image" Target="../media/image428.svg"/><Relationship Id="rId41" Type="http://schemas.openxmlformats.org/officeDocument/2006/relationships/image" Target="../media/image429.svg"/><Relationship Id="rId1" Type="http://schemas.openxmlformats.org/officeDocument/2006/relationships/slideLayout" Target="../slideLayouts/slideLayout22.xml"/><Relationship Id="rId6" Type="http://schemas.openxmlformats.org/officeDocument/2006/relationships/image" Target="../media/image252.emf"/><Relationship Id="rId11" Type="http://schemas.microsoft.com/office/2007/relationships/hdphoto" Target="../media/hdphoto4.wdp"/><Relationship Id="rId24" Type="http://schemas.openxmlformats.org/officeDocument/2006/relationships/image" Target="../media/image141.png"/><Relationship Id="rId32" Type="http://schemas.openxmlformats.org/officeDocument/2006/relationships/image" Target="../media/image236.png"/><Relationship Id="rId37" Type="http://schemas.openxmlformats.org/officeDocument/2006/relationships/image" Target="../media/image243.svg"/><Relationship Id="rId40" Type="http://schemas.openxmlformats.org/officeDocument/2006/relationships/image" Target="../media/image272.png"/><Relationship Id="rId5" Type="http://schemas.openxmlformats.org/officeDocument/2006/relationships/image" Target="../media/image251.png"/><Relationship Id="rId15" Type="http://schemas.openxmlformats.org/officeDocument/2006/relationships/diagramQuickStyle" Target="../diagrams/quickStyle2.xml"/><Relationship Id="rId23" Type="http://schemas.openxmlformats.org/officeDocument/2006/relationships/image" Target="../media/image157.svg"/><Relationship Id="rId28" Type="http://schemas.openxmlformats.org/officeDocument/2006/relationships/image" Target="../media/image264.png"/><Relationship Id="rId36" Type="http://schemas.openxmlformats.org/officeDocument/2006/relationships/image" Target="../media/image242.png"/><Relationship Id="rId10" Type="http://schemas.openxmlformats.org/officeDocument/2006/relationships/image" Target="../media/image256.png"/><Relationship Id="rId19" Type="http://schemas.microsoft.com/office/2007/relationships/hdphoto" Target="../media/hdphoto5.wdp"/><Relationship Id="rId31" Type="http://schemas.openxmlformats.org/officeDocument/2006/relationships/image" Target="../media/image358.svg"/><Relationship Id="rId4" Type="http://schemas.microsoft.com/office/2007/relationships/hdphoto" Target="../media/hdphoto3.wdp"/><Relationship Id="rId9" Type="http://schemas.openxmlformats.org/officeDocument/2006/relationships/image" Target="../media/image255.emf"/><Relationship Id="rId14" Type="http://schemas.openxmlformats.org/officeDocument/2006/relationships/diagramLayout" Target="../diagrams/layout2.xml"/><Relationship Id="rId22" Type="http://schemas.openxmlformats.org/officeDocument/2006/relationships/image" Target="../media/image139.png"/><Relationship Id="rId27" Type="http://schemas.openxmlformats.org/officeDocument/2006/relationships/image" Target="../media/image349.svg"/><Relationship Id="rId30" Type="http://schemas.openxmlformats.org/officeDocument/2006/relationships/image" Target="../media/image266.png"/><Relationship Id="rId35" Type="http://schemas.openxmlformats.org/officeDocument/2006/relationships/image" Target="../media/image269.svg"/><Relationship Id="rId43" Type="http://schemas.openxmlformats.org/officeDocument/2006/relationships/image" Target="../media/image275.png"/><Relationship Id="rId8" Type="http://schemas.openxmlformats.org/officeDocument/2006/relationships/image" Target="../media/image254.emf"/><Relationship Id="rId3" Type="http://schemas.openxmlformats.org/officeDocument/2006/relationships/image" Target="../media/image250.png"/><Relationship Id="rId12" Type="http://schemas.openxmlformats.org/officeDocument/2006/relationships/image" Target="../media/image257.emf"/><Relationship Id="rId17" Type="http://schemas.microsoft.com/office/2007/relationships/diagramDrawing" Target="../diagrams/drawing2.xml"/><Relationship Id="rId25" Type="http://schemas.openxmlformats.org/officeDocument/2006/relationships/image" Target="../media/image347.svg"/><Relationship Id="rId33" Type="http://schemas.openxmlformats.org/officeDocument/2006/relationships/image" Target="../media/image237.svg"/><Relationship Id="rId38" Type="http://schemas.openxmlformats.org/officeDocument/2006/relationships/image" Target="../media/image270.png"/></Relationships>
</file>

<file path=ppt/slides/_rels/slide34.xml.rels><?xml version="1.0" encoding="UTF-8" standalone="yes"?>
<Relationships xmlns="http://schemas.openxmlformats.org/package/2006/relationships"><Relationship Id="rId8" Type="http://schemas.openxmlformats.org/officeDocument/2006/relationships/image" Target="../media/image433.svg"/><Relationship Id="rId13" Type="http://schemas.openxmlformats.org/officeDocument/2006/relationships/image" Target="../media/image436.png"/><Relationship Id="rId18" Type="http://schemas.openxmlformats.org/officeDocument/2006/relationships/image" Target="../media/image441.svg"/><Relationship Id="rId3" Type="http://schemas.openxmlformats.org/officeDocument/2006/relationships/image" Target="../media/image430.png"/><Relationship Id="rId21" Type="http://schemas.openxmlformats.org/officeDocument/2006/relationships/image" Target="../media/image444.png"/><Relationship Id="rId7" Type="http://schemas.openxmlformats.org/officeDocument/2006/relationships/image" Target="../media/image432.png"/><Relationship Id="rId12" Type="http://schemas.openxmlformats.org/officeDocument/2006/relationships/image" Target="../media/image435.svg"/><Relationship Id="rId17" Type="http://schemas.openxmlformats.org/officeDocument/2006/relationships/image" Target="../media/image440.png"/><Relationship Id="rId2" Type="http://schemas.openxmlformats.org/officeDocument/2006/relationships/notesSlide" Target="../notesSlides/notesSlide29.xml"/><Relationship Id="rId16" Type="http://schemas.openxmlformats.org/officeDocument/2006/relationships/image" Target="../media/image439.svg"/><Relationship Id="rId20" Type="http://schemas.openxmlformats.org/officeDocument/2006/relationships/image" Target="../media/image443.png"/><Relationship Id="rId1" Type="http://schemas.openxmlformats.org/officeDocument/2006/relationships/slideLayout" Target="../slideLayouts/slideLayout22.xml"/><Relationship Id="rId6" Type="http://schemas.openxmlformats.org/officeDocument/2006/relationships/image" Target="../media/image138.svg"/><Relationship Id="rId11" Type="http://schemas.openxmlformats.org/officeDocument/2006/relationships/image" Target="../media/image434.png"/><Relationship Id="rId24" Type="http://schemas.openxmlformats.org/officeDocument/2006/relationships/image" Target="../media/image259.svg"/><Relationship Id="rId5" Type="http://schemas.openxmlformats.org/officeDocument/2006/relationships/image" Target="../media/image137.png"/><Relationship Id="rId15" Type="http://schemas.openxmlformats.org/officeDocument/2006/relationships/image" Target="../media/image438.png"/><Relationship Id="rId23" Type="http://schemas.openxmlformats.org/officeDocument/2006/relationships/image" Target="../media/image278.svg"/><Relationship Id="rId10" Type="http://schemas.openxmlformats.org/officeDocument/2006/relationships/image" Target="../media/image166.svg"/><Relationship Id="rId19" Type="http://schemas.openxmlformats.org/officeDocument/2006/relationships/image" Target="../media/image442.png"/><Relationship Id="rId4" Type="http://schemas.openxmlformats.org/officeDocument/2006/relationships/image" Target="../media/image431.svg"/><Relationship Id="rId9" Type="http://schemas.openxmlformats.org/officeDocument/2006/relationships/image" Target="../media/image165.png"/><Relationship Id="rId14" Type="http://schemas.openxmlformats.org/officeDocument/2006/relationships/image" Target="../media/image437.svg"/><Relationship Id="rId22" Type="http://schemas.openxmlformats.org/officeDocument/2006/relationships/image" Target="../media/image277.png"/></Relationships>
</file>

<file path=ppt/slides/_rels/slide35.xml.rels><?xml version="1.0" encoding="UTF-8" standalone="yes"?>
<Relationships xmlns="http://schemas.openxmlformats.org/package/2006/relationships"><Relationship Id="rId8" Type="http://schemas.openxmlformats.org/officeDocument/2006/relationships/image" Target="../media/image447.png"/><Relationship Id="rId13" Type="http://schemas.openxmlformats.org/officeDocument/2006/relationships/image" Target="../media/image237.svg"/><Relationship Id="rId3" Type="http://schemas.openxmlformats.org/officeDocument/2006/relationships/image" Target="../media/image446.svg"/><Relationship Id="rId7" Type="http://schemas.openxmlformats.org/officeDocument/2006/relationships/image" Target="../media/image278.svg"/><Relationship Id="rId12" Type="http://schemas.openxmlformats.org/officeDocument/2006/relationships/image" Target="../media/image236.png"/><Relationship Id="rId2" Type="http://schemas.openxmlformats.org/officeDocument/2006/relationships/image" Target="../media/image445.png"/><Relationship Id="rId1" Type="http://schemas.openxmlformats.org/officeDocument/2006/relationships/slideLayout" Target="../slideLayouts/slideLayout22.xml"/><Relationship Id="rId6" Type="http://schemas.openxmlformats.org/officeDocument/2006/relationships/image" Target="../media/image277.png"/><Relationship Id="rId11" Type="http://schemas.openxmlformats.org/officeDocument/2006/relationships/image" Target="../media/image450.svg"/><Relationship Id="rId5" Type="http://schemas.openxmlformats.org/officeDocument/2006/relationships/image" Target="../media/image348.svg"/><Relationship Id="rId15" Type="http://schemas.openxmlformats.org/officeDocument/2006/relationships/image" Target="../media/image452.svg"/><Relationship Id="rId10" Type="http://schemas.openxmlformats.org/officeDocument/2006/relationships/image" Target="../media/image449.png"/><Relationship Id="rId4" Type="http://schemas.openxmlformats.org/officeDocument/2006/relationships/image" Target="../media/image137.png"/><Relationship Id="rId9" Type="http://schemas.openxmlformats.org/officeDocument/2006/relationships/image" Target="../media/image448.svg"/><Relationship Id="rId14" Type="http://schemas.openxmlformats.org/officeDocument/2006/relationships/image" Target="../media/image451.png"/></Relationships>
</file>

<file path=ppt/slides/_rels/slide36.xml.rels><?xml version="1.0" encoding="UTF-8" standalone="yes"?>
<Relationships xmlns="http://schemas.openxmlformats.org/package/2006/relationships"><Relationship Id="rId8" Type="http://schemas.openxmlformats.org/officeDocument/2006/relationships/image" Target="../media/image450.svg"/><Relationship Id="rId13" Type="http://schemas.openxmlformats.org/officeDocument/2006/relationships/image" Target="../media/image277.png"/><Relationship Id="rId3" Type="http://schemas.openxmlformats.org/officeDocument/2006/relationships/image" Target="../media/image137.png"/><Relationship Id="rId7" Type="http://schemas.openxmlformats.org/officeDocument/2006/relationships/image" Target="../media/image449.png"/><Relationship Id="rId12" Type="http://schemas.openxmlformats.org/officeDocument/2006/relationships/image" Target="../media/image448.svg"/><Relationship Id="rId2" Type="http://schemas.openxmlformats.org/officeDocument/2006/relationships/notesSlide" Target="../notesSlides/notesSlide30.xml"/><Relationship Id="rId16" Type="http://schemas.openxmlformats.org/officeDocument/2006/relationships/image" Target="../media/image269.svg"/><Relationship Id="rId1" Type="http://schemas.openxmlformats.org/officeDocument/2006/relationships/slideLayout" Target="../slideLayouts/slideLayout4.xml"/><Relationship Id="rId6" Type="http://schemas.openxmlformats.org/officeDocument/2006/relationships/image" Target="../media/image454.svg"/><Relationship Id="rId11" Type="http://schemas.openxmlformats.org/officeDocument/2006/relationships/image" Target="../media/image447.png"/><Relationship Id="rId5" Type="http://schemas.openxmlformats.org/officeDocument/2006/relationships/image" Target="../media/image453.png"/><Relationship Id="rId15" Type="http://schemas.openxmlformats.org/officeDocument/2006/relationships/image" Target="../media/image268.png"/><Relationship Id="rId10" Type="http://schemas.openxmlformats.org/officeDocument/2006/relationships/image" Target="../media/image446.svg"/><Relationship Id="rId4" Type="http://schemas.openxmlformats.org/officeDocument/2006/relationships/image" Target="../media/image348.svg"/><Relationship Id="rId9" Type="http://schemas.openxmlformats.org/officeDocument/2006/relationships/image" Target="../media/image445.png"/><Relationship Id="rId14" Type="http://schemas.openxmlformats.org/officeDocument/2006/relationships/image" Target="../media/image278.svg"/></Relationships>
</file>

<file path=ppt/slides/_rels/slide37.xml.rels><?xml version="1.0" encoding="UTF-8" standalone="yes"?>
<Relationships xmlns="http://schemas.openxmlformats.org/package/2006/relationships"><Relationship Id="rId8" Type="http://schemas.openxmlformats.org/officeDocument/2006/relationships/image" Target="../media/image458.png"/><Relationship Id="rId13" Type="http://schemas.openxmlformats.org/officeDocument/2006/relationships/image" Target="../media/image278.svg"/><Relationship Id="rId18" Type="http://schemas.openxmlformats.org/officeDocument/2006/relationships/image" Target="../media/image262.png"/><Relationship Id="rId3" Type="http://schemas.openxmlformats.org/officeDocument/2006/relationships/image" Target="../media/image137.png"/><Relationship Id="rId21" Type="http://schemas.openxmlformats.org/officeDocument/2006/relationships/image" Target="../media/image351.svg"/><Relationship Id="rId7" Type="http://schemas.openxmlformats.org/officeDocument/2006/relationships/image" Target="../media/image457.png"/><Relationship Id="rId12" Type="http://schemas.openxmlformats.org/officeDocument/2006/relationships/image" Target="../media/image277.png"/><Relationship Id="rId17" Type="http://schemas.openxmlformats.org/officeDocument/2006/relationships/image" Target="../media/image442.png"/><Relationship Id="rId2" Type="http://schemas.openxmlformats.org/officeDocument/2006/relationships/notesSlide" Target="../notesSlides/notesSlide31.xml"/><Relationship Id="rId16" Type="http://schemas.openxmlformats.org/officeDocument/2006/relationships/image" Target="../media/image431.svg"/><Relationship Id="rId20" Type="http://schemas.openxmlformats.org/officeDocument/2006/relationships/image" Target="../media/image350.png"/><Relationship Id="rId1" Type="http://schemas.openxmlformats.org/officeDocument/2006/relationships/slideLayout" Target="../slideLayouts/slideLayout24.xml"/><Relationship Id="rId6" Type="http://schemas.openxmlformats.org/officeDocument/2006/relationships/image" Target="../media/image456.png"/><Relationship Id="rId11" Type="http://schemas.openxmlformats.org/officeDocument/2006/relationships/image" Target="../media/image461.png"/><Relationship Id="rId5" Type="http://schemas.openxmlformats.org/officeDocument/2006/relationships/image" Target="../media/image455.emf"/><Relationship Id="rId15" Type="http://schemas.openxmlformats.org/officeDocument/2006/relationships/image" Target="../media/image430.png"/><Relationship Id="rId10" Type="http://schemas.openxmlformats.org/officeDocument/2006/relationships/image" Target="../media/image460.png"/><Relationship Id="rId19" Type="http://schemas.openxmlformats.org/officeDocument/2006/relationships/image" Target="../media/image349.svg"/><Relationship Id="rId4" Type="http://schemas.openxmlformats.org/officeDocument/2006/relationships/image" Target="../media/image348.svg"/><Relationship Id="rId9" Type="http://schemas.openxmlformats.org/officeDocument/2006/relationships/image" Target="../media/image459.png"/><Relationship Id="rId14" Type="http://schemas.openxmlformats.org/officeDocument/2006/relationships/image" Target="../media/image138.svg"/></Relationships>
</file>

<file path=ppt/slides/_rels/slide38.xml.rels><?xml version="1.0" encoding="UTF-8" standalone="yes"?>
<Relationships xmlns="http://schemas.openxmlformats.org/package/2006/relationships"><Relationship Id="rId8" Type="http://schemas.openxmlformats.org/officeDocument/2006/relationships/image" Target="../media/image464.png"/><Relationship Id="rId13" Type="http://schemas.openxmlformats.org/officeDocument/2006/relationships/image" Target="../media/image468.png"/><Relationship Id="rId18" Type="http://schemas.openxmlformats.org/officeDocument/2006/relationships/image" Target="../media/image473.svg"/><Relationship Id="rId26" Type="http://schemas.openxmlformats.org/officeDocument/2006/relationships/image" Target="../media/image479.svg"/><Relationship Id="rId3" Type="http://schemas.openxmlformats.org/officeDocument/2006/relationships/image" Target="../media/image260.svg"/><Relationship Id="rId21" Type="http://schemas.openxmlformats.org/officeDocument/2006/relationships/image" Target="../media/image426.png"/><Relationship Id="rId7" Type="http://schemas.openxmlformats.org/officeDocument/2006/relationships/image" Target="../media/image463.svg"/><Relationship Id="rId12" Type="http://schemas.openxmlformats.org/officeDocument/2006/relationships/image" Target="../media/image157.svg"/><Relationship Id="rId17" Type="http://schemas.openxmlformats.org/officeDocument/2006/relationships/image" Target="../media/image472.png"/><Relationship Id="rId25" Type="http://schemas.openxmlformats.org/officeDocument/2006/relationships/image" Target="../media/image478.png"/><Relationship Id="rId2" Type="http://schemas.openxmlformats.org/officeDocument/2006/relationships/image" Target="../media/image139.png"/><Relationship Id="rId16" Type="http://schemas.openxmlformats.org/officeDocument/2006/relationships/image" Target="../media/image471.svg"/><Relationship Id="rId20" Type="http://schemas.openxmlformats.org/officeDocument/2006/relationships/image" Target="../media/image475.svg"/><Relationship Id="rId1" Type="http://schemas.openxmlformats.org/officeDocument/2006/relationships/slideLayout" Target="../slideLayouts/slideLayout22.xml"/><Relationship Id="rId6" Type="http://schemas.openxmlformats.org/officeDocument/2006/relationships/image" Target="../media/image462.png"/><Relationship Id="rId11" Type="http://schemas.openxmlformats.org/officeDocument/2006/relationships/image" Target="../media/image467.svg"/><Relationship Id="rId24" Type="http://schemas.openxmlformats.org/officeDocument/2006/relationships/image" Target="../media/image477.svg"/><Relationship Id="rId5" Type="http://schemas.openxmlformats.org/officeDocument/2006/relationships/image" Target="../media/image162.svg"/><Relationship Id="rId15" Type="http://schemas.openxmlformats.org/officeDocument/2006/relationships/image" Target="../media/image470.png"/><Relationship Id="rId23" Type="http://schemas.openxmlformats.org/officeDocument/2006/relationships/image" Target="../media/image476.png"/><Relationship Id="rId10" Type="http://schemas.openxmlformats.org/officeDocument/2006/relationships/image" Target="../media/image466.png"/><Relationship Id="rId19" Type="http://schemas.openxmlformats.org/officeDocument/2006/relationships/image" Target="../media/image474.png"/><Relationship Id="rId4" Type="http://schemas.openxmlformats.org/officeDocument/2006/relationships/image" Target="../media/image161.png"/><Relationship Id="rId9" Type="http://schemas.openxmlformats.org/officeDocument/2006/relationships/image" Target="../media/image465.svg"/><Relationship Id="rId14" Type="http://schemas.openxmlformats.org/officeDocument/2006/relationships/image" Target="../media/image469.svg"/><Relationship Id="rId22" Type="http://schemas.openxmlformats.org/officeDocument/2006/relationships/image" Target="../media/image427.svg"/></Relationships>
</file>

<file path=ppt/slides/_rels/slide39.xml.rels><?xml version="1.0" encoding="UTF-8" standalone="yes"?>
<Relationships xmlns="http://schemas.openxmlformats.org/package/2006/relationships"><Relationship Id="rId8" Type="http://schemas.openxmlformats.org/officeDocument/2006/relationships/image" Target="../media/image484.png"/><Relationship Id="rId13" Type="http://schemas.openxmlformats.org/officeDocument/2006/relationships/image" Target="../media/image489.png"/><Relationship Id="rId18" Type="http://schemas.openxmlformats.org/officeDocument/2006/relationships/image" Target="../media/image494.png"/><Relationship Id="rId3" Type="http://schemas.openxmlformats.org/officeDocument/2006/relationships/image" Target="../media/image273.svg"/><Relationship Id="rId21" Type="http://schemas.openxmlformats.org/officeDocument/2006/relationships/image" Target="../media/image497.svg"/><Relationship Id="rId7" Type="http://schemas.openxmlformats.org/officeDocument/2006/relationships/image" Target="../media/image483.svg"/><Relationship Id="rId12" Type="http://schemas.openxmlformats.org/officeDocument/2006/relationships/image" Target="../media/image488.emf"/><Relationship Id="rId17" Type="http://schemas.openxmlformats.org/officeDocument/2006/relationships/image" Target="../media/image493.png"/><Relationship Id="rId25" Type="http://schemas.openxmlformats.org/officeDocument/2006/relationships/image" Target="../media/image500.svg"/><Relationship Id="rId2" Type="http://schemas.openxmlformats.org/officeDocument/2006/relationships/image" Target="../media/image272.png"/><Relationship Id="rId16" Type="http://schemas.openxmlformats.org/officeDocument/2006/relationships/image" Target="../media/image492.svg"/><Relationship Id="rId20" Type="http://schemas.openxmlformats.org/officeDocument/2006/relationships/image" Target="../media/image496.png"/><Relationship Id="rId1" Type="http://schemas.openxmlformats.org/officeDocument/2006/relationships/slideLayout" Target="../slideLayouts/slideLayout22.xml"/><Relationship Id="rId6" Type="http://schemas.openxmlformats.org/officeDocument/2006/relationships/image" Target="../media/image482.png"/><Relationship Id="rId11" Type="http://schemas.openxmlformats.org/officeDocument/2006/relationships/image" Target="../media/image487.emf"/><Relationship Id="rId24" Type="http://schemas.openxmlformats.org/officeDocument/2006/relationships/image" Target="../media/image499.png"/><Relationship Id="rId5" Type="http://schemas.openxmlformats.org/officeDocument/2006/relationships/image" Target="../media/image481.svg"/><Relationship Id="rId15" Type="http://schemas.openxmlformats.org/officeDocument/2006/relationships/image" Target="../media/image491.png"/><Relationship Id="rId23" Type="http://schemas.openxmlformats.org/officeDocument/2006/relationships/image" Target="../media/image498.svg"/><Relationship Id="rId10" Type="http://schemas.openxmlformats.org/officeDocument/2006/relationships/image" Target="../media/image486.emf"/><Relationship Id="rId19" Type="http://schemas.openxmlformats.org/officeDocument/2006/relationships/image" Target="../media/image495.svg"/><Relationship Id="rId4" Type="http://schemas.openxmlformats.org/officeDocument/2006/relationships/image" Target="../media/image480.png"/><Relationship Id="rId9" Type="http://schemas.openxmlformats.org/officeDocument/2006/relationships/image" Target="../media/image485.svg"/><Relationship Id="rId14" Type="http://schemas.openxmlformats.org/officeDocument/2006/relationships/image" Target="../media/image490.svg"/><Relationship Id="rId22" Type="http://schemas.openxmlformats.org/officeDocument/2006/relationships/image" Target="../media/image363.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hyperlink" Target="https://www.gartner.com/smarterwithgartner/is-the-cloud-secure" TargetMode="External"/></Relationships>
</file>

<file path=ppt/slides/_rels/slide40.xml.rels><?xml version="1.0" encoding="UTF-8" standalone="yes"?>
<Relationships xmlns="http://schemas.openxmlformats.org/package/2006/relationships"><Relationship Id="rId13" Type="http://schemas.openxmlformats.org/officeDocument/2006/relationships/image" Target="../media/image509.png"/><Relationship Id="rId18" Type="http://schemas.openxmlformats.org/officeDocument/2006/relationships/image" Target="../media/image481.svg"/><Relationship Id="rId26" Type="http://schemas.openxmlformats.org/officeDocument/2006/relationships/image" Target="../media/image519.png"/><Relationship Id="rId39" Type="http://schemas.openxmlformats.org/officeDocument/2006/relationships/image" Target="../media/image523.svg"/><Relationship Id="rId21" Type="http://schemas.openxmlformats.org/officeDocument/2006/relationships/image" Target="../media/image514.png"/><Relationship Id="rId34" Type="http://schemas.openxmlformats.org/officeDocument/2006/relationships/image" Target="../media/image494.png"/><Relationship Id="rId7" Type="http://schemas.openxmlformats.org/officeDocument/2006/relationships/image" Target="../media/image503.png"/><Relationship Id="rId2" Type="http://schemas.openxmlformats.org/officeDocument/2006/relationships/notesSlide" Target="../notesSlides/notesSlide32.xml"/><Relationship Id="rId16" Type="http://schemas.openxmlformats.org/officeDocument/2006/relationships/image" Target="../media/image512.svg"/><Relationship Id="rId20" Type="http://schemas.openxmlformats.org/officeDocument/2006/relationships/image" Target="../media/image513.svg"/><Relationship Id="rId29" Type="http://schemas.openxmlformats.org/officeDocument/2006/relationships/image" Target="../media/image489.png"/><Relationship Id="rId41" Type="http://schemas.openxmlformats.org/officeDocument/2006/relationships/image" Target="../media/image525.png"/><Relationship Id="rId1" Type="http://schemas.openxmlformats.org/officeDocument/2006/relationships/slideLayout" Target="../slideLayouts/slideLayout22.xml"/><Relationship Id="rId6" Type="http://schemas.openxmlformats.org/officeDocument/2006/relationships/image" Target="../media/image502.png"/><Relationship Id="rId11" Type="http://schemas.openxmlformats.org/officeDocument/2006/relationships/image" Target="../media/image507.jpeg"/><Relationship Id="rId24" Type="http://schemas.openxmlformats.org/officeDocument/2006/relationships/image" Target="../media/image517.png"/><Relationship Id="rId32" Type="http://schemas.openxmlformats.org/officeDocument/2006/relationships/image" Target="../media/image492.svg"/><Relationship Id="rId37" Type="http://schemas.openxmlformats.org/officeDocument/2006/relationships/image" Target="../media/image497.svg"/><Relationship Id="rId40" Type="http://schemas.openxmlformats.org/officeDocument/2006/relationships/image" Target="../media/image524.png"/><Relationship Id="rId5" Type="http://schemas.openxmlformats.org/officeDocument/2006/relationships/image" Target="../media/image501.png"/><Relationship Id="rId15" Type="http://schemas.openxmlformats.org/officeDocument/2006/relationships/image" Target="../media/image511.png"/><Relationship Id="rId23" Type="http://schemas.openxmlformats.org/officeDocument/2006/relationships/image" Target="../media/image516.png"/><Relationship Id="rId28" Type="http://schemas.openxmlformats.org/officeDocument/2006/relationships/image" Target="../media/image521.png"/><Relationship Id="rId36" Type="http://schemas.openxmlformats.org/officeDocument/2006/relationships/image" Target="../media/image496.png"/><Relationship Id="rId10" Type="http://schemas.openxmlformats.org/officeDocument/2006/relationships/image" Target="../media/image506.png"/><Relationship Id="rId19" Type="http://schemas.openxmlformats.org/officeDocument/2006/relationships/image" Target="../media/image367.png"/><Relationship Id="rId31" Type="http://schemas.openxmlformats.org/officeDocument/2006/relationships/image" Target="../media/image491.png"/><Relationship Id="rId4" Type="http://schemas.openxmlformats.org/officeDocument/2006/relationships/image" Target="../media/image299.svg"/><Relationship Id="rId9" Type="http://schemas.openxmlformats.org/officeDocument/2006/relationships/image" Target="../media/image505.png"/><Relationship Id="rId14" Type="http://schemas.openxmlformats.org/officeDocument/2006/relationships/image" Target="../media/image510.png"/><Relationship Id="rId22" Type="http://schemas.openxmlformats.org/officeDocument/2006/relationships/image" Target="../media/image515.svg"/><Relationship Id="rId27" Type="http://schemas.openxmlformats.org/officeDocument/2006/relationships/image" Target="../media/image520.png"/><Relationship Id="rId30" Type="http://schemas.openxmlformats.org/officeDocument/2006/relationships/image" Target="../media/image490.svg"/><Relationship Id="rId35" Type="http://schemas.openxmlformats.org/officeDocument/2006/relationships/image" Target="../media/image495.svg"/><Relationship Id="rId8" Type="http://schemas.openxmlformats.org/officeDocument/2006/relationships/image" Target="../media/image504.png"/><Relationship Id="rId3" Type="http://schemas.openxmlformats.org/officeDocument/2006/relationships/image" Target="../media/image298.png"/><Relationship Id="rId12" Type="http://schemas.openxmlformats.org/officeDocument/2006/relationships/image" Target="../media/image508.png"/><Relationship Id="rId17" Type="http://schemas.openxmlformats.org/officeDocument/2006/relationships/image" Target="../media/image480.png"/><Relationship Id="rId25" Type="http://schemas.openxmlformats.org/officeDocument/2006/relationships/image" Target="../media/image518.png"/><Relationship Id="rId33" Type="http://schemas.openxmlformats.org/officeDocument/2006/relationships/image" Target="../media/image493.png"/><Relationship Id="rId38" Type="http://schemas.openxmlformats.org/officeDocument/2006/relationships/image" Target="../media/image522.png"/></Relationships>
</file>

<file path=ppt/slides/_rels/slide41.xml.rels><?xml version="1.0" encoding="UTF-8" standalone="yes"?>
<Relationships xmlns="http://schemas.openxmlformats.org/package/2006/relationships"><Relationship Id="rId3" Type="http://schemas.openxmlformats.org/officeDocument/2006/relationships/image" Target="../media/image526.pn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527.png"/></Relationships>
</file>

<file path=ppt/slides/_rels/slide42.xml.rels><?xml version="1.0" encoding="UTF-8" standalone="yes"?>
<Relationships xmlns="http://schemas.openxmlformats.org/package/2006/relationships"><Relationship Id="rId8" Type="http://schemas.openxmlformats.org/officeDocument/2006/relationships/image" Target="../media/image533.png"/><Relationship Id="rId13" Type="http://schemas.openxmlformats.org/officeDocument/2006/relationships/image" Target="../media/image538.tiff"/><Relationship Id="rId3" Type="http://schemas.openxmlformats.org/officeDocument/2006/relationships/image" Target="../media/image528.png"/><Relationship Id="rId7" Type="http://schemas.openxmlformats.org/officeDocument/2006/relationships/image" Target="../media/image532.png"/><Relationship Id="rId12" Type="http://schemas.openxmlformats.org/officeDocument/2006/relationships/image" Target="../media/image537.tiff"/><Relationship Id="rId2" Type="http://schemas.openxmlformats.org/officeDocument/2006/relationships/notesSlide" Target="../notesSlides/notesSlide34.xml"/><Relationship Id="rId16" Type="http://schemas.openxmlformats.org/officeDocument/2006/relationships/image" Target="../media/image348.svg"/><Relationship Id="rId1" Type="http://schemas.openxmlformats.org/officeDocument/2006/relationships/slideLayout" Target="../slideLayouts/slideLayout24.xml"/><Relationship Id="rId6" Type="http://schemas.openxmlformats.org/officeDocument/2006/relationships/image" Target="../media/image531.png"/><Relationship Id="rId11" Type="http://schemas.openxmlformats.org/officeDocument/2006/relationships/image" Target="../media/image536.tiff"/><Relationship Id="rId5" Type="http://schemas.openxmlformats.org/officeDocument/2006/relationships/image" Target="../media/image530.png"/><Relationship Id="rId15" Type="http://schemas.openxmlformats.org/officeDocument/2006/relationships/image" Target="../media/image137.png"/><Relationship Id="rId10" Type="http://schemas.openxmlformats.org/officeDocument/2006/relationships/image" Target="../media/image535.tiff"/><Relationship Id="rId4" Type="http://schemas.openxmlformats.org/officeDocument/2006/relationships/image" Target="../media/image529.png"/><Relationship Id="rId9" Type="http://schemas.openxmlformats.org/officeDocument/2006/relationships/image" Target="../media/image534.png"/><Relationship Id="rId14" Type="http://schemas.openxmlformats.org/officeDocument/2006/relationships/image" Target="../media/image539.tiff"/></Relationships>
</file>

<file path=ppt/slides/_rels/slide43.xml.rels><?xml version="1.0" encoding="UTF-8" standalone="yes"?>
<Relationships xmlns="http://schemas.openxmlformats.org/package/2006/relationships"><Relationship Id="rId8" Type="http://schemas.openxmlformats.org/officeDocument/2006/relationships/image" Target="../media/image454.svg"/><Relationship Id="rId13" Type="http://schemas.openxmlformats.org/officeDocument/2006/relationships/image" Target="../media/image269.svg"/><Relationship Id="rId3" Type="http://schemas.openxmlformats.org/officeDocument/2006/relationships/image" Target="../media/image446.svg"/><Relationship Id="rId7" Type="http://schemas.openxmlformats.org/officeDocument/2006/relationships/image" Target="../media/image453.png"/><Relationship Id="rId12" Type="http://schemas.openxmlformats.org/officeDocument/2006/relationships/image" Target="../media/image268.png"/><Relationship Id="rId2" Type="http://schemas.openxmlformats.org/officeDocument/2006/relationships/image" Target="../media/image445.png"/><Relationship Id="rId1" Type="http://schemas.openxmlformats.org/officeDocument/2006/relationships/slideLayout" Target="../slideLayouts/slideLayout24.xml"/><Relationship Id="rId6" Type="http://schemas.openxmlformats.org/officeDocument/2006/relationships/image" Target="../media/image540.png"/><Relationship Id="rId11" Type="http://schemas.openxmlformats.org/officeDocument/2006/relationships/image" Target="../media/image541.png"/><Relationship Id="rId5" Type="http://schemas.openxmlformats.org/officeDocument/2006/relationships/image" Target="../media/image348.svg"/><Relationship Id="rId15" Type="http://schemas.openxmlformats.org/officeDocument/2006/relationships/image" Target="../media/image543.emf"/><Relationship Id="rId10" Type="http://schemas.openxmlformats.org/officeDocument/2006/relationships/image" Target="../media/image278.svg"/><Relationship Id="rId4" Type="http://schemas.openxmlformats.org/officeDocument/2006/relationships/image" Target="../media/image137.png"/><Relationship Id="rId9" Type="http://schemas.openxmlformats.org/officeDocument/2006/relationships/image" Target="../media/image277.png"/><Relationship Id="rId14" Type="http://schemas.openxmlformats.org/officeDocument/2006/relationships/image" Target="../media/image542.png"/></Relationships>
</file>

<file path=ppt/slides/_rels/slide44.xml.rels><?xml version="1.0" encoding="UTF-8" standalone="yes"?>
<Relationships xmlns="http://schemas.openxmlformats.org/package/2006/relationships"><Relationship Id="rId8" Type="http://schemas.openxmlformats.org/officeDocument/2006/relationships/image" Target="../media/image549.png"/><Relationship Id="rId13" Type="http://schemas.openxmlformats.org/officeDocument/2006/relationships/image" Target="../media/image135.png"/><Relationship Id="rId3" Type="http://schemas.openxmlformats.org/officeDocument/2006/relationships/image" Target="../media/image544.tiff"/><Relationship Id="rId7" Type="http://schemas.openxmlformats.org/officeDocument/2006/relationships/image" Target="../media/image548.tiff"/><Relationship Id="rId12" Type="http://schemas.openxmlformats.org/officeDocument/2006/relationships/image" Target="../media/image364.svg"/><Relationship Id="rId17" Type="http://schemas.openxmlformats.org/officeDocument/2006/relationships/image" Target="../media/image339.jpeg"/><Relationship Id="rId2" Type="http://schemas.openxmlformats.org/officeDocument/2006/relationships/notesSlide" Target="../notesSlides/notesSlide35.xml"/><Relationship Id="rId16" Type="http://schemas.openxmlformats.org/officeDocument/2006/relationships/image" Target="../media/image321.svg"/><Relationship Id="rId1" Type="http://schemas.openxmlformats.org/officeDocument/2006/relationships/slideLayout" Target="../slideLayouts/slideLayout22.xml"/><Relationship Id="rId6" Type="http://schemas.openxmlformats.org/officeDocument/2006/relationships/image" Target="../media/image547.tiff"/><Relationship Id="rId11" Type="http://schemas.openxmlformats.org/officeDocument/2006/relationships/image" Target="../media/image363.png"/><Relationship Id="rId5" Type="http://schemas.openxmlformats.org/officeDocument/2006/relationships/image" Target="../media/image546.tiff"/><Relationship Id="rId15" Type="http://schemas.openxmlformats.org/officeDocument/2006/relationships/image" Target="../media/image320.png"/><Relationship Id="rId10" Type="http://schemas.openxmlformats.org/officeDocument/2006/relationships/image" Target="../media/image551.png"/><Relationship Id="rId4" Type="http://schemas.openxmlformats.org/officeDocument/2006/relationships/image" Target="../media/image545.tiff"/><Relationship Id="rId9" Type="http://schemas.openxmlformats.org/officeDocument/2006/relationships/image" Target="../media/image550.png"/><Relationship Id="rId14" Type="http://schemas.openxmlformats.org/officeDocument/2006/relationships/image" Target="../media/image136.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8" Type="http://schemas.openxmlformats.org/officeDocument/2006/relationships/image" Target="../media/image556.svg"/><Relationship Id="rId3" Type="http://schemas.openxmlformats.org/officeDocument/2006/relationships/image" Target="../media/image123.png"/><Relationship Id="rId7" Type="http://schemas.openxmlformats.org/officeDocument/2006/relationships/image" Target="../media/image555.png"/><Relationship Id="rId2" Type="http://schemas.openxmlformats.org/officeDocument/2006/relationships/image" Target="../media/image552.png"/><Relationship Id="rId1" Type="http://schemas.openxmlformats.org/officeDocument/2006/relationships/slideLayout" Target="../slideLayouts/slideLayout22.xml"/><Relationship Id="rId6" Type="http://schemas.openxmlformats.org/officeDocument/2006/relationships/image" Target="../media/image554.svg"/><Relationship Id="rId5" Type="http://schemas.openxmlformats.org/officeDocument/2006/relationships/image" Target="../media/image553.png"/><Relationship Id="rId4" Type="http://schemas.openxmlformats.org/officeDocument/2006/relationships/image" Target="../media/image124.svg"/></Relationships>
</file>

<file path=ppt/slides/_rels/slide48.xml.rels><?xml version="1.0" encoding="UTF-8" standalone="yes"?>
<Relationships xmlns="http://schemas.openxmlformats.org/package/2006/relationships"><Relationship Id="rId8" Type="http://schemas.openxmlformats.org/officeDocument/2006/relationships/image" Target="../media/image557.png"/><Relationship Id="rId3" Type="http://schemas.openxmlformats.org/officeDocument/2006/relationships/image" Target="../media/image552.png"/><Relationship Id="rId7" Type="http://schemas.openxmlformats.org/officeDocument/2006/relationships/image" Target="../media/image554.sv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553.png"/><Relationship Id="rId5" Type="http://schemas.openxmlformats.org/officeDocument/2006/relationships/image" Target="../media/image124.svg"/><Relationship Id="rId10" Type="http://schemas.openxmlformats.org/officeDocument/2006/relationships/slide" Target="slide52.xml"/><Relationship Id="rId4" Type="http://schemas.openxmlformats.org/officeDocument/2006/relationships/image" Target="../media/image123.png"/><Relationship Id="rId9" Type="http://schemas.openxmlformats.org/officeDocument/2006/relationships/image" Target="../media/image556.svg"/></Relationships>
</file>

<file path=ppt/slides/_rels/slide49.xml.rels><?xml version="1.0" encoding="UTF-8" standalone="yes"?>
<Relationships xmlns="http://schemas.openxmlformats.org/package/2006/relationships"><Relationship Id="rId8" Type="http://schemas.openxmlformats.org/officeDocument/2006/relationships/image" Target="../media/image556.svg"/><Relationship Id="rId3" Type="http://schemas.openxmlformats.org/officeDocument/2006/relationships/image" Target="../media/image123.png"/><Relationship Id="rId7" Type="http://schemas.openxmlformats.org/officeDocument/2006/relationships/image" Target="../media/image555.png"/><Relationship Id="rId2" Type="http://schemas.openxmlformats.org/officeDocument/2006/relationships/image" Target="../media/image552.png"/><Relationship Id="rId1" Type="http://schemas.openxmlformats.org/officeDocument/2006/relationships/slideLayout" Target="../slideLayouts/slideLayout23.xml"/><Relationship Id="rId6" Type="http://schemas.openxmlformats.org/officeDocument/2006/relationships/image" Target="../media/image554.svg"/><Relationship Id="rId5" Type="http://schemas.openxmlformats.org/officeDocument/2006/relationships/image" Target="../media/image553.png"/><Relationship Id="rId4" Type="http://schemas.openxmlformats.org/officeDocument/2006/relationships/image" Target="../media/image124.sv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hyperlink" Target="https://www.gartner.com/smarterwithgartner/is-the-cloud-secure"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556.svg"/><Relationship Id="rId3" Type="http://schemas.openxmlformats.org/officeDocument/2006/relationships/image" Target="../media/image123.png"/><Relationship Id="rId7" Type="http://schemas.openxmlformats.org/officeDocument/2006/relationships/image" Target="../media/image555.png"/><Relationship Id="rId2" Type="http://schemas.openxmlformats.org/officeDocument/2006/relationships/image" Target="../media/image552.png"/><Relationship Id="rId1" Type="http://schemas.openxmlformats.org/officeDocument/2006/relationships/slideLayout" Target="../slideLayouts/slideLayout23.xml"/><Relationship Id="rId6" Type="http://schemas.openxmlformats.org/officeDocument/2006/relationships/image" Target="../media/image554.svg"/><Relationship Id="rId5" Type="http://schemas.openxmlformats.org/officeDocument/2006/relationships/image" Target="../media/image553.png"/><Relationship Id="rId4" Type="http://schemas.openxmlformats.org/officeDocument/2006/relationships/image" Target="../media/image124.svg"/></Relationships>
</file>

<file path=ppt/slides/_rels/slide51.xml.rels><?xml version="1.0" encoding="UTF-8" standalone="yes"?>
<Relationships xmlns="http://schemas.openxmlformats.org/package/2006/relationships"><Relationship Id="rId3" Type="http://schemas.openxmlformats.org/officeDocument/2006/relationships/image" Target="../media/image558.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8" Type="http://schemas.openxmlformats.org/officeDocument/2006/relationships/image" Target="../media/image563.png"/><Relationship Id="rId3" Type="http://schemas.openxmlformats.org/officeDocument/2006/relationships/image" Target="../media/image559.jpeg"/><Relationship Id="rId7" Type="http://schemas.openxmlformats.org/officeDocument/2006/relationships/image" Target="../media/image562.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microsoft.com/office/2007/relationships/hdphoto" Target="../media/hdphoto6.wdp"/><Relationship Id="rId11" Type="http://schemas.openxmlformats.org/officeDocument/2006/relationships/image" Target="../media/image566.png"/><Relationship Id="rId5" Type="http://schemas.openxmlformats.org/officeDocument/2006/relationships/image" Target="../media/image561.png"/><Relationship Id="rId10" Type="http://schemas.openxmlformats.org/officeDocument/2006/relationships/image" Target="../media/image565.png"/><Relationship Id="rId4" Type="http://schemas.openxmlformats.org/officeDocument/2006/relationships/image" Target="../media/image560.png"/><Relationship Id="rId9" Type="http://schemas.openxmlformats.org/officeDocument/2006/relationships/image" Target="../media/image564.pn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8" Type="http://schemas.openxmlformats.org/officeDocument/2006/relationships/image" Target="../media/image569.svg"/><Relationship Id="rId3" Type="http://schemas.openxmlformats.org/officeDocument/2006/relationships/image" Target="../media/image222.jpeg"/><Relationship Id="rId7" Type="http://schemas.openxmlformats.org/officeDocument/2006/relationships/image" Target="../media/image568.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567.png"/><Relationship Id="rId5" Type="http://schemas.openxmlformats.org/officeDocument/2006/relationships/image" Target="../media/image224.jpg"/><Relationship Id="rId4" Type="http://schemas.openxmlformats.org/officeDocument/2006/relationships/image" Target="../media/image223.jpg"/></Relationships>
</file>

<file path=ppt/slides/_rels/slide57.xml.rels><?xml version="1.0" encoding="UTF-8" standalone="yes"?>
<Relationships xmlns="http://schemas.openxmlformats.org/package/2006/relationships"><Relationship Id="rId8" Type="http://schemas.openxmlformats.org/officeDocument/2006/relationships/image" Target="../media/image573.tiff"/><Relationship Id="rId13" Type="http://schemas.openxmlformats.org/officeDocument/2006/relationships/slide" Target="slide48.xml"/><Relationship Id="rId3" Type="http://schemas.openxmlformats.org/officeDocument/2006/relationships/image" Target="../media/image570.tiff"/><Relationship Id="rId7" Type="http://schemas.openxmlformats.org/officeDocument/2006/relationships/image" Target="../media/image3730.png"/><Relationship Id="rId12" Type="http://schemas.openxmlformats.org/officeDocument/2006/relationships/image" Target="../media/image274.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572.png"/><Relationship Id="rId11" Type="http://schemas.openxmlformats.org/officeDocument/2006/relationships/image" Target="../media/image575.png"/><Relationship Id="rId5" Type="http://schemas.openxmlformats.org/officeDocument/2006/relationships/image" Target="../media/image3720.png"/><Relationship Id="rId10" Type="http://schemas.openxmlformats.org/officeDocument/2006/relationships/image" Target="../media/image3750.png"/><Relationship Id="rId4" Type="http://schemas.openxmlformats.org/officeDocument/2006/relationships/image" Target="../media/image571.png"/><Relationship Id="rId9" Type="http://schemas.openxmlformats.org/officeDocument/2006/relationships/image" Target="../media/image574.png"/></Relationships>
</file>

<file path=ppt/slides/_rels/slide58.xml.rels><?xml version="1.0" encoding="UTF-8" standalone="yes"?>
<Relationships xmlns="http://schemas.openxmlformats.org/package/2006/relationships"><Relationship Id="rId3" Type="http://schemas.openxmlformats.org/officeDocument/2006/relationships/image" Target="../media/image570.tiff"/><Relationship Id="rId2" Type="http://schemas.openxmlformats.org/officeDocument/2006/relationships/image" Target="../media/image576.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577.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image" Target="../media/image573.tiff"/><Relationship Id="rId2" Type="http://schemas.openxmlformats.org/officeDocument/2006/relationships/image" Target="../media/image578.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579.pn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580.svg"/></Relationships>
</file>

<file path=ppt/slides/_rels/slide62.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582.svg"/></Relationships>
</file>

<file path=ppt/slides/_rels/slide7.xml.rels><?xml version="1.0" encoding="UTF-8" standalone="yes"?>
<Relationships xmlns="http://schemas.openxmlformats.org/package/2006/relationships"><Relationship Id="rId13" Type="http://schemas.openxmlformats.org/officeDocument/2006/relationships/image" Target="../media/image38.emf"/><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8.png"/><Relationship Id="rId21" Type="http://schemas.openxmlformats.org/officeDocument/2006/relationships/image" Target="../media/image45.png"/><Relationship Id="rId34" Type="http://schemas.openxmlformats.org/officeDocument/2006/relationships/image" Target="../media/image58.emf"/><Relationship Id="rId7" Type="http://schemas.openxmlformats.org/officeDocument/2006/relationships/image" Target="../media/image32.png"/><Relationship Id="rId12" Type="http://schemas.openxmlformats.org/officeDocument/2006/relationships/image" Target="../media/image37.emf"/><Relationship Id="rId17" Type="http://schemas.microsoft.com/office/2007/relationships/hdphoto" Target="../media/hdphoto1.wdp"/><Relationship Id="rId25" Type="http://schemas.openxmlformats.org/officeDocument/2006/relationships/image" Target="../media/image49.emf"/><Relationship Id="rId33" Type="http://schemas.openxmlformats.org/officeDocument/2006/relationships/image" Target="../media/image57.emf"/><Relationship Id="rId2" Type="http://schemas.openxmlformats.org/officeDocument/2006/relationships/notesSlide" Target="../notesSlides/notesSlide6.xml"/><Relationship Id="rId16" Type="http://schemas.openxmlformats.org/officeDocument/2006/relationships/image" Target="../media/image41.png"/><Relationship Id="rId20" Type="http://schemas.openxmlformats.org/officeDocument/2006/relationships/image" Target="../media/image44.svg"/><Relationship Id="rId29" Type="http://schemas.openxmlformats.org/officeDocument/2006/relationships/image" Target="../media/image53.emf"/><Relationship Id="rId1" Type="http://schemas.openxmlformats.org/officeDocument/2006/relationships/slideLayout" Target="../slideLayouts/slideLayout22.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8.svg"/><Relationship Id="rId32" Type="http://schemas.openxmlformats.org/officeDocument/2006/relationships/image" Target="../media/image56.sv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7.png"/><Relationship Id="rId28" Type="http://schemas.openxmlformats.org/officeDocument/2006/relationships/image" Target="../media/image52.emf"/><Relationship Id="rId10" Type="http://schemas.openxmlformats.org/officeDocument/2006/relationships/image" Target="../media/image35.emf"/><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9.emf"/><Relationship Id="rId9" Type="http://schemas.openxmlformats.org/officeDocument/2006/relationships/image" Target="../media/image34.png"/><Relationship Id="rId14" Type="http://schemas.openxmlformats.org/officeDocument/2006/relationships/image" Target="../media/image39.emf"/><Relationship Id="rId22" Type="http://schemas.openxmlformats.org/officeDocument/2006/relationships/image" Target="../media/image46.svg"/><Relationship Id="rId27" Type="http://schemas.openxmlformats.org/officeDocument/2006/relationships/image" Target="../media/image51.svg"/><Relationship Id="rId30" Type="http://schemas.openxmlformats.org/officeDocument/2006/relationships/image" Target="../media/image54.emf"/><Relationship Id="rId8"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3" Type="http://schemas.openxmlformats.org/officeDocument/2006/relationships/image" Target="../media/image59.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5" Type="http://schemas.openxmlformats.org/officeDocument/2006/relationships/comments" Target="../comments/comment1.xml"/><Relationship Id="rId2" Type="http://schemas.openxmlformats.org/officeDocument/2006/relationships/notesSlide" Target="../notesSlides/notesSlide7.xml"/><Relationship Id="rId16" Type="http://schemas.openxmlformats.org/officeDocument/2006/relationships/image" Target="../media/image72.svg"/><Relationship Id="rId20" Type="http://schemas.openxmlformats.org/officeDocument/2006/relationships/image" Target="../media/image76.svg"/><Relationship Id="rId1" Type="http://schemas.openxmlformats.org/officeDocument/2006/relationships/slideLayout" Target="../slideLayouts/slideLayout22.xml"/><Relationship Id="rId6" Type="http://schemas.openxmlformats.org/officeDocument/2006/relationships/image" Target="../media/image62.svg"/><Relationship Id="rId11" Type="http://schemas.openxmlformats.org/officeDocument/2006/relationships/image" Target="../media/image67.png"/><Relationship Id="rId24" Type="http://schemas.openxmlformats.org/officeDocument/2006/relationships/image" Target="../media/image80.sv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png"/><Relationship Id="rId10" Type="http://schemas.openxmlformats.org/officeDocument/2006/relationships/image" Target="../media/image66.svg"/><Relationship Id="rId19" Type="http://schemas.openxmlformats.org/officeDocument/2006/relationships/image" Target="../media/image75.pn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 Id="rId22" Type="http://schemas.openxmlformats.org/officeDocument/2006/relationships/image" Target="../media/image78.sv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15">
            <a:extLst>
              <a:ext uri="{FF2B5EF4-FFF2-40B4-BE49-F238E27FC236}">
                <a16:creationId xmlns:a16="http://schemas.microsoft.com/office/drawing/2014/main" id="{812FC421-E649-44D0-A989-C3D43D91A2DF}"/>
              </a:ext>
            </a:extLst>
          </p:cNvPr>
          <p:cNvSpPr>
            <a:spLocks noGrp="1"/>
          </p:cNvSpPr>
          <p:nvPr>
            <p:ph type="subTitle" idx="1"/>
          </p:nvPr>
        </p:nvSpPr>
        <p:spPr>
          <a:xfrm>
            <a:off x="1952625" y="3131821"/>
            <a:ext cx="7596554" cy="398503"/>
          </a:xfrm>
        </p:spPr>
        <p:txBody>
          <a:bodyPr/>
          <a:lstStyle/>
          <a:p>
            <a:r>
              <a:rPr lang="en-US" sz="3200" b="1" dirty="0"/>
              <a:t>Simplify your multi-cloud migrations with </a:t>
            </a:r>
            <a:r>
              <a:rPr lang="en-US" sz="3200" dirty="0"/>
              <a:t>Azure Cloud </a:t>
            </a:r>
            <a:r>
              <a:rPr lang="en-US" sz="3200" b="1" dirty="0"/>
              <a:t>and Fortinet</a:t>
            </a:r>
            <a:endParaRPr lang="en-US" sz="3200" dirty="0"/>
          </a:p>
        </p:txBody>
      </p:sp>
      <p:sp>
        <p:nvSpPr>
          <p:cNvPr id="8" name="Date Placeholder 7">
            <a:extLst>
              <a:ext uri="{FF2B5EF4-FFF2-40B4-BE49-F238E27FC236}">
                <a16:creationId xmlns:a16="http://schemas.microsoft.com/office/drawing/2014/main" id="{2936899E-0EC3-47E0-B02B-38208AF9184B}"/>
              </a:ext>
            </a:extLst>
          </p:cNvPr>
          <p:cNvSpPr>
            <a:spLocks noGrp="1"/>
          </p:cNvSpPr>
          <p:nvPr>
            <p:ph type="dt" sz="half" idx="10"/>
          </p:nvPr>
        </p:nvSpPr>
        <p:spPr>
          <a:xfrm>
            <a:off x="1952625" y="5141260"/>
            <a:ext cx="1933575" cy="365125"/>
          </a:xfrm>
        </p:spPr>
        <p:txBody>
          <a:bodyPr/>
          <a:lstStyle/>
          <a:p>
            <a:r>
              <a:rPr lang="en-US" sz="1800" b="1" dirty="0"/>
              <a:t>February 2023</a:t>
            </a:r>
          </a:p>
        </p:txBody>
      </p:sp>
      <p:cxnSp>
        <p:nvCxnSpPr>
          <p:cNvPr id="15" name="Straight Connector 14">
            <a:extLst>
              <a:ext uri="{FF2B5EF4-FFF2-40B4-BE49-F238E27FC236}">
                <a16:creationId xmlns:a16="http://schemas.microsoft.com/office/drawing/2014/main" id="{5EF26BD4-C173-4973-94EA-08ECEEF3D8D4}"/>
              </a:ext>
            </a:extLst>
          </p:cNvPr>
          <p:cNvCxnSpPr>
            <a:cxnSpLocks/>
          </p:cNvCxnSpPr>
          <p:nvPr/>
        </p:nvCxnSpPr>
        <p:spPr>
          <a:xfrm>
            <a:off x="5910375" y="1477108"/>
            <a:ext cx="0" cy="1449752"/>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88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93720E2-53C7-004C-BCE8-16B4D507CBB4}"/>
              </a:ext>
            </a:extLst>
          </p:cNvPr>
          <p:cNvSpPr>
            <a:spLocks noGrp="1"/>
          </p:cNvSpPr>
          <p:nvPr>
            <p:ph type="body" sz="quarter" idx="15"/>
          </p:nvPr>
        </p:nvSpPr>
        <p:spPr>
          <a:xfrm>
            <a:off x="269986" y="788658"/>
            <a:ext cx="10841038" cy="413335"/>
          </a:xfrm>
        </p:spPr>
        <p:txBody>
          <a:bodyPr/>
          <a:lstStyle/>
          <a:p>
            <a:r>
              <a:rPr lang="en-US"/>
              <a:t>480+ Best-in-class integrated solutions for comprehensive protection</a:t>
            </a:r>
          </a:p>
        </p:txBody>
      </p:sp>
      <p:sp>
        <p:nvSpPr>
          <p:cNvPr id="2" name="Title 1">
            <a:extLst>
              <a:ext uri="{FF2B5EF4-FFF2-40B4-BE49-F238E27FC236}">
                <a16:creationId xmlns:a16="http://schemas.microsoft.com/office/drawing/2014/main" id="{8C32A5BB-9A32-F647-B9C7-662303678DFA}"/>
              </a:ext>
            </a:extLst>
          </p:cNvPr>
          <p:cNvSpPr>
            <a:spLocks noGrp="1"/>
          </p:cNvSpPr>
          <p:nvPr>
            <p:ph type="title"/>
          </p:nvPr>
        </p:nvSpPr>
        <p:spPr/>
        <p:txBody>
          <a:bodyPr/>
          <a:lstStyle/>
          <a:p>
            <a:r>
              <a:rPr lang="en-US" sz="3600"/>
              <a:t>Open Ecosystem </a:t>
            </a:r>
            <a:endParaRPr lang="en-US"/>
          </a:p>
        </p:txBody>
      </p:sp>
      <p:sp>
        <p:nvSpPr>
          <p:cNvPr id="30" name="Rectangle 29">
            <a:extLst>
              <a:ext uri="{FF2B5EF4-FFF2-40B4-BE49-F238E27FC236}">
                <a16:creationId xmlns:a16="http://schemas.microsoft.com/office/drawing/2014/main" id="{7BB353B4-372F-A943-9F3D-E8A4ED68D17D}"/>
              </a:ext>
            </a:extLst>
          </p:cNvPr>
          <p:cNvSpPr/>
          <p:nvPr/>
        </p:nvSpPr>
        <p:spPr>
          <a:xfrm>
            <a:off x="385528" y="1472433"/>
            <a:ext cx="11806472" cy="1094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9E58BBB1-8456-3843-9FE5-C5F50072D6B6}"/>
              </a:ext>
            </a:extLst>
          </p:cNvPr>
          <p:cNvSpPr/>
          <p:nvPr/>
        </p:nvSpPr>
        <p:spPr>
          <a:xfrm>
            <a:off x="385528" y="2644375"/>
            <a:ext cx="11806472" cy="1094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F669914B-DE85-7546-8C17-92D1104ACBF2}"/>
              </a:ext>
            </a:extLst>
          </p:cNvPr>
          <p:cNvSpPr/>
          <p:nvPr/>
        </p:nvSpPr>
        <p:spPr>
          <a:xfrm>
            <a:off x="385528" y="3816317"/>
            <a:ext cx="11806472" cy="1094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9377D30E-B897-4A47-AFFD-9BA14C3026A6}"/>
              </a:ext>
            </a:extLst>
          </p:cNvPr>
          <p:cNvSpPr/>
          <p:nvPr/>
        </p:nvSpPr>
        <p:spPr>
          <a:xfrm>
            <a:off x="385528" y="4988259"/>
            <a:ext cx="11806472" cy="1094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3BE22EE5-7A4B-F34A-B868-26B4E246524D}"/>
              </a:ext>
            </a:extLst>
          </p:cNvPr>
          <p:cNvSpPr/>
          <p:nvPr/>
        </p:nvSpPr>
        <p:spPr>
          <a:xfrm>
            <a:off x="385528" y="1472433"/>
            <a:ext cx="2313361" cy="109486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F2C387EB-E5C8-9F49-8B0B-E7877F51E8C9}"/>
              </a:ext>
            </a:extLst>
          </p:cNvPr>
          <p:cNvSpPr/>
          <p:nvPr/>
        </p:nvSpPr>
        <p:spPr>
          <a:xfrm>
            <a:off x="385528" y="2644375"/>
            <a:ext cx="2313361" cy="109486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33FBDD7D-3ABE-C441-BD63-8107F8655BF8}"/>
              </a:ext>
            </a:extLst>
          </p:cNvPr>
          <p:cNvSpPr/>
          <p:nvPr/>
        </p:nvSpPr>
        <p:spPr>
          <a:xfrm>
            <a:off x="385528" y="3816317"/>
            <a:ext cx="2313361" cy="109486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1D87DBA8-A0A6-914D-9356-32897736D6B2}"/>
              </a:ext>
            </a:extLst>
          </p:cNvPr>
          <p:cNvSpPr/>
          <p:nvPr/>
        </p:nvSpPr>
        <p:spPr>
          <a:xfrm>
            <a:off x="385528" y="4988259"/>
            <a:ext cx="2313361" cy="109486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1467B021-66FC-2F43-AF8C-19058C5D73AA}"/>
              </a:ext>
            </a:extLst>
          </p:cNvPr>
          <p:cNvSpPr/>
          <p:nvPr/>
        </p:nvSpPr>
        <p:spPr>
          <a:xfrm>
            <a:off x="386675" y="1472433"/>
            <a:ext cx="64008" cy="10948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85FBB2BD-C403-C443-A881-FA797C119F42}"/>
              </a:ext>
            </a:extLst>
          </p:cNvPr>
          <p:cNvSpPr/>
          <p:nvPr/>
        </p:nvSpPr>
        <p:spPr>
          <a:xfrm>
            <a:off x="386675" y="2644375"/>
            <a:ext cx="64008" cy="10948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F353F018-25B0-1041-AC57-6AAA1747F192}"/>
              </a:ext>
            </a:extLst>
          </p:cNvPr>
          <p:cNvSpPr/>
          <p:nvPr/>
        </p:nvSpPr>
        <p:spPr>
          <a:xfrm>
            <a:off x="386675" y="3816317"/>
            <a:ext cx="64008" cy="10948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3E4ED2C9-05C3-2B41-8A9F-110785A6A754}"/>
              </a:ext>
            </a:extLst>
          </p:cNvPr>
          <p:cNvSpPr/>
          <p:nvPr/>
        </p:nvSpPr>
        <p:spPr>
          <a:xfrm>
            <a:off x="386675" y="4988259"/>
            <a:ext cx="64008" cy="109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1E68D37D-FC4B-764F-ABC7-E242AE9B17B7}"/>
              </a:ext>
            </a:extLst>
          </p:cNvPr>
          <p:cNvSpPr txBox="1"/>
          <p:nvPr/>
        </p:nvSpPr>
        <p:spPr>
          <a:xfrm>
            <a:off x="1389862" y="1780585"/>
            <a:ext cx="1114408" cy="492443"/>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panose="020B0604020202020204"/>
                <a:ea typeface="+mn-ea"/>
                <a:cs typeface="+mn-cs"/>
              </a:rPr>
              <a:t>Fabric </a:t>
            </a:r>
            <a:br>
              <a:rPr kumimoji="0" lang="en-US" sz="13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300" b="1" i="0" u="none" strike="noStrike" kern="1200" cap="none" spc="0" normalizeH="0" baseline="0" noProof="0">
                <a:ln>
                  <a:noFill/>
                </a:ln>
                <a:solidFill>
                  <a:srgbClr val="000000"/>
                </a:solidFill>
                <a:effectLst/>
                <a:uLnTx/>
                <a:uFillTx/>
                <a:latin typeface="Arial" panose="020B0604020202020204"/>
                <a:ea typeface="+mn-ea"/>
                <a:cs typeface="+mn-cs"/>
              </a:rPr>
              <a:t>Connectors</a:t>
            </a:r>
          </a:p>
        </p:txBody>
      </p:sp>
      <p:sp>
        <p:nvSpPr>
          <p:cNvPr id="48" name="TextBox 47">
            <a:extLst>
              <a:ext uri="{FF2B5EF4-FFF2-40B4-BE49-F238E27FC236}">
                <a16:creationId xmlns:a16="http://schemas.microsoft.com/office/drawing/2014/main" id="{F029C5F5-18B3-B64D-A9BD-B0DDEA729630}"/>
              </a:ext>
            </a:extLst>
          </p:cNvPr>
          <p:cNvSpPr txBox="1"/>
          <p:nvPr/>
        </p:nvSpPr>
        <p:spPr>
          <a:xfrm>
            <a:off x="1389862" y="2945584"/>
            <a:ext cx="732893" cy="492443"/>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panose="020B0604020202020204"/>
                <a:ea typeface="+mn-ea"/>
                <a:cs typeface="+mn-cs"/>
              </a:rPr>
              <a:t>Fabric </a:t>
            </a:r>
            <a:br>
              <a:rPr kumimoji="0" lang="en-US" sz="13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300" b="1" i="0" u="none" strike="noStrike" kern="1200" cap="none" spc="0" normalizeH="0" baseline="0" noProof="0">
                <a:ln>
                  <a:noFill/>
                </a:ln>
                <a:solidFill>
                  <a:srgbClr val="000000"/>
                </a:solidFill>
                <a:effectLst/>
                <a:uLnTx/>
                <a:uFillTx/>
                <a:latin typeface="Arial" panose="020B0604020202020204"/>
                <a:ea typeface="+mn-ea"/>
                <a:cs typeface="+mn-cs"/>
              </a:rPr>
              <a:t>APIs</a:t>
            </a:r>
          </a:p>
        </p:txBody>
      </p:sp>
      <p:sp>
        <p:nvSpPr>
          <p:cNvPr id="49" name="TextBox 48">
            <a:extLst>
              <a:ext uri="{FF2B5EF4-FFF2-40B4-BE49-F238E27FC236}">
                <a16:creationId xmlns:a16="http://schemas.microsoft.com/office/drawing/2014/main" id="{7F4DB7A8-07BA-C846-907F-4C25E130A169}"/>
              </a:ext>
            </a:extLst>
          </p:cNvPr>
          <p:cNvSpPr txBox="1"/>
          <p:nvPr/>
        </p:nvSpPr>
        <p:spPr>
          <a:xfrm>
            <a:off x="1389862" y="4117527"/>
            <a:ext cx="816249" cy="492443"/>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panose="020B0604020202020204"/>
                <a:ea typeface="+mn-ea"/>
                <a:cs typeface="+mn-cs"/>
              </a:rPr>
              <a:t>Fabric </a:t>
            </a:r>
            <a:br>
              <a:rPr kumimoji="0" lang="en-US" sz="13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300" b="1" i="0" u="none" strike="noStrike" kern="1200" cap="none" spc="0" normalizeH="0" baseline="0" noProof="0">
                <a:ln>
                  <a:noFill/>
                </a:ln>
                <a:solidFill>
                  <a:srgbClr val="000000"/>
                </a:solidFill>
                <a:effectLst/>
                <a:uLnTx/>
                <a:uFillTx/>
                <a:latin typeface="Arial" panose="020B0604020202020204"/>
                <a:ea typeface="+mn-ea"/>
                <a:cs typeface="+mn-cs"/>
              </a:rPr>
              <a:t>DevOps</a:t>
            </a:r>
          </a:p>
        </p:txBody>
      </p:sp>
      <p:sp>
        <p:nvSpPr>
          <p:cNvPr id="50" name="TextBox 49">
            <a:extLst>
              <a:ext uri="{FF2B5EF4-FFF2-40B4-BE49-F238E27FC236}">
                <a16:creationId xmlns:a16="http://schemas.microsoft.com/office/drawing/2014/main" id="{B642C931-70D3-724D-B836-8FB5D0EB7C4C}"/>
              </a:ext>
            </a:extLst>
          </p:cNvPr>
          <p:cNvSpPr txBox="1"/>
          <p:nvPr/>
        </p:nvSpPr>
        <p:spPr>
          <a:xfrm>
            <a:off x="1389862" y="5289469"/>
            <a:ext cx="1066318" cy="492443"/>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panose="020B0604020202020204"/>
                <a:ea typeface="+mn-ea"/>
                <a:cs typeface="+mn-cs"/>
              </a:rPr>
              <a:t>Extended </a:t>
            </a:r>
            <a:br>
              <a:rPr kumimoji="0" lang="en-US" sz="13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300" b="1" i="0" u="none" strike="noStrike" kern="1200" cap="none" spc="0" normalizeH="0" baseline="0" noProof="0">
                <a:ln>
                  <a:noFill/>
                </a:ln>
                <a:solidFill>
                  <a:srgbClr val="000000"/>
                </a:solidFill>
                <a:effectLst/>
                <a:uLnTx/>
                <a:uFillTx/>
                <a:latin typeface="Arial" panose="020B0604020202020204"/>
                <a:ea typeface="+mn-ea"/>
                <a:cs typeface="+mn-cs"/>
              </a:rPr>
              <a:t>Ecosystem</a:t>
            </a:r>
          </a:p>
        </p:txBody>
      </p:sp>
      <p:sp>
        <p:nvSpPr>
          <p:cNvPr id="51" name="TextBox 50">
            <a:extLst>
              <a:ext uri="{FF2B5EF4-FFF2-40B4-BE49-F238E27FC236}">
                <a16:creationId xmlns:a16="http://schemas.microsoft.com/office/drawing/2014/main" id="{8E5F9F93-F2B3-8B4C-A204-380563F71B24}"/>
              </a:ext>
            </a:extLst>
          </p:cNvPr>
          <p:cNvSpPr txBox="1"/>
          <p:nvPr/>
        </p:nvSpPr>
        <p:spPr>
          <a:xfrm>
            <a:off x="2802820" y="1738265"/>
            <a:ext cx="2031277" cy="57708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lumMod val="50000"/>
                  </a:schemeClr>
                </a:solidFill>
                <a:effectLst/>
                <a:uLnTx/>
                <a:uFillTx/>
                <a:latin typeface="Arial" panose="020B0604020202020204"/>
                <a:ea typeface="+mn-ea"/>
                <a:cs typeface="+mn-cs"/>
              </a:rPr>
              <a:t>Fortinet-developed deep integration automating security operations and policies</a:t>
            </a:r>
          </a:p>
        </p:txBody>
      </p:sp>
      <p:sp>
        <p:nvSpPr>
          <p:cNvPr id="52" name="TextBox 51">
            <a:extLst>
              <a:ext uri="{FF2B5EF4-FFF2-40B4-BE49-F238E27FC236}">
                <a16:creationId xmlns:a16="http://schemas.microsoft.com/office/drawing/2014/main" id="{8105F026-C623-E747-930F-5D30A9521283}"/>
              </a:ext>
            </a:extLst>
          </p:cNvPr>
          <p:cNvSpPr txBox="1"/>
          <p:nvPr/>
        </p:nvSpPr>
        <p:spPr>
          <a:xfrm>
            <a:off x="2802821" y="2903264"/>
            <a:ext cx="2245088" cy="57708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lumMod val="50000"/>
                  </a:schemeClr>
                </a:solidFill>
                <a:effectLst/>
                <a:uLnTx/>
                <a:uFillTx/>
                <a:latin typeface="Arial" panose="020B0604020202020204"/>
                <a:ea typeface="+mn-ea"/>
                <a:cs typeface="+mn-cs"/>
              </a:rPr>
              <a:t>Partner-developed integration using Fabric APIs providing broad visibility with end-to-end solutions </a:t>
            </a:r>
          </a:p>
        </p:txBody>
      </p:sp>
      <p:sp>
        <p:nvSpPr>
          <p:cNvPr id="53" name="TextBox 52">
            <a:extLst>
              <a:ext uri="{FF2B5EF4-FFF2-40B4-BE49-F238E27FC236}">
                <a16:creationId xmlns:a16="http://schemas.microsoft.com/office/drawing/2014/main" id="{C06C4B73-19DF-C04C-96AF-1EB2113729D1}"/>
              </a:ext>
            </a:extLst>
          </p:cNvPr>
          <p:cNvSpPr txBox="1"/>
          <p:nvPr/>
        </p:nvSpPr>
        <p:spPr>
          <a:xfrm>
            <a:off x="2802821" y="3994416"/>
            <a:ext cx="2124667"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lumMod val="50000"/>
                  </a:schemeClr>
                </a:solidFill>
                <a:effectLst/>
                <a:uLnTx/>
                <a:uFillTx/>
                <a:latin typeface="Arial" panose="020B0604020202020204"/>
                <a:ea typeface="+mn-ea"/>
                <a:cs typeface="+mn-cs"/>
              </a:rPr>
              <a:t>Community-driven DevOps scripts automating network </a:t>
            </a:r>
            <a:br>
              <a:rPr kumimoji="0" lang="en-US" sz="1050" b="0" i="0" u="none" strike="noStrike" kern="1200" cap="none" spc="0" normalizeH="0" baseline="0" noProof="0">
                <a:ln>
                  <a:noFill/>
                </a:ln>
                <a:solidFill>
                  <a:schemeClr val="tx2">
                    <a:lumMod val="50000"/>
                  </a:schemeClr>
                </a:solidFill>
                <a:effectLst/>
                <a:uLnTx/>
                <a:uFillTx/>
                <a:latin typeface="Arial" panose="020B0604020202020204"/>
                <a:ea typeface="+mn-ea"/>
                <a:cs typeface="+mn-cs"/>
              </a:rPr>
            </a:br>
            <a:r>
              <a:rPr kumimoji="0" lang="en-US" sz="1050" b="0" i="0" u="none" strike="noStrike" kern="1200" cap="none" spc="0" normalizeH="0" baseline="0" noProof="0">
                <a:ln>
                  <a:noFill/>
                </a:ln>
                <a:solidFill>
                  <a:schemeClr val="tx2">
                    <a:lumMod val="50000"/>
                  </a:schemeClr>
                </a:solidFill>
                <a:effectLst/>
                <a:uLnTx/>
                <a:uFillTx/>
                <a:latin typeface="Arial" panose="020B0604020202020204"/>
                <a:ea typeface="+mn-ea"/>
                <a:cs typeface="+mn-cs"/>
              </a:rPr>
              <a:t>and security provisioning, configuration, and orchestration</a:t>
            </a:r>
          </a:p>
        </p:txBody>
      </p:sp>
      <p:sp>
        <p:nvSpPr>
          <p:cNvPr id="54" name="TextBox 53">
            <a:extLst>
              <a:ext uri="{FF2B5EF4-FFF2-40B4-BE49-F238E27FC236}">
                <a16:creationId xmlns:a16="http://schemas.microsoft.com/office/drawing/2014/main" id="{EADEB3B0-0779-AE4E-91D3-38B966128AAA}"/>
              </a:ext>
            </a:extLst>
          </p:cNvPr>
          <p:cNvSpPr txBox="1"/>
          <p:nvPr/>
        </p:nvSpPr>
        <p:spPr>
          <a:xfrm>
            <a:off x="2802820" y="5247150"/>
            <a:ext cx="1982488" cy="57708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lumMod val="50000"/>
                  </a:schemeClr>
                </a:solidFill>
                <a:effectLst/>
                <a:uLnTx/>
                <a:uFillTx/>
                <a:latin typeface="Arial" panose="020B0604020202020204"/>
                <a:ea typeface="+mn-ea"/>
                <a:cs typeface="+mn-cs"/>
              </a:rPr>
              <a:t>Integrations with threat sharing initiatives and other vendor technologies</a:t>
            </a:r>
          </a:p>
        </p:txBody>
      </p:sp>
      <p:cxnSp>
        <p:nvCxnSpPr>
          <p:cNvPr id="60" name="Straight Connector 59">
            <a:extLst>
              <a:ext uri="{FF2B5EF4-FFF2-40B4-BE49-F238E27FC236}">
                <a16:creationId xmlns:a16="http://schemas.microsoft.com/office/drawing/2014/main" id="{AA900A9F-B8A9-AD47-861C-6FBD211AD1CD}"/>
              </a:ext>
            </a:extLst>
          </p:cNvPr>
          <p:cNvCxnSpPr>
            <a:cxnSpLocks/>
          </p:cNvCxnSpPr>
          <p:nvPr/>
        </p:nvCxnSpPr>
        <p:spPr>
          <a:xfrm>
            <a:off x="5150049" y="4052060"/>
            <a:ext cx="0" cy="623379"/>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7FD0EB81-FBE9-B344-A119-DCF2B0F93276}"/>
              </a:ext>
            </a:extLst>
          </p:cNvPr>
          <p:cNvGrpSpPr/>
          <p:nvPr/>
        </p:nvGrpSpPr>
        <p:grpSpPr>
          <a:xfrm>
            <a:off x="736171" y="1790280"/>
            <a:ext cx="439369" cy="504809"/>
            <a:chOff x="1035123" y="1790280"/>
            <a:chExt cx="439369" cy="504809"/>
          </a:xfrm>
        </p:grpSpPr>
        <p:sp>
          <p:nvSpPr>
            <p:cNvPr id="6" name="Freeform 5">
              <a:extLst>
                <a:ext uri="{FF2B5EF4-FFF2-40B4-BE49-F238E27FC236}">
                  <a16:creationId xmlns:a16="http://schemas.microsoft.com/office/drawing/2014/main" id="{08E4FF29-5F95-1143-A787-A5E89CFE25F5}"/>
                </a:ext>
              </a:extLst>
            </p:cNvPr>
            <p:cNvSpPr/>
            <p:nvPr/>
          </p:nvSpPr>
          <p:spPr>
            <a:xfrm>
              <a:off x="1174630" y="1968313"/>
              <a:ext cx="160233" cy="159562"/>
            </a:xfrm>
            <a:custGeom>
              <a:avLst/>
              <a:gdLst>
                <a:gd name="connsiteX0" fmla="*/ 160233 w 160233"/>
                <a:gd name="connsiteY0" fmla="*/ 90373 h 159562"/>
                <a:gd name="connsiteX1" fmla="*/ 160233 w 160233"/>
                <a:gd name="connsiteY1" fmla="*/ 69037 h 159562"/>
                <a:gd name="connsiteX2" fmla="*/ 138897 w 160233"/>
                <a:gd name="connsiteY2" fmla="*/ 55565 h 159562"/>
                <a:gd name="connsiteX3" fmla="*/ 144597 w 160233"/>
                <a:gd name="connsiteY3" fmla="*/ 30907 h 159562"/>
                <a:gd name="connsiteX4" fmla="*/ 129357 w 160233"/>
                <a:gd name="connsiteY4" fmla="*/ 15667 h 159562"/>
                <a:gd name="connsiteX5" fmla="*/ 104607 w 160233"/>
                <a:gd name="connsiteY5" fmla="*/ 21336 h 159562"/>
                <a:gd name="connsiteX6" fmla="*/ 91105 w 160233"/>
                <a:gd name="connsiteY6" fmla="*/ 0 h 159562"/>
                <a:gd name="connsiteX7" fmla="*/ 69281 w 160233"/>
                <a:gd name="connsiteY7" fmla="*/ 0 h 159562"/>
                <a:gd name="connsiteX8" fmla="*/ 55961 w 160233"/>
                <a:gd name="connsiteY8" fmla="*/ 21336 h 159562"/>
                <a:gd name="connsiteX9" fmla="*/ 31029 w 160233"/>
                <a:gd name="connsiteY9" fmla="*/ 15667 h 159562"/>
                <a:gd name="connsiteX10" fmla="*/ 15789 w 160233"/>
                <a:gd name="connsiteY10" fmla="*/ 30907 h 159562"/>
                <a:gd name="connsiteX11" fmla="*/ 21488 w 160233"/>
                <a:gd name="connsiteY11" fmla="*/ 55565 h 159562"/>
                <a:gd name="connsiteX12" fmla="*/ 0 w 160233"/>
                <a:gd name="connsiteY12" fmla="*/ 69037 h 159562"/>
                <a:gd name="connsiteX13" fmla="*/ 0 w 160233"/>
                <a:gd name="connsiteY13" fmla="*/ 90373 h 159562"/>
                <a:gd name="connsiteX14" fmla="*/ 21488 w 160233"/>
                <a:gd name="connsiteY14" fmla="*/ 103845 h 159562"/>
                <a:gd name="connsiteX15" fmla="*/ 15789 w 160233"/>
                <a:gd name="connsiteY15" fmla="*/ 128504 h 159562"/>
                <a:gd name="connsiteX16" fmla="*/ 31029 w 160233"/>
                <a:gd name="connsiteY16" fmla="*/ 143744 h 159562"/>
                <a:gd name="connsiteX17" fmla="*/ 55961 w 160233"/>
                <a:gd name="connsiteY17" fmla="*/ 138227 h 159562"/>
                <a:gd name="connsiteX18" fmla="*/ 69281 w 160233"/>
                <a:gd name="connsiteY18" fmla="*/ 159563 h 159562"/>
                <a:gd name="connsiteX19" fmla="*/ 90983 w 160233"/>
                <a:gd name="connsiteY19" fmla="*/ 159563 h 159562"/>
                <a:gd name="connsiteX20" fmla="*/ 104485 w 160233"/>
                <a:gd name="connsiteY20" fmla="*/ 138227 h 159562"/>
                <a:gd name="connsiteX21" fmla="*/ 129235 w 160233"/>
                <a:gd name="connsiteY21" fmla="*/ 143744 h 159562"/>
                <a:gd name="connsiteX22" fmla="*/ 144475 w 160233"/>
                <a:gd name="connsiteY22" fmla="*/ 128504 h 159562"/>
                <a:gd name="connsiteX23" fmla="*/ 138775 w 160233"/>
                <a:gd name="connsiteY23" fmla="*/ 103845 h 159562"/>
                <a:gd name="connsiteX24" fmla="*/ 160233 w 160233"/>
                <a:gd name="connsiteY24" fmla="*/ 90373 h 15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0233" h="159562">
                  <a:moveTo>
                    <a:pt x="160233" y="90373"/>
                  </a:moveTo>
                  <a:lnTo>
                    <a:pt x="160233" y="69037"/>
                  </a:lnTo>
                  <a:cubicBezTo>
                    <a:pt x="149200" y="65044"/>
                    <a:pt x="142342" y="64099"/>
                    <a:pt x="138897" y="55565"/>
                  </a:cubicBezTo>
                  <a:cubicBezTo>
                    <a:pt x="135453" y="47031"/>
                    <a:pt x="139659" y="41331"/>
                    <a:pt x="144597" y="30907"/>
                  </a:cubicBezTo>
                  <a:lnTo>
                    <a:pt x="129357" y="15667"/>
                  </a:lnTo>
                  <a:cubicBezTo>
                    <a:pt x="118872" y="20604"/>
                    <a:pt x="112989" y="24811"/>
                    <a:pt x="104607" y="21336"/>
                  </a:cubicBezTo>
                  <a:cubicBezTo>
                    <a:pt x="96225" y="17861"/>
                    <a:pt x="94915" y="10729"/>
                    <a:pt x="91105" y="0"/>
                  </a:cubicBezTo>
                  <a:lnTo>
                    <a:pt x="69281" y="0"/>
                  </a:lnTo>
                  <a:cubicBezTo>
                    <a:pt x="65471" y="10820"/>
                    <a:pt x="64343" y="17831"/>
                    <a:pt x="55961" y="21336"/>
                  </a:cubicBezTo>
                  <a:cubicBezTo>
                    <a:pt x="47579" y="24841"/>
                    <a:pt x="41697" y="20604"/>
                    <a:pt x="31029" y="15667"/>
                  </a:cubicBezTo>
                  <a:lnTo>
                    <a:pt x="15789" y="30907"/>
                  </a:lnTo>
                  <a:cubicBezTo>
                    <a:pt x="20726" y="41331"/>
                    <a:pt x="25116" y="47031"/>
                    <a:pt x="21488" y="55565"/>
                  </a:cubicBezTo>
                  <a:cubicBezTo>
                    <a:pt x="17861" y="64099"/>
                    <a:pt x="10820" y="65044"/>
                    <a:pt x="0" y="69037"/>
                  </a:cubicBezTo>
                  <a:lnTo>
                    <a:pt x="0" y="90373"/>
                  </a:lnTo>
                  <a:cubicBezTo>
                    <a:pt x="10820" y="94336"/>
                    <a:pt x="18075" y="95494"/>
                    <a:pt x="21488" y="103845"/>
                  </a:cubicBezTo>
                  <a:cubicBezTo>
                    <a:pt x="24902" y="112197"/>
                    <a:pt x="20726" y="118262"/>
                    <a:pt x="15789" y="128504"/>
                  </a:cubicBezTo>
                  <a:lnTo>
                    <a:pt x="31029" y="143744"/>
                  </a:lnTo>
                  <a:cubicBezTo>
                    <a:pt x="41483" y="138806"/>
                    <a:pt x="47396" y="134600"/>
                    <a:pt x="55961" y="138227"/>
                  </a:cubicBezTo>
                  <a:cubicBezTo>
                    <a:pt x="64526" y="141854"/>
                    <a:pt x="65471" y="148681"/>
                    <a:pt x="69281" y="159563"/>
                  </a:cubicBezTo>
                  <a:lnTo>
                    <a:pt x="90983" y="159563"/>
                  </a:lnTo>
                  <a:cubicBezTo>
                    <a:pt x="94793" y="148560"/>
                    <a:pt x="95921" y="141519"/>
                    <a:pt x="104485" y="138227"/>
                  </a:cubicBezTo>
                  <a:cubicBezTo>
                    <a:pt x="113050" y="134935"/>
                    <a:pt x="118567" y="138806"/>
                    <a:pt x="129235" y="143744"/>
                  </a:cubicBezTo>
                  <a:lnTo>
                    <a:pt x="144475" y="128504"/>
                  </a:lnTo>
                  <a:cubicBezTo>
                    <a:pt x="139537" y="118049"/>
                    <a:pt x="135331" y="112380"/>
                    <a:pt x="138775" y="103845"/>
                  </a:cubicBezTo>
                  <a:cubicBezTo>
                    <a:pt x="142220" y="95311"/>
                    <a:pt x="149382" y="94336"/>
                    <a:pt x="160233" y="90373"/>
                  </a:cubicBezTo>
                  <a:close/>
                </a:path>
              </a:pathLst>
            </a:custGeom>
            <a:solidFill>
              <a:schemeClr val="accent6"/>
            </a:solidFill>
            <a:ln w="3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Freeform 6">
              <a:extLst>
                <a:ext uri="{FF2B5EF4-FFF2-40B4-BE49-F238E27FC236}">
                  <a16:creationId xmlns:a16="http://schemas.microsoft.com/office/drawing/2014/main" id="{F6AB690A-8EC4-0E4F-920B-3380238AEC3C}"/>
                </a:ext>
              </a:extLst>
            </p:cNvPr>
            <p:cNvSpPr/>
            <p:nvPr/>
          </p:nvSpPr>
          <p:spPr>
            <a:xfrm>
              <a:off x="1128240" y="1790280"/>
              <a:ext cx="78028" cy="117713"/>
            </a:xfrm>
            <a:custGeom>
              <a:avLst/>
              <a:gdLst>
                <a:gd name="connsiteX0" fmla="*/ 78029 w 78028"/>
                <a:gd name="connsiteY0" fmla="*/ 42062 h 117713"/>
                <a:gd name="connsiteX1" fmla="*/ 39014 w 78028"/>
                <a:gd name="connsiteY1" fmla="*/ 0 h 117713"/>
                <a:gd name="connsiteX2" fmla="*/ 39014 w 78028"/>
                <a:gd name="connsiteY2" fmla="*/ 0 h 117713"/>
                <a:gd name="connsiteX3" fmla="*/ 0 w 78028"/>
                <a:gd name="connsiteY3" fmla="*/ 42062 h 117713"/>
                <a:gd name="connsiteX4" fmla="*/ 0 w 78028"/>
                <a:gd name="connsiteY4" fmla="*/ 117714 h 117713"/>
                <a:gd name="connsiteX5" fmla="*/ 78029 w 78028"/>
                <a:gd name="connsiteY5" fmla="*/ 117714 h 11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28" h="117713">
                  <a:moveTo>
                    <a:pt x="78029" y="42062"/>
                  </a:moveTo>
                  <a:cubicBezTo>
                    <a:pt x="78029" y="18928"/>
                    <a:pt x="60472" y="0"/>
                    <a:pt x="39014" y="0"/>
                  </a:cubicBezTo>
                  <a:lnTo>
                    <a:pt x="39014" y="0"/>
                  </a:lnTo>
                  <a:cubicBezTo>
                    <a:pt x="17678" y="0"/>
                    <a:pt x="0" y="18928"/>
                    <a:pt x="0" y="42062"/>
                  </a:cubicBezTo>
                  <a:lnTo>
                    <a:pt x="0" y="117714"/>
                  </a:lnTo>
                  <a:lnTo>
                    <a:pt x="78029" y="117714"/>
                  </a:lnTo>
                  <a:close/>
                </a:path>
              </a:pathLst>
            </a:custGeom>
            <a:noFill/>
            <a:ln w="24209"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Freeform 7">
              <a:extLst>
                <a:ext uri="{FF2B5EF4-FFF2-40B4-BE49-F238E27FC236}">
                  <a16:creationId xmlns:a16="http://schemas.microsoft.com/office/drawing/2014/main" id="{9C5AB481-5B59-0248-A36B-5E86D343EBC8}"/>
                </a:ext>
              </a:extLst>
            </p:cNvPr>
            <p:cNvSpPr/>
            <p:nvPr/>
          </p:nvSpPr>
          <p:spPr>
            <a:xfrm>
              <a:off x="1303134" y="1790280"/>
              <a:ext cx="78028" cy="117713"/>
            </a:xfrm>
            <a:custGeom>
              <a:avLst/>
              <a:gdLst>
                <a:gd name="connsiteX0" fmla="*/ 78029 w 78028"/>
                <a:gd name="connsiteY0" fmla="*/ 42062 h 117713"/>
                <a:gd name="connsiteX1" fmla="*/ 39014 w 78028"/>
                <a:gd name="connsiteY1" fmla="*/ 0 h 117713"/>
                <a:gd name="connsiteX2" fmla="*/ 39014 w 78028"/>
                <a:gd name="connsiteY2" fmla="*/ 0 h 117713"/>
                <a:gd name="connsiteX3" fmla="*/ 0 w 78028"/>
                <a:gd name="connsiteY3" fmla="*/ 42062 h 117713"/>
                <a:gd name="connsiteX4" fmla="*/ 0 w 78028"/>
                <a:gd name="connsiteY4" fmla="*/ 117714 h 117713"/>
                <a:gd name="connsiteX5" fmla="*/ 78029 w 78028"/>
                <a:gd name="connsiteY5" fmla="*/ 117714 h 11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28" h="117713">
                  <a:moveTo>
                    <a:pt x="78029" y="42062"/>
                  </a:moveTo>
                  <a:cubicBezTo>
                    <a:pt x="78029" y="18928"/>
                    <a:pt x="60472" y="0"/>
                    <a:pt x="39014" y="0"/>
                  </a:cubicBezTo>
                  <a:lnTo>
                    <a:pt x="39014" y="0"/>
                  </a:lnTo>
                  <a:cubicBezTo>
                    <a:pt x="17678" y="0"/>
                    <a:pt x="0" y="18928"/>
                    <a:pt x="0" y="42062"/>
                  </a:cubicBezTo>
                  <a:lnTo>
                    <a:pt x="0" y="117714"/>
                  </a:lnTo>
                  <a:lnTo>
                    <a:pt x="78029" y="117714"/>
                  </a:lnTo>
                  <a:close/>
                </a:path>
              </a:pathLst>
            </a:custGeom>
            <a:noFill/>
            <a:ln w="24209"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Freeform 9">
              <a:extLst>
                <a:ext uri="{FF2B5EF4-FFF2-40B4-BE49-F238E27FC236}">
                  <a16:creationId xmlns:a16="http://schemas.microsoft.com/office/drawing/2014/main" id="{36C9F92C-60C2-BE43-9CEC-4CD32A82F7FE}"/>
                </a:ext>
              </a:extLst>
            </p:cNvPr>
            <p:cNvSpPr/>
            <p:nvPr/>
          </p:nvSpPr>
          <p:spPr>
            <a:xfrm>
              <a:off x="1035123" y="1908542"/>
              <a:ext cx="439369" cy="386547"/>
            </a:xfrm>
            <a:custGeom>
              <a:avLst/>
              <a:gdLst>
                <a:gd name="connsiteX0" fmla="*/ 416022 w 439369"/>
                <a:gd name="connsiteY0" fmla="*/ 0 h 386547"/>
                <a:gd name="connsiteX1" fmla="*/ 23256 w 439369"/>
                <a:gd name="connsiteY1" fmla="*/ 0 h 386547"/>
                <a:gd name="connsiteX2" fmla="*/ 0 w 439369"/>
                <a:gd name="connsiteY2" fmla="*/ 23256 h 386547"/>
                <a:gd name="connsiteX3" fmla="*/ 0 w 439369"/>
                <a:gd name="connsiteY3" fmla="*/ 79919 h 386547"/>
                <a:gd name="connsiteX4" fmla="*/ 23256 w 439369"/>
                <a:gd name="connsiteY4" fmla="*/ 103083 h 386547"/>
                <a:gd name="connsiteX5" fmla="*/ 61082 w 439369"/>
                <a:gd name="connsiteY5" fmla="*/ 103083 h 386547"/>
                <a:gd name="connsiteX6" fmla="*/ 61082 w 439369"/>
                <a:gd name="connsiteY6" fmla="*/ 274503 h 386547"/>
                <a:gd name="connsiteX7" fmla="*/ 77358 w 439369"/>
                <a:gd name="connsiteY7" fmla="*/ 290779 h 386547"/>
                <a:gd name="connsiteX8" fmla="*/ 188397 w 439369"/>
                <a:gd name="connsiteY8" fmla="*/ 290779 h 386547"/>
                <a:gd name="connsiteX9" fmla="*/ 188397 w 439369"/>
                <a:gd name="connsiteY9" fmla="*/ 386547 h 386547"/>
                <a:gd name="connsiteX10" fmla="*/ 250881 w 439369"/>
                <a:gd name="connsiteY10" fmla="*/ 386547 h 386547"/>
                <a:gd name="connsiteX11" fmla="*/ 250881 w 439369"/>
                <a:gd name="connsiteY11" fmla="*/ 290871 h 386547"/>
                <a:gd name="connsiteX12" fmla="*/ 361889 w 439369"/>
                <a:gd name="connsiteY12" fmla="*/ 290871 h 386547"/>
                <a:gd name="connsiteX13" fmla="*/ 378165 w 439369"/>
                <a:gd name="connsiteY13" fmla="*/ 274594 h 386547"/>
                <a:gd name="connsiteX14" fmla="*/ 378165 w 439369"/>
                <a:gd name="connsiteY14" fmla="*/ 103083 h 386547"/>
                <a:gd name="connsiteX15" fmla="*/ 416022 w 439369"/>
                <a:gd name="connsiteY15" fmla="*/ 103083 h 386547"/>
                <a:gd name="connsiteX16" fmla="*/ 439369 w 439369"/>
                <a:gd name="connsiteY16" fmla="*/ 79919 h 386547"/>
                <a:gd name="connsiteX17" fmla="*/ 439369 w 439369"/>
                <a:gd name="connsiteY17" fmla="*/ 23256 h 386547"/>
                <a:gd name="connsiteX18" fmla="*/ 416022 w 439369"/>
                <a:gd name="connsiteY18" fmla="*/ 0 h 38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9369" h="386547">
                  <a:moveTo>
                    <a:pt x="416022" y="0"/>
                  </a:moveTo>
                  <a:lnTo>
                    <a:pt x="23256" y="0"/>
                  </a:lnTo>
                  <a:cubicBezTo>
                    <a:pt x="10426" y="34"/>
                    <a:pt x="34" y="10426"/>
                    <a:pt x="0" y="23256"/>
                  </a:cubicBezTo>
                  <a:lnTo>
                    <a:pt x="0" y="79919"/>
                  </a:lnTo>
                  <a:cubicBezTo>
                    <a:pt x="84" y="92713"/>
                    <a:pt x="10462" y="103050"/>
                    <a:pt x="23256" y="103083"/>
                  </a:cubicBezTo>
                  <a:lnTo>
                    <a:pt x="61082" y="103083"/>
                  </a:lnTo>
                  <a:lnTo>
                    <a:pt x="61082" y="274503"/>
                  </a:lnTo>
                  <a:cubicBezTo>
                    <a:pt x="61115" y="283479"/>
                    <a:pt x="68383" y="290746"/>
                    <a:pt x="77358" y="290779"/>
                  </a:cubicBezTo>
                  <a:lnTo>
                    <a:pt x="188397" y="290779"/>
                  </a:lnTo>
                  <a:lnTo>
                    <a:pt x="188397" y="386547"/>
                  </a:lnTo>
                  <a:lnTo>
                    <a:pt x="250881" y="386547"/>
                  </a:lnTo>
                  <a:lnTo>
                    <a:pt x="250881" y="290871"/>
                  </a:lnTo>
                  <a:lnTo>
                    <a:pt x="361889" y="290871"/>
                  </a:lnTo>
                  <a:cubicBezTo>
                    <a:pt x="370871" y="290852"/>
                    <a:pt x="378150" y="283577"/>
                    <a:pt x="378165" y="274594"/>
                  </a:cubicBezTo>
                  <a:lnTo>
                    <a:pt x="378165" y="103083"/>
                  </a:lnTo>
                  <a:lnTo>
                    <a:pt x="416022" y="103083"/>
                  </a:lnTo>
                  <a:cubicBezTo>
                    <a:pt x="428851" y="103100"/>
                    <a:pt x="439284" y="92749"/>
                    <a:pt x="439369" y="79919"/>
                  </a:cubicBezTo>
                  <a:lnTo>
                    <a:pt x="439369" y="23256"/>
                  </a:lnTo>
                  <a:cubicBezTo>
                    <a:pt x="439336" y="10390"/>
                    <a:pt x="428887" y="-17"/>
                    <a:pt x="416022" y="0"/>
                  </a:cubicBezTo>
                  <a:close/>
                </a:path>
              </a:pathLst>
            </a:custGeom>
            <a:noFill/>
            <a:ln w="24209"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89" name="Group 88">
            <a:extLst>
              <a:ext uri="{FF2B5EF4-FFF2-40B4-BE49-F238E27FC236}">
                <a16:creationId xmlns:a16="http://schemas.microsoft.com/office/drawing/2014/main" id="{FB7C40A3-B725-F845-9D54-324842792A63}"/>
              </a:ext>
            </a:extLst>
          </p:cNvPr>
          <p:cNvGrpSpPr/>
          <p:nvPr/>
        </p:nvGrpSpPr>
        <p:grpSpPr>
          <a:xfrm>
            <a:off x="693398" y="3060090"/>
            <a:ext cx="524914" cy="302002"/>
            <a:chOff x="935143" y="2945907"/>
            <a:chExt cx="510387" cy="293644"/>
          </a:xfrm>
        </p:grpSpPr>
        <p:sp>
          <p:nvSpPr>
            <p:cNvPr id="12" name="Freeform 11">
              <a:extLst>
                <a:ext uri="{FF2B5EF4-FFF2-40B4-BE49-F238E27FC236}">
                  <a16:creationId xmlns:a16="http://schemas.microsoft.com/office/drawing/2014/main" id="{3846D049-5D67-F84D-97F3-2D504BD3C7D6}"/>
                </a:ext>
              </a:extLst>
            </p:cNvPr>
            <p:cNvSpPr/>
            <p:nvPr/>
          </p:nvSpPr>
          <p:spPr>
            <a:xfrm>
              <a:off x="1011443" y="3021203"/>
              <a:ext cx="141648" cy="141640"/>
            </a:xfrm>
            <a:custGeom>
              <a:avLst/>
              <a:gdLst>
                <a:gd name="connsiteX0" fmla="*/ 48516 w 141648"/>
                <a:gd name="connsiteY0" fmla="*/ 3617 h 141640"/>
                <a:gd name="connsiteX1" fmla="*/ 3625 w 141648"/>
                <a:gd name="connsiteY1" fmla="*/ 93125 h 141640"/>
                <a:gd name="connsiteX2" fmla="*/ 93133 w 141648"/>
                <a:gd name="connsiteY2" fmla="*/ 138016 h 141640"/>
                <a:gd name="connsiteX3" fmla="*/ 138023 w 141648"/>
                <a:gd name="connsiteY3" fmla="*/ 48508 h 141640"/>
                <a:gd name="connsiteX4" fmla="*/ 138005 w 141648"/>
                <a:gd name="connsiteY4" fmla="*/ 48453 h 141640"/>
                <a:gd name="connsiteX5" fmla="*/ 48516 w 141648"/>
                <a:gd name="connsiteY5" fmla="*/ 3617 h 141640"/>
                <a:gd name="connsiteX6" fmla="*/ 75064 w 141648"/>
                <a:gd name="connsiteY6" fmla="*/ 96642 h 141640"/>
                <a:gd name="connsiteX7" fmla="*/ 75064 w 141648"/>
                <a:gd name="connsiteY7" fmla="*/ 80305 h 141640"/>
                <a:gd name="connsiteX8" fmla="*/ 25534 w 141648"/>
                <a:gd name="connsiteY8" fmla="*/ 79909 h 141640"/>
                <a:gd name="connsiteX9" fmla="*/ 25534 w 141648"/>
                <a:gd name="connsiteY9" fmla="*/ 62078 h 141640"/>
                <a:gd name="connsiteX10" fmla="*/ 75186 w 141648"/>
                <a:gd name="connsiteY10" fmla="*/ 62474 h 141640"/>
                <a:gd name="connsiteX11" fmla="*/ 75186 w 141648"/>
                <a:gd name="connsiteY11" fmla="*/ 46106 h 141640"/>
                <a:gd name="connsiteX12" fmla="*/ 118894 w 141648"/>
                <a:gd name="connsiteY12" fmla="*/ 71710 h 14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648" h="141640">
                  <a:moveTo>
                    <a:pt x="48516" y="3617"/>
                  </a:moveTo>
                  <a:cubicBezTo>
                    <a:pt x="11403" y="15938"/>
                    <a:pt x="-8695" y="56012"/>
                    <a:pt x="3625" y="93125"/>
                  </a:cubicBezTo>
                  <a:cubicBezTo>
                    <a:pt x="15946" y="130237"/>
                    <a:pt x="56020" y="150336"/>
                    <a:pt x="93133" y="138016"/>
                  </a:cubicBezTo>
                  <a:cubicBezTo>
                    <a:pt x="130246" y="125696"/>
                    <a:pt x="150344" y="85621"/>
                    <a:pt x="138023" y="48508"/>
                  </a:cubicBezTo>
                  <a:cubicBezTo>
                    <a:pt x="138017" y="48490"/>
                    <a:pt x="138011" y="48471"/>
                    <a:pt x="138005" y="48453"/>
                  </a:cubicBezTo>
                  <a:cubicBezTo>
                    <a:pt x="125648" y="11383"/>
                    <a:pt x="85606" y="-8678"/>
                    <a:pt x="48516" y="3617"/>
                  </a:cubicBezTo>
                  <a:close/>
                  <a:moveTo>
                    <a:pt x="75064" y="96642"/>
                  </a:moveTo>
                  <a:lnTo>
                    <a:pt x="75064" y="80305"/>
                  </a:lnTo>
                  <a:lnTo>
                    <a:pt x="25534" y="79909"/>
                  </a:lnTo>
                  <a:lnTo>
                    <a:pt x="25534" y="62078"/>
                  </a:lnTo>
                  <a:lnTo>
                    <a:pt x="75186" y="62474"/>
                  </a:lnTo>
                  <a:lnTo>
                    <a:pt x="75186" y="46106"/>
                  </a:lnTo>
                  <a:lnTo>
                    <a:pt x="118894" y="71710"/>
                  </a:lnTo>
                  <a:close/>
                </a:path>
              </a:pathLst>
            </a:custGeom>
            <a:solidFill>
              <a:schemeClr val="accent4"/>
            </a:solidFill>
            <a:ln w="3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Freeform 12">
              <a:extLst>
                <a:ext uri="{FF2B5EF4-FFF2-40B4-BE49-F238E27FC236}">
                  <a16:creationId xmlns:a16="http://schemas.microsoft.com/office/drawing/2014/main" id="{21CE0469-C0FA-1C45-BA64-80DA4AA420B3}"/>
                </a:ext>
              </a:extLst>
            </p:cNvPr>
            <p:cNvSpPr/>
            <p:nvPr/>
          </p:nvSpPr>
          <p:spPr>
            <a:xfrm>
              <a:off x="1271628" y="3039482"/>
              <a:ext cx="104696" cy="104696"/>
            </a:xfrm>
            <a:custGeom>
              <a:avLst/>
              <a:gdLst>
                <a:gd name="connsiteX0" fmla="*/ 2788 w 104696"/>
                <a:gd name="connsiteY0" fmla="*/ 35538 h 104696"/>
                <a:gd name="connsiteX1" fmla="*/ 35538 w 104696"/>
                <a:gd name="connsiteY1" fmla="*/ 101909 h 104696"/>
                <a:gd name="connsiteX2" fmla="*/ 101908 w 104696"/>
                <a:gd name="connsiteY2" fmla="*/ 69158 h 104696"/>
                <a:gd name="connsiteX3" fmla="*/ 69203 w 104696"/>
                <a:gd name="connsiteY3" fmla="*/ 2803 h 104696"/>
                <a:gd name="connsiteX4" fmla="*/ 2803 w 104696"/>
                <a:gd name="connsiteY4" fmla="*/ 35494 h 104696"/>
                <a:gd name="connsiteX5" fmla="*/ 2788 w 104696"/>
                <a:gd name="connsiteY5" fmla="*/ 35538 h 104696"/>
                <a:gd name="connsiteX6" fmla="*/ 16656 w 104696"/>
                <a:gd name="connsiteY6" fmla="*/ 52820 h 104696"/>
                <a:gd name="connsiteX7" fmla="*/ 49087 w 104696"/>
                <a:gd name="connsiteY7" fmla="*/ 34075 h 104696"/>
                <a:gd name="connsiteX8" fmla="*/ 49087 w 104696"/>
                <a:gd name="connsiteY8" fmla="*/ 46267 h 104696"/>
                <a:gd name="connsiteX9" fmla="*/ 85663 w 104696"/>
                <a:gd name="connsiteY9" fmla="*/ 46267 h 104696"/>
                <a:gd name="connsiteX10" fmla="*/ 85663 w 104696"/>
                <a:gd name="connsiteY10" fmla="*/ 59465 h 104696"/>
                <a:gd name="connsiteX11" fmla="*/ 48934 w 104696"/>
                <a:gd name="connsiteY11" fmla="*/ 59465 h 104696"/>
                <a:gd name="connsiteX12" fmla="*/ 48934 w 104696"/>
                <a:gd name="connsiteY12" fmla="*/ 71657 h 10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96" h="104696">
                  <a:moveTo>
                    <a:pt x="2788" y="35538"/>
                  </a:moveTo>
                  <a:cubicBezTo>
                    <a:pt x="-6497" y="62910"/>
                    <a:pt x="8167" y="92624"/>
                    <a:pt x="35538" y="101909"/>
                  </a:cubicBezTo>
                  <a:cubicBezTo>
                    <a:pt x="62909" y="111193"/>
                    <a:pt x="92624" y="96532"/>
                    <a:pt x="101908" y="69158"/>
                  </a:cubicBezTo>
                  <a:cubicBezTo>
                    <a:pt x="111187" y="41804"/>
                    <a:pt x="96550" y="12106"/>
                    <a:pt x="69203" y="2803"/>
                  </a:cubicBezTo>
                  <a:cubicBezTo>
                    <a:pt x="41842" y="-6506"/>
                    <a:pt x="12111" y="8130"/>
                    <a:pt x="2803" y="35494"/>
                  </a:cubicBezTo>
                  <a:cubicBezTo>
                    <a:pt x="2797" y="35508"/>
                    <a:pt x="2794" y="35523"/>
                    <a:pt x="2788" y="35538"/>
                  </a:cubicBezTo>
                  <a:close/>
                  <a:moveTo>
                    <a:pt x="16656" y="52820"/>
                  </a:moveTo>
                  <a:lnTo>
                    <a:pt x="49087" y="34075"/>
                  </a:lnTo>
                  <a:lnTo>
                    <a:pt x="49087" y="46267"/>
                  </a:lnTo>
                  <a:lnTo>
                    <a:pt x="85663" y="46267"/>
                  </a:lnTo>
                  <a:lnTo>
                    <a:pt x="85663" y="59465"/>
                  </a:lnTo>
                  <a:lnTo>
                    <a:pt x="48934" y="59465"/>
                  </a:lnTo>
                  <a:lnTo>
                    <a:pt x="48934" y="71657"/>
                  </a:lnTo>
                  <a:close/>
                </a:path>
              </a:pathLst>
            </a:custGeom>
            <a:solidFill>
              <a:schemeClr val="accent4"/>
            </a:solidFill>
            <a:ln w="3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Freeform 13">
              <a:extLst>
                <a:ext uri="{FF2B5EF4-FFF2-40B4-BE49-F238E27FC236}">
                  <a16:creationId xmlns:a16="http://schemas.microsoft.com/office/drawing/2014/main" id="{804714C6-6FF6-B34B-8559-E8D9EF0CE447}"/>
                </a:ext>
              </a:extLst>
            </p:cNvPr>
            <p:cNvSpPr/>
            <p:nvPr/>
          </p:nvSpPr>
          <p:spPr>
            <a:xfrm>
              <a:off x="935143" y="2945907"/>
              <a:ext cx="294406" cy="293644"/>
            </a:xfrm>
            <a:custGeom>
              <a:avLst/>
              <a:gdLst>
                <a:gd name="connsiteX0" fmla="*/ 294406 w 294406"/>
                <a:gd name="connsiteY0" fmla="*/ 166360 h 293644"/>
                <a:gd name="connsiteX1" fmla="*/ 294406 w 294406"/>
                <a:gd name="connsiteY1" fmla="*/ 126949 h 293644"/>
                <a:gd name="connsiteX2" fmla="*/ 254782 w 294406"/>
                <a:gd name="connsiteY2" fmla="*/ 102199 h 293644"/>
                <a:gd name="connsiteX3" fmla="*/ 265267 w 294406"/>
                <a:gd name="connsiteY3" fmla="*/ 56845 h 293644"/>
                <a:gd name="connsiteX4" fmla="*/ 237317 w 294406"/>
                <a:gd name="connsiteY4" fmla="*/ 28956 h 293644"/>
                <a:gd name="connsiteX5" fmla="*/ 191841 w 294406"/>
                <a:gd name="connsiteY5" fmla="*/ 39411 h 293644"/>
                <a:gd name="connsiteX6" fmla="*/ 167000 w 294406"/>
                <a:gd name="connsiteY6" fmla="*/ 0 h 293644"/>
                <a:gd name="connsiteX7" fmla="*/ 127224 w 294406"/>
                <a:gd name="connsiteY7" fmla="*/ 0 h 293644"/>
                <a:gd name="connsiteX8" fmla="*/ 102840 w 294406"/>
                <a:gd name="connsiteY8" fmla="*/ 39411 h 293644"/>
                <a:gd name="connsiteX9" fmla="*/ 57120 w 294406"/>
                <a:gd name="connsiteY9" fmla="*/ 28956 h 293644"/>
                <a:gd name="connsiteX10" fmla="*/ 29139 w 294406"/>
                <a:gd name="connsiteY10" fmla="*/ 56845 h 293644"/>
                <a:gd name="connsiteX11" fmla="*/ 39624 w 294406"/>
                <a:gd name="connsiteY11" fmla="*/ 102199 h 293644"/>
                <a:gd name="connsiteX12" fmla="*/ 0 w 294406"/>
                <a:gd name="connsiteY12" fmla="*/ 126949 h 293644"/>
                <a:gd name="connsiteX13" fmla="*/ 0 w 294406"/>
                <a:gd name="connsiteY13" fmla="*/ 166360 h 293644"/>
                <a:gd name="connsiteX14" fmla="*/ 39624 w 294406"/>
                <a:gd name="connsiteY14" fmla="*/ 191140 h 293644"/>
                <a:gd name="connsiteX15" fmla="*/ 29139 w 294406"/>
                <a:gd name="connsiteY15" fmla="*/ 236464 h 293644"/>
                <a:gd name="connsiteX16" fmla="*/ 57120 w 294406"/>
                <a:gd name="connsiteY16" fmla="*/ 264353 h 293644"/>
                <a:gd name="connsiteX17" fmla="*/ 102840 w 294406"/>
                <a:gd name="connsiteY17" fmla="*/ 254234 h 293644"/>
                <a:gd name="connsiteX18" fmla="*/ 127224 w 294406"/>
                <a:gd name="connsiteY18" fmla="*/ 293644 h 293644"/>
                <a:gd name="connsiteX19" fmla="*/ 167091 w 294406"/>
                <a:gd name="connsiteY19" fmla="*/ 293644 h 293644"/>
                <a:gd name="connsiteX20" fmla="*/ 191933 w 294406"/>
                <a:gd name="connsiteY20" fmla="*/ 254234 h 293644"/>
                <a:gd name="connsiteX21" fmla="*/ 237409 w 294406"/>
                <a:gd name="connsiteY21" fmla="*/ 264353 h 293644"/>
                <a:gd name="connsiteX22" fmla="*/ 265359 w 294406"/>
                <a:gd name="connsiteY22" fmla="*/ 236464 h 293644"/>
                <a:gd name="connsiteX23" fmla="*/ 254874 w 294406"/>
                <a:gd name="connsiteY23" fmla="*/ 191140 h 293644"/>
                <a:gd name="connsiteX24" fmla="*/ 294406 w 294406"/>
                <a:gd name="connsiteY24" fmla="*/ 166360 h 29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4406" h="293644">
                  <a:moveTo>
                    <a:pt x="294406" y="166360"/>
                  </a:moveTo>
                  <a:lnTo>
                    <a:pt x="294406" y="126949"/>
                  </a:lnTo>
                  <a:cubicBezTo>
                    <a:pt x="274107" y="119634"/>
                    <a:pt x="261518" y="117805"/>
                    <a:pt x="254782" y="102199"/>
                  </a:cubicBezTo>
                  <a:cubicBezTo>
                    <a:pt x="248046" y="86594"/>
                    <a:pt x="256184" y="76048"/>
                    <a:pt x="265267" y="56845"/>
                  </a:cubicBezTo>
                  <a:lnTo>
                    <a:pt x="237317" y="28956"/>
                  </a:lnTo>
                  <a:cubicBezTo>
                    <a:pt x="218054" y="38100"/>
                    <a:pt x="207234" y="45690"/>
                    <a:pt x="191841" y="39411"/>
                  </a:cubicBezTo>
                  <a:cubicBezTo>
                    <a:pt x="176449" y="33132"/>
                    <a:pt x="174010" y="19903"/>
                    <a:pt x="167000" y="0"/>
                  </a:cubicBezTo>
                  <a:lnTo>
                    <a:pt x="127224" y="0"/>
                  </a:lnTo>
                  <a:cubicBezTo>
                    <a:pt x="120244" y="19903"/>
                    <a:pt x="118080" y="32796"/>
                    <a:pt x="102840" y="39411"/>
                  </a:cubicBezTo>
                  <a:cubicBezTo>
                    <a:pt x="87600" y="46025"/>
                    <a:pt x="76627" y="38039"/>
                    <a:pt x="57120" y="28956"/>
                  </a:cubicBezTo>
                  <a:lnTo>
                    <a:pt x="29139" y="56845"/>
                  </a:lnTo>
                  <a:cubicBezTo>
                    <a:pt x="38283" y="76048"/>
                    <a:pt x="46299" y="86502"/>
                    <a:pt x="39624" y="102199"/>
                  </a:cubicBezTo>
                  <a:cubicBezTo>
                    <a:pt x="32949" y="117897"/>
                    <a:pt x="20056" y="119634"/>
                    <a:pt x="0" y="126949"/>
                  </a:cubicBezTo>
                  <a:lnTo>
                    <a:pt x="0" y="166360"/>
                  </a:lnTo>
                  <a:cubicBezTo>
                    <a:pt x="19934" y="173706"/>
                    <a:pt x="33223" y="175778"/>
                    <a:pt x="39624" y="191140"/>
                  </a:cubicBezTo>
                  <a:cubicBezTo>
                    <a:pt x="46025" y="206502"/>
                    <a:pt x="38222" y="217627"/>
                    <a:pt x="29139" y="236464"/>
                  </a:cubicBezTo>
                  <a:lnTo>
                    <a:pt x="57120" y="264353"/>
                  </a:lnTo>
                  <a:cubicBezTo>
                    <a:pt x="76352" y="255209"/>
                    <a:pt x="87203" y="247620"/>
                    <a:pt x="102840" y="254234"/>
                  </a:cubicBezTo>
                  <a:cubicBezTo>
                    <a:pt x="118476" y="260848"/>
                    <a:pt x="120335" y="273436"/>
                    <a:pt x="127224" y="293644"/>
                  </a:cubicBezTo>
                  <a:lnTo>
                    <a:pt x="167091" y="293644"/>
                  </a:lnTo>
                  <a:cubicBezTo>
                    <a:pt x="174102" y="273436"/>
                    <a:pt x="176235" y="260513"/>
                    <a:pt x="191933" y="254234"/>
                  </a:cubicBezTo>
                  <a:cubicBezTo>
                    <a:pt x="207630" y="247955"/>
                    <a:pt x="217810" y="255300"/>
                    <a:pt x="237409" y="264353"/>
                  </a:cubicBezTo>
                  <a:lnTo>
                    <a:pt x="265359" y="236464"/>
                  </a:lnTo>
                  <a:cubicBezTo>
                    <a:pt x="256215" y="217292"/>
                    <a:pt x="248595" y="206807"/>
                    <a:pt x="254874" y="191140"/>
                  </a:cubicBezTo>
                  <a:cubicBezTo>
                    <a:pt x="261153" y="175473"/>
                    <a:pt x="274472" y="173706"/>
                    <a:pt x="294406" y="166360"/>
                  </a:cubicBezTo>
                  <a:close/>
                </a:path>
              </a:pathLst>
            </a:custGeom>
            <a:noFill/>
            <a:ln w="24209"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Freeform 14">
              <a:extLst>
                <a:ext uri="{FF2B5EF4-FFF2-40B4-BE49-F238E27FC236}">
                  <a16:creationId xmlns:a16="http://schemas.microsoft.com/office/drawing/2014/main" id="{9AB81DC5-EDAD-2B42-A8EB-ABF9F6EBFE22}"/>
                </a:ext>
              </a:extLst>
            </p:cNvPr>
            <p:cNvSpPr/>
            <p:nvPr/>
          </p:nvSpPr>
          <p:spPr>
            <a:xfrm>
              <a:off x="1199130" y="2972333"/>
              <a:ext cx="246400" cy="247924"/>
            </a:xfrm>
            <a:custGeom>
              <a:avLst/>
              <a:gdLst>
                <a:gd name="connsiteX0" fmla="*/ 518 w 246400"/>
                <a:gd name="connsiteY0" fmla="*/ 191384 h 247924"/>
                <a:gd name="connsiteX1" fmla="*/ 53492 w 246400"/>
                <a:gd name="connsiteY1" fmla="*/ 196809 h 247924"/>
                <a:gd name="connsiteX2" fmla="*/ 61295 w 246400"/>
                <a:gd name="connsiteY2" fmla="*/ 235976 h 247924"/>
                <a:gd name="connsiteX3" fmla="*/ 93025 w 246400"/>
                <a:gd name="connsiteY3" fmla="*/ 247924 h 247924"/>
                <a:gd name="connsiteX4" fmla="*/ 125303 w 246400"/>
                <a:gd name="connsiteY4" fmla="*/ 223845 h 247924"/>
                <a:gd name="connsiteX5" fmla="*/ 158374 w 246400"/>
                <a:gd name="connsiteY5" fmla="*/ 246035 h 247924"/>
                <a:gd name="connsiteX6" fmla="*/ 189555 w 246400"/>
                <a:gd name="connsiteY6" fmla="*/ 231953 h 247924"/>
                <a:gd name="connsiteX7" fmla="*/ 195072 w 246400"/>
                <a:gd name="connsiteY7" fmla="*/ 192329 h 247924"/>
                <a:gd name="connsiteX8" fmla="*/ 234208 w 246400"/>
                <a:gd name="connsiteY8" fmla="*/ 184191 h 247924"/>
                <a:gd name="connsiteX9" fmla="*/ 246400 w 246400"/>
                <a:gd name="connsiteY9" fmla="*/ 152461 h 247924"/>
                <a:gd name="connsiteX10" fmla="*/ 222199 w 246400"/>
                <a:gd name="connsiteY10" fmla="*/ 120701 h 247924"/>
                <a:gd name="connsiteX11" fmla="*/ 244358 w 246400"/>
                <a:gd name="connsiteY11" fmla="*/ 87386 h 247924"/>
                <a:gd name="connsiteX12" fmla="*/ 230459 w 246400"/>
                <a:gd name="connsiteY12" fmla="*/ 56540 h 247924"/>
                <a:gd name="connsiteX13" fmla="*/ 190835 w 246400"/>
                <a:gd name="connsiteY13" fmla="*/ 51115 h 247924"/>
                <a:gd name="connsiteX14" fmla="*/ 183063 w 246400"/>
                <a:gd name="connsiteY14" fmla="*/ 11948 h 247924"/>
                <a:gd name="connsiteX15" fmla="*/ 151303 w 246400"/>
                <a:gd name="connsiteY15" fmla="*/ 0 h 247924"/>
                <a:gd name="connsiteX16" fmla="*/ 119421 w 246400"/>
                <a:gd name="connsiteY16" fmla="*/ 24384 h 247924"/>
                <a:gd name="connsiteX17" fmla="*/ 86106 w 246400"/>
                <a:gd name="connsiteY17" fmla="*/ 2316 h 247924"/>
                <a:gd name="connsiteX18" fmla="*/ 54894 w 246400"/>
                <a:gd name="connsiteY18" fmla="*/ 16398 h 247924"/>
                <a:gd name="connsiteX19" fmla="*/ 49652 w 246400"/>
                <a:gd name="connsiteY19" fmla="*/ 56022 h 247924"/>
                <a:gd name="connsiteX20" fmla="*/ 0 w 246400"/>
                <a:gd name="connsiteY20" fmla="*/ 64038 h 2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6400" h="247924">
                  <a:moveTo>
                    <a:pt x="518" y="191384"/>
                  </a:moveTo>
                  <a:cubicBezTo>
                    <a:pt x="18806" y="190073"/>
                    <a:pt x="43190" y="187025"/>
                    <a:pt x="53492" y="196809"/>
                  </a:cubicBezTo>
                  <a:cubicBezTo>
                    <a:pt x="63795" y="206593"/>
                    <a:pt x="61752" y="218145"/>
                    <a:pt x="61295" y="235976"/>
                  </a:cubicBezTo>
                  <a:lnTo>
                    <a:pt x="93025" y="247924"/>
                  </a:lnTo>
                  <a:cubicBezTo>
                    <a:pt x="104882" y="234056"/>
                    <a:pt x="110642" y="224211"/>
                    <a:pt x="125303" y="223845"/>
                  </a:cubicBezTo>
                  <a:cubicBezTo>
                    <a:pt x="139964" y="223479"/>
                    <a:pt x="145755" y="232654"/>
                    <a:pt x="158374" y="246035"/>
                  </a:cubicBezTo>
                  <a:lnTo>
                    <a:pt x="189555" y="231953"/>
                  </a:lnTo>
                  <a:cubicBezTo>
                    <a:pt x="187879" y="213665"/>
                    <a:pt x="184983" y="202814"/>
                    <a:pt x="195072" y="192329"/>
                  </a:cubicBezTo>
                  <a:cubicBezTo>
                    <a:pt x="205161" y="181844"/>
                    <a:pt x="215707" y="184008"/>
                    <a:pt x="234208" y="184191"/>
                  </a:cubicBezTo>
                  <a:lnTo>
                    <a:pt x="246400" y="152461"/>
                  </a:lnTo>
                  <a:cubicBezTo>
                    <a:pt x="232532" y="140665"/>
                    <a:pt x="222809" y="135209"/>
                    <a:pt x="222199" y="120701"/>
                  </a:cubicBezTo>
                  <a:cubicBezTo>
                    <a:pt x="221590" y="106192"/>
                    <a:pt x="231343" y="100157"/>
                    <a:pt x="244358" y="87386"/>
                  </a:cubicBezTo>
                  <a:lnTo>
                    <a:pt x="230459" y="56540"/>
                  </a:lnTo>
                  <a:cubicBezTo>
                    <a:pt x="211988" y="57973"/>
                    <a:pt x="201534" y="61051"/>
                    <a:pt x="190835" y="51115"/>
                  </a:cubicBezTo>
                  <a:cubicBezTo>
                    <a:pt x="180137" y="41178"/>
                    <a:pt x="182697" y="30175"/>
                    <a:pt x="183063" y="11948"/>
                  </a:cubicBezTo>
                  <a:lnTo>
                    <a:pt x="151303" y="0"/>
                  </a:lnTo>
                  <a:cubicBezTo>
                    <a:pt x="139446" y="13868"/>
                    <a:pt x="133685" y="23713"/>
                    <a:pt x="119421" y="24384"/>
                  </a:cubicBezTo>
                  <a:cubicBezTo>
                    <a:pt x="105156" y="25055"/>
                    <a:pt x="98572" y="15240"/>
                    <a:pt x="86106" y="2316"/>
                  </a:cubicBezTo>
                  <a:lnTo>
                    <a:pt x="54894" y="16398"/>
                  </a:lnTo>
                  <a:cubicBezTo>
                    <a:pt x="56449" y="34412"/>
                    <a:pt x="59345" y="45263"/>
                    <a:pt x="49652" y="56022"/>
                  </a:cubicBezTo>
                  <a:cubicBezTo>
                    <a:pt x="39959" y="66782"/>
                    <a:pt x="18532" y="64191"/>
                    <a:pt x="0" y="64038"/>
                  </a:cubicBezTo>
                </a:path>
              </a:pathLst>
            </a:custGeom>
            <a:noFill/>
            <a:ln w="24209" cap="rnd">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90" name="Group 89">
            <a:extLst>
              <a:ext uri="{FF2B5EF4-FFF2-40B4-BE49-F238E27FC236}">
                <a16:creationId xmlns:a16="http://schemas.microsoft.com/office/drawing/2014/main" id="{E7376068-D3FC-0D4D-A447-4270A9832BAB}"/>
              </a:ext>
            </a:extLst>
          </p:cNvPr>
          <p:cNvGrpSpPr/>
          <p:nvPr/>
        </p:nvGrpSpPr>
        <p:grpSpPr>
          <a:xfrm>
            <a:off x="714772" y="4239001"/>
            <a:ext cx="482166" cy="274152"/>
            <a:chOff x="945775" y="4218409"/>
            <a:chExt cx="462412" cy="262920"/>
          </a:xfrm>
        </p:grpSpPr>
        <p:sp>
          <p:nvSpPr>
            <p:cNvPr id="17" name="Freeform 16">
              <a:extLst>
                <a:ext uri="{FF2B5EF4-FFF2-40B4-BE49-F238E27FC236}">
                  <a16:creationId xmlns:a16="http://schemas.microsoft.com/office/drawing/2014/main" id="{9E67C2F3-7DD6-BE47-A59D-04075640C7C7}"/>
                </a:ext>
              </a:extLst>
            </p:cNvPr>
            <p:cNvSpPr/>
            <p:nvPr/>
          </p:nvSpPr>
          <p:spPr>
            <a:xfrm>
              <a:off x="945775" y="4247822"/>
              <a:ext cx="231587" cy="198881"/>
            </a:xfrm>
            <a:custGeom>
              <a:avLst/>
              <a:gdLst>
                <a:gd name="connsiteX0" fmla="*/ 231587 w 231587"/>
                <a:gd name="connsiteY0" fmla="*/ 99456 h 198881"/>
                <a:gd name="connsiteX1" fmla="*/ 107899 w 231587"/>
                <a:gd name="connsiteY1" fmla="*/ 198882 h 198881"/>
                <a:gd name="connsiteX2" fmla="*/ 0 w 231587"/>
                <a:gd name="connsiteY2" fmla="*/ 99456 h 198881"/>
                <a:gd name="connsiteX3" fmla="*/ 107899 w 231587"/>
                <a:gd name="connsiteY3" fmla="*/ 0 h 198881"/>
                <a:gd name="connsiteX4" fmla="*/ 231587 w 231587"/>
                <a:gd name="connsiteY4" fmla="*/ 99456 h 19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7" h="198881">
                  <a:moveTo>
                    <a:pt x="231587" y="99456"/>
                  </a:moveTo>
                  <a:cubicBezTo>
                    <a:pt x="231587" y="99456"/>
                    <a:pt x="167579" y="198882"/>
                    <a:pt x="107899" y="198882"/>
                  </a:cubicBezTo>
                  <a:cubicBezTo>
                    <a:pt x="48219" y="198882"/>
                    <a:pt x="0" y="154381"/>
                    <a:pt x="0" y="99456"/>
                  </a:cubicBezTo>
                  <a:cubicBezTo>
                    <a:pt x="0" y="44531"/>
                    <a:pt x="48311" y="0"/>
                    <a:pt x="107899" y="0"/>
                  </a:cubicBezTo>
                  <a:cubicBezTo>
                    <a:pt x="167488" y="0"/>
                    <a:pt x="231587" y="99456"/>
                    <a:pt x="231587" y="99456"/>
                  </a:cubicBezTo>
                  <a:close/>
                </a:path>
              </a:pathLst>
            </a:custGeom>
            <a:noFill/>
            <a:ln w="24209"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17">
              <a:extLst>
                <a:ext uri="{FF2B5EF4-FFF2-40B4-BE49-F238E27FC236}">
                  <a16:creationId xmlns:a16="http://schemas.microsoft.com/office/drawing/2014/main" id="{8A91E521-D135-0548-AC0D-6F5C6A9DA862}"/>
                </a:ext>
              </a:extLst>
            </p:cNvPr>
            <p:cNvSpPr/>
            <p:nvPr/>
          </p:nvSpPr>
          <p:spPr>
            <a:xfrm>
              <a:off x="1176631" y="4247822"/>
              <a:ext cx="231556" cy="198881"/>
            </a:xfrm>
            <a:custGeom>
              <a:avLst/>
              <a:gdLst>
                <a:gd name="connsiteX0" fmla="*/ 0 w 231556"/>
                <a:gd name="connsiteY0" fmla="*/ 99456 h 198881"/>
                <a:gd name="connsiteX1" fmla="*/ 123657 w 231556"/>
                <a:gd name="connsiteY1" fmla="*/ 198882 h 198881"/>
                <a:gd name="connsiteX2" fmla="*/ 231557 w 231556"/>
                <a:gd name="connsiteY2" fmla="*/ 99456 h 198881"/>
                <a:gd name="connsiteX3" fmla="*/ 123657 w 231556"/>
                <a:gd name="connsiteY3" fmla="*/ 0 h 198881"/>
                <a:gd name="connsiteX4" fmla="*/ 0 w 231556"/>
                <a:gd name="connsiteY4" fmla="*/ 99456 h 19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56" h="198881">
                  <a:moveTo>
                    <a:pt x="0" y="99456"/>
                  </a:moveTo>
                  <a:cubicBezTo>
                    <a:pt x="0" y="99456"/>
                    <a:pt x="64008" y="198882"/>
                    <a:pt x="123657" y="198882"/>
                  </a:cubicBezTo>
                  <a:cubicBezTo>
                    <a:pt x="183307" y="198882"/>
                    <a:pt x="231557" y="154381"/>
                    <a:pt x="231557" y="99456"/>
                  </a:cubicBezTo>
                  <a:cubicBezTo>
                    <a:pt x="231557" y="44531"/>
                    <a:pt x="183246" y="0"/>
                    <a:pt x="123657" y="0"/>
                  </a:cubicBezTo>
                  <a:cubicBezTo>
                    <a:pt x="64069" y="0"/>
                    <a:pt x="0" y="99456"/>
                    <a:pt x="0" y="99456"/>
                  </a:cubicBezTo>
                  <a:close/>
                </a:path>
              </a:pathLst>
            </a:custGeom>
            <a:noFill/>
            <a:ln w="24209"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Freeform 18">
              <a:extLst>
                <a:ext uri="{FF2B5EF4-FFF2-40B4-BE49-F238E27FC236}">
                  <a16:creationId xmlns:a16="http://schemas.microsoft.com/office/drawing/2014/main" id="{F942D73D-4BA6-4447-BEEB-E858236FE113}"/>
                </a:ext>
              </a:extLst>
            </p:cNvPr>
            <p:cNvSpPr/>
            <p:nvPr/>
          </p:nvSpPr>
          <p:spPr>
            <a:xfrm>
              <a:off x="1299679" y="4218409"/>
              <a:ext cx="49987" cy="74218"/>
            </a:xfrm>
            <a:custGeom>
              <a:avLst/>
              <a:gdLst>
                <a:gd name="connsiteX0" fmla="*/ 183 w 49987"/>
                <a:gd name="connsiteY0" fmla="*/ 74219 h 74218"/>
                <a:gd name="connsiteX1" fmla="*/ 49987 w 49987"/>
                <a:gd name="connsiteY1" fmla="*/ 36972 h 74218"/>
                <a:gd name="connsiteX2" fmla="*/ 0 w 49987"/>
                <a:gd name="connsiteY2" fmla="*/ 0 h 74218"/>
                <a:gd name="connsiteX3" fmla="*/ 183 w 49987"/>
                <a:gd name="connsiteY3" fmla="*/ 74219 h 74218"/>
              </a:gdLst>
              <a:ahLst/>
              <a:cxnLst>
                <a:cxn ang="0">
                  <a:pos x="connsiteX0" y="connsiteY0"/>
                </a:cxn>
                <a:cxn ang="0">
                  <a:pos x="connsiteX1" y="connsiteY1"/>
                </a:cxn>
                <a:cxn ang="0">
                  <a:pos x="connsiteX2" y="connsiteY2"/>
                </a:cxn>
                <a:cxn ang="0">
                  <a:pos x="connsiteX3" y="connsiteY3"/>
                </a:cxn>
              </a:cxnLst>
              <a:rect l="l" t="t" r="r" b="b"/>
              <a:pathLst>
                <a:path w="49987" h="74218">
                  <a:moveTo>
                    <a:pt x="183" y="74219"/>
                  </a:moveTo>
                  <a:lnTo>
                    <a:pt x="49987" y="36972"/>
                  </a:lnTo>
                  <a:lnTo>
                    <a:pt x="0" y="0"/>
                  </a:lnTo>
                  <a:lnTo>
                    <a:pt x="183" y="74219"/>
                  </a:lnTo>
                  <a:close/>
                </a:path>
              </a:pathLst>
            </a:custGeom>
            <a:solidFill>
              <a:schemeClr val="accent3"/>
            </a:solidFill>
            <a:ln w="3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Freeform 74">
              <a:extLst>
                <a:ext uri="{FF2B5EF4-FFF2-40B4-BE49-F238E27FC236}">
                  <a16:creationId xmlns:a16="http://schemas.microsoft.com/office/drawing/2014/main" id="{2B52C038-4E5D-014C-8D50-424FC7138515}"/>
                </a:ext>
              </a:extLst>
            </p:cNvPr>
            <p:cNvSpPr/>
            <p:nvPr/>
          </p:nvSpPr>
          <p:spPr>
            <a:xfrm>
              <a:off x="1004876" y="4218409"/>
              <a:ext cx="50078" cy="74218"/>
            </a:xfrm>
            <a:custGeom>
              <a:avLst/>
              <a:gdLst>
                <a:gd name="connsiteX0" fmla="*/ 49774 w 50078"/>
                <a:gd name="connsiteY0" fmla="*/ 0 h 74218"/>
                <a:gd name="connsiteX1" fmla="*/ 0 w 50078"/>
                <a:gd name="connsiteY1" fmla="*/ 37308 h 74218"/>
                <a:gd name="connsiteX2" fmla="*/ 50079 w 50078"/>
                <a:gd name="connsiteY2" fmla="*/ 74219 h 74218"/>
                <a:gd name="connsiteX3" fmla="*/ 49774 w 50078"/>
                <a:gd name="connsiteY3" fmla="*/ 0 h 74218"/>
              </a:gdLst>
              <a:ahLst/>
              <a:cxnLst>
                <a:cxn ang="0">
                  <a:pos x="connsiteX0" y="connsiteY0"/>
                </a:cxn>
                <a:cxn ang="0">
                  <a:pos x="connsiteX1" y="connsiteY1"/>
                </a:cxn>
                <a:cxn ang="0">
                  <a:pos x="connsiteX2" y="connsiteY2"/>
                </a:cxn>
                <a:cxn ang="0">
                  <a:pos x="connsiteX3" y="connsiteY3"/>
                </a:cxn>
              </a:cxnLst>
              <a:rect l="l" t="t" r="r" b="b"/>
              <a:pathLst>
                <a:path w="50078" h="74218">
                  <a:moveTo>
                    <a:pt x="49774" y="0"/>
                  </a:moveTo>
                  <a:lnTo>
                    <a:pt x="0" y="37308"/>
                  </a:lnTo>
                  <a:lnTo>
                    <a:pt x="50079" y="74219"/>
                  </a:lnTo>
                  <a:lnTo>
                    <a:pt x="49774" y="0"/>
                  </a:lnTo>
                  <a:close/>
                </a:path>
              </a:pathLst>
            </a:custGeom>
            <a:solidFill>
              <a:schemeClr val="accent3"/>
            </a:solidFill>
            <a:ln w="3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Freeform 75">
              <a:extLst>
                <a:ext uri="{FF2B5EF4-FFF2-40B4-BE49-F238E27FC236}">
                  <a16:creationId xmlns:a16="http://schemas.microsoft.com/office/drawing/2014/main" id="{9A073DAF-9243-E947-B693-9D036EF55557}"/>
                </a:ext>
              </a:extLst>
            </p:cNvPr>
            <p:cNvSpPr/>
            <p:nvPr/>
          </p:nvSpPr>
          <p:spPr>
            <a:xfrm>
              <a:off x="1004297" y="4407080"/>
              <a:ext cx="50505" cy="74218"/>
            </a:xfrm>
            <a:custGeom>
              <a:avLst/>
              <a:gdLst>
                <a:gd name="connsiteX0" fmla="*/ 0 w 50505"/>
                <a:gd name="connsiteY0" fmla="*/ 74219 h 74218"/>
                <a:gd name="connsiteX1" fmla="*/ 50505 w 50505"/>
                <a:gd name="connsiteY1" fmla="*/ 37917 h 74218"/>
                <a:gd name="connsiteX2" fmla="*/ 1189 w 50505"/>
                <a:gd name="connsiteY2" fmla="*/ 0 h 74218"/>
                <a:gd name="connsiteX3" fmla="*/ 0 w 50505"/>
                <a:gd name="connsiteY3" fmla="*/ 74219 h 74218"/>
              </a:gdLst>
              <a:ahLst/>
              <a:cxnLst>
                <a:cxn ang="0">
                  <a:pos x="connsiteX0" y="connsiteY0"/>
                </a:cxn>
                <a:cxn ang="0">
                  <a:pos x="connsiteX1" y="connsiteY1"/>
                </a:cxn>
                <a:cxn ang="0">
                  <a:pos x="connsiteX2" y="connsiteY2"/>
                </a:cxn>
                <a:cxn ang="0">
                  <a:pos x="connsiteX3" y="connsiteY3"/>
                </a:cxn>
              </a:cxnLst>
              <a:rect l="l" t="t" r="r" b="b"/>
              <a:pathLst>
                <a:path w="50505" h="74218">
                  <a:moveTo>
                    <a:pt x="0" y="74219"/>
                  </a:moveTo>
                  <a:lnTo>
                    <a:pt x="50505" y="37917"/>
                  </a:lnTo>
                  <a:lnTo>
                    <a:pt x="1189" y="0"/>
                  </a:lnTo>
                  <a:lnTo>
                    <a:pt x="0" y="74219"/>
                  </a:lnTo>
                  <a:close/>
                </a:path>
              </a:pathLst>
            </a:custGeom>
            <a:solidFill>
              <a:schemeClr val="accent3"/>
            </a:solidFill>
            <a:ln w="3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Freeform 76">
              <a:extLst>
                <a:ext uri="{FF2B5EF4-FFF2-40B4-BE49-F238E27FC236}">
                  <a16:creationId xmlns:a16="http://schemas.microsoft.com/office/drawing/2014/main" id="{431E323B-9039-644A-847B-4E63CFAD7B4F}"/>
                </a:ext>
              </a:extLst>
            </p:cNvPr>
            <p:cNvSpPr/>
            <p:nvPr/>
          </p:nvSpPr>
          <p:spPr>
            <a:xfrm>
              <a:off x="1299770" y="4407080"/>
              <a:ext cx="50200" cy="74249"/>
            </a:xfrm>
            <a:custGeom>
              <a:avLst/>
              <a:gdLst>
                <a:gd name="connsiteX0" fmla="*/ 50201 w 50200"/>
                <a:gd name="connsiteY0" fmla="*/ 0 h 74249"/>
                <a:gd name="connsiteX1" fmla="*/ 0 w 50200"/>
                <a:gd name="connsiteY1" fmla="*/ 36728 h 74249"/>
                <a:gd name="connsiteX2" fmla="*/ 49621 w 50200"/>
                <a:gd name="connsiteY2" fmla="*/ 74249 h 74249"/>
                <a:gd name="connsiteX3" fmla="*/ 50201 w 50200"/>
                <a:gd name="connsiteY3" fmla="*/ 0 h 74249"/>
              </a:gdLst>
              <a:ahLst/>
              <a:cxnLst>
                <a:cxn ang="0">
                  <a:pos x="connsiteX0" y="connsiteY0"/>
                </a:cxn>
                <a:cxn ang="0">
                  <a:pos x="connsiteX1" y="connsiteY1"/>
                </a:cxn>
                <a:cxn ang="0">
                  <a:pos x="connsiteX2" y="connsiteY2"/>
                </a:cxn>
                <a:cxn ang="0">
                  <a:pos x="connsiteX3" y="connsiteY3"/>
                </a:cxn>
              </a:cxnLst>
              <a:rect l="l" t="t" r="r" b="b"/>
              <a:pathLst>
                <a:path w="50200" h="74249">
                  <a:moveTo>
                    <a:pt x="50201" y="0"/>
                  </a:moveTo>
                  <a:lnTo>
                    <a:pt x="0" y="36728"/>
                  </a:lnTo>
                  <a:lnTo>
                    <a:pt x="49621" y="74249"/>
                  </a:lnTo>
                  <a:lnTo>
                    <a:pt x="50201" y="0"/>
                  </a:lnTo>
                  <a:close/>
                </a:path>
              </a:pathLst>
            </a:custGeom>
            <a:solidFill>
              <a:schemeClr val="accent3"/>
            </a:solidFill>
            <a:ln w="3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91" name="Group 90">
            <a:extLst>
              <a:ext uri="{FF2B5EF4-FFF2-40B4-BE49-F238E27FC236}">
                <a16:creationId xmlns:a16="http://schemas.microsoft.com/office/drawing/2014/main" id="{90225B0D-1024-8640-8B00-764B67E6AC39}"/>
              </a:ext>
            </a:extLst>
          </p:cNvPr>
          <p:cNvGrpSpPr/>
          <p:nvPr/>
        </p:nvGrpSpPr>
        <p:grpSpPr>
          <a:xfrm>
            <a:off x="713768" y="5318934"/>
            <a:ext cx="484174" cy="481583"/>
            <a:chOff x="945780" y="5289412"/>
            <a:chExt cx="484174" cy="481583"/>
          </a:xfrm>
        </p:grpSpPr>
        <p:sp>
          <p:nvSpPr>
            <p:cNvPr id="79" name="Freeform 78">
              <a:extLst>
                <a:ext uri="{FF2B5EF4-FFF2-40B4-BE49-F238E27FC236}">
                  <a16:creationId xmlns:a16="http://schemas.microsoft.com/office/drawing/2014/main" id="{8758D415-91F3-4145-9F98-9903DE2557A5}"/>
                </a:ext>
              </a:extLst>
            </p:cNvPr>
            <p:cNvSpPr/>
            <p:nvPr/>
          </p:nvSpPr>
          <p:spPr>
            <a:xfrm>
              <a:off x="1302792" y="5339704"/>
              <a:ext cx="72633" cy="75346"/>
            </a:xfrm>
            <a:custGeom>
              <a:avLst/>
              <a:gdLst>
                <a:gd name="connsiteX0" fmla="*/ 0 w 72633"/>
                <a:gd name="connsiteY0" fmla="*/ 75347 h 75346"/>
                <a:gd name="connsiteX1" fmla="*/ 72634 w 72633"/>
                <a:gd name="connsiteY1" fmla="*/ 0 h 75346"/>
              </a:gdLst>
              <a:ahLst/>
              <a:cxnLst>
                <a:cxn ang="0">
                  <a:pos x="connsiteX0" y="connsiteY0"/>
                </a:cxn>
                <a:cxn ang="0">
                  <a:pos x="connsiteX1" y="connsiteY1"/>
                </a:cxn>
              </a:cxnLst>
              <a:rect l="l" t="t" r="r" b="b"/>
              <a:pathLst>
                <a:path w="72633" h="75346">
                  <a:moveTo>
                    <a:pt x="0" y="75347"/>
                  </a:moveTo>
                  <a:lnTo>
                    <a:pt x="72634" y="0"/>
                  </a:lnTo>
                </a:path>
              </a:pathLst>
            </a:custGeom>
            <a:ln w="24209"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Freeform 79">
              <a:extLst>
                <a:ext uri="{FF2B5EF4-FFF2-40B4-BE49-F238E27FC236}">
                  <a16:creationId xmlns:a16="http://schemas.microsoft.com/office/drawing/2014/main" id="{FD0A2FE3-7EA9-DB41-A414-D95DDA7A911B}"/>
                </a:ext>
              </a:extLst>
            </p:cNvPr>
            <p:cNvSpPr/>
            <p:nvPr/>
          </p:nvSpPr>
          <p:spPr>
            <a:xfrm>
              <a:off x="1339917" y="5289412"/>
              <a:ext cx="90037" cy="89702"/>
            </a:xfrm>
            <a:custGeom>
              <a:avLst/>
              <a:gdLst>
                <a:gd name="connsiteX0" fmla="*/ 76291 w 90037"/>
                <a:gd name="connsiteY0" fmla="*/ 89703 h 89702"/>
                <a:gd name="connsiteX1" fmla="*/ 90038 w 90037"/>
                <a:gd name="connsiteY1" fmla="*/ 0 h 89702"/>
                <a:gd name="connsiteX2" fmla="*/ 0 w 90037"/>
                <a:gd name="connsiteY2" fmla="*/ 11460 h 89702"/>
                <a:gd name="connsiteX3" fmla="*/ 76291 w 90037"/>
                <a:gd name="connsiteY3" fmla="*/ 89703 h 89702"/>
              </a:gdLst>
              <a:ahLst/>
              <a:cxnLst>
                <a:cxn ang="0">
                  <a:pos x="connsiteX0" y="connsiteY0"/>
                </a:cxn>
                <a:cxn ang="0">
                  <a:pos x="connsiteX1" y="connsiteY1"/>
                </a:cxn>
                <a:cxn ang="0">
                  <a:pos x="connsiteX2" y="connsiteY2"/>
                </a:cxn>
                <a:cxn ang="0">
                  <a:pos x="connsiteX3" y="connsiteY3"/>
                </a:cxn>
              </a:cxnLst>
              <a:rect l="l" t="t" r="r" b="b"/>
              <a:pathLst>
                <a:path w="90037" h="89702">
                  <a:moveTo>
                    <a:pt x="76291" y="89703"/>
                  </a:moveTo>
                  <a:lnTo>
                    <a:pt x="90038" y="0"/>
                  </a:lnTo>
                  <a:lnTo>
                    <a:pt x="0" y="11460"/>
                  </a:lnTo>
                  <a:lnTo>
                    <a:pt x="76291" y="89703"/>
                  </a:lnTo>
                  <a:close/>
                </a:path>
              </a:pathLst>
            </a:custGeom>
            <a:solidFill>
              <a:srgbClr val="000000"/>
            </a:solidFill>
            <a:ln w="3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Freeform 80">
              <a:extLst>
                <a:ext uri="{FF2B5EF4-FFF2-40B4-BE49-F238E27FC236}">
                  <a16:creationId xmlns:a16="http://schemas.microsoft.com/office/drawing/2014/main" id="{783B4D8E-508B-0E4F-9356-34E06E34B21B}"/>
                </a:ext>
              </a:extLst>
            </p:cNvPr>
            <p:cNvSpPr/>
            <p:nvPr/>
          </p:nvSpPr>
          <p:spPr>
            <a:xfrm>
              <a:off x="1302701" y="5643834"/>
              <a:ext cx="75346" cy="72633"/>
            </a:xfrm>
            <a:custGeom>
              <a:avLst/>
              <a:gdLst>
                <a:gd name="connsiteX0" fmla="*/ 0 w 75346"/>
                <a:gd name="connsiteY0" fmla="*/ 0 h 72633"/>
                <a:gd name="connsiteX1" fmla="*/ 75347 w 75346"/>
                <a:gd name="connsiteY1" fmla="*/ 72634 h 72633"/>
              </a:gdLst>
              <a:ahLst/>
              <a:cxnLst>
                <a:cxn ang="0">
                  <a:pos x="connsiteX0" y="connsiteY0"/>
                </a:cxn>
                <a:cxn ang="0">
                  <a:pos x="connsiteX1" y="connsiteY1"/>
                </a:cxn>
              </a:cxnLst>
              <a:rect l="l" t="t" r="r" b="b"/>
              <a:pathLst>
                <a:path w="75346" h="72633">
                  <a:moveTo>
                    <a:pt x="0" y="0"/>
                  </a:moveTo>
                  <a:lnTo>
                    <a:pt x="75347" y="72634"/>
                  </a:lnTo>
                </a:path>
              </a:pathLst>
            </a:custGeom>
            <a:ln w="24209"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Freeform 81">
              <a:extLst>
                <a:ext uri="{FF2B5EF4-FFF2-40B4-BE49-F238E27FC236}">
                  <a16:creationId xmlns:a16="http://schemas.microsoft.com/office/drawing/2014/main" id="{C6AA1F2D-5D21-2640-9621-A084EABA5659}"/>
                </a:ext>
              </a:extLst>
            </p:cNvPr>
            <p:cNvSpPr/>
            <p:nvPr/>
          </p:nvSpPr>
          <p:spPr>
            <a:xfrm>
              <a:off x="1338637" y="5680958"/>
              <a:ext cx="89702" cy="90037"/>
            </a:xfrm>
            <a:custGeom>
              <a:avLst/>
              <a:gdLst>
                <a:gd name="connsiteX0" fmla="*/ 0 w 89702"/>
                <a:gd name="connsiteY0" fmla="*/ 76291 h 90037"/>
                <a:gd name="connsiteX1" fmla="*/ 89703 w 89702"/>
                <a:gd name="connsiteY1" fmla="*/ 90038 h 90037"/>
                <a:gd name="connsiteX2" fmla="*/ 78242 w 89702"/>
                <a:gd name="connsiteY2" fmla="*/ 0 h 90037"/>
                <a:gd name="connsiteX3" fmla="*/ 0 w 89702"/>
                <a:gd name="connsiteY3" fmla="*/ 76291 h 90037"/>
              </a:gdLst>
              <a:ahLst/>
              <a:cxnLst>
                <a:cxn ang="0">
                  <a:pos x="connsiteX0" y="connsiteY0"/>
                </a:cxn>
                <a:cxn ang="0">
                  <a:pos x="connsiteX1" y="connsiteY1"/>
                </a:cxn>
                <a:cxn ang="0">
                  <a:pos x="connsiteX2" y="connsiteY2"/>
                </a:cxn>
                <a:cxn ang="0">
                  <a:pos x="connsiteX3" y="connsiteY3"/>
                </a:cxn>
              </a:cxnLst>
              <a:rect l="l" t="t" r="r" b="b"/>
              <a:pathLst>
                <a:path w="89702" h="90037">
                  <a:moveTo>
                    <a:pt x="0" y="76291"/>
                  </a:moveTo>
                  <a:lnTo>
                    <a:pt x="89703" y="90038"/>
                  </a:lnTo>
                  <a:lnTo>
                    <a:pt x="78242" y="0"/>
                  </a:lnTo>
                  <a:lnTo>
                    <a:pt x="0" y="76291"/>
                  </a:lnTo>
                  <a:close/>
                </a:path>
              </a:pathLst>
            </a:custGeom>
            <a:solidFill>
              <a:srgbClr val="000000"/>
            </a:solidFill>
            <a:ln w="3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Freeform 82">
              <a:extLst>
                <a:ext uri="{FF2B5EF4-FFF2-40B4-BE49-F238E27FC236}">
                  <a16:creationId xmlns:a16="http://schemas.microsoft.com/office/drawing/2014/main" id="{A2B8DFA3-0790-1946-B010-2CB2EB838BD4}"/>
                </a:ext>
              </a:extLst>
            </p:cNvPr>
            <p:cNvSpPr/>
            <p:nvPr/>
          </p:nvSpPr>
          <p:spPr>
            <a:xfrm>
              <a:off x="1000309" y="5339704"/>
              <a:ext cx="72633" cy="75346"/>
            </a:xfrm>
            <a:custGeom>
              <a:avLst/>
              <a:gdLst>
                <a:gd name="connsiteX0" fmla="*/ 72634 w 72633"/>
                <a:gd name="connsiteY0" fmla="*/ 75347 h 75346"/>
                <a:gd name="connsiteX1" fmla="*/ 0 w 72633"/>
                <a:gd name="connsiteY1" fmla="*/ 0 h 75346"/>
              </a:gdLst>
              <a:ahLst/>
              <a:cxnLst>
                <a:cxn ang="0">
                  <a:pos x="connsiteX0" y="connsiteY0"/>
                </a:cxn>
                <a:cxn ang="0">
                  <a:pos x="connsiteX1" y="connsiteY1"/>
                </a:cxn>
              </a:cxnLst>
              <a:rect l="l" t="t" r="r" b="b"/>
              <a:pathLst>
                <a:path w="72633" h="75346">
                  <a:moveTo>
                    <a:pt x="72634" y="75347"/>
                  </a:moveTo>
                  <a:lnTo>
                    <a:pt x="0" y="0"/>
                  </a:lnTo>
                </a:path>
              </a:pathLst>
            </a:custGeom>
            <a:ln w="24209"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Freeform 83">
              <a:extLst>
                <a:ext uri="{FF2B5EF4-FFF2-40B4-BE49-F238E27FC236}">
                  <a16:creationId xmlns:a16="http://schemas.microsoft.com/office/drawing/2014/main" id="{20A7F056-15F3-C84F-A188-B4CE572C2293}"/>
                </a:ext>
              </a:extLst>
            </p:cNvPr>
            <p:cNvSpPr/>
            <p:nvPr/>
          </p:nvSpPr>
          <p:spPr>
            <a:xfrm>
              <a:off x="945780" y="5289412"/>
              <a:ext cx="90037" cy="89702"/>
            </a:xfrm>
            <a:custGeom>
              <a:avLst/>
              <a:gdLst>
                <a:gd name="connsiteX0" fmla="*/ 13746 w 90037"/>
                <a:gd name="connsiteY0" fmla="*/ 89703 h 89702"/>
                <a:gd name="connsiteX1" fmla="*/ 0 w 90037"/>
                <a:gd name="connsiteY1" fmla="*/ 0 h 89702"/>
                <a:gd name="connsiteX2" fmla="*/ 90038 w 90037"/>
                <a:gd name="connsiteY2" fmla="*/ 11460 h 89702"/>
                <a:gd name="connsiteX3" fmla="*/ 13746 w 90037"/>
                <a:gd name="connsiteY3" fmla="*/ 89703 h 89702"/>
              </a:gdLst>
              <a:ahLst/>
              <a:cxnLst>
                <a:cxn ang="0">
                  <a:pos x="connsiteX0" y="connsiteY0"/>
                </a:cxn>
                <a:cxn ang="0">
                  <a:pos x="connsiteX1" y="connsiteY1"/>
                </a:cxn>
                <a:cxn ang="0">
                  <a:pos x="connsiteX2" y="connsiteY2"/>
                </a:cxn>
                <a:cxn ang="0">
                  <a:pos x="connsiteX3" y="connsiteY3"/>
                </a:cxn>
              </a:cxnLst>
              <a:rect l="l" t="t" r="r" b="b"/>
              <a:pathLst>
                <a:path w="90037" h="89702">
                  <a:moveTo>
                    <a:pt x="13746" y="89703"/>
                  </a:moveTo>
                  <a:lnTo>
                    <a:pt x="0" y="0"/>
                  </a:lnTo>
                  <a:lnTo>
                    <a:pt x="90038" y="11460"/>
                  </a:lnTo>
                  <a:lnTo>
                    <a:pt x="13746" y="89703"/>
                  </a:lnTo>
                  <a:close/>
                </a:path>
              </a:pathLst>
            </a:custGeom>
            <a:solidFill>
              <a:srgbClr val="000000"/>
            </a:solidFill>
            <a:ln w="3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Freeform 84">
              <a:extLst>
                <a:ext uri="{FF2B5EF4-FFF2-40B4-BE49-F238E27FC236}">
                  <a16:creationId xmlns:a16="http://schemas.microsoft.com/office/drawing/2014/main" id="{7D2D4DEB-99B4-9D47-AF34-6D42ED4B4199}"/>
                </a:ext>
              </a:extLst>
            </p:cNvPr>
            <p:cNvSpPr/>
            <p:nvPr/>
          </p:nvSpPr>
          <p:spPr>
            <a:xfrm>
              <a:off x="1000309" y="5641731"/>
              <a:ext cx="72633" cy="75346"/>
            </a:xfrm>
            <a:custGeom>
              <a:avLst/>
              <a:gdLst>
                <a:gd name="connsiteX0" fmla="*/ 72634 w 72633"/>
                <a:gd name="connsiteY0" fmla="*/ 0 h 75346"/>
                <a:gd name="connsiteX1" fmla="*/ 0 w 72633"/>
                <a:gd name="connsiteY1" fmla="*/ 75347 h 75346"/>
              </a:gdLst>
              <a:ahLst/>
              <a:cxnLst>
                <a:cxn ang="0">
                  <a:pos x="connsiteX0" y="connsiteY0"/>
                </a:cxn>
                <a:cxn ang="0">
                  <a:pos x="connsiteX1" y="connsiteY1"/>
                </a:cxn>
              </a:cxnLst>
              <a:rect l="l" t="t" r="r" b="b"/>
              <a:pathLst>
                <a:path w="72633" h="75346">
                  <a:moveTo>
                    <a:pt x="72634" y="0"/>
                  </a:moveTo>
                  <a:lnTo>
                    <a:pt x="0" y="75347"/>
                  </a:lnTo>
                </a:path>
              </a:pathLst>
            </a:custGeom>
            <a:ln w="24209"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Freeform 85">
              <a:extLst>
                <a:ext uri="{FF2B5EF4-FFF2-40B4-BE49-F238E27FC236}">
                  <a16:creationId xmlns:a16="http://schemas.microsoft.com/office/drawing/2014/main" id="{D3851CF8-98D2-6842-8DD6-06280522E6F1}"/>
                </a:ext>
              </a:extLst>
            </p:cNvPr>
            <p:cNvSpPr/>
            <p:nvPr/>
          </p:nvSpPr>
          <p:spPr>
            <a:xfrm>
              <a:off x="945780" y="5677667"/>
              <a:ext cx="90037" cy="89733"/>
            </a:xfrm>
            <a:custGeom>
              <a:avLst/>
              <a:gdLst>
                <a:gd name="connsiteX0" fmla="*/ 13746 w 90037"/>
                <a:gd name="connsiteY0" fmla="*/ 0 h 89733"/>
                <a:gd name="connsiteX1" fmla="*/ 0 w 90037"/>
                <a:gd name="connsiteY1" fmla="*/ 89733 h 89733"/>
                <a:gd name="connsiteX2" fmla="*/ 90038 w 90037"/>
                <a:gd name="connsiteY2" fmla="*/ 78242 h 89733"/>
                <a:gd name="connsiteX3" fmla="*/ 13746 w 90037"/>
                <a:gd name="connsiteY3" fmla="*/ 0 h 89733"/>
              </a:gdLst>
              <a:ahLst/>
              <a:cxnLst>
                <a:cxn ang="0">
                  <a:pos x="connsiteX0" y="connsiteY0"/>
                </a:cxn>
                <a:cxn ang="0">
                  <a:pos x="connsiteX1" y="connsiteY1"/>
                </a:cxn>
                <a:cxn ang="0">
                  <a:pos x="connsiteX2" y="connsiteY2"/>
                </a:cxn>
                <a:cxn ang="0">
                  <a:pos x="connsiteX3" y="connsiteY3"/>
                </a:cxn>
              </a:cxnLst>
              <a:rect l="l" t="t" r="r" b="b"/>
              <a:pathLst>
                <a:path w="90037" h="89733">
                  <a:moveTo>
                    <a:pt x="13746" y="0"/>
                  </a:moveTo>
                  <a:lnTo>
                    <a:pt x="0" y="89733"/>
                  </a:lnTo>
                  <a:lnTo>
                    <a:pt x="90038" y="78242"/>
                  </a:lnTo>
                  <a:lnTo>
                    <a:pt x="13746" y="0"/>
                  </a:lnTo>
                  <a:close/>
                </a:path>
              </a:pathLst>
            </a:custGeom>
            <a:solidFill>
              <a:srgbClr val="000000"/>
            </a:solidFill>
            <a:ln w="3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Freeform 86">
              <a:extLst>
                <a:ext uri="{FF2B5EF4-FFF2-40B4-BE49-F238E27FC236}">
                  <a16:creationId xmlns:a16="http://schemas.microsoft.com/office/drawing/2014/main" id="{6C8877C2-4E73-674A-B0BC-72642B72AB17}"/>
                </a:ext>
              </a:extLst>
            </p:cNvPr>
            <p:cNvSpPr/>
            <p:nvPr/>
          </p:nvSpPr>
          <p:spPr>
            <a:xfrm>
              <a:off x="1072486" y="5409595"/>
              <a:ext cx="234574" cy="233903"/>
            </a:xfrm>
            <a:custGeom>
              <a:avLst/>
              <a:gdLst>
                <a:gd name="connsiteX0" fmla="*/ 234574 w 234574"/>
                <a:gd name="connsiteY0" fmla="*/ 132497 h 233903"/>
                <a:gd name="connsiteX1" fmla="*/ 234574 w 234574"/>
                <a:gd name="connsiteY1" fmla="*/ 101102 h 233903"/>
                <a:gd name="connsiteX2" fmla="*/ 203088 w 234574"/>
                <a:gd name="connsiteY2" fmla="*/ 81382 h 233903"/>
                <a:gd name="connsiteX3" fmla="*/ 211440 w 234574"/>
                <a:gd name="connsiteY3" fmla="*/ 45263 h 233903"/>
                <a:gd name="connsiteX4" fmla="*/ 189159 w 234574"/>
                <a:gd name="connsiteY4" fmla="*/ 23043 h 233903"/>
                <a:gd name="connsiteX5" fmla="*/ 152949 w 234574"/>
                <a:gd name="connsiteY5" fmla="*/ 31394 h 233903"/>
                <a:gd name="connsiteX6" fmla="*/ 133167 w 234574"/>
                <a:gd name="connsiteY6" fmla="*/ 0 h 233903"/>
                <a:gd name="connsiteX7" fmla="*/ 101346 w 234574"/>
                <a:gd name="connsiteY7" fmla="*/ 0 h 233903"/>
                <a:gd name="connsiteX8" fmla="*/ 81839 w 234574"/>
                <a:gd name="connsiteY8" fmla="*/ 31394 h 233903"/>
                <a:gd name="connsiteX9" fmla="*/ 45263 w 234574"/>
                <a:gd name="connsiteY9" fmla="*/ 23043 h 233903"/>
                <a:gd name="connsiteX10" fmla="*/ 22982 w 234574"/>
                <a:gd name="connsiteY10" fmla="*/ 45263 h 233903"/>
                <a:gd name="connsiteX11" fmla="*/ 31333 w 234574"/>
                <a:gd name="connsiteY11" fmla="*/ 81382 h 233903"/>
                <a:gd name="connsiteX12" fmla="*/ 0 w 234574"/>
                <a:gd name="connsiteY12" fmla="*/ 101102 h 233903"/>
                <a:gd name="connsiteX13" fmla="*/ 0 w 234574"/>
                <a:gd name="connsiteY13" fmla="*/ 132497 h 233903"/>
                <a:gd name="connsiteX14" fmla="*/ 31486 w 234574"/>
                <a:gd name="connsiteY14" fmla="*/ 152217 h 233903"/>
                <a:gd name="connsiteX15" fmla="*/ 23134 w 234574"/>
                <a:gd name="connsiteY15" fmla="*/ 188336 h 233903"/>
                <a:gd name="connsiteX16" fmla="*/ 45415 w 234574"/>
                <a:gd name="connsiteY16" fmla="*/ 210556 h 233903"/>
                <a:gd name="connsiteX17" fmla="*/ 81991 w 234574"/>
                <a:gd name="connsiteY17" fmla="*/ 202509 h 233903"/>
                <a:gd name="connsiteX18" fmla="*/ 101498 w 234574"/>
                <a:gd name="connsiteY18" fmla="*/ 233904 h 233903"/>
                <a:gd name="connsiteX19" fmla="*/ 133259 w 234574"/>
                <a:gd name="connsiteY19" fmla="*/ 233904 h 233903"/>
                <a:gd name="connsiteX20" fmla="*/ 153040 w 234574"/>
                <a:gd name="connsiteY20" fmla="*/ 202509 h 233903"/>
                <a:gd name="connsiteX21" fmla="*/ 189250 w 234574"/>
                <a:gd name="connsiteY21" fmla="*/ 210556 h 233903"/>
                <a:gd name="connsiteX22" fmla="*/ 211531 w 234574"/>
                <a:gd name="connsiteY22" fmla="*/ 188336 h 233903"/>
                <a:gd name="connsiteX23" fmla="*/ 203180 w 234574"/>
                <a:gd name="connsiteY23" fmla="*/ 152217 h 233903"/>
                <a:gd name="connsiteX24" fmla="*/ 234574 w 234574"/>
                <a:gd name="connsiteY24" fmla="*/ 132497 h 23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4574" h="233903">
                  <a:moveTo>
                    <a:pt x="234574" y="132497"/>
                  </a:moveTo>
                  <a:lnTo>
                    <a:pt x="234574" y="101102"/>
                  </a:lnTo>
                  <a:cubicBezTo>
                    <a:pt x="218420" y="95280"/>
                    <a:pt x="208361" y="93909"/>
                    <a:pt x="203088" y="81382"/>
                  </a:cubicBezTo>
                  <a:cubicBezTo>
                    <a:pt x="197815" y="68854"/>
                    <a:pt x="204216" y="60564"/>
                    <a:pt x="211440" y="45263"/>
                  </a:cubicBezTo>
                  <a:lnTo>
                    <a:pt x="189159" y="23043"/>
                  </a:lnTo>
                  <a:cubicBezTo>
                    <a:pt x="173919" y="30267"/>
                    <a:pt x="165202" y="36393"/>
                    <a:pt x="152949" y="31394"/>
                  </a:cubicBezTo>
                  <a:cubicBezTo>
                    <a:pt x="140696" y="26396"/>
                    <a:pt x="138745" y="15819"/>
                    <a:pt x="133167" y="0"/>
                  </a:cubicBezTo>
                  <a:lnTo>
                    <a:pt x="101346" y="0"/>
                  </a:lnTo>
                  <a:cubicBezTo>
                    <a:pt x="95768" y="15819"/>
                    <a:pt x="94092" y="26121"/>
                    <a:pt x="81839" y="31394"/>
                  </a:cubicBezTo>
                  <a:cubicBezTo>
                    <a:pt x="69586" y="36667"/>
                    <a:pt x="60960" y="30267"/>
                    <a:pt x="45263" y="23043"/>
                  </a:cubicBezTo>
                  <a:lnTo>
                    <a:pt x="22982" y="45263"/>
                  </a:lnTo>
                  <a:cubicBezTo>
                    <a:pt x="30206" y="60503"/>
                    <a:pt x="36637" y="68885"/>
                    <a:pt x="31333" y="81382"/>
                  </a:cubicBezTo>
                  <a:cubicBezTo>
                    <a:pt x="26030" y="93878"/>
                    <a:pt x="16002" y="95280"/>
                    <a:pt x="0" y="101102"/>
                  </a:cubicBezTo>
                  <a:lnTo>
                    <a:pt x="0" y="132497"/>
                  </a:lnTo>
                  <a:cubicBezTo>
                    <a:pt x="15880" y="138349"/>
                    <a:pt x="26457" y="139995"/>
                    <a:pt x="31486" y="152217"/>
                  </a:cubicBezTo>
                  <a:cubicBezTo>
                    <a:pt x="36515" y="164440"/>
                    <a:pt x="30358" y="173340"/>
                    <a:pt x="23134" y="188336"/>
                  </a:cubicBezTo>
                  <a:lnTo>
                    <a:pt x="45415" y="210556"/>
                  </a:lnTo>
                  <a:cubicBezTo>
                    <a:pt x="60655" y="203332"/>
                    <a:pt x="69372" y="197236"/>
                    <a:pt x="81991" y="202509"/>
                  </a:cubicBezTo>
                  <a:cubicBezTo>
                    <a:pt x="94610" y="207782"/>
                    <a:pt x="95921" y="217749"/>
                    <a:pt x="101498" y="233904"/>
                  </a:cubicBezTo>
                  <a:lnTo>
                    <a:pt x="133259" y="233904"/>
                  </a:lnTo>
                  <a:cubicBezTo>
                    <a:pt x="138836" y="217780"/>
                    <a:pt x="140482" y="207508"/>
                    <a:pt x="153040" y="202509"/>
                  </a:cubicBezTo>
                  <a:cubicBezTo>
                    <a:pt x="165598" y="197510"/>
                    <a:pt x="173645" y="203332"/>
                    <a:pt x="189250" y="210556"/>
                  </a:cubicBezTo>
                  <a:lnTo>
                    <a:pt x="211531" y="188336"/>
                  </a:lnTo>
                  <a:cubicBezTo>
                    <a:pt x="204307" y="173096"/>
                    <a:pt x="198181" y="164714"/>
                    <a:pt x="203180" y="152217"/>
                  </a:cubicBezTo>
                  <a:cubicBezTo>
                    <a:pt x="208178" y="139720"/>
                    <a:pt x="218694" y="138349"/>
                    <a:pt x="234574" y="132497"/>
                  </a:cubicBezTo>
                  <a:close/>
                </a:path>
              </a:pathLst>
            </a:custGeom>
            <a:solidFill>
              <a:srgbClr val="43C98F"/>
            </a:solidFill>
            <a:ln w="30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119" name="Picture 24">
            <a:extLst>
              <a:ext uri="{FF2B5EF4-FFF2-40B4-BE49-F238E27FC236}">
                <a16:creationId xmlns:a16="http://schemas.microsoft.com/office/drawing/2014/main" id="{72CAA413-B1FC-2240-8EC3-277D68C4DAE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6887550" y="2179274"/>
            <a:ext cx="792468" cy="128124"/>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83">
            <a:extLst>
              <a:ext uri="{FF2B5EF4-FFF2-40B4-BE49-F238E27FC236}">
                <a16:creationId xmlns:a16="http://schemas.microsoft.com/office/drawing/2014/main" id="{4F32D886-998B-5E43-B4D0-10A8459A32A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263094" y="1676838"/>
            <a:ext cx="1076751" cy="168694"/>
          </a:xfrm>
          <a:prstGeom prst="rect">
            <a:avLst/>
          </a:prstGeom>
        </p:spPr>
      </p:pic>
      <p:pic>
        <p:nvPicPr>
          <p:cNvPr id="121" name="Picture 120">
            <a:extLst>
              <a:ext uri="{FF2B5EF4-FFF2-40B4-BE49-F238E27FC236}">
                <a16:creationId xmlns:a16="http://schemas.microsoft.com/office/drawing/2014/main" id="{AD5A6499-338F-2C45-A21C-2F6445601E4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441203" y="2122335"/>
            <a:ext cx="720534" cy="191957"/>
          </a:xfrm>
          <a:prstGeom prst="rect">
            <a:avLst/>
          </a:prstGeom>
        </p:spPr>
      </p:pic>
      <p:pic>
        <p:nvPicPr>
          <p:cNvPr id="122" name="Graphic 121">
            <a:extLst>
              <a:ext uri="{FF2B5EF4-FFF2-40B4-BE49-F238E27FC236}">
                <a16:creationId xmlns:a16="http://schemas.microsoft.com/office/drawing/2014/main" id="{41BFEFF9-C4BD-D641-843B-16D297AF81D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916172" y="1674022"/>
            <a:ext cx="580557" cy="281569"/>
          </a:xfrm>
          <a:prstGeom prst="rect">
            <a:avLst/>
          </a:prstGeom>
        </p:spPr>
      </p:pic>
      <p:pic>
        <p:nvPicPr>
          <p:cNvPr id="123" name="Picture 87">
            <a:extLst>
              <a:ext uri="{FF2B5EF4-FFF2-40B4-BE49-F238E27FC236}">
                <a16:creationId xmlns:a16="http://schemas.microsoft.com/office/drawing/2014/main" id="{0E537E87-C9D1-8F45-AC06-5F6B1208912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5688238" y="1695123"/>
            <a:ext cx="438949" cy="262793"/>
          </a:xfrm>
          <a:prstGeom prst="rect">
            <a:avLst/>
          </a:prstGeom>
        </p:spPr>
      </p:pic>
      <p:pic>
        <p:nvPicPr>
          <p:cNvPr id="124" name="Picture 66">
            <a:extLst>
              <a:ext uri="{FF2B5EF4-FFF2-40B4-BE49-F238E27FC236}">
                <a16:creationId xmlns:a16="http://schemas.microsoft.com/office/drawing/2014/main" id="{B48DA67B-53E9-5E40-9846-11EF1299CB4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8264042" y="1644465"/>
            <a:ext cx="499317" cy="263528"/>
          </a:xfrm>
          <a:prstGeom prst="rect">
            <a:avLst/>
          </a:prstGeom>
        </p:spPr>
      </p:pic>
      <p:pic>
        <p:nvPicPr>
          <p:cNvPr id="125" name="Picture 124">
            <a:extLst>
              <a:ext uri="{FF2B5EF4-FFF2-40B4-BE49-F238E27FC236}">
                <a16:creationId xmlns:a16="http://schemas.microsoft.com/office/drawing/2014/main" id="{3DB360B4-F504-CB41-8308-5ED220C3BC6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644741" y="1516253"/>
            <a:ext cx="879432" cy="459503"/>
          </a:xfrm>
          <a:prstGeom prst="rect">
            <a:avLst/>
          </a:prstGeom>
        </p:spPr>
      </p:pic>
      <p:pic>
        <p:nvPicPr>
          <p:cNvPr id="126" name="Picture 125">
            <a:extLst>
              <a:ext uri="{FF2B5EF4-FFF2-40B4-BE49-F238E27FC236}">
                <a16:creationId xmlns:a16="http://schemas.microsoft.com/office/drawing/2014/main" id="{BD95213E-F4CA-174E-8C8B-3B95D1CC890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707589" y="1975459"/>
            <a:ext cx="746221" cy="472607"/>
          </a:xfrm>
          <a:prstGeom prst="rect">
            <a:avLst/>
          </a:prstGeom>
        </p:spPr>
      </p:pic>
      <p:pic>
        <p:nvPicPr>
          <p:cNvPr id="127" name="Picture 126">
            <a:extLst>
              <a:ext uri="{FF2B5EF4-FFF2-40B4-BE49-F238E27FC236}">
                <a16:creationId xmlns:a16="http://schemas.microsoft.com/office/drawing/2014/main" id="{D1D8C7BF-88CC-2D4D-A5F5-129F96467CDB}"/>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8369685" y="2805519"/>
            <a:ext cx="304214" cy="304214"/>
          </a:xfrm>
          <a:prstGeom prst="rect">
            <a:avLst/>
          </a:prstGeom>
        </p:spPr>
      </p:pic>
      <p:pic>
        <p:nvPicPr>
          <p:cNvPr id="128" name="Picture 127">
            <a:extLst>
              <a:ext uri="{FF2B5EF4-FFF2-40B4-BE49-F238E27FC236}">
                <a16:creationId xmlns:a16="http://schemas.microsoft.com/office/drawing/2014/main" id="{B9224791-2762-E944-B507-FF150ABB643D}"/>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5688513" y="3220518"/>
            <a:ext cx="436269" cy="288338"/>
          </a:xfrm>
          <a:prstGeom prst="rect">
            <a:avLst/>
          </a:prstGeom>
        </p:spPr>
      </p:pic>
      <p:pic>
        <p:nvPicPr>
          <p:cNvPr id="129" name="Picture 128" descr="A picture containing drawing&#10;&#10;Description automatically generated">
            <a:extLst>
              <a:ext uri="{FF2B5EF4-FFF2-40B4-BE49-F238E27FC236}">
                <a16:creationId xmlns:a16="http://schemas.microsoft.com/office/drawing/2014/main" id="{498DB7F0-4A2C-6E4E-85F0-51F11D00C2B2}"/>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9337866" y="3274675"/>
            <a:ext cx="874681" cy="217238"/>
          </a:xfrm>
          <a:prstGeom prst="rect">
            <a:avLst/>
          </a:prstGeom>
        </p:spPr>
      </p:pic>
      <p:pic>
        <p:nvPicPr>
          <p:cNvPr id="130" name="Picture 129" descr="A picture containing drawing, table&#10;&#10;Description automatically generated">
            <a:extLst>
              <a:ext uri="{FF2B5EF4-FFF2-40B4-BE49-F238E27FC236}">
                <a16:creationId xmlns:a16="http://schemas.microsoft.com/office/drawing/2014/main" id="{A7395C11-6FD6-6B44-8D23-84A86BE7B68C}"/>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228460" y="3281607"/>
            <a:ext cx="639145" cy="189187"/>
          </a:xfrm>
          <a:prstGeom prst="rect">
            <a:avLst/>
          </a:prstGeom>
        </p:spPr>
      </p:pic>
      <p:pic>
        <p:nvPicPr>
          <p:cNvPr id="131" name="Picture 130">
            <a:extLst>
              <a:ext uri="{FF2B5EF4-FFF2-40B4-BE49-F238E27FC236}">
                <a16:creationId xmlns:a16="http://schemas.microsoft.com/office/drawing/2014/main" id="{2F7D1121-A3E7-4C4F-9CA1-E769FC6B446D}"/>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799678" y="2836789"/>
            <a:ext cx="940198" cy="199002"/>
          </a:xfrm>
          <a:prstGeom prst="rect">
            <a:avLst/>
          </a:prstGeom>
        </p:spPr>
      </p:pic>
      <p:pic>
        <p:nvPicPr>
          <p:cNvPr id="132" name="Picture 131">
            <a:extLst>
              <a:ext uri="{FF2B5EF4-FFF2-40B4-BE49-F238E27FC236}">
                <a16:creationId xmlns:a16="http://schemas.microsoft.com/office/drawing/2014/main" id="{281E893C-23E4-884C-921C-4DB50BF699C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429962" y="2865812"/>
            <a:ext cx="711537" cy="163981"/>
          </a:xfrm>
          <a:prstGeom prst="rect">
            <a:avLst/>
          </a:prstGeom>
        </p:spPr>
      </p:pic>
      <p:pic>
        <p:nvPicPr>
          <p:cNvPr id="133" name="Picture 132">
            <a:extLst>
              <a:ext uri="{FF2B5EF4-FFF2-40B4-BE49-F238E27FC236}">
                <a16:creationId xmlns:a16="http://schemas.microsoft.com/office/drawing/2014/main" id="{627C3877-90D4-5440-93F0-BFE57622F76A}"/>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870995" y="3243372"/>
            <a:ext cx="850316" cy="285882"/>
          </a:xfrm>
          <a:prstGeom prst="rect">
            <a:avLst/>
          </a:prstGeom>
        </p:spPr>
      </p:pic>
      <p:pic>
        <p:nvPicPr>
          <p:cNvPr id="134" name="Picture 133">
            <a:extLst>
              <a:ext uri="{FF2B5EF4-FFF2-40B4-BE49-F238E27FC236}">
                <a16:creationId xmlns:a16="http://schemas.microsoft.com/office/drawing/2014/main" id="{FA9F0797-FF65-D94D-8A86-5C43B41BD37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700098" y="3259308"/>
            <a:ext cx="574163" cy="199043"/>
          </a:xfrm>
          <a:prstGeom prst="rect">
            <a:avLst/>
          </a:prstGeom>
        </p:spPr>
      </p:pic>
      <p:pic>
        <p:nvPicPr>
          <p:cNvPr id="135" name="Picture 2" descr="Equinix - Wikipedia">
            <a:extLst>
              <a:ext uri="{FF2B5EF4-FFF2-40B4-BE49-F238E27FC236}">
                <a16:creationId xmlns:a16="http://schemas.microsoft.com/office/drawing/2014/main" id="{51F6C6D9-CD49-5F44-A008-F5F62C15A1E4}"/>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0700098" y="2780063"/>
            <a:ext cx="678781" cy="328644"/>
          </a:xfrm>
          <a:prstGeom prst="rect">
            <a:avLst/>
          </a:prstGeom>
          <a:noFill/>
          <a:extLst>
            <a:ext uri="{909E8E84-426E-40DD-AFC4-6F175D3DCCD1}">
              <a14:hiddenFill xmlns:a14="http://schemas.microsoft.com/office/drawing/2010/main">
                <a:solidFill>
                  <a:srgbClr val="FFFFFF"/>
                </a:solidFill>
              </a14:hiddenFill>
            </a:ext>
          </a:extLst>
        </p:spPr>
      </p:pic>
      <p:pic>
        <p:nvPicPr>
          <p:cNvPr id="137" name="Graphic 101">
            <a:extLst>
              <a:ext uri="{FF2B5EF4-FFF2-40B4-BE49-F238E27FC236}">
                <a16:creationId xmlns:a16="http://schemas.microsoft.com/office/drawing/2014/main" id="{8FEE3A88-A2F7-4649-BAD6-B615770A0494}"/>
              </a:ext>
            </a:extLst>
          </p:cNvPr>
          <p:cNvPicPr>
            <a:picLocks noChangeAspect="1"/>
          </p:cNvPicPr>
          <p:nvPr/>
        </p:nvPicPr>
        <p:blipFill>
          <a:blip r:embed="rId24" cstate="screen">
            <a:extLst>
              <a:ext uri="{28A0092B-C50C-407E-A947-70E740481C1C}">
                <a14:useLocalDpi xmlns:a14="http://schemas.microsoft.com/office/drawing/2010/main"/>
              </a:ext>
            </a:extLst>
          </a:blip>
          <a:srcRect/>
          <a:stretch/>
        </p:blipFill>
        <p:spPr>
          <a:xfrm>
            <a:off x="10560573" y="4058315"/>
            <a:ext cx="852320" cy="150655"/>
          </a:xfrm>
          <a:prstGeom prst="rect">
            <a:avLst/>
          </a:prstGeom>
        </p:spPr>
      </p:pic>
      <p:pic>
        <p:nvPicPr>
          <p:cNvPr id="139" name="Graphic 82">
            <a:extLst>
              <a:ext uri="{FF2B5EF4-FFF2-40B4-BE49-F238E27FC236}">
                <a16:creationId xmlns:a16="http://schemas.microsoft.com/office/drawing/2014/main" id="{973703F7-EF12-9F46-815D-681FF3EFB8AD}"/>
              </a:ext>
            </a:extLst>
          </p:cNvPr>
          <p:cNvPicPr>
            <a:picLocks noChangeAspect="1"/>
          </p:cNvPicPr>
          <p:nvPr/>
        </p:nvPicPr>
        <p:blipFill>
          <a:blip r:embed="rId25" cstate="screen">
            <a:extLst>
              <a:ext uri="{28A0092B-C50C-407E-A947-70E740481C1C}">
                <a14:useLocalDpi xmlns:a14="http://schemas.microsoft.com/office/drawing/2010/main"/>
              </a:ext>
            </a:extLst>
          </a:blip>
          <a:srcRect/>
          <a:stretch/>
        </p:blipFill>
        <p:spPr>
          <a:xfrm>
            <a:off x="9412621" y="4380274"/>
            <a:ext cx="762850" cy="381425"/>
          </a:xfrm>
          <a:prstGeom prst="rect">
            <a:avLst/>
          </a:prstGeom>
        </p:spPr>
      </p:pic>
      <p:pic>
        <p:nvPicPr>
          <p:cNvPr id="140" name="Picture 139">
            <a:extLst>
              <a:ext uri="{FF2B5EF4-FFF2-40B4-BE49-F238E27FC236}">
                <a16:creationId xmlns:a16="http://schemas.microsoft.com/office/drawing/2014/main" id="{B2A8DB26-2492-F045-8B15-216F8340E0E0}"/>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8115517" y="4001297"/>
            <a:ext cx="837028" cy="251947"/>
          </a:xfrm>
          <a:prstGeom prst="rect">
            <a:avLst/>
          </a:prstGeom>
        </p:spPr>
      </p:pic>
      <p:pic>
        <p:nvPicPr>
          <p:cNvPr id="143" name="Picture 2" descr="Red Hat Ansible Automation - Tech Field Day">
            <a:extLst>
              <a:ext uri="{FF2B5EF4-FFF2-40B4-BE49-F238E27FC236}">
                <a16:creationId xmlns:a16="http://schemas.microsoft.com/office/drawing/2014/main" id="{8BFC4A7B-19F5-8944-920D-95E2746B6F90}"/>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6864711" y="4446841"/>
            <a:ext cx="770004" cy="231002"/>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a:extLst>
              <a:ext uri="{FF2B5EF4-FFF2-40B4-BE49-F238E27FC236}">
                <a16:creationId xmlns:a16="http://schemas.microsoft.com/office/drawing/2014/main" id="{CE67F13C-C559-CC4A-B03C-664469E1E9FB}"/>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143164" y="4212285"/>
            <a:ext cx="838246" cy="718496"/>
          </a:xfrm>
          <a:prstGeom prst="rect">
            <a:avLst/>
          </a:prstGeom>
        </p:spPr>
      </p:pic>
      <p:pic>
        <p:nvPicPr>
          <p:cNvPr id="145" name="Picture 83">
            <a:extLst>
              <a:ext uri="{FF2B5EF4-FFF2-40B4-BE49-F238E27FC236}">
                <a16:creationId xmlns:a16="http://schemas.microsoft.com/office/drawing/2014/main" id="{E1273732-9050-5A47-9205-7781EF5645E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694306" y="4054464"/>
            <a:ext cx="1076751" cy="168694"/>
          </a:xfrm>
          <a:prstGeom prst="rect">
            <a:avLst/>
          </a:prstGeom>
        </p:spPr>
      </p:pic>
      <p:pic>
        <p:nvPicPr>
          <p:cNvPr id="146" name="Picture 87">
            <a:extLst>
              <a:ext uri="{FF2B5EF4-FFF2-40B4-BE49-F238E27FC236}">
                <a16:creationId xmlns:a16="http://schemas.microsoft.com/office/drawing/2014/main" id="{63879F75-56BB-8348-AFF9-A32A5F606C2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5688238" y="4054464"/>
            <a:ext cx="438949" cy="262793"/>
          </a:xfrm>
          <a:prstGeom prst="rect">
            <a:avLst/>
          </a:prstGeom>
        </p:spPr>
      </p:pic>
      <p:pic>
        <p:nvPicPr>
          <p:cNvPr id="147" name="Picture 146">
            <a:extLst>
              <a:ext uri="{FF2B5EF4-FFF2-40B4-BE49-F238E27FC236}">
                <a16:creationId xmlns:a16="http://schemas.microsoft.com/office/drawing/2014/main" id="{439B3091-867B-C04A-A885-34E54918A64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12621" y="3898034"/>
            <a:ext cx="746221" cy="472607"/>
          </a:xfrm>
          <a:prstGeom prst="rect">
            <a:avLst/>
          </a:prstGeom>
        </p:spPr>
      </p:pic>
      <p:pic>
        <p:nvPicPr>
          <p:cNvPr id="148" name="Picture 24">
            <a:extLst>
              <a:ext uri="{FF2B5EF4-FFF2-40B4-BE49-F238E27FC236}">
                <a16:creationId xmlns:a16="http://schemas.microsoft.com/office/drawing/2014/main" id="{9BF99212-DC0B-D74A-B11E-D383D319AA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5577750" y="4507116"/>
            <a:ext cx="792468" cy="128124"/>
          </a:xfrm>
          <a:prstGeom prst="rect">
            <a:avLst/>
          </a:prstGeom>
          <a:noFill/>
          <a:extLst>
            <a:ext uri="{909E8E84-426E-40DD-AFC4-6F175D3DCCD1}">
              <a14:hiddenFill xmlns:a14="http://schemas.microsoft.com/office/drawing/2010/main">
                <a:solidFill>
                  <a:srgbClr val="FFFFFF"/>
                </a:solidFill>
              </a14:hiddenFill>
            </a:ext>
          </a:extLst>
        </p:spPr>
      </p:pic>
      <p:pic>
        <p:nvPicPr>
          <p:cNvPr id="149" name="Content Placeholder 13">
            <a:extLst>
              <a:ext uri="{FF2B5EF4-FFF2-40B4-BE49-F238E27FC236}">
                <a16:creationId xmlns:a16="http://schemas.microsoft.com/office/drawing/2014/main" id="{C0CDBABA-0EE7-6348-B391-77F10C2DFBFB}"/>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5596390" y="5186609"/>
            <a:ext cx="904507" cy="352757"/>
          </a:xfrm>
          <a:prstGeom prst="rect">
            <a:avLst/>
          </a:prstGeom>
        </p:spPr>
      </p:pic>
      <p:pic>
        <p:nvPicPr>
          <p:cNvPr id="150" name="Picture 149">
            <a:extLst>
              <a:ext uri="{FF2B5EF4-FFF2-40B4-BE49-F238E27FC236}">
                <a16:creationId xmlns:a16="http://schemas.microsoft.com/office/drawing/2014/main" id="{7DD4D81E-1CAA-644C-8F1E-6467CBBA5363}"/>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8244870" y="5209751"/>
            <a:ext cx="578322" cy="255313"/>
          </a:xfrm>
          <a:prstGeom prst="rect">
            <a:avLst/>
          </a:prstGeom>
        </p:spPr>
      </p:pic>
      <p:pic>
        <p:nvPicPr>
          <p:cNvPr id="151" name="Picture 125">
            <a:extLst>
              <a:ext uri="{FF2B5EF4-FFF2-40B4-BE49-F238E27FC236}">
                <a16:creationId xmlns:a16="http://schemas.microsoft.com/office/drawing/2014/main" id="{AEA3B8B6-034E-194B-81A8-D82FA51FFF06}"/>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822967" y="5142876"/>
            <a:ext cx="318580" cy="352115"/>
          </a:xfrm>
          <a:prstGeom prst="rect">
            <a:avLst/>
          </a:prstGeom>
        </p:spPr>
      </p:pic>
      <p:pic>
        <p:nvPicPr>
          <p:cNvPr id="152" name="Graphic 138">
            <a:extLst>
              <a:ext uri="{FF2B5EF4-FFF2-40B4-BE49-F238E27FC236}">
                <a16:creationId xmlns:a16="http://schemas.microsoft.com/office/drawing/2014/main" id="{CD3B809F-B531-4C48-8DED-FAF6D7012DFD}"/>
              </a:ext>
            </a:extLst>
          </p:cNvPr>
          <p:cNvPicPr>
            <a:picLocks noChangeAspect="1"/>
          </p:cNvPicPr>
          <p:nvPr/>
        </p:nvPicPr>
        <p:blipFill>
          <a:blip r:embed="rId33" cstate="screen">
            <a:extLst>
              <a:ext uri="{28A0092B-C50C-407E-A947-70E740481C1C}">
                <a14:useLocalDpi xmlns:a14="http://schemas.microsoft.com/office/drawing/2010/main"/>
              </a:ext>
            </a:extLst>
          </a:blip>
          <a:srcRect/>
          <a:stretch/>
        </p:blipFill>
        <p:spPr>
          <a:xfrm>
            <a:off x="9568380" y="5118261"/>
            <a:ext cx="408268" cy="372544"/>
          </a:xfrm>
          <a:prstGeom prst="rect">
            <a:avLst/>
          </a:prstGeom>
        </p:spPr>
      </p:pic>
      <p:sp>
        <p:nvSpPr>
          <p:cNvPr id="153" name="TextBox 152">
            <a:extLst>
              <a:ext uri="{FF2B5EF4-FFF2-40B4-BE49-F238E27FC236}">
                <a16:creationId xmlns:a16="http://schemas.microsoft.com/office/drawing/2014/main" id="{C7027863-9F12-284D-B188-F39A0B25C4B5}"/>
              </a:ext>
            </a:extLst>
          </p:cNvPr>
          <p:cNvSpPr txBox="1"/>
          <p:nvPr/>
        </p:nvSpPr>
        <p:spPr>
          <a:xfrm>
            <a:off x="9734339" y="5593410"/>
            <a:ext cx="593432" cy="326243"/>
          </a:xfrm>
          <a:prstGeom prst="rect">
            <a:avLst/>
          </a:prstGeom>
          <a:noFill/>
        </p:spPr>
        <p:txBody>
          <a:bodyPr wrap="none" rtlCol="0">
            <a:spAutoFit/>
          </a:bodyPr>
          <a:lstStyle/>
          <a:p>
            <a:pPr marL="0" marR="0" lvl="0" indent="0" algn="l" defTabSz="457189"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Endpoint</a:t>
            </a:r>
          </a:p>
          <a:p>
            <a:pPr marL="0" marR="0" lvl="0" indent="0" algn="l" defTabSz="457189"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Security</a:t>
            </a:r>
          </a:p>
        </p:txBody>
      </p:sp>
      <p:pic>
        <p:nvPicPr>
          <p:cNvPr id="154" name="Picture 141">
            <a:extLst>
              <a:ext uri="{FF2B5EF4-FFF2-40B4-BE49-F238E27FC236}">
                <a16:creationId xmlns:a16="http://schemas.microsoft.com/office/drawing/2014/main" id="{B58FB30C-A90E-6D46-9BDD-1BA73A718A7B}"/>
              </a:ext>
            </a:extLst>
          </p:cNvPr>
          <p:cNvPicPr>
            <a:picLocks noChangeAspect="1"/>
          </p:cNvPicPr>
          <p:nvPr/>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6886978" y="5667978"/>
            <a:ext cx="294455" cy="209218"/>
          </a:xfrm>
          <a:prstGeom prst="rect">
            <a:avLst/>
          </a:prstGeom>
        </p:spPr>
      </p:pic>
      <p:pic>
        <p:nvPicPr>
          <p:cNvPr id="155" name="Picture 142">
            <a:extLst>
              <a:ext uri="{FF2B5EF4-FFF2-40B4-BE49-F238E27FC236}">
                <a16:creationId xmlns:a16="http://schemas.microsoft.com/office/drawing/2014/main" id="{C8763310-6148-6147-9640-356A5EC0DBE3}"/>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8171853" y="5679201"/>
            <a:ext cx="314311" cy="207159"/>
          </a:xfrm>
          <a:prstGeom prst="rect">
            <a:avLst/>
          </a:prstGeom>
        </p:spPr>
      </p:pic>
      <p:pic>
        <p:nvPicPr>
          <p:cNvPr id="156" name="Picture 143">
            <a:extLst>
              <a:ext uri="{FF2B5EF4-FFF2-40B4-BE49-F238E27FC236}">
                <a16:creationId xmlns:a16="http://schemas.microsoft.com/office/drawing/2014/main" id="{48B4FD5A-23E7-344A-8819-BF2E85165ABC}"/>
              </a:ext>
            </a:extLst>
          </p:cNvPr>
          <p:cNvPicPr>
            <a:picLocks noChangeAspect="1"/>
          </p:cNvPicPr>
          <p:nvPr/>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5679869" y="5669876"/>
            <a:ext cx="292781" cy="228457"/>
          </a:xfrm>
          <a:prstGeom prst="rect">
            <a:avLst/>
          </a:prstGeom>
        </p:spPr>
      </p:pic>
      <p:sp>
        <p:nvSpPr>
          <p:cNvPr id="157" name="TextBox 156">
            <a:extLst>
              <a:ext uri="{FF2B5EF4-FFF2-40B4-BE49-F238E27FC236}">
                <a16:creationId xmlns:a16="http://schemas.microsoft.com/office/drawing/2014/main" id="{11E888F2-D62D-1941-8187-922A78CD7EFB}"/>
              </a:ext>
            </a:extLst>
          </p:cNvPr>
          <p:cNvSpPr txBox="1"/>
          <p:nvPr/>
        </p:nvSpPr>
        <p:spPr>
          <a:xfrm>
            <a:off x="8456376" y="5655735"/>
            <a:ext cx="577402" cy="209288"/>
          </a:xfrm>
          <a:prstGeom prst="rect">
            <a:avLst/>
          </a:prstGeom>
          <a:noFill/>
        </p:spPr>
        <p:txBody>
          <a:bodyPr wrap="none" rtlCol="0">
            <a:spAutoFit/>
          </a:bodyPr>
          <a:lstStyle/>
          <a:p>
            <a:pPr marL="0" marR="0" lvl="0" indent="0" algn="l" defTabSz="457189"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Wireless</a:t>
            </a:r>
          </a:p>
        </p:txBody>
      </p:sp>
      <p:sp>
        <p:nvSpPr>
          <p:cNvPr id="158" name="TextBox 157">
            <a:extLst>
              <a:ext uri="{FF2B5EF4-FFF2-40B4-BE49-F238E27FC236}">
                <a16:creationId xmlns:a16="http://schemas.microsoft.com/office/drawing/2014/main" id="{DFF367F7-8886-0442-8A6D-9C06F748FBDD}"/>
              </a:ext>
            </a:extLst>
          </p:cNvPr>
          <p:cNvSpPr txBox="1"/>
          <p:nvPr/>
        </p:nvSpPr>
        <p:spPr>
          <a:xfrm>
            <a:off x="7123985" y="5655735"/>
            <a:ext cx="625492" cy="209288"/>
          </a:xfrm>
          <a:prstGeom prst="rect">
            <a:avLst/>
          </a:prstGeom>
          <a:noFill/>
        </p:spPr>
        <p:txBody>
          <a:bodyPr wrap="none" rtlCol="0">
            <a:spAutoFit/>
          </a:bodyPr>
          <a:lstStyle/>
          <a:p>
            <a:pPr marL="0" marR="0" lvl="0" indent="0" algn="l" defTabSz="457189"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Switching</a:t>
            </a:r>
          </a:p>
        </p:txBody>
      </p:sp>
      <p:sp>
        <p:nvSpPr>
          <p:cNvPr id="159" name="TextBox 158">
            <a:extLst>
              <a:ext uri="{FF2B5EF4-FFF2-40B4-BE49-F238E27FC236}">
                <a16:creationId xmlns:a16="http://schemas.microsoft.com/office/drawing/2014/main" id="{FD12193E-A5AD-7943-9479-0283BECB41EB}"/>
              </a:ext>
            </a:extLst>
          </p:cNvPr>
          <p:cNvSpPr txBox="1"/>
          <p:nvPr/>
        </p:nvSpPr>
        <p:spPr>
          <a:xfrm>
            <a:off x="5985387" y="5655735"/>
            <a:ext cx="588623" cy="209288"/>
          </a:xfrm>
          <a:prstGeom prst="rect">
            <a:avLst/>
          </a:prstGeom>
          <a:noFill/>
        </p:spPr>
        <p:txBody>
          <a:bodyPr wrap="none" rtlCol="0">
            <a:spAutoFit/>
          </a:bodyPr>
          <a:lstStyle/>
          <a:p>
            <a:pPr marL="0" marR="0" lvl="0" indent="0" algn="l" defTabSz="457189" rtl="0" eaLnBrk="1" fontAlgn="auto" latinLnBrk="0" hangingPunct="1">
              <a:lnSpc>
                <a:spcPct val="95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Firewalls</a:t>
            </a:r>
          </a:p>
        </p:txBody>
      </p:sp>
      <p:pic>
        <p:nvPicPr>
          <p:cNvPr id="160" name="Picture 77">
            <a:extLst>
              <a:ext uri="{FF2B5EF4-FFF2-40B4-BE49-F238E27FC236}">
                <a16:creationId xmlns:a16="http://schemas.microsoft.com/office/drawing/2014/main" id="{A8ECBF07-DE59-EA40-A560-326C65D5CAC2}"/>
              </a:ext>
            </a:extLst>
          </p:cNvPr>
          <p:cNvPicPr>
            <a:picLocks noChangeAspect="1"/>
          </p:cNvPicPr>
          <p:nvPr/>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9389180" y="5653640"/>
            <a:ext cx="345159" cy="228203"/>
          </a:xfrm>
          <a:prstGeom prst="rect">
            <a:avLst/>
          </a:prstGeom>
        </p:spPr>
      </p:pic>
      <p:pic>
        <p:nvPicPr>
          <p:cNvPr id="161" name="Picture 160" descr="A picture containing drawing, clock&#10;&#10;Description automatically generated">
            <a:extLst>
              <a:ext uri="{FF2B5EF4-FFF2-40B4-BE49-F238E27FC236}">
                <a16:creationId xmlns:a16="http://schemas.microsoft.com/office/drawing/2014/main" id="{E1C378CE-4761-1E47-BAEE-39C9600E7D40}"/>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6949090" y="5237669"/>
            <a:ext cx="615303" cy="180899"/>
          </a:xfrm>
          <a:prstGeom prst="rect">
            <a:avLst/>
          </a:prstGeom>
        </p:spPr>
      </p:pic>
      <p:sp>
        <p:nvSpPr>
          <p:cNvPr id="164" name="Rectangle 163">
            <a:extLst>
              <a:ext uri="{FF2B5EF4-FFF2-40B4-BE49-F238E27FC236}">
                <a16:creationId xmlns:a16="http://schemas.microsoft.com/office/drawing/2014/main" id="{3B2EA620-3D3B-214A-B58C-16237E95BA1D}"/>
              </a:ext>
            </a:extLst>
          </p:cNvPr>
          <p:cNvSpPr/>
          <p:nvPr/>
        </p:nvSpPr>
        <p:spPr>
          <a:xfrm>
            <a:off x="260402" y="6079990"/>
            <a:ext cx="5326141" cy="492420"/>
          </a:xfrm>
          <a:prstGeom prst="rect">
            <a:avLst/>
          </a:prstGeom>
        </p:spPr>
        <p:txBody>
          <a:bodyPr wrap="square" lIns="121899" tIns="60949" rIns="121899" bIns="6094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Figures as of March 31,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Note: Logos are a representative subset of the Security Fabric Ecosystem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cxnSp>
        <p:nvCxnSpPr>
          <p:cNvPr id="100" name="Straight Connector 99">
            <a:extLst>
              <a:ext uri="{FF2B5EF4-FFF2-40B4-BE49-F238E27FC236}">
                <a16:creationId xmlns:a16="http://schemas.microsoft.com/office/drawing/2014/main" id="{395CF4A7-8B63-B649-A157-8EED92338210}"/>
              </a:ext>
            </a:extLst>
          </p:cNvPr>
          <p:cNvCxnSpPr>
            <a:cxnSpLocks/>
          </p:cNvCxnSpPr>
          <p:nvPr/>
        </p:nvCxnSpPr>
        <p:spPr>
          <a:xfrm>
            <a:off x="5150049" y="5224002"/>
            <a:ext cx="0" cy="623379"/>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501156B-9917-3140-9F33-B10592A28F64}"/>
              </a:ext>
            </a:extLst>
          </p:cNvPr>
          <p:cNvCxnSpPr>
            <a:cxnSpLocks/>
          </p:cNvCxnSpPr>
          <p:nvPr/>
        </p:nvCxnSpPr>
        <p:spPr>
          <a:xfrm>
            <a:off x="5150049" y="1708176"/>
            <a:ext cx="0" cy="623379"/>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D279FF1-8C5D-1C4F-9BD1-B3AECBBE8A0B}"/>
              </a:ext>
            </a:extLst>
          </p:cNvPr>
          <p:cNvCxnSpPr>
            <a:cxnSpLocks/>
          </p:cNvCxnSpPr>
          <p:nvPr/>
        </p:nvCxnSpPr>
        <p:spPr>
          <a:xfrm>
            <a:off x="5150049" y="2880118"/>
            <a:ext cx="0" cy="623379"/>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7" name="Picture 96">
            <a:extLst>
              <a:ext uri="{FF2B5EF4-FFF2-40B4-BE49-F238E27FC236}">
                <a16:creationId xmlns:a16="http://schemas.microsoft.com/office/drawing/2014/main" id="{0D025892-3B14-C444-AF57-443762EE5492}"/>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8108962" y="1810203"/>
            <a:ext cx="902517" cy="902517"/>
          </a:xfrm>
          <a:prstGeom prst="rect">
            <a:avLst/>
          </a:prstGeom>
        </p:spPr>
      </p:pic>
      <p:pic>
        <p:nvPicPr>
          <p:cNvPr id="98" name="Picture 97">
            <a:extLst>
              <a:ext uri="{FF2B5EF4-FFF2-40B4-BE49-F238E27FC236}">
                <a16:creationId xmlns:a16="http://schemas.microsoft.com/office/drawing/2014/main" id="{856CC997-455D-C741-AE33-1492F33388B2}"/>
              </a:ext>
            </a:extLst>
          </p:cNvPr>
          <p:cNvPicPr>
            <a:picLocks noChangeAspect="1"/>
          </p:cNvPicPr>
          <p:nvPr/>
        </p:nvPicPr>
        <p:blipFill>
          <a:blip r:embed="rId44" cstate="screen">
            <a:extLst>
              <a:ext uri="{28A0092B-C50C-407E-A947-70E740481C1C}">
                <a14:useLocalDpi xmlns:a14="http://schemas.microsoft.com/office/drawing/2010/main"/>
              </a:ext>
            </a:extLst>
          </a:blip>
          <a:srcRect/>
          <a:stretch/>
        </p:blipFill>
        <p:spPr>
          <a:xfrm>
            <a:off x="5596390" y="2761945"/>
            <a:ext cx="695752" cy="391361"/>
          </a:xfrm>
          <a:prstGeom prst="rect">
            <a:avLst/>
          </a:prstGeom>
        </p:spPr>
      </p:pic>
      <p:grpSp>
        <p:nvGrpSpPr>
          <p:cNvPr id="99" name="Group 98">
            <a:extLst>
              <a:ext uri="{FF2B5EF4-FFF2-40B4-BE49-F238E27FC236}">
                <a16:creationId xmlns:a16="http://schemas.microsoft.com/office/drawing/2014/main" id="{261CA179-9DB9-48DA-845D-66E59FD5C4BD}"/>
              </a:ext>
            </a:extLst>
          </p:cNvPr>
          <p:cNvGrpSpPr/>
          <p:nvPr/>
        </p:nvGrpSpPr>
        <p:grpSpPr>
          <a:xfrm>
            <a:off x="10757221" y="2077007"/>
            <a:ext cx="553090" cy="277182"/>
            <a:chOff x="4183983" y="3472444"/>
            <a:chExt cx="707813" cy="354722"/>
          </a:xfrm>
        </p:grpSpPr>
        <p:sp>
          <p:nvSpPr>
            <p:cNvPr id="103" name="Rectangle 102">
              <a:extLst>
                <a:ext uri="{FF2B5EF4-FFF2-40B4-BE49-F238E27FC236}">
                  <a16:creationId xmlns:a16="http://schemas.microsoft.com/office/drawing/2014/main" id="{75DF4DCD-E732-449D-A8EF-B048A2B96F68}"/>
                </a:ext>
              </a:extLst>
            </p:cNvPr>
            <p:cNvSpPr/>
            <p:nvPr/>
          </p:nvSpPr>
          <p:spPr>
            <a:xfrm>
              <a:off x="4195762" y="3520258"/>
              <a:ext cx="507779" cy="145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6F5E511C-B55F-41A8-BDB5-1E9E4D07C235}"/>
                </a:ext>
              </a:extLst>
            </p:cNvPr>
            <p:cNvSpPr/>
            <p:nvPr/>
          </p:nvSpPr>
          <p:spPr>
            <a:xfrm>
              <a:off x="4192211" y="3649805"/>
              <a:ext cx="383878" cy="132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ight Triangle 104">
              <a:extLst>
                <a:ext uri="{FF2B5EF4-FFF2-40B4-BE49-F238E27FC236}">
                  <a16:creationId xmlns:a16="http://schemas.microsoft.com/office/drawing/2014/main" id="{1D43F3EF-33B5-45CE-AF76-C677F8E82225}"/>
                </a:ext>
              </a:extLst>
            </p:cNvPr>
            <p:cNvSpPr/>
            <p:nvPr/>
          </p:nvSpPr>
          <p:spPr>
            <a:xfrm rot="5400000">
              <a:off x="4578189" y="3661214"/>
              <a:ext cx="107450" cy="11165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Graphic 105">
              <a:extLst>
                <a:ext uri="{FF2B5EF4-FFF2-40B4-BE49-F238E27FC236}">
                  <a16:creationId xmlns:a16="http://schemas.microsoft.com/office/drawing/2014/main" id="{3D2CE7A4-6A1B-4702-A297-E31CB6D823A5}"/>
                </a:ext>
              </a:extLst>
            </p:cNvPr>
            <p:cNvPicPr>
              <a:picLocks noChangeAspect="1"/>
            </p:cNvPicPr>
            <p:nvPr/>
          </p:nvPicPr>
          <p:blipFill rotWithShape="1">
            <a:blip r:embed="rId45" cstate="print">
              <a:extLst>
                <a:ext uri="{28A0092B-C50C-407E-A947-70E740481C1C}">
                  <a14:useLocalDpi xmlns:a14="http://schemas.microsoft.com/office/drawing/2010/main"/>
                </a:ext>
                <a:ext uri="{96DAC541-7B7A-43D3-8B79-37D633B846F1}">
                  <asvg:svgBlip xmlns:asvg="http://schemas.microsoft.com/office/drawing/2016/SVG/main" r:embed="rId46"/>
                </a:ext>
              </a:extLst>
            </a:blip>
            <a:srcRect l="5881" t="27837" r="6133" b="28068"/>
            <a:stretch/>
          </p:blipFill>
          <p:spPr>
            <a:xfrm>
              <a:off x="4183983" y="3472444"/>
              <a:ext cx="707813" cy="354722"/>
            </a:xfrm>
            <a:prstGeom prst="rect">
              <a:avLst/>
            </a:prstGeom>
          </p:spPr>
        </p:pic>
      </p:grpSp>
    </p:spTree>
    <p:extLst>
      <p:ext uri="{BB962C8B-B14F-4D97-AF65-F5344CB8AC3E}">
        <p14:creationId xmlns:p14="http://schemas.microsoft.com/office/powerpoint/2010/main" val="86877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2989C05-8CE5-BE43-B162-B8617C4F2712}"/>
              </a:ext>
            </a:extLst>
          </p:cNvPr>
          <p:cNvSpPr/>
          <p:nvPr/>
        </p:nvSpPr>
        <p:spPr>
          <a:xfrm>
            <a:off x="4253540" y="1481762"/>
            <a:ext cx="3682470" cy="4640083"/>
          </a:xfrm>
          <a:prstGeom prst="rect">
            <a:avLst/>
          </a:prstGeom>
          <a:gradFill flip="none" rotWithShape="1">
            <a:gsLst>
              <a:gs pos="100000">
                <a:srgbClr val="FFFFFF"/>
              </a:gs>
              <a:gs pos="1000">
                <a:schemeClr val="bg1">
                  <a:alpha val="0"/>
                </a:schemeClr>
              </a:gs>
              <a:gs pos="13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rgbClr val="FFFFFF"/>
              </a:solidFill>
              <a:latin typeface="Arial" panose="020B0604020202020204"/>
            </a:endParaRPr>
          </a:p>
        </p:txBody>
      </p:sp>
      <p:sp>
        <p:nvSpPr>
          <p:cNvPr id="21" name="Rectangle 20">
            <a:extLst>
              <a:ext uri="{FF2B5EF4-FFF2-40B4-BE49-F238E27FC236}">
                <a16:creationId xmlns:a16="http://schemas.microsoft.com/office/drawing/2014/main" id="{2E8C1F98-0753-4F46-AE8E-9E589A8D2B4D}"/>
              </a:ext>
            </a:extLst>
          </p:cNvPr>
          <p:cNvSpPr/>
          <p:nvPr/>
        </p:nvSpPr>
        <p:spPr>
          <a:xfrm>
            <a:off x="4253540" y="1475926"/>
            <a:ext cx="3682470" cy="64008"/>
          </a:xfrm>
          <a:prstGeom prst="rect">
            <a:avLst/>
          </a:prstGeom>
          <a:solidFill>
            <a:srgbClr val="DA2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A0542E53-7AA8-1740-829B-A064993B1C37}"/>
              </a:ext>
            </a:extLst>
          </p:cNvPr>
          <p:cNvSpPr/>
          <p:nvPr/>
        </p:nvSpPr>
        <p:spPr>
          <a:xfrm>
            <a:off x="8094348" y="1481762"/>
            <a:ext cx="3682470" cy="4640083"/>
          </a:xfrm>
          <a:prstGeom prst="rect">
            <a:avLst/>
          </a:prstGeom>
          <a:gradFill flip="none" rotWithShape="1">
            <a:gsLst>
              <a:gs pos="100000">
                <a:srgbClr val="FFFFFF"/>
              </a:gs>
              <a:gs pos="1000">
                <a:schemeClr val="bg1">
                  <a:alpha val="0"/>
                </a:schemeClr>
              </a:gs>
              <a:gs pos="13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rgbClr val="FFFFFF"/>
              </a:solidFill>
              <a:latin typeface="Arial" panose="020B0604020202020204"/>
            </a:endParaRPr>
          </a:p>
        </p:txBody>
      </p:sp>
      <p:sp>
        <p:nvSpPr>
          <p:cNvPr id="3" name="Rectangle 2">
            <a:extLst>
              <a:ext uri="{FF2B5EF4-FFF2-40B4-BE49-F238E27FC236}">
                <a16:creationId xmlns:a16="http://schemas.microsoft.com/office/drawing/2014/main" id="{0E8DD6A3-9C16-8440-BF15-BA9E5FE7BC88}"/>
              </a:ext>
            </a:extLst>
          </p:cNvPr>
          <p:cNvSpPr/>
          <p:nvPr/>
        </p:nvSpPr>
        <p:spPr>
          <a:xfrm>
            <a:off x="8094348" y="1475926"/>
            <a:ext cx="3682470" cy="64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F8AE7956-8C8B-5F43-9769-F6BF99BD5668}"/>
              </a:ext>
            </a:extLst>
          </p:cNvPr>
          <p:cNvSpPr/>
          <p:nvPr/>
        </p:nvSpPr>
        <p:spPr>
          <a:xfrm>
            <a:off x="431372" y="1481762"/>
            <a:ext cx="3682470" cy="4640083"/>
          </a:xfrm>
          <a:prstGeom prst="rect">
            <a:avLst/>
          </a:prstGeom>
          <a:gradFill flip="none" rotWithShape="1">
            <a:gsLst>
              <a:gs pos="100000">
                <a:srgbClr val="FFFFFF"/>
              </a:gs>
              <a:gs pos="1000">
                <a:schemeClr val="bg1">
                  <a:alpha val="0"/>
                </a:schemeClr>
              </a:gs>
              <a:gs pos="13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rgbClr val="FFFFFF"/>
              </a:solidFill>
              <a:latin typeface="Arial" panose="020B0604020202020204"/>
            </a:endParaRPr>
          </a:p>
        </p:txBody>
      </p:sp>
      <p:sp>
        <p:nvSpPr>
          <p:cNvPr id="24" name="Rectangle 23">
            <a:extLst>
              <a:ext uri="{FF2B5EF4-FFF2-40B4-BE49-F238E27FC236}">
                <a16:creationId xmlns:a16="http://schemas.microsoft.com/office/drawing/2014/main" id="{DBC672CE-7610-F046-ABE5-B10216ED1D15}"/>
              </a:ext>
            </a:extLst>
          </p:cNvPr>
          <p:cNvSpPr/>
          <p:nvPr/>
        </p:nvSpPr>
        <p:spPr>
          <a:xfrm>
            <a:off x="431372" y="1475926"/>
            <a:ext cx="3682470" cy="64008"/>
          </a:xfrm>
          <a:prstGeom prst="rect">
            <a:avLst/>
          </a:prstGeom>
          <a:solidFill>
            <a:srgbClr val="DA2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093720E2-53C7-004C-BCE8-16B4D507CBB4}"/>
              </a:ext>
            </a:extLst>
          </p:cNvPr>
          <p:cNvSpPr>
            <a:spLocks noGrp="1"/>
          </p:cNvSpPr>
          <p:nvPr>
            <p:ph type="body" sz="quarter" idx="15"/>
          </p:nvPr>
        </p:nvSpPr>
        <p:spPr/>
        <p:txBody>
          <a:bodyPr/>
          <a:lstStyle/>
          <a:p>
            <a:r>
              <a:rPr lang="en-US"/>
              <a:t>Only vendor recognized as a leader across both SD-WAN and Network Firewall</a:t>
            </a:r>
          </a:p>
        </p:txBody>
      </p:sp>
      <p:sp>
        <p:nvSpPr>
          <p:cNvPr id="2" name="Title 1">
            <a:extLst>
              <a:ext uri="{FF2B5EF4-FFF2-40B4-BE49-F238E27FC236}">
                <a16:creationId xmlns:a16="http://schemas.microsoft.com/office/drawing/2014/main" id="{8C32A5BB-9A32-F647-B9C7-662303678DFA}"/>
              </a:ext>
            </a:extLst>
          </p:cNvPr>
          <p:cNvSpPr>
            <a:spLocks noGrp="1"/>
          </p:cNvSpPr>
          <p:nvPr>
            <p:ph type="title"/>
          </p:nvPr>
        </p:nvSpPr>
        <p:spPr/>
        <p:txBody>
          <a:bodyPr/>
          <a:lstStyle/>
          <a:p>
            <a:r>
              <a:rPr lang="en-US" sz="3600"/>
              <a:t>One OS for Networking and Security</a:t>
            </a:r>
            <a:endParaRPr lang="en-US"/>
          </a:p>
        </p:txBody>
      </p:sp>
      <p:sp>
        <p:nvSpPr>
          <p:cNvPr id="41" name="TextBox 40">
            <a:extLst>
              <a:ext uri="{FF2B5EF4-FFF2-40B4-BE49-F238E27FC236}">
                <a16:creationId xmlns:a16="http://schemas.microsoft.com/office/drawing/2014/main" id="{6BC1E510-7FFF-B449-85CC-AD0BCCAADBBF}"/>
              </a:ext>
            </a:extLst>
          </p:cNvPr>
          <p:cNvSpPr txBox="1"/>
          <p:nvPr/>
        </p:nvSpPr>
        <p:spPr>
          <a:xfrm>
            <a:off x="660628" y="1669778"/>
            <a:ext cx="3223961" cy="492443"/>
          </a:xfrm>
          <a:prstGeom prst="rect">
            <a:avLst/>
          </a:prstGeom>
          <a:noFill/>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Sept. 2021 &amp; 2022 Magic Quadrant for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WAN Edge Infrastructure</a:t>
            </a:r>
          </a:p>
        </p:txBody>
      </p:sp>
      <p:sp>
        <p:nvSpPr>
          <p:cNvPr id="42" name="TextBox 41">
            <a:extLst>
              <a:ext uri="{FF2B5EF4-FFF2-40B4-BE49-F238E27FC236}">
                <a16:creationId xmlns:a16="http://schemas.microsoft.com/office/drawing/2014/main" id="{1246E65F-E7FC-F540-9836-FB6925C2F773}"/>
              </a:ext>
            </a:extLst>
          </p:cNvPr>
          <p:cNvSpPr txBox="1"/>
          <p:nvPr/>
        </p:nvSpPr>
        <p:spPr>
          <a:xfrm>
            <a:off x="8487689" y="1669778"/>
            <a:ext cx="2895793" cy="492443"/>
          </a:xfrm>
          <a:prstGeom prst="rect">
            <a:avLst/>
          </a:prstGeom>
          <a:noFill/>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Nov. 2021 &amp; 2022 Magic Quadrant </a:t>
            </a:r>
            <a:br>
              <a:rPr kumimoji="0" lang="en-US" sz="13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en-US" sz="13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for Network Firewalls</a:t>
            </a:r>
            <a:endParaRPr kumimoji="0" lang="en-US" sz="1300" b="1" i="0" u="none" strike="sng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64" name="Rectangle 63">
            <a:extLst>
              <a:ext uri="{FF2B5EF4-FFF2-40B4-BE49-F238E27FC236}">
                <a16:creationId xmlns:a16="http://schemas.microsoft.com/office/drawing/2014/main" id="{963DCE18-78AD-4145-B57C-E711A79A3416}"/>
              </a:ext>
            </a:extLst>
          </p:cNvPr>
          <p:cNvSpPr/>
          <p:nvPr/>
        </p:nvSpPr>
        <p:spPr>
          <a:xfrm>
            <a:off x="8301062" y="2111162"/>
            <a:ext cx="3269043" cy="2585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DA281C"/>
                </a:solidFill>
                <a:effectLst/>
                <a:uLnTx/>
                <a:uFillTx/>
                <a:latin typeface="Arial" panose="020B0604020202020204"/>
                <a:ea typeface="+mn-ea"/>
                <a:cs typeface="+mn-cs"/>
              </a:rPr>
              <a:t>Fortinet Recognized as a Leader</a:t>
            </a:r>
          </a:p>
        </p:txBody>
      </p:sp>
      <p:sp>
        <p:nvSpPr>
          <p:cNvPr id="65" name="Rectangle 64">
            <a:extLst>
              <a:ext uri="{FF2B5EF4-FFF2-40B4-BE49-F238E27FC236}">
                <a16:creationId xmlns:a16="http://schemas.microsoft.com/office/drawing/2014/main" id="{EEA3234A-625F-AE47-838A-DDF49999EA08}"/>
              </a:ext>
            </a:extLst>
          </p:cNvPr>
          <p:cNvSpPr/>
          <p:nvPr/>
        </p:nvSpPr>
        <p:spPr>
          <a:xfrm>
            <a:off x="657371" y="2111162"/>
            <a:ext cx="3230472" cy="2585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0000"/>
                </a:solidFill>
                <a:effectLst/>
                <a:uLnTx/>
                <a:uFillTx/>
                <a:latin typeface="Arial" panose="020B0604020202020204"/>
                <a:ea typeface="+mn-ea"/>
                <a:cs typeface="+mn-cs"/>
              </a:rPr>
              <a:t>Fortinet Recognized as a Leader</a:t>
            </a:r>
          </a:p>
        </p:txBody>
      </p:sp>
      <p:sp>
        <p:nvSpPr>
          <p:cNvPr id="66" name="TextBox 65">
            <a:extLst>
              <a:ext uri="{FF2B5EF4-FFF2-40B4-BE49-F238E27FC236}">
                <a16:creationId xmlns:a16="http://schemas.microsoft.com/office/drawing/2014/main" id="{E02E4D6D-8F99-C642-933C-B27E4A4D2316}"/>
              </a:ext>
            </a:extLst>
          </p:cNvPr>
          <p:cNvSpPr txBox="1"/>
          <p:nvPr/>
        </p:nvSpPr>
        <p:spPr>
          <a:xfrm>
            <a:off x="4174732" y="1669778"/>
            <a:ext cx="3840090" cy="492443"/>
          </a:xfrm>
          <a:prstGeom prst="rect">
            <a:avLst/>
          </a:prstGeom>
          <a:noFill/>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Nov. 2021 &amp; 2022 Magic Quadrant for Wired &amp; </a:t>
            </a:r>
            <a:br>
              <a:rPr kumimoji="0" lang="en-US" sz="13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br>
            <a:r>
              <a:rPr kumimoji="0" lang="en-US" sz="13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Wireless LAN Access Infrastructure</a:t>
            </a:r>
          </a:p>
        </p:txBody>
      </p:sp>
      <p:sp>
        <p:nvSpPr>
          <p:cNvPr id="67" name="Rectangle 66">
            <a:extLst>
              <a:ext uri="{FF2B5EF4-FFF2-40B4-BE49-F238E27FC236}">
                <a16:creationId xmlns:a16="http://schemas.microsoft.com/office/drawing/2014/main" id="{439835BC-2E58-3B49-B941-0EA693E7201C}"/>
              </a:ext>
            </a:extLst>
          </p:cNvPr>
          <p:cNvSpPr/>
          <p:nvPr/>
        </p:nvSpPr>
        <p:spPr>
          <a:xfrm>
            <a:off x="4411878" y="2111162"/>
            <a:ext cx="3365795" cy="2585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0000"/>
                </a:solidFill>
                <a:effectLst/>
                <a:uLnTx/>
                <a:uFillTx/>
                <a:latin typeface="Arial" panose="020B0604020202020204"/>
                <a:ea typeface="+mn-ea"/>
                <a:cs typeface="+mn-cs"/>
              </a:rPr>
              <a:t>Fortinet Recognized as a Visionary</a:t>
            </a:r>
          </a:p>
        </p:txBody>
      </p:sp>
      <p:pic>
        <p:nvPicPr>
          <p:cNvPr id="69" name="Picture 68">
            <a:extLst>
              <a:ext uri="{FF2B5EF4-FFF2-40B4-BE49-F238E27FC236}">
                <a16:creationId xmlns:a16="http://schemas.microsoft.com/office/drawing/2014/main" id="{CE3A896F-37FB-F54E-8AE6-45670A20F6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4609" y="2456003"/>
            <a:ext cx="3071181" cy="3099607"/>
          </a:xfrm>
          <a:prstGeom prst="rect">
            <a:avLst/>
          </a:prstGeom>
        </p:spPr>
      </p:pic>
      <p:pic>
        <p:nvPicPr>
          <p:cNvPr id="72" name="Picture 71">
            <a:extLst>
              <a:ext uri="{FF2B5EF4-FFF2-40B4-BE49-F238E27FC236}">
                <a16:creationId xmlns:a16="http://schemas.microsoft.com/office/drawing/2014/main" id="{545E8EB0-3BE8-7F49-9826-1701141FA1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78141" y="2456143"/>
            <a:ext cx="3052366" cy="3047992"/>
          </a:xfrm>
          <a:prstGeom prst="rect">
            <a:avLst/>
          </a:prstGeom>
        </p:spPr>
      </p:pic>
      <p:pic>
        <p:nvPicPr>
          <p:cNvPr id="73" name="Picture 72">
            <a:extLst>
              <a:ext uri="{FF2B5EF4-FFF2-40B4-BE49-F238E27FC236}">
                <a16:creationId xmlns:a16="http://schemas.microsoft.com/office/drawing/2014/main" id="{615DE091-10C8-B445-8DC3-983C68FC91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92587" y="2438096"/>
            <a:ext cx="3106396" cy="3099608"/>
          </a:xfrm>
          <a:prstGeom prst="rect">
            <a:avLst/>
          </a:prstGeom>
        </p:spPr>
      </p:pic>
      <p:sp>
        <p:nvSpPr>
          <p:cNvPr id="74" name="Rectangle 73">
            <a:extLst>
              <a:ext uri="{FF2B5EF4-FFF2-40B4-BE49-F238E27FC236}">
                <a16:creationId xmlns:a16="http://schemas.microsoft.com/office/drawing/2014/main" id="{A20AAA51-B2CD-A241-BD87-A6663F0FE4C4}"/>
              </a:ext>
            </a:extLst>
          </p:cNvPr>
          <p:cNvSpPr/>
          <p:nvPr/>
        </p:nvSpPr>
        <p:spPr>
          <a:xfrm>
            <a:off x="269986" y="5816956"/>
            <a:ext cx="5326141" cy="507809"/>
          </a:xfrm>
          <a:prstGeom prst="rect">
            <a:avLst/>
          </a:prstGeom>
        </p:spPr>
        <p:txBody>
          <a:bodyPr wrap="square" lIns="121899" tIns="60949" rIns="121899" bIns="60949">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This graphic was published by Gartner, Inc. as part of a larger research document and should be evaluated in the context of the entire document. The Gartner document is available upon request from Fortinet.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p:txBody>
      </p:sp>
    </p:spTree>
    <p:extLst>
      <p:ext uri="{BB962C8B-B14F-4D97-AF65-F5344CB8AC3E}">
        <p14:creationId xmlns:p14="http://schemas.microsoft.com/office/powerpoint/2010/main" val="366359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3" name="Rectangle 2">
            <a:extLst>
              <a:ext uri="{FF2B5EF4-FFF2-40B4-BE49-F238E27FC236}">
                <a16:creationId xmlns:a16="http://schemas.microsoft.com/office/drawing/2014/main" id="{27401417-D231-478F-B5ED-BFE6626B8707}"/>
              </a:ext>
            </a:extLst>
          </p:cNvPr>
          <p:cNvSpPr/>
          <p:nvPr/>
        </p:nvSpPr>
        <p:spPr>
          <a:xfrm>
            <a:off x="0" y="2887980"/>
            <a:ext cx="12192000" cy="2560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Google Shape;182;p20"/>
          <p:cNvSpPr txBox="1">
            <a:spLocks noGrp="1"/>
          </p:cNvSpPr>
          <p:nvPr>
            <p:ph type="title"/>
          </p:nvPr>
        </p:nvSpPr>
        <p:spPr>
          <a:xfrm>
            <a:off x="2628691" y="1123998"/>
            <a:ext cx="6934013" cy="1386027"/>
          </a:xfrm>
          <a:prstGeom prst="rect">
            <a:avLst/>
          </a:prstGeom>
        </p:spPr>
        <p:txBody>
          <a:bodyPr spcFirstLastPara="1" wrap="square" lIns="0" tIns="0" rIns="0" bIns="0" anchor="t" anchorCtr="0">
            <a:noAutofit/>
          </a:bodyPr>
          <a:lstStyle/>
          <a:p>
            <a:pPr marL="0" marR="0" lvl="0" indent="0" algn="ctr" rtl="0">
              <a:spcBef>
                <a:spcPts val="0"/>
              </a:spcBef>
              <a:spcAft>
                <a:spcPts val="0"/>
              </a:spcAft>
              <a:buNone/>
            </a:pPr>
            <a:r>
              <a:rPr lang="en-US" sz="3200" b="1" dirty="0">
                <a:solidFill>
                  <a:schemeClr val="tx1"/>
                </a:solidFill>
                <a:latin typeface="Arial"/>
                <a:ea typeface="Arial"/>
                <a:cs typeface="Arial"/>
                <a:sym typeface="Arial"/>
              </a:rPr>
              <a:t>Selecting a security solution is both a strategic and</a:t>
            </a:r>
            <a:br>
              <a:rPr lang="en-US" sz="3200" b="1" dirty="0">
                <a:solidFill>
                  <a:schemeClr val="tx1"/>
                </a:solidFill>
                <a:latin typeface="Arial"/>
                <a:ea typeface="Arial"/>
                <a:cs typeface="Arial"/>
                <a:sym typeface="Arial"/>
              </a:rPr>
            </a:br>
            <a:r>
              <a:rPr lang="en-US" sz="3200" b="1" dirty="0">
                <a:solidFill>
                  <a:schemeClr val="tx1"/>
                </a:solidFill>
                <a:latin typeface="Arial"/>
                <a:ea typeface="Arial"/>
                <a:cs typeface="Arial"/>
                <a:sym typeface="Arial"/>
              </a:rPr>
              <a:t>a tactical problem</a:t>
            </a:r>
            <a:endParaRPr lang="en-US" sz="1800" b="1" dirty="0">
              <a:solidFill>
                <a:schemeClr val="tx1"/>
              </a:solidFill>
            </a:endParaRPr>
          </a:p>
        </p:txBody>
      </p:sp>
      <p:grpSp>
        <p:nvGrpSpPr>
          <p:cNvPr id="2" name="Group 1">
            <a:extLst>
              <a:ext uri="{FF2B5EF4-FFF2-40B4-BE49-F238E27FC236}">
                <a16:creationId xmlns:a16="http://schemas.microsoft.com/office/drawing/2014/main" id="{8CB0AA43-6AB0-4CB2-889F-23B00BD759BE}"/>
              </a:ext>
            </a:extLst>
          </p:cNvPr>
          <p:cNvGrpSpPr/>
          <p:nvPr/>
        </p:nvGrpSpPr>
        <p:grpSpPr>
          <a:xfrm>
            <a:off x="1892176" y="3317607"/>
            <a:ext cx="8407648" cy="1822987"/>
            <a:chOff x="1891873" y="3115308"/>
            <a:chExt cx="8407648" cy="1822987"/>
          </a:xfrm>
        </p:grpSpPr>
        <p:cxnSp>
          <p:nvCxnSpPr>
            <p:cNvPr id="186" name="Google Shape;186;p20"/>
            <p:cNvCxnSpPr/>
            <p:nvPr/>
          </p:nvCxnSpPr>
          <p:spPr>
            <a:xfrm>
              <a:off x="3247818" y="3702731"/>
              <a:ext cx="5695935" cy="0"/>
            </a:xfrm>
            <a:prstGeom prst="straightConnector1">
              <a:avLst/>
            </a:prstGeom>
            <a:noFill/>
            <a:ln w="28575" cap="flat" cmpd="sng">
              <a:solidFill>
                <a:schemeClr val="accent3"/>
              </a:solidFill>
              <a:prstDash val="solid"/>
              <a:round/>
              <a:headEnd type="none" w="sm" len="sm"/>
              <a:tailEnd type="none" w="sm" len="sm"/>
            </a:ln>
          </p:spPr>
        </p:cxnSp>
        <p:sp>
          <p:nvSpPr>
            <p:cNvPr id="187" name="Google Shape;187;p20"/>
            <p:cNvSpPr txBox="1"/>
            <p:nvPr/>
          </p:nvSpPr>
          <p:spPr>
            <a:xfrm>
              <a:off x="1891873" y="4364997"/>
              <a:ext cx="1537208" cy="573298"/>
            </a:xfrm>
            <a:prstGeom prst="rect">
              <a:avLst/>
            </a:prstGeom>
            <a:noFill/>
            <a:ln>
              <a:noFill/>
            </a:ln>
          </p:spPr>
          <p:txBody>
            <a:bodyPr spcFirstLastPara="1" wrap="square" lIns="89625" tIns="44800" rIns="89625" bIns="44800" anchor="t" anchorCtr="0">
              <a:noAutofit/>
            </a:bodyPr>
            <a:lstStyle/>
            <a:p>
              <a:pPr marL="0" marR="0" lvl="0" indent="0" algn="ctr" rtl="0">
                <a:spcBef>
                  <a:spcPts val="0"/>
                </a:spcBef>
                <a:spcAft>
                  <a:spcPts val="0"/>
                </a:spcAft>
                <a:buNone/>
              </a:pPr>
              <a:r>
                <a:rPr lang="en" sz="1600">
                  <a:solidFill>
                    <a:schemeClr val="bg1"/>
                  </a:solidFill>
                  <a:latin typeface="Arial"/>
                  <a:ea typeface="Arial"/>
                  <a:cs typeface="Arial"/>
                  <a:sym typeface="Arial"/>
                </a:rPr>
                <a:t>Trusted global partner</a:t>
              </a:r>
              <a:endParaRPr sz="1400">
                <a:solidFill>
                  <a:schemeClr val="bg1"/>
                </a:solidFill>
              </a:endParaRPr>
            </a:p>
          </p:txBody>
        </p:sp>
        <p:sp>
          <p:nvSpPr>
            <p:cNvPr id="188" name="Google Shape;188;p20"/>
            <p:cNvSpPr/>
            <p:nvPr/>
          </p:nvSpPr>
          <p:spPr>
            <a:xfrm>
              <a:off x="2073217" y="3115308"/>
              <a:ext cx="1174595" cy="1174835"/>
            </a:xfrm>
            <a:prstGeom prst="ellipse">
              <a:avLst/>
            </a:prstGeom>
            <a:solidFill>
              <a:schemeClr val="lt1"/>
            </a:solidFill>
            <a:ln w="28575" cap="flat" cmpd="sng">
              <a:solidFill>
                <a:schemeClr val="accent3"/>
              </a:solidFill>
              <a:prstDash val="solid"/>
              <a:round/>
              <a:headEnd type="none" w="sm" len="sm"/>
              <a:tailEnd type="none" w="sm" len="sm"/>
            </a:ln>
          </p:spPr>
          <p:txBody>
            <a:bodyPr spcFirstLastPara="1" wrap="square" lIns="89625" tIns="0" rIns="89625" bIns="0" anchor="ctr" anchorCtr="0">
              <a:noAutofit/>
            </a:bodyPr>
            <a:lstStyle/>
            <a:p>
              <a:pPr marL="0" marR="0" lvl="0" indent="0" algn="ctr" rtl="0">
                <a:spcBef>
                  <a:spcPts val="0"/>
                </a:spcBef>
                <a:spcAft>
                  <a:spcPts val="0"/>
                </a:spcAft>
                <a:buClr>
                  <a:schemeClr val="dk1"/>
                </a:buClr>
                <a:buSzPts val="1000"/>
                <a:buFont typeface="Arial"/>
                <a:buNone/>
              </a:pPr>
              <a:endParaRPr sz="1000" b="1">
                <a:solidFill>
                  <a:schemeClr val="bg1"/>
                </a:solidFill>
                <a:latin typeface="Arial"/>
                <a:ea typeface="Arial"/>
                <a:cs typeface="Arial"/>
                <a:sym typeface="Arial"/>
              </a:endParaRPr>
            </a:p>
          </p:txBody>
        </p:sp>
        <p:pic>
          <p:nvPicPr>
            <p:cNvPr id="189" name="Google Shape;189;p20"/>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2257144" y="3416063"/>
              <a:ext cx="806748" cy="573333"/>
            </a:xfrm>
            <a:prstGeom prst="rect">
              <a:avLst/>
            </a:prstGeom>
            <a:noFill/>
            <a:ln>
              <a:noFill/>
            </a:ln>
          </p:spPr>
        </p:pic>
        <p:sp>
          <p:nvSpPr>
            <p:cNvPr id="190" name="Google Shape;190;p20"/>
            <p:cNvSpPr txBox="1"/>
            <p:nvPr/>
          </p:nvSpPr>
          <p:spPr>
            <a:xfrm>
              <a:off x="3609483" y="4364997"/>
              <a:ext cx="1537208" cy="573298"/>
            </a:xfrm>
            <a:prstGeom prst="rect">
              <a:avLst/>
            </a:prstGeom>
            <a:noFill/>
            <a:ln>
              <a:noFill/>
            </a:ln>
          </p:spPr>
          <p:txBody>
            <a:bodyPr spcFirstLastPara="1" wrap="square" lIns="89625" tIns="44800" rIns="89625" bIns="44800" anchor="t" anchorCtr="0">
              <a:noAutofit/>
            </a:bodyPr>
            <a:lstStyle/>
            <a:p>
              <a:pPr marL="0" marR="0" lvl="0" indent="0" algn="ctr" rtl="0">
                <a:spcBef>
                  <a:spcPts val="0"/>
                </a:spcBef>
                <a:spcAft>
                  <a:spcPts val="0"/>
                </a:spcAft>
                <a:buNone/>
              </a:pPr>
              <a:r>
                <a:rPr lang="en" sz="1600">
                  <a:solidFill>
                    <a:schemeClr val="bg1"/>
                  </a:solidFill>
                  <a:latin typeface="Arial"/>
                  <a:ea typeface="Arial"/>
                  <a:cs typeface="Arial"/>
                  <a:sym typeface="Arial"/>
                </a:rPr>
                <a:t>A Security Fabric</a:t>
              </a:r>
              <a:endParaRPr sz="1400">
                <a:solidFill>
                  <a:schemeClr val="bg1"/>
                </a:solidFill>
              </a:endParaRPr>
            </a:p>
          </p:txBody>
        </p:sp>
        <p:sp>
          <p:nvSpPr>
            <p:cNvPr id="191" name="Google Shape;191;p20"/>
            <p:cNvSpPr/>
            <p:nvPr/>
          </p:nvSpPr>
          <p:spPr>
            <a:xfrm>
              <a:off x="3790827" y="3115308"/>
              <a:ext cx="1174595" cy="1174835"/>
            </a:xfrm>
            <a:prstGeom prst="ellipse">
              <a:avLst/>
            </a:prstGeom>
            <a:solidFill>
              <a:schemeClr val="lt1"/>
            </a:solidFill>
            <a:ln w="28575" cap="flat" cmpd="sng">
              <a:solidFill>
                <a:schemeClr val="accent3"/>
              </a:solidFill>
              <a:prstDash val="solid"/>
              <a:round/>
              <a:headEnd type="none" w="sm" len="sm"/>
              <a:tailEnd type="none" w="sm" len="sm"/>
            </a:ln>
          </p:spPr>
          <p:txBody>
            <a:bodyPr spcFirstLastPara="1" wrap="square" lIns="89625" tIns="0" rIns="89625" bIns="0" anchor="ctr" anchorCtr="0">
              <a:noAutofit/>
            </a:bodyPr>
            <a:lstStyle/>
            <a:p>
              <a:pPr marL="0" marR="0" lvl="0" indent="0" algn="ctr" rtl="0">
                <a:spcBef>
                  <a:spcPts val="0"/>
                </a:spcBef>
                <a:spcAft>
                  <a:spcPts val="0"/>
                </a:spcAft>
                <a:buClr>
                  <a:schemeClr val="dk1"/>
                </a:buClr>
                <a:buSzPts val="1000"/>
                <a:buFont typeface="Arial"/>
                <a:buNone/>
              </a:pPr>
              <a:endParaRPr sz="1000" b="1">
                <a:solidFill>
                  <a:schemeClr val="bg1"/>
                </a:solidFill>
                <a:latin typeface="Arial"/>
                <a:ea typeface="Arial"/>
                <a:cs typeface="Arial"/>
                <a:sym typeface="Arial"/>
              </a:endParaRPr>
            </a:p>
          </p:txBody>
        </p:sp>
        <p:pic>
          <p:nvPicPr>
            <p:cNvPr id="192" name="Google Shape;192;p20"/>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4064392" y="3393833"/>
              <a:ext cx="627470" cy="617793"/>
            </a:xfrm>
            <a:prstGeom prst="rect">
              <a:avLst/>
            </a:prstGeom>
            <a:noFill/>
            <a:ln>
              <a:noFill/>
            </a:ln>
          </p:spPr>
        </p:pic>
        <p:sp>
          <p:nvSpPr>
            <p:cNvPr id="193" name="Google Shape;193;p20"/>
            <p:cNvSpPr txBox="1"/>
            <p:nvPr/>
          </p:nvSpPr>
          <p:spPr>
            <a:xfrm>
              <a:off x="5327093" y="4364997"/>
              <a:ext cx="1537208" cy="573298"/>
            </a:xfrm>
            <a:prstGeom prst="rect">
              <a:avLst/>
            </a:prstGeom>
            <a:noFill/>
            <a:ln>
              <a:noFill/>
            </a:ln>
          </p:spPr>
          <p:txBody>
            <a:bodyPr spcFirstLastPara="1" wrap="square" lIns="89625" tIns="44800" rIns="89625" bIns="44800" anchor="t" anchorCtr="0">
              <a:noAutofit/>
            </a:bodyPr>
            <a:lstStyle/>
            <a:p>
              <a:pPr marL="0" marR="0" lvl="0" indent="0" algn="ctr" rtl="0">
                <a:spcBef>
                  <a:spcPts val="0"/>
                </a:spcBef>
                <a:spcAft>
                  <a:spcPts val="0"/>
                </a:spcAft>
                <a:buNone/>
              </a:pPr>
              <a:r>
                <a:rPr lang="en" sz="1600">
                  <a:solidFill>
                    <a:schemeClr val="bg1"/>
                  </a:solidFill>
                  <a:latin typeface="Arial"/>
                  <a:ea typeface="Arial"/>
                  <a:cs typeface="Arial"/>
                  <a:sym typeface="Arial"/>
                </a:rPr>
                <a:t>History of Innovation</a:t>
              </a:r>
              <a:endParaRPr sz="1400">
                <a:solidFill>
                  <a:schemeClr val="bg1"/>
                </a:solidFill>
              </a:endParaRPr>
            </a:p>
          </p:txBody>
        </p:sp>
        <p:sp>
          <p:nvSpPr>
            <p:cNvPr id="194" name="Google Shape;194;p20"/>
            <p:cNvSpPr/>
            <p:nvPr/>
          </p:nvSpPr>
          <p:spPr>
            <a:xfrm>
              <a:off x="5508437" y="3115308"/>
              <a:ext cx="1174595" cy="1174835"/>
            </a:xfrm>
            <a:prstGeom prst="ellipse">
              <a:avLst/>
            </a:prstGeom>
            <a:solidFill>
              <a:schemeClr val="lt1"/>
            </a:solidFill>
            <a:ln w="28575" cap="flat" cmpd="sng">
              <a:solidFill>
                <a:schemeClr val="accent3"/>
              </a:solidFill>
              <a:prstDash val="solid"/>
              <a:round/>
              <a:headEnd type="none" w="sm" len="sm"/>
              <a:tailEnd type="none" w="sm" len="sm"/>
            </a:ln>
          </p:spPr>
          <p:txBody>
            <a:bodyPr spcFirstLastPara="1" wrap="square" lIns="89625" tIns="0" rIns="89625" bIns="0" anchor="ctr" anchorCtr="0">
              <a:noAutofit/>
            </a:bodyPr>
            <a:lstStyle/>
            <a:p>
              <a:pPr marL="0" marR="0" lvl="0" indent="0" algn="ctr" rtl="0">
                <a:spcBef>
                  <a:spcPts val="0"/>
                </a:spcBef>
                <a:spcAft>
                  <a:spcPts val="0"/>
                </a:spcAft>
                <a:buClr>
                  <a:schemeClr val="dk1"/>
                </a:buClr>
                <a:buSzPts val="1000"/>
                <a:buFont typeface="Arial"/>
                <a:buNone/>
              </a:pPr>
              <a:endParaRPr sz="1000" b="1">
                <a:solidFill>
                  <a:schemeClr val="bg1"/>
                </a:solidFill>
                <a:latin typeface="Arial"/>
                <a:ea typeface="Arial"/>
                <a:cs typeface="Arial"/>
                <a:sym typeface="Arial"/>
              </a:endParaRPr>
            </a:p>
          </p:txBody>
        </p:sp>
        <p:pic>
          <p:nvPicPr>
            <p:cNvPr id="195" name="Google Shape;195;p20"/>
            <p:cNvPicPr preferRelativeResize="0"/>
            <p:nvPr/>
          </p:nvPicPr>
          <p:blipFill rotWithShape="1">
            <a:blip r:embed="rId5" cstate="screen">
              <a:alphaModFix/>
              <a:extLst>
                <a:ext uri="{28A0092B-C50C-407E-A947-70E740481C1C}">
                  <a14:useLocalDpi xmlns:a14="http://schemas.microsoft.com/office/drawing/2010/main" val="0"/>
                </a:ext>
              </a:extLst>
            </a:blip>
            <a:srcRect/>
            <a:stretch/>
          </p:blipFill>
          <p:spPr>
            <a:xfrm>
              <a:off x="5871641" y="3345761"/>
              <a:ext cx="448193" cy="713935"/>
            </a:xfrm>
            <a:prstGeom prst="rect">
              <a:avLst/>
            </a:prstGeom>
            <a:noFill/>
            <a:ln>
              <a:noFill/>
            </a:ln>
          </p:spPr>
        </p:pic>
        <p:sp>
          <p:nvSpPr>
            <p:cNvPr id="196" name="Google Shape;196;p20"/>
            <p:cNvSpPr txBox="1"/>
            <p:nvPr/>
          </p:nvSpPr>
          <p:spPr>
            <a:xfrm>
              <a:off x="6958860" y="4364997"/>
              <a:ext cx="1626307" cy="573298"/>
            </a:xfrm>
            <a:prstGeom prst="rect">
              <a:avLst/>
            </a:prstGeom>
            <a:noFill/>
            <a:ln>
              <a:noFill/>
            </a:ln>
          </p:spPr>
          <p:txBody>
            <a:bodyPr spcFirstLastPara="1" wrap="square" lIns="89625" tIns="44800" rIns="89625" bIns="44800" anchor="t" anchorCtr="0">
              <a:noAutofit/>
            </a:bodyPr>
            <a:lstStyle/>
            <a:p>
              <a:pPr marL="0" marR="0" lvl="0" indent="0" algn="ctr" rtl="0">
                <a:spcBef>
                  <a:spcPts val="0"/>
                </a:spcBef>
                <a:spcAft>
                  <a:spcPts val="0"/>
                </a:spcAft>
                <a:buNone/>
              </a:pPr>
              <a:r>
                <a:rPr lang="en" sz="1600">
                  <a:solidFill>
                    <a:schemeClr val="bg1"/>
                  </a:solidFill>
                  <a:latin typeface="Arial"/>
                  <a:ea typeface="Arial"/>
                  <a:cs typeface="Arial"/>
                  <a:sym typeface="Arial"/>
                </a:rPr>
                <a:t>Leading Threat Research</a:t>
              </a:r>
              <a:endParaRPr sz="1400">
                <a:solidFill>
                  <a:schemeClr val="bg1"/>
                </a:solidFill>
              </a:endParaRPr>
            </a:p>
          </p:txBody>
        </p:sp>
        <p:sp>
          <p:nvSpPr>
            <p:cNvPr id="197" name="Google Shape;197;p20"/>
            <p:cNvSpPr/>
            <p:nvPr/>
          </p:nvSpPr>
          <p:spPr>
            <a:xfrm>
              <a:off x="7184716" y="3115308"/>
              <a:ext cx="1174595" cy="1174835"/>
            </a:xfrm>
            <a:prstGeom prst="ellipse">
              <a:avLst/>
            </a:prstGeom>
            <a:solidFill>
              <a:schemeClr val="lt1"/>
            </a:solidFill>
            <a:ln w="28575" cap="flat" cmpd="sng">
              <a:solidFill>
                <a:schemeClr val="accent3"/>
              </a:solidFill>
              <a:prstDash val="solid"/>
              <a:round/>
              <a:headEnd type="none" w="sm" len="sm"/>
              <a:tailEnd type="none" w="sm" len="sm"/>
            </a:ln>
          </p:spPr>
          <p:txBody>
            <a:bodyPr spcFirstLastPara="1" wrap="square" lIns="89625" tIns="0" rIns="89625" bIns="0" anchor="ctr" anchorCtr="0">
              <a:noAutofit/>
            </a:bodyPr>
            <a:lstStyle/>
            <a:p>
              <a:pPr marL="0" marR="0" lvl="0" indent="0" algn="ctr" rtl="0">
                <a:spcBef>
                  <a:spcPts val="0"/>
                </a:spcBef>
                <a:spcAft>
                  <a:spcPts val="0"/>
                </a:spcAft>
                <a:buClr>
                  <a:schemeClr val="dk1"/>
                </a:buClr>
                <a:buSzPts val="1000"/>
                <a:buFont typeface="Arial"/>
                <a:buNone/>
              </a:pPr>
              <a:endParaRPr sz="1000" b="1">
                <a:solidFill>
                  <a:schemeClr val="bg1"/>
                </a:solidFill>
                <a:latin typeface="Arial"/>
                <a:ea typeface="Arial"/>
                <a:cs typeface="Arial"/>
                <a:sym typeface="Arial"/>
              </a:endParaRPr>
            </a:p>
          </p:txBody>
        </p:sp>
        <p:sp>
          <p:nvSpPr>
            <p:cNvPr id="199" name="Google Shape;199;p20"/>
            <p:cNvSpPr txBox="1"/>
            <p:nvPr/>
          </p:nvSpPr>
          <p:spPr>
            <a:xfrm>
              <a:off x="8762313" y="4364997"/>
              <a:ext cx="1537208" cy="573298"/>
            </a:xfrm>
            <a:prstGeom prst="rect">
              <a:avLst/>
            </a:prstGeom>
            <a:noFill/>
            <a:ln>
              <a:noFill/>
            </a:ln>
          </p:spPr>
          <p:txBody>
            <a:bodyPr spcFirstLastPara="1" wrap="square" lIns="89625" tIns="44800" rIns="89625" bIns="44800" anchor="t" anchorCtr="0">
              <a:noAutofit/>
            </a:bodyPr>
            <a:lstStyle/>
            <a:p>
              <a:pPr marL="0" marR="0" lvl="0" indent="0" algn="ctr" rtl="0">
                <a:spcBef>
                  <a:spcPts val="0"/>
                </a:spcBef>
                <a:spcAft>
                  <a:spcPts val="0"/>
                </a:spcAft>
                <a:buNone/>
              </a:pPr>
              <a:r>
                <a:rPr lang="en" sz="1600">
                  <a:solidFill>
                    <a:schemeClr val="bg1"/>
                  </a:solidFill>
                  <a:latin typeface="Arial"/>
                  <a:ea typeface="Arial"/>
                  <a:cs typeface="Arial"/>
                  <a:sym typeface="Arial"/>
                </a:rPr>
                <a:t>Proven Effectiveness</a:t>
              </a:r>
              <a:endParaRPr sz="1400">
                <a:solidFill>
                  <a:schemeClr val="bg1"/>
                </a:solidFill>
              </a:endParaRPr>
            </a:p>
          </p:txBody>
        </p:sp>
        <p:sp>
          <p:nvSpPr>
            <p:cNvPr id="200" name="Google Shape;200;p20"/>
            <p:cNvSpPr/>
            <p:nvPr/>
          </p:nvSpPr>
          <p:spPr>
            <a:xfrm>
              <a:off x="8943656" y="3115308"/>
              <a:ext cx="1174595" cy="1174835"/>
            </a:xfrm>
            <a:prstGeom prst="ellipse">
              <a:avLst/>
            </a:prstGeom>
            <a:solidFill>
              <a:schemeClr val="lt1"/>
            </a:solidFill>
            <a:ln w="28575" cap="flat" cmpd="sng">
              <a:solidFill>
                <a:schemeClr val="accent3"/>
              </a:solidFill>
              <a:prstDash val="solid"/>
              <a:round/>
              <a:headEnd type="none" w="sm" len="sm"/>
              <a:tailEnd type="none" w="sm" len="sm"/>
            </a:ln>
          </p:spPr>
          <p:txBody>
            <a:bodyPr spcFirstLastPara="1" wrap="square" lIns="89625" tIns="0" rIns="89625" bIns="0" anchor="ctr" anchorCtr="0">
              <a:noAutofit/>
            </a:bodyPr>
            <a:lstStyle/>
            <a:p>
              <a:pPr marL="0" marR="0" lvl="0" indent="0" algn="ctr" rtl="0">
                <a:spcBef>
                  <a:spcPts val="0"/>
                </a:spcBef>
                <a:spcAft>
                  <a:spcPts val="0"/>
                </a:spcAft>
                <a:buClr>
                  <a:schemeClr val="dk1"/>
                </a:buClr>
                <a:buSzPts val="1000"/>
                <a:buFont typeface="Arial"/>
                <a:buNone/>
              </a:pPr>
              <a:endParaRPr sz="1000" b="1">
                <a:solidFill>
                  <a:schemeClr val="bg1"/>
                </a:solidFill>
                <a:latin typeface="Arial"/>
                <a:ea typeface="Arial"/>
                <a:cs typeface="Arial"/>
                <a:sym typeface="Arial"/>
              </a:endParaRPr>
            </a:p>
          </p:txBody>
        </p:sp>
        <p:pic>
          <p:nvPicPr>
            <p:cNvPr id="201" name="Google Shape;201;p20"/>
            <p:cNvPicPr preferRelativeResize="0"/>
            <p:nvPr/>
          </p:nvPicPr>
          <p:blipFill rotWithShape="1">
            <a:blip r:embed="rId6" cstate="screen">
              <a:alphaModFix/>
              <a:extLst>
                <a:ext uri="{28A0092B-C50C-407E-A947-70E740481C1C}">
                  <a14:useLocalDpi xmlns:a14="http://schemas.microsoft.com/office/drawing/2010/main" val="0"/>
                </a:ext>
              </a:extLst>
            </a:blip>
            <a:srcRect/>
            <a:stretch/>
          </p:blipFill>
          <p:spPr>
            <a:xfrm>
              <a:off x="9219581" y="3344101"/>
              <a:ext cx="622753" cy="717255"/>
            </a:xfrm>
            <a:prstGeom prst="rect">
              <a:avLst/>
            </a:prstGeom>
            <a:noFill/>
            <a:ln>
              <a:noFill/>
            </a:ln>
          </p:spPr>
        </p:pic>
        <p:pic>
          <p:nvPicPr>
            <p:cNvPr id="7" name="Graphic 6">
              <a:extLst>
                <a:ext uri="{FF2B5EF4-FFF2-40B4-BE49-F238E27FC236}">
                  <a16:creationId xmlns:a16="http://schemas.microsoft.com/office/drawing/2014/main" id="{B1DFC281-551A-4AB6-B396-2C2539B2E6DB}"/>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7143"/>
            <a:stretch/>
          </p:blipFill>
          <p:spPr>
            <a:xfrm>
              <a:off x="7341301" y="3345851"/>
              <a:ext cx="861425" cy="713749"/>
            </a:xfrm>
            <a:prstGeom prst="rect">
              <a:avLst/>
            </a:prstGeom>
          </p:spPr>
        </p:pic>
      </p:grpSp>
    </p:spTree>
    <p:extLst>
      <p:ext uri="{BB962C8B-B14F-4D97-AF65-F5344CB8AC3E}">
        <p14:creationId xmlns:p14="http://schemas.microsoft.com/office/powerpoint/2010/main" val="205964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80E0F6A-46C0-C948-9F7E-3CDDB483E6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90" y="1620719"/>
            <a:ext cx="12188825" cy="5236391"/>
          </a:xfrm>
          <a:prstGeom prst="rect">
            <a:avLst/>
          </a:prstGeom>
        </p:spPr>
      </p:pic>
      <p:sp>
        <p:nvSpPr>
          <p:cNvPr id="4" name="Title 3"/>
          <p:cNvSpPr>
            <a:spLocks noGrp="1"/>
          </p:cNvSpPr>
          <p:nvPr>
            <p:ph type="title"/>
          </p:nvPr>
        </p:nvSpPr>
        <p:spPr/>
        <p:txBody>
          <a:bodyPr/>
          <a:lstStyle/>
          <a:p>
            <a:r>
              <a:rPr lang="en-US"/>
              <a:t>Cloud Security Predictions</a:t>
            </a:r>
          </a:p>
        </p:txBody>
      </p:sp>
      <p:sp>
        <p:nvSpPr>
          <p:cNvPr id="32" name="Round Same Side Corner Rectangle 31">
            <a:extLst>
              <a:ext uri="{FF2B5EF4-FFF2-40B4-BE49-F238E27FC236}">
                <a16:creationId xmlns:a16="http://schemas.microsoft.com/office/drawing/2014/main" id="{6CD98223-AF90-524B-BB18-0AE074F1D3D6}"/>
              </a:ext>
            </a:extLst>
          </p:cNvPr>
          <p:cNvSpPr/>
          <p:nvPr/>
        </p:nvSpPr>
        <p:spPr>
          <a:xfrm rot="16200000" flipV="1">
            <a:off x="1333195" y="289113"/>
            <a:ext cx="1395664" cy="4058879"/>
          </a:xfrm>
          <a:prstGeom prst="round2SameRect">
            <a:avLst>
              <a:gd name="adj1" fmla="val 0"/>
              <a:gd name="adj2" fmla="val 0"/>
            </a:avLst>
          </a:prstGeom>
          <a:solidFill>
            <a:srgbClr val="FFFFFF">
              <a:lumMod val="65000"/>
            </a:srgbClr>
          </a:solidFill>
          <a:ln w="25400" cap="flat" cmpd="sng" algn="ctr">
            <a:noFill/>
            <a:prstDash val="solid"/>
          </a:ln>
          <a:effectLst/>
        </p:spPr>
        <p:txBody>
          <a:bodyPr vert="vert270" lIns="0" tIns="0" rIns="0" bIns="0" rtlCol="0" anchor="ctr"/>
          <a:lstStyle/>
          <a:p>
            <a:pPr marL="76160" algn="ctr" defTabSz="912033">
              <a:lnSpc>
                <a:spcPct val="95000"/>
              </a:lnSpc>
              <a:spcBef>
                <a:spcPts val="1480"/>
              </a:spcBef>
              <a:buClr>
                <a:srgbClr val="282828"/>
              </a:buClr>
              <a:buSzPct val="80000"/>
              <a:defRPr/>
            </a:pPr>
            <a:r>
              <a:rPr lang="en-US" b="1" kern="0">
                <a:solidFill>
                  <a:srgbClr val="FFFFFF"/>
                </a:solidFill>
                <a:ea typeface="CiscoSans" charset="0"/>
                <a:cs typeface="CiscoSans" charset="0"/>
              </a:rPr>
              <a:t>Security Fabrics will </a:t>
            </a:r>
            <a:br>
              <a:rPr lang="en-US" b="1" kern="0">
                <a:solidFill>
                  <a:srgbClr val="FFFFFF"/>
                </a:solidFill>
                <a:ea typeface="CiscoSans" charset="0"/>
                <a:cs typeface="CiscoSans" charset="0"/>
              </a:rPr>
            </a:br>
            <a:r>
              <a:rPr lang="en-US" b="1" kern="0">
                <a:solidFill>
                  <a:srgbClr val="FFFFFF"/>
                </a:solidFill>
                <a:ea typeface="CiscoSans" charset="0"/>
                <a:cs typeface="CiscoSans" charset="0"/>
              </a:rPr>
              <a:t>overtake point solutions in </a:t>
            </a:r>
            <a:br>
              <a:rPr lang="en-US" b="1" kern="0">
                <a:solidFill>
                  <a:srgbClr val="FFFFFF"/>
                </a:solidFill>
                <a:ea typeface="CiscoSans" charset="0"/>
                <a:cs typeface="CiscoSans" charset="0"/>
              </a:rPr>
            </a:br>
            <a:r>
              <a:rPr lang="en-US" b="1" kern="0">
                <a:solidFill>
                  <a:srgbClr val="FFFFFF"/>
                </a:solidFill>
                <a:ea typeface="CiscoSans" charset="0"/>
                <a:cs typeface="CiscoSans" charset="0"/>
              </a:rPr>
              <a:t>cloud security</a:t>
            </a:r>
          </a:p>
        </p:txBody>
      </p:sp>
      <p:sp>
        <p:nvSpPr>
          <p:cNvPr id="33" name="Round Same Side Corner Rectangle 32">
            <a:extLst>
              <a:ext uri="{FF2B5EF4-FFF2-40B4-BE49-F238E27FC236}">
                <a16:creationId xmlns:a16="http://schemas.microsoft.com/office/drawing/2014/main" id="{2BA2A419-DA22-FD40-B438-EFE48D9DC36D}"/>
              </a:ext>
            </a:extLst>
          </p:cNvPr>
          <p:cNvSpPr/>
          <p:nvPr/>
        </p:nvSpPr>
        <p:spPr>
          <a:xfrm rot="16200000" flipV="1">
            <a:off x="5398169" y="283018"/>
            <a:ext cx="1395664" cy="4071068"/>
          </a:xfrm>
          <a:prstGeom prst="round2SameRect">
            <a:avLst>
              <a:gd name="adj1" fmla="val 0"/>
              <a:gd name="adj2" fmla="val 0"/>
            </a:avLst>
          </a:prstGeom>
          <a:solidFill>
            <a:srgbClr val="005073"/>
          </a:solidFill>
          <a:ln w="25400" cap="flat" cmpd="sng" algn="ctr">
            <a:noFill/>
            <a:prstDash val="solid"/>
          </a:ln>
          <a:effectLst/>
        </p:spPr>
        <p:txBody>
          <a:bodyPr vert="vert270" lIns="0" tIns="0" rIns="0" bIns="0" rtlCol="0" anchor="ctr"/>
          <a:lstStyle/>
          <a:p>
            <a:pPr marL="76160" algn="ctr" defTabSz="912033">
              <a:lnSpc>
                <a:spcPct val="95000"/>
              </a:lnSpc>
              <a:spcBef>
                <a:spcPts val="1480"/>
              </a:spcBef>
              <a:buClr>
                <a:srgbClr val="282828"/>
              </a:buClr>
              <a:buSzPct val="80000"/>
              <a:defRPr/>
            </a:pPr>
            <a:r>
              <a:rPr lang="en-US" b="1" kern="0">
                <a:solidFill>
                  <a:srgbClr val="FFFFFF"/>
                </a:solidFill>
                <a:ea typeface="CiscoSans" charset="0"/>
                <a:cs typeface="CiscoSans" charset="0"/>
              </a:rPr>
              <a:t>CISOs will prioritize borderless security based on ZTNA</a:t>
            </a:r>
          </a:p>
        </p:txBody>
      </p:sp>
      <p:sp>
        <p:nvSpPr>
          <p:cNvPr id="34" name="Round Same Side Corner Rectangle 33">
            <a:extLst>
              <a:ext uri="{FF2B5EF4-FFF2-40B4-BE49-F238E27FC236}">
                <a16:creationId xmlns:a16="http://schemas.microsoft.com/office/drawing/2014/main" id="{EBAED137-C424-A742-97F9-04BEF6CFC6A8}"/>
              </a:ext>
            </a:extLst>
          </p:cNvPr>
          <p:cNvSpPr/>
          <p:nvPr/>
        </p:nvSpPr>
        <p:spPr>
          <a:xfrm rot="16200000" flipV="1">
            <a:off x="9463141" y="289112"/>
            <a:ext cx="1395664" cy="4058879"/>
          </a:xfrm>
          <a:prstGeom prst="round2SameRect">
            <a:avLst>
              <a:gd name="adj1" fmla="val 0"/>
              <a:gd name="adj2" fmla="val 0"/>
            </a:avLst>
          </a:prstGeom>
          <a:solidFill>
            <a:srgbClr val="00BCEB"/>
          </a:solidFill>
          <a:ln w="25400" cap="flat" cmpd="sng" algn="ctr">
            <a:noFill/>
            <a:prstDash val="solid"/>
          </a:ln>
          <a:effectLst/>
        </p:spPr>
        <p:txBody>
          <a:bodyPr vert="vert270" lIns="0" tIns="0" rIns="0" bIns="0" rtlCol="0" anchor="ctr"/>
          <a:lstStyle/>
          <a:p>
            <a:pPr marL="76160" algn="ctr" defTabSz="912033">
              <a:lnSpc>
                <a:spcPct val="95000"/>
              </a:lnSpc>
              <a:spcBef>
                <a:spcPts val="1480"/>
              </a:spcBef>
              <a:buClr>
                <a:srgbClr val="282828"/>
              </a:buClr>
              <a:buSzPct val="80000"/>
              <a:defRPr/>
            </a:pPr>
            <a:r>
              <a:rPr lang="en-US" b="1" kern="0">
                <a:solidFill>
                  <a:srgbClr val="FFFFFF"/>
                </a:solidFill>
                <a:ea typeface="CiscoSans" charset="0"/>
                <a:cs typeface="CiscoSans" charset="0"/>
              </a:rPr>
              <a:t>Automation and DevOps will be critical for security</a:t>
            </a:r>
          </a:p>
        </p:txBody>
      </p:sp>
      <p:sp>
        <p:nvSpPr>
          <p:cNvPr id="35" name="Round Same Side Corner Rectangle 34">
            <a:extLst>
              <a:ext uri="{FF2B5EF4-FFF2-40B4-BE49-F238E27FC236}">
                <a16:creationId xmlns:a16="http://schemas.microsoft.com/office/drawing/2014/main" id="{959B8323-E745-FD4F-AE21-6E7256784C06}"/>
              </a:ext>
            </a:extLst>
          </p:cNvPr>
          <p:cNvSpPr/>
          <p:nvPr/>
        </p:nvSpPr>
        <p:spPr>
          <a:xfrm rot="16200000" flipV="1">
            <a:off x="1332277" y="4141106"/>
            <a:ext cx="1397501" cy="4058879"/>
          </a:xfrm>
          <a:prstGeom prst="round2SameRect">
            <a:avLst>
              <a:gd name="adj1" fmla="val 0"/>
              <a:gd name="adj2" fmla="val 0"/>
            </a:avLst>
          </a:prstGeom>
          <a:solidFill>
            <a:srgbClr val="6EBE4A"/>
          </a:solidFill>
          <a:ln w="25400" cap="flat" cmpd="sng" algn="ctr">
            <a:noFill/>
            <a:prstDash val="solid"/>
          </a:ln>
          <a:effectLst/>
        </p:spPr>
        <p:txBody>
          <a:bodyPr vert="vert270" lIns="0" tIns="0" rIns="0" bIns="0" rtlCol="0" anchor="ctr"/>
          <a:lstStyle/>
          <a:p>
            <a:pPr marL="76160" algn="ctr" defTabSz="912033">
              <a:lnSpc>
                <a:spcPct val="95000"/>
              </a:lnSpc>
              <a:spcBef>
                <a:spcPts val="1480"/>
              </a:spcBef>
              <a:buClr>
                <a:srgbClr val="282828"/>
              </a:buClr>
              <a:buSzPct val="80000"/>
              <a:defRPr/>
            </a:pPr>
            <a:r>
              <a:rPr lang="en-US" b="1" kern="0">
                <a:solidFill>
                  <a:srgbClr val="FFFFFF"/>
                </a:solidFill>
                <a:ea typeface="CiscoSans" charset="0"/>
                <a:cs typeface="CiscoSans" charset="0"/>
              </a:rPr>
              <a:t>Cloud security skills gap will grow</a:t>
            </a:r>
          </a:p>
        </p:txBody>
      </p:sp>
      <p:sp>
        <p:nvSpPr>
          <p:cNvPr id="36" name="Round Same Side Corner Rectangle 35">
            <a:extLst>
              <a:ext uri="{FF2B5EF4-FFF2-40B4-BE49-F238E27FC236}">
                <a16:creationId xmlns:a16="http://schemas.microsoft.com/office/drawing/2014/main" id="{B3B9E0DE-6708-8943-BC82-FCC6AF070F97}"/>
              </a:ext>
            </a:extLst>
          </p:cNvPr>
          <p:cNvSpPr/>
          <p:nvPr/>
        </p:nvSpPr>
        <p:spPr>
          <a:xfrm rot="16200000" flipV="1">
            <a:off x="5397252" y="4135011"/>
            <a:ext cx="1397501" cy="4071068"/>
          </a:xfrm>
          <a:prstGeom prst="round2SameRect">
            <a:avLst>
              <a:gd name="adj1" fmla="val 0"/>
              <a:gd name="adj2" fmla="val 0"/>
            </a:avLst>
          </a:prstGeom>
          <a:solidFill>
            <a:srgbClr val="676767"/>
          </a:solidFill>
          <a:ln w="25400" cap="flat" cmpd="sng" algn="ctr">
            <a:noFill/>
            <a:prstDash val="solid"/>
          </a:ln>
          <a:effectLst/>
        </p:spPr>
        <p:txBody>
          <a:bodyPr vert="vert270" lIns="0" tIns="0" rIns="0" bIns="0" rtlCol="0" anchor="ctr"/>
          <a:lstStyle/>
          <a:p>
            <a:pPr marL="76160" algn="ctr" defTabSz="912033">
              <a:lnSpc>
                <a:spcPct val="95000"/>
              </a:lnSpc>
              <a:spcBef>
                <a:spcPts val="1480"/>
              </a:spcBef>
              <a:buClr>
                <a:srgbClr val="282828"/>
              </a:buClr>
              <a:buSzPct val="80000"/>
              <a:defRPr/>
            </a:pPr>
            <a:r>
              <a:rPr lang="en-US" b="1" kern="0" dirty="0">
                <a:solidFill>
                  <a:srgbClr val="FFFFFF"/>
                </a:solidFill>
                <a:ea typeface="CiscoSans" charset="0"/>
                <a:cs typeface="CiscoSans" charset="0"/>
              </a:rPr>
              <a:t>Clouds will use security to lock customer into their platforms</a:t>
            </a:r>
          </a:p>
        </p:txBody>
      </p:sp>
      <p:sp>
        <p:nvSpPr>
          <p:cNvPr id="37" name="Round Same Side Corner Rectangle 36">
            <a:extLst>
              <a:ext uri="{FF2B5EF4-FFF2-40B4-BE49-F238E27FC236}">
                <a16:creationId xmlns:a16="http://schemas.microsoft.com/office/drawing/2014/main" id="{BD83FF00-8EDC-904A-9BA3-C6F8FDD0A1D1}"/>
              </a:ext>
            </a:extLst>
          </p:cNvPr>
          <p:cNvSpPr/>
          <p:nvPr/>
        </p:nvSpPr>
        <p:spPr>
          <a:xfrm rot="16200000" flipV="1">
            <a:off x="9462224" y="4141106"/>
            <a:ext cx="1397501" cy="4058879"/>
          </a:xfrm>
          <a:prstGeom prst="round2SameRect">
            <a:avLst>
              <a:gd name="adj1" fmla="val 0"/>
              <a:gd name="adj2" fmla="val 0"/>
            </a:avLst>
          </a:prstGeom>
          <a:solidFill>
            <a:srgbClr val="FFFFFF">
              <a:lumMod val="65000"/>
            </a:srgbClr>
          </a:solidFill>
          <a:ln w="25400" cap="flat" cmpd="sng" algn="ctr">
            <a:noFill/>
            <a:prstDash val="solid"/>
          </a:ln>
          <a:effectLst/>
        </p:spPr>
        <p:txBody>
          <a:bodyPr vert="vert270" lIns="0" tIns="0" rIns="0" bIns="0" rtlCol="0" anchor="ctr"/>
          <a:lstStyle/>
          <a:p>
            <a:pPr marL="76160" algn="ctr" defTabSz="912033">
              <a:lnSpc>
                <a:spcPct val="95000"/>
              </a:lnSpc>
              <a:spcBef>
                <a:spcPts val="1480"/>
              </a:spcBef>
              <a:buClr>
                <a:srgbClr val="282828"/>
              </a:buClr>
              <a:buSzPct val="80000"/>
              <a:defRPr/>
            </a:pPr>
            <a:r>
              <a:rPr lang="en-US" b="1" kern="0">
                <a:solidFill>
                  <a:srgbClr val="FFFFFF"/>
                </a:solidFill>
                <a:ea typeface="CiscoSans" charset="0"/>
                <a:cs typeface="CiscoSans" charset="0"/>
              </a:rPr>
              <a:t>Through 2025, 99% of cloud security failures will be due to </a:t>
            </a:r>
            <a:br>
              <a:rPr lang="en-US" b="1" kern="0">
                <a:solidFill>
                  <a:srgbClr val="FFFFFF"/>
                </a:solidFill>
                <a:ea typeface="CiscoSans" charset="0"/>
                <a:cs typeface="CiscoSans" charset="0"/>
              </a:rPr>
            </a:br>
            <a:r>
              <a:rPr lang="en-US" sz="2000" b="1" kern="0">
                <a:solidFill>
                  <a:schemeClr val="accent6"/>
                </a:solidFill>
                <a:ea typeface="CiscoSans" charset="0"/>
                <a:cs typeface="CiscoSans" charset="0"/>
              </a:rPr>
              <a:t>human errors</a:t>
            </a:r>
            <a:endParaRPr lang="en-US" b="1" kern="0">
              <a:solidFill>
                <a:schemeClr val="accent6"/>
              </a:solidFill>
              <a:ea typeface="CiscoSans" charset="0"/>
              <a:cs typeface="CiscoSans" charset="0"/>
            </a:endParaRPr>
          </a:p>
        </p:txBody>
      </p:sp>
      <p:grpSp>
        <p:nvGrpSpPr>
          <p:cNvPr id="38" name="Group 37">
            <a:extLst>
              <a:ext uri="{FF2B5EF4-FFF2-40B4-BE49-F238E27FC236}">
                <a16:creationId xmlns:a16="http://schemas.microsoft.com/office/drawing/2014/main" id="{D5604203-9BF9-9C47-A01B-C5D5E0DF628B}"/>
              </a:ext>
            </a:extLst>
          </p:cNvPr>
          <p:cNvGrpSpPr/>
          <p:nvPr/>
        </p:nvGrpSpPr>
        <p:grpSpPr>
          <a:xfrm>
            <a:off x="1811627" y="5228689"/>
            <a:ext cx="438798" cy="403443"/>
            <a:chOff x="1360647" y="3876147"/>
            <a:chExt cx="329184" cy="302661"/>
          </a:xfrm>
          <a:solidFill>
            <a:srgbClr val="6EBE4A"/>
          </a:solidFill>
        </p:grpSpPr>
        <p:sp>
          <p:nvSpPr>
            <p:cNvPr id="39" name="Round Same Side Corner Rectangle 38">
              <a:extLst>
                <a:ext uri="{FF2B5EF4-FFF2-40B4-BE49-F238E27FC236}">
                  <a16:creationId xmlns:a16="http://schemas.microsoft.com/office/drawing/2014/main" id="{0FE619BC-8A4E-484E-B864-35028B50F620}"/>
                </a:ext>
              </a:extLst>
            </p:cNvPr>
            <p:cNvSpPr/>
            <p:nvPr/>
          </p:nvSpPr>
          <p:spPr>
            <a:xfrm>
              <a:off x="1360647" y="3876147"/>
              <a:ext cx="329184" cy="302661"/>
            </a:xfrm>
            <a:prstGeom prst="round2SameRect">
              <a:avLst>
                <a:gd name="adj1" fmla="val 50000"/>
                <a:gd name="adj2" fmla="val 0"/>
              </a:avLst>
            </a:prstGeom>
            <a:grpFill/>
            <a:ln w="25400" cap="flat" cmpd="sng" algn="ctr">
              <a:noFill/>
              <a:prstDash val="solid"/>
            </a:ln>
            <a:effectLst/>
          </p:spPr>
          <p:txBody>
            <a:bodyPr rtlCol="0" anchor="ctr"/>
            <a:lstStyle/>
            <a:p>
              <a:pPr algn="ctr" defTabSz="1218895">
                <a:defRPr/>
              </a:pPr>
              <a:endParaRPr lang="en-US" b="1" kern="0">
                <a:solidFill>
                  <a:srgbClr val="005073"/>
                </a:solidFill>
                <a:latin typeface="CiscoSansTT ExtraLight"/>
              </a:endParaRPr>
            </a:p>
          </p:txBody>
        </p:sp>
        <p:sp>
          <p:nvSpPr>
            <p:cNvPr id="40" name="Triangle 17">
              <a:extLst>
                <a:ext uri="{FF2B5EF4-FFF2-40B4-BE49-F238E27FC236}">
                  <a16:creationId xmlns:a16="http://schemas.microsoft.com/office/drawing/2014/main" id="{0F021782-F9AF-EB4D-82B3-75C16B98BBF2}"/>
                </a:ext>
              </a:extLst>
            </p:cNvPr>
            <p:cNvSpPr/>
            <p:nvPr/>
          </p:nvSpPr>
          <p:spPr>
            <a:xfrm>
              <a:off x="1478892" y="4001275"/>
              <a:ext cx="92695" cy="51497"/>
            </a:xfrm>
            <a:custGeom>
              <a:avLst/>
              <a:gdLst>
                <a:gd name="connsiteX0" fmla="*/ 0 w 520995"/>
                <a:gd name="connsiteY0" fmla="*/ 372140 h 372140"/>
                <a:gd name="connsiteX1" fmla="*/ 260498 w 520995"/>
                <a:gd name="connsiteY1" fmla="*/ 0 h 372140"/>
                <a:gd name="connsiteX2" fmla="*/ 520995 w 520995"/>
                <a:gd name="connsiteY2" fmla="*/ 372140 h 372140"/>
                <a:gd name="connsiteX3" fmla="*/ 0 w 520995"/>
                <a:gd name="connsiteY3" fmla="*/ 372140 h 372140"/>
                <a:gd name="connsiteX0" fmla="*/ 0 w 520995"/>
                <a:gd name="connsiteY0" fmla="*/ 372140 h 382772"/>
                <a:gd name="connsiteX1" fmla="*/ 260498 w 520995"/>
                <a:gd name="connsiteY1" fmla="*/ 0 h 382772"/>
                <a:gd name="connsiteX2" fmla="*/ 520995 w 520995"/>
                <a:gd name="connsiteY2" fmla="*/ 372140 h 382772"/>
                <a:gd name="connsiteX3" fmla="*/ 265814 w 520995"/>
                <a:gd name="connsiteY3" fmla="*/ 382772 h 382772"/>
                <a:gd name="connsiteX4" fmla="*/ 0 w 520995"/>
                <a:gd name="connsiteY4" fmla="*/ 372140 h 382772"/>
                <a:gd name="connsiteX0" fmla="*/ 265814 w 520995"/>
                <a:gd name="connsiteY0" fmla="*/ 382772 h 474212"/>
                <a:gd name="connsiteX1" fmla="*/ 0 w 520995"/>
                <a:gd name="connsiteY1" fmla="*/ 372140 h 474212"/>
                <a:gd name="connsiteX2" fmla="*/ 260498 w 520995"/>
                <a:gd name="connsiteY2" fmla="*/ 0 h 474212"/>
                <a:gd name="connsiteX3" fmla="*/ 520995 w 520995"/>
                <a:gd name="connsiteY3" fmla="*/ 372140 h 474212"/>
                <a:gd name="connsiteX4" fmla="*/ 357254 w 520995"/>
                <a:gd name="connsiteY4" fmla="*/ 474212 h 474212"/>
                <a:gd name="connsiteX0" fmla="*/ 265814 w 520995"/>
                <a:gd name="connsiteY0" fmla="*/ 382772 h 382772"/>
                <a:gd name="connsiteX1" fmla="*/ 0 w 520995"/>
                <a:gd name="connsiteY1" fmla="*/ 372140 h 382772"/>
                <a:gd name="connsiteX2" fmla="*/ 260498 w 520995"/>
                <a:gd name="connsiteY2" fmla="*/ 0 h 382772"/>
                <a:gd name="connsiteX3" fmla="*/ 520995 w 520995"/>
                <a:gd name="connsiteY3" fmla="*/ 372140 h 382772"/>
                <a:gd name="connsiteX0" fmla="*/ 0 w 520995"/>
                <a:gd name="connsiteY0" fmla="*/ 372140 h 372140"/>
                <a:gd name="connsiteX1" fmla="*/ 260498 w 520995"/>
                <a:gd name="connsiteY1" fmla="*/ 0 h 372140"/>
                <a:gd name="connsiteX2" fmla="*/ 520995 w 520995"/>
                <a:gd name="connsiteY2" fmla="*/ 372140 h 372140"/>
              </a:gdLst>
              <a:ahLst/>
              <a:cxnLst>
                <a:cxn ang="0">
                  <a:pos x="connsiteX0" y="connsiteY0"/>
                </a:cxn>
                <a:cxn ang="0">
                  <a:pos x="connsiteX1" y="connsiteY1"/>
                </a:cxn>
                <a:cxn ang="0">
                  <a:pos x="connsiteX2" y="connsiteY2"/>
                </a:cxn>
              </a:cxnLst>
              <a:rect l="l" t="t" r="r" b="b"/>
              <a:pathLst>
                <a:path w="520995" h="372140">
                  <a:moveTo>
                    <a:pt x="0" y="372140"/>
                  </a:moveTo>
                  <a:lnTo>
                    <a:pt x="260498" y="0"/>
                  </a:lnTo>
                  <a:lnTo>
                    <a:pt x="520995" y="372140"/>
                  </a:lnTo>
                </a:path>
              </a:pathLst>
            </a:custGeom>
            <a:grpFill/>
            <a:ln w="28575" cap="rnd" cmpd="sng" algn="ctr">
              <a:solidFill>
                <a:srgbClr val="FFFFFF"/>
              </a:solidFill>
              <a:prstDash val="solid"/>
            </a:ln>
            <a:effectLst/>
          </p:spPr>
          <p:txBody>
            <a:bodyPr rtlCol="0" anchor="ctr"/>
            <a:lstStyle/>
            <a:p>
              <a:pPr algn="ctr" defTabSz="1218895">
                <a:defRPr/>
              </a:pPr>
              <a:endParaRPr lang="en-US" b="1" kern="0">
                <a:solidFill>
                  <a:srgbClr val="005073"/>
                </a:solidFill>
                <a:latin typeface="CiscoSansTT ExtraLight"/>
              </a:endParaRPr>
            </a:p>
          </p:txBody>
        </p:sp>
      </p:grpSp>
      <p:grpSp>
        <p:nvGrpSpPr>
          <p:cNvPr id="41" name="Group 40">
            <a:extLst>
              <a:ext uri="{FF2B5EF4-FFF2-40B4-BE49-F238E27FC236}">
                <a16:creationId xmlns:a16="http://schemas.microsoft.com/office/drawing/2014/main" id="{B516EBF1-3827-624D-BBE2-3F0C87845E3B}"/>
              </a:ext>
            </a:extLst>
          </p:cNvPr>
          <p:cNvGrpSpPr/>
          <p:nvPr/>
        </p:nvGrpSpPr>
        <p:grpSpPr>
          <a:xfrm>
            <a:off x="5876600" y="5200248"/>
            <a:ext cx="438798" cy="403443"/>
            <a:chOff x="1360647" y="3876147"/>
            <a:chExt cx="329184" cy="302661"/>
          </a:xfrm>
          <a:solidFill>
            <a:srgbClr val="676767"/>
          </a:solidFill>
        </p:grpSpPr>
        <p:sp>
          <p:nvSpPr>
            <p:cNvPr id="42" name="Round Same Side Corner Rectangle 41">
              <a:extLst>
                <a:ext uri="{FF2B5EF4-FFF2-40B4-BE49-F238E27FC236}">
                  <a16:creationId xmlns:a16="http://schemas.microsoft.com/office/drawing/2014/main" id="{EED3D14D-7835-F742-988C-90FFC8A71D02}"/>
                </a:ext>
              </a:extLst>
            </p:cNvPr>
            <p:cNvSpPr/>
            <p:nvPr/>
          </p:nvSpPr>
          <p:spPr>
            <a:xfrm>
              <a:off x="1360647" y="3876147"/>
              <a:ext cx="329184" cy="302661"/>
            </a:xfrm>
            <a:prstGeom prst="round2SameRect">
              <a:avLst>
                <a:gd name="adj1" fmla="val 50000"/>
                <a:gd name="adj2" fmla="val 0"/>
              </a:avLst>
            </a:prstGeom>
            <a:grpFill/>
            <a:ln w="25400" cap="flat" cmpd="sng" algn="ctr">
              <a:noFill/>
              <a:prstDash val="solid"/>
            </a:ln>
            <a:effectLst/>
          </p:spPr>
          <p:txBody>
            <a:bodyPr rtlCol="0" anchor="ctr"/>
            <a:lstStyle/>
            <a:p>
              <a:pPr algn="ctr" defTabSz="1218895">
                <a:defRPr/>
              </a:pPr>
              <a:endParaRPr lang="en-US" b="1" kern="0">
                <a:solidFill>
                  <a:srgbClr val="005073"/>
                </a:solidFill>
                <a:latin typeface="CiscoSansTT ExtraLight"/>
              </a:endParaRPr>
            </a:p>
          </p:txBody>
        </p:sp>
        <p:sp>
          <p:nvSpPr>
            <p:cNvPr id="43" name="Triangle 17">
              <a:extLst>
                <a:ext uri="{FF2B5EF4-FFF2-40B4-BE49-F238E27FC236}">
                  <a16:creationId xmlns:a16="http://schemas.microsoft.com/office/drawing/2014/main" id="{43BBD8B4-0EF2-3545-B3EF-4641B28CB27E}"/>
                </a:ext>
              </a:extLst>
            </p:cNvPr>
            <p:cNvSpPr/>
            <p:nvPr/>
          </p:nvSpPr>
          <p:spPr>
            <a:xfrm>
              <a:off x="1478892" y="4001275"/>
              <a:ext cx="92695" cy="51497"/>
            </a:xfrm>
            <a:custGeom>
              <a:avLst/>
              <a:gdLst>
                <a:gd name="connsiteX0" fmla="*/ 0 w 520995"/>
                <a:gd name="connsiteY0" fmla="*/ 372140 h 372140"/>
                <a:gd name="connsiteX1" fmla="*/ 260498 w 520995"/>
                <a:gd name="connsiteY1" fmla="*/ 0 h 372140"/>
                <a:gd name="connsiteX2" fmla="*/ 520995 w 520995"/>
                <a:gd name="connsiteY2" fmla="*/ 372140 h 372140"/>
                <a:gd name="connsiteX3" fmla="*/ 0 w 520995"/>
                <a:gd name="connsiteY3" fmla="*/ 372140 h 372140"/>
                <a:gd name="connsiteX0" fmla="*/ 0 w 520995"/>
                <a:gd name="connsiteY0" fmla="*/ 372140 h 382772"/>
                <a:gd name="connsiteX1" fmla="*/ 260498 w 520995"/>
                <a:gd name="connsiteY1" fmla="*/ 0 h 382772"/>
                <a:gd name="connsiteX2" fmla="*/ 520995 w 520995"/>
                <a:gd name="connsiteY2" fmla="*/ 372140 h 382772"/>
                <a:gd name="connsiteX3" fmla="*/ 265814 w 520995"/>
                <a:gd name="connsiteY3" fmla="*/ 382772 h 382772"/>
                <a:gd name="connsiteX4" fmla="*/ 0 w 520995"/>
                <a:gd name="connsiteY4" fmla="*/ 372140 h 382772"/>
                <a:gd name="connsiteX0" fmla="*/ 265814 w 520995"/>
                <a:gd name="connsiteY0" fmla="*/ 382772 h 474212"/>
                <a:gd name="connsiteX1" fmla="*/ 0 w 520995"/>
                <a:gd name="connsiteY1" fmla="*/ 372140 h 474212"/>
                <a:gd name="connsiteX2" fmla="*/ 260498 w 520995"/>
                <a:gd name="connsiteY2" fmla="*/ 0 h 474212"/>
                <a:gd name="connsiteX3" fmla="*/ 520995 w 520995"/>
                <a:gd name="connsiteY3" fmla="*/ 372140 h 474212"/>
                <a:gd name="connsiteX4" fmla="*/ 357254 w 520995"/>
                <a:gd name="connsiteY4" fmla="*/ 474212 h 474212"/>
                <a:gd name="connsiteX0" fmla="*/ 265814 w 520995"/>
                <a:gd name="connsiteY0" fmla="*/ 382772 h 382772"/>
                <a:gd name="connsiteX1" fmla="*/ 0 w 520995"/>
                <a:gd name="connsiteY1" fmla="*/ 372140 h 382772"/>
                <a:gd name="connsiteX2" fmla="*/ 260498 w 520995"/>
                <a:gd name="connsiteY2" fmla="*/ 0 h 382772"/>
                <a:gd name="connsiteX3" fmla="*/ 520995 w 520995"/>
                <a:gd name="connsiteY3" fmla="*/ 372140 h 382772"/>
                <a:gd name="connsiteX0" fmla="*/ 0 w 520995"/>
                <a:gd name="connsiteY0" fmla="*/ 372140 h 372140"/>
                <a:gd name="connsiteX1" fmla="*/ 260498 w 520995"/>
                <a:gd name="connsiteY1" fmla="*/ 0 h 372140"/>
                <a:gd name="connsiteX2" fmla="*/ 520995 w 520995"/>
                <a:gd name="connsiteY2" fmla="*/ 372140 h 372140"/>
              </a:gdLst>
              <a:ahLst/>
              <a:cxnLst>
                <a:cxn ang="0">
                  <a:pos x="connsiteX0" y="connsiteY0"/>
                </a:cxn>
                <a:cxn ang="0">
                  <a:pos x="connsiteX1" y="connsiteY1"/>
                </a:cxn>
                <a:cxn ang="0">
                  <a:pos x="connsiteX2" y="connsiteY2"/>
                </a:cxn>
              </a:cxnLst>
              <a:rect l="l" t="t" r="r" b="b"/>
              <a:pathLst>
                <a:path w="520995" h="372140">
                  <a:moveTo>
                    <a:pt x="0" y="372140"/>
                  </a:moveTo>
                  <a:lnTo>
                    <a:pt x="260498" y="0"/>
                  </a:lnTo>
                  <a:lnTo>
                    <a:pt x="520995" y="372140"/>
                  </a:lnTo>
                </a:path>
              </a:pathLst>
            </a:custGeom>
            <a:grpFill/>
            <a:ln w="28575" cap="rnd" cmpd="sng" algn="ctr">
              <a:solidFill>
                <a:srgbClr val="FFFFFF"/>
              </a:solidFill>
              <a:prstDash val="solid"/>
            </a:ln>
            <a:effectLst/>
          </p:spPr>
          <p:txBody>
            <a:bodyPr rtlCol="0" anchor="ctr"/>
            <a:lstStyle/>
            <a:p>
              <a:pPr algn="ctr" defTabSz="1218895">
                <a:defRPr/>
              </a:pPr>
              <a:endParaRPr lang="en-US" b="1" kern="0">
                <a:solidFill>
                  <a:srgbClr val="005073"/>
                </a:solidFill>
                <a:latin typeface="CiscoSansTT ExtraLight"/>
              </a:endParaRPr>
            </a:p>
          </p:txBody>
        </p:sp>
      </p:grpSp>
      <p:grpSp>
        <p:nvGrpSpPr>
          <p:cNvPr id="44" name="Group 43">
            <a:extLst>
              <a:ext uri="{FF2B5EF4-FFF2-40B4-BE49-F238E27FC236}">
                <a16:creationId xmlns:a16="http://schemas.microsoft.com/office/drawing/2014/main" id="{EC6809A2-181F-C149-9B2E-082270BF8255}"/>
              </a:ext>
            </a:extLst>
          </p:cNvPr>
          <p:cNvGrpSpPr/>
          <p:nvPr/>
        </p:nvGrpSpPr>
        <p:grpSpPr>
          <a:xfrm>
            <a:off x="9941573" y="5208374"/>
            <a:ext cx="438798" cy="403443"/>
            <a:chOff x="1360647" y="3876147"/>
            <a:chExt cx="329184" cy="302661"/>
          </a:xfrm>
          <a:solidFill>
            <a:srgbClr val="FFFFFF">
              <a:lumMod val="65000"/>
            </a:srgbClr>
          </a:solidFill>
        </p:grpSpPr>
        <p:sp>
          <p:nvSpPr>
            <p:cNvPr id="45" name="Round Same Side Corner Rectangle 44">
              <a:extLst>
                <a:ext uri="{FF2B5EF4-FFF2-40B4-BE49-F238E27FC236}">
                  <a16:creationId xmlns:a16="http://schemas.microsoft.com/office/drawing/2014/main" id="{37E037EE-FC4D-D843-B65B-AF7D5647B5EA}"/>
                </a:ext>
              </a:extLst>
            </p:cNvPr>
            <p:cNvSpPr/>
            <p:nvPr/>
          </p:nvSpPr>
          <p:spPr>
            <a:xfrm>
              <a:off x="1360647" y="3876147"/>
              <a:ext cx="329184" cy="302661"/>
            </a:xfrm>
            <a:prstGeom prst="round2SameRect">
              <a:avLst>
                <a:gd name="adj1" fmla="val 50000"/>
                <a:gd name="adj2" fmla="val 0"/>
              </a:avLst>
            </a:prstGeom>
            <a:grpFill/>
            <a:ln w="25400" cap="flat" cmpd="sng" algn="ctr">
              <a:noFill/>
              <a:prstDash val="solid"/>
            </a:ln>
            <a:effectLst/>
          </p:spPr>
          <p:txBody>
            <a:bodyPr rtlCol="0" anchor="ctr"/>
            <a:lstStyle/>
            <a:p>
              <a:pPr algn="ctr" defTabSz="1218895">
                <a:defRPr/>
              </a:pPr>
              <a:endParaRPr lang="en-US" b="1" kern="0">
                <a:solidFill>
                  <a:srgbClr val="005073"/>
                </a:solidFill>
                <a:latin typeface="CiscoSansTT ExtraLight"/>
              </a:endParaRPr>
            </a:p>
          </p:txBody>
        </p:sp>
        <p:sp>
          <p:nvSpPr>
            <p:cNvPr id="46" name="Triangle 17">
              <a:extLst>
                <a:ext uri="{FF2B5EF4-FFF2-40B4-BE49-F238E27FC236}">
                  <a16:creationId xmlns:a16="http://schemas.microsoft.com/office/drawing/2014/main" id="{7DC426F5-5F7E-9647-847A-5DA45FE643CC}"/>
                </a:ext>
              </a:extLst>
            </p:cNvPr>
            <p:cNvSpPr/>
            <p:nvPr/>
          </p:nvSpPr>
          <p:spPr>
            <a:xfrm>
              <a:off x="1478892" y="4001275"/>
              <a:ext cx="92695" cy="51497"/>
            </a:xfrm>
            <a:custGeom>
              <a:avLst/>
              <a:gdLst>
                <a:gd name="connsiteX0" fmla="*/ 0 w 520995"/>
                <a:gd name="connsiteY0" fmla="*/ 372140 h 372140"/>
                <a:gd name="connsiteX1" fmla="*/ 260498 w 520995"/>
                <a:gd name="connsiteY1" fmla="*/ 0 h 372140"/>
                <a:gd name="connsiteX2" fmla="*/ 520995 w 520995"/>
                <a:gd name="connsiteY2" fmla="*/ 372140 h 372140"/>
                <a:gd name="connsiteX3" fmla="*/ 0 w 520995"/>
                <a:gd name="connsiteY3" fmla="*/ 372140 h 372140"/>
                <a:gd name="connsiteX0" fmla="*/ 0 w 520995"/>
                <a:gd name="connsiteY0" fmla="*/ 372140 h 382772"/>
                <a:gd name="connsiteX1" fmla="*/ 260498 w 520995"/>
                <a:gd name="connsiteY1" fmla="*/ 0 h 382772"/>
                <a:gd name="connsiteX2" fmla="*/ 520995 w 520995"/>
                <a:gd name="connsiteY2" fmla="*/ 372140 h 382772"/>
                <a:gd name="connsiteX3" fmla="*/ 265814 w 520995"/>
                <a:gd name="connsiteY3" fmla="*/ 382772 h 382772"/>
                <a:gd name="connsiteX4" fmla="*/ 0 w 520995"/>
                <a:gd name="connsiteY4" fmla="*/ 372140 h 382772"/>
                <a:gd name="connsiteX0" fmla="*/ 265814 w 520995"/>
                <a:gd name="connsiteY0" fmla="*/ 382772 h 474212"/>
                <a:gd name="connsiteX1" fmla="*/ 0 w 520995"/>
                <a:gd name="connsiteY1" fmla="*/ 372140 h 474212"/>
                <a:gd name="connsiteX2" fmla="*/ 260498 w 520995"/>
                <a:gd name="connsiteY2" fmla="*/ 0 h 474212"/>
                <a:gd name="connsiteX3" fmla="*/ 520995 w 520995"/>
                <a:gd name="connsiteY3" fmla="*/ 372140 h 474212"/>
                <a:gd name="connsiteX4" fmla="*/ 357254 w 520995"/>
                <a:gd name="connsiteY4" fmla="*/ 474212 h 474212"/>
                <a:gd name="connsiteX0" fmla="*/ 265814 w 520995"/>
                <a:gd name="connsiteY0" fmla="*/ 382772 h 382772"/>
                <a:gd name="connsiteX1" fmla="*/ 0 w 520995"/>
                <a:gd name="connsiteY1" fmla="*/ 372140 h 382772"/>
                <a:gd name="connsiteX2" fmla="*/ 260498 w 520995"/>
                <a:gd name="connsiteY2" fmla="*/ 0 h 382772"/>
                <a:gd name="connsiteX3" fmla="*/ 520995 w 520995"/>
                <a:gd name="connsiteY3" fmla="*/ 372140 h 382772"/>
                <a:gd name="connsiteX0" fmla="*/ 0 w 520995"/>
                <a:gd name="connsiteY0" fmla="*/ 372140 h 372140"/>
                <a:gd name="connsiteX1" fmla="*/ 260498 w 520995"/>
                <a:gd name="connsiteY1" fmla="*/ 0 h 372140"/>
                <a:gd name="connsiteX2" fmla="*/ 520995 w 520995"/>
                <a:gd name="connsiteY2" fmla="*/ 372140 h 372140"/>
              </a:gdLst>
              <a:ahLst/>
              <a:cxnLst>
                <a:cxn ang="0">
                  <a:pos x="connsiteX0" y="connsiteY0"/>
                </a:cxn>
                <a:cxn ang="0">
                  <a:pos x="connsiteX1" y="connsiteY1"/>
                </a:cxn>
                <a:cxn ang="0">
                  <a:pos x="connsiteX2" y="connsiteY2"/>
                </a:cxn>
              </a:cxnLst>
              <a:rect l="l" t="t" r="r" b="b"/>
              <a:pathLst>
                <a:path w="520995" h="372140">
                  <a:moveTo>
                    <a:pt x="0" y="372140"/>
                  </a:moveTo>
                  <a:lnTo>
                    <a:pt x="260498" y="0"/>
                  </a:lnTo>
                  <a:lnTo>
                    <a:pt x="520995" y="372140"/>
                  </a:lnTo>
                </a:path>
              </a:pathLst>
            </a:custGeom>
            <a:grpFill/>
            <a:ln w="28575" cap="rnd" cmpd="sng" algn="ctr">
              <a:solidFill>
                <a:srgbClr val="FFFFFF"/>
              </a:solidFill>
              <a:prstDash val="solid"/>
            </a:ln>
            <a:effectLst/>
          </p:spPr>
          <p:txBody>
            <a:bodyPr rtlCol="0" anchor="ctr"/>
            <a:lstStyle/>
            <a:p>
              <a:pPr algn="ctr" defTabSz="1218895">
                <a:defRPr/>
              </a:pPr>
              <a:endParaRPr lang="en-US" b="1" kern="0">
                <a:solidFill>
                  <a:srgbClr val="005073"/>
                </a:solidFill>
                <a:latin typeface="CiscoSansTT ExtraLight"/>
              </a:endParaRPr>
            </a:p>
          </p:txBody>
        </p:sp>
      </p:grpSp>
      <p:grpSp>
        <p:nvGrpSpPr>
          <p:cNvPr id="47" name="Group 46">
            <a:extLst>
              <a:ext uri="{FF2B5EF4-FFF2-40B4-BE49-F238E27FC236}">
                <a16:creationId xmlns:a16="http://schemas.microsoft.com/office/drawing/2014/main" id="{3BC57B8D-CF2C-1844-A8ED-CE9D0E53CEDB}"/>
              </a:ext>
            </a:extLst>
          </p:cNvPr>
          <p:cNvGrpSpPr/>
          <p:nvPr/>
        </p:nvGrpSpPr>
        <p:grpSpPr>
          <a:xfrm rot="10800000">
            <a:off x="9941573" y="2862770"/>
            <a:ext cx="438798" cy="403443"/>
            <a:chOff x="1360647" y="3876147"/>
            <a:chExt cx="329184" cy="302661"/>
          </a:xfrm>
          <a:solidFill>
            <a:srgbClr val="00BCEB"/>
          </a:solidFill>
        </p:grpSpPr>
        <p:sp>
          <p:nvSpPr>
            <p:cNvPr id="48" name="Round Same Side Corner Rectangle 47">
              <a:extLst>
                <a:ext uri="{FF2B5EF4-FFF2-40B4-BE49-F238E27FC236}">
                  <a16:creationId xmlns:a16="http://schemas.microsoft.com/office/drawing/2014/main" id="{3B2434CE-F663-EB44-BA68-DC2D6C9C2633}"/>
                </a:ext>
              </a:extLst>
            </p:cNvPr>
            <p:cNvSpPr/>
            <p:nvPr/>
          </p:nvSpPr>
          <p:spPr>
            <a:xfrm>
              <a:off x="1360647" y="3876147"/>
              <a:ext cx="329184" cy="302661"/>
            </a:xfrm>
            <a:prstGeom prst="round2SameRect">
              <a:avLst>
                <a:gd name="adj1" fmla="val 50000"/>
                <a:gd name="adj2" fmla="val 0"/>
              </a:avLst>
            </a:prstGeom>
            <a:grpFill/>
            <a:ln w="25400" cap="flat" cmpd="sng" algn="ctr">
              <a:noFill/>
              <a:prstDash val="solid"/>
            </a:ln>
            <a:effectLst/>
          </p:spPr>
          <p:txBody>
            <a:bodyPr rtlCol="0" anchor="ctr"/>
            <a:lstStyle/>
            <a:p>
              <a:pPr algn="ctr" defTabSz="1218895">
                <a:defRPr/>
              </a:pPr>
              <a:endParaRPr lang="en-US" b="1" kern="0">
                <a:solidFill>
                  <a:srgbClr val="005073"/>
                </a:solidFill>
                <a:latin typeface="CiscoSansTT ExtraLight"/>
              </a:endParaRPr>
            </a:p>
          </p:txBody>
        </p:sp>
        <p:sp>
          <p:nvSpPr>
            <p:cNvPr id="49" name="Triangle 17">
              <a:extLst>
                <a:ext uri="{FF2B5EF4-FFF2-40B4-BE49-F238E27FC236}">
                  <a16:creationId xmlns:a16="http://schemas.microsoft.com/office/drawing/2014/main" id="{D7D50191-C633-2B43-939F-197529751DA4}"/>
                </a:ext>
              </a:extLst>
            </p:cNvPr>
            <p:cNvSpPr/>
            <p:nvPr/>
          </p:nvSpPr>
          <p:spPr>
            <a:xfrm>
              <a:off x="1478892" y="4001275"/>
              <a:ext cx="92695" cy="51497"/>
            </a:xfrm>
            <a:custGeom>
              <a:avLst/>
              <a:gdLst>
                <a:gd name="connsiteX0" fmla="*/ 0 w 520995"/>
                <a:gd name="connsiteY0" fmla="*/ 372140 h 372140"/>
                <a:gd name="connsiteX1" fmla="*/ 260498 w 520995"/>
                <a:gd name="connsiteY1" fmla="*/ 0 h 372140"/>
                <a:gd name="connsiteX2" fmla="*/ 520995 w 520995"/>
                <a:gd name="connsiteY2" fmla="*/ 372140 h 372140"/>
                <a:gd name="connsiteX3" fmla="*/ 0 w 520995"/>
                <a:gd name="connsiteY3" fmla="*/ 372140 h 372140"/>
                <a:gd name="connsiteX0" fmla="*/ 0 w 520995"/>
                <a:gd name="connsiteY0" fmla="*/ 372140 h 382772"/>
                <a:gd name="connsiteX1" fmla="*/ 260498 w 520995"/>
                <a:gd name="connsiteY1" fmla="*/ 0 h 382772"/>
                <a:gd name="connsiteX2" fmla="*/ 520995 w 520995"/>
                <a:gd name="connsiteY2" fmla="*/ 372140 h 382772"/>
                <a:gd name="connsiteX3" fmla="*/ 265814 w 520995"/>
                <a:gd name="connsiteY3" fmla="*/ 382772 h 382772"/>
                <a:gd name="connsiteX4" fmla="*/ 0 w 520995"/>
                <a:gd name="connsiteY4" fmla="*/ 372140 h 382772"/>
                <a:gd name="connsiteX0" fmla="*/ 265814 w 520995"/>
                <a:gd name="connsiteY0" fmla="*/ 382772 h 474212"/>
                <a:gd name="connsiteX1" fmla="*/ 0 w 520995"/>
                <a:gd name="connsiteY1" fmla="*/ 372140 h 474212"/>
                <a:gd name="connsiteX2" fmla="*/ 260498 w 520995"/>
                <a:gd name="connsiteY2" fmla="*/ 0 h 474212"/>
                <a:gd name="connsiteX3" fmla="*/ 520995 w 520995"/>
                <a:gd name="connsiteY3" fmla="*/ 372140 h 474212"/>
                <a:gd name="connsiteX4" fmla="*/ 357254 w 520995"/>
                <a:gd name="connsiteY4" fmla="*/ 474212 h 474212"/>
                <a:gd name="connsiteX0" fmla="*/ 265814 w 520995"/>
                <a:gd name="connsiteY0" fmla="*/ 382772 h 382772"/>
                <a:gd name="connsiteX1" fmla="*/ 0 w 520995"/>
                <a:gd name="connsiteY1" fmla="*/ 372140 h 382772"/>
                <a:gd name="connsiteX2" fmla="*/ 260498 w 520995"/>
                <a:gd name="connsiteY2" fmla="*/ 0 h 382772"/>
                <a:gd name="connsiteX3" fmla="*/ 520995 w 520995"/>
                <a:gd name="connsiteY3" fmla="*/ 372140 h 382772"/>
                <a:gd name="connsiteX0" fmla="*/ 0 w 520995"/>
                <a:gd name="connsiteY0" fmla="*/ 372140 h 372140"/>
                <a:gd name="connsiteX1" fmla="*/ 260498 w 520995"/>
                <a:gd name="connsiteY1" fmla="*/ 0 h 372140"/>
                <a:gd name="connsiteX2" fmla="*/ 520995 w 520995"/>
                <a:gd name="connsiteY2" fmla="*/ 372140 h 372140"/>
              </a:gdLst>
              <a:ahLst/>
              <a:cxnLst>
                <a:cxn ang="0">
                  <a:pos x="connsiteX0" y="connsiteY0"/>
                </a:cxn>
                <a:cxn ang="0">
                  <a:pos x="connsiteX1" y="connsiteY1"/>
                </a:cxn>
                <a:cxn ang="0">
                  <a:pos x="connsiteX2" y="connsiteY2"/>
                </a:cxn>
              </a:cxnLst>
              <a:rect l="l" t="t" r="r" b="b"/>
              <a:pathLst>
                <a:path w="520995" h="372140">
                  <a:moveTo>
                    <a:pt x="0" y="372140"/>
                  </a:moveTo>
                  <a:lnTo>
                    <a:pt x="260498" y="0"/>
                  </a:lnTo>
                  <a:lnTo>
                    <a:pt x="520995" y="372140"/>
                  </a:lnTo>
                </a:path>
              </a:pathLst>
            </a:custGeom>
            <a:grpFill/>
            <a:ln w="28575" cap="rnd" cmpd="sng" algn="ctr">
              <a:solidFill>
                <a:srgbClr val="FFFFFF"/>
              </a:solidFill>
              <a:prstDash val="solid"/>
            </a:ln>
            <a:effectLst/>
          </p:spPr>
          <p:txBody>
            <a:bodyPr rtlCol="0" anchor="ctr"/>
            <a:lstStyle/>
            <a:p>
              <a:pPr algn="ctr" defTabSz="1218895">
                <a:defRPr/>
              </a:pPr>
              <a:endParaRPr lang="en-US" b="1" kern="0">
                <a:solidFill>
                  <a:srgbClr val="005073"/>
                </a:solidFill>
                <a:latin typeface="CiscoSansTT ExtraLight"/>
              </a:endParaRPr>
            </a:p>
          </p:txBody>
        </p:sp>
      </p:grpSp>
      <p:grpSp>
        <p:nvGrpSpPr>
          <p:cNvPr id="50" name="Group 49">
            <a:extLst>
              <a:ext uri="{FF2B5EF4-FFF2-40B4-BE49-F238E27FC236}">
                <a16:creationId xmlns:a16="http://schemas.microsoft.com/office/drawing/2014/main" id="{6CDC3BF6-355C-9248-9324-A25ABFC43013}"/>
              </a:ext>
            </a:extLst>
          </p:cNvPr>
          <p:cNvGrpSpPr/>
          <p:nvPr/>
        </p:nvGrpSpPr>
        <p:grpSpPr>
          <a:xfrm rot="10800000">
            <a:off x="5876600" y="2858708"/>
            <a:ext cx="438798" cy="403443"/>
            <a:chOff x="1360647" y="3876147"/>
            <a:chExt cx="329184" cy="302661"/>
          </a:xfrm>
          <a:solidFill>
            <a:srgbClr val="005073"/>
          </a:solidFill>
        </p:grpSpPr>
        <p:sp>
          <p:nvSpPr>
            <p:cNvPr id="51" name="Round Same Side Corner Rectangle 50">
              <a:extLst>
                <a:ext uri="{FF2B5EF4-FFF2-40B4-BE49-F238E27FC236}">
                  <a16:creationId xmlns:a16="http://schemas.microsoft.com/office/drawing/2014/main" id="{BC502492-CA69-3D44-8F58-D767282EED31}"/>
                </a:ext>
              </a:extLst>
            </p:cNvPr>
            <p:cNvSpPr/>
            <p:nvPr/>
          </p:nvSpPr>
          <p:spPr>
            <a:xfrm>
              <a:off x="1360647" y="3876147"/>
              <a:ext cx="329184" cy="302661"/>
            </a:xfrm>
            <a:prstGeom prst="round2SameRect">
              <a:avLst>
                <a:gd name="adj1" fmla="val 50000"/>
                <a:gd name="adj2" fmla="val 0"/>
              </a:avLst>
            </a:prstGeom>
            <a:grpFill/>
            <a:ln w="25400" cap="flat" cmpd="sng" algn="ctr">
              <a:noFill/>
              <a:prstDash val="solid"/>
            </a:ln>
            <a:effectLst/>
          </p:spPr>
          <p:txBody>
            <a:bodyPr rtlCol="0" anchor="ctr"/>
            <a:lstStyle/>
            <a:p>
              <a:pPr algn="ctr" defTabSz="1218895">
                <a:defRPr/>
              </a:pPr>
              <a:endParaRPr lang="en-US" b="1" kern="0">
                <a:solidFill>
                  <a:srgbClr val="005073"/>
                </a:solidFill>
                <a:latin typeface="CiscoSansTT ExtraLight"/>
              </a:endParaRPr>
            </a:p>
          </p:txBody>
        </p:sp>
        <p:sp>
          <p:nvSpPr>
            <p:cNvPr id="52" name="Triangle 17">
              <a:extLst>
                <a:ext uri="{FF2B5EF4-FFF2-40B4-BE49-F238E27FC236}">
                  <a16:creationId xmlns:a16="http://schemas.microsoft.com/office/drawing/2014/main" id="{2095674A-9763-514B-A279-DFF857A569CC}"/>
                </a:ext>
              </a:extLst>
            </p:cNvPr>
            <p:cNvSpPr/>
            <p:nvPr/>
          </p:nvSpPr>
          <p:spPr>
            <a:xfrm>
              <a:off x="1478892" y="4001275"/>
              <a:ext cx="92695" cy="51497"/>
            </a:xfrm>
            <a:custGeom>
              <a:avLst/>
              <a:gdLst>
                <a:gd name="connsiteX0" fmla="*/ 0 w 520995"/>
                <a:gd name="connsiteY0" fmla="*/ 372140 h 372140"/>
                <a:gd name="connsiteX1" fmla="*/ 260498 w 520995"/>
                <a:gd name="connsiteY1" fmla="*/ 0 h 372140"/>
                <a:gd name="connsiteX2" fmla="*/ 520995 w 520995"/>
                <a:gd name="connsiteY2" fmla="*/ 372140 h 372140"/>
                <a:gd name="connsiteX3" fmla="*/ 0 w 520995"/>
                <a:gd name="connsiteY3" fmla="*/ 372140 h 372140"/>
                <a:gd name="connsiteX0" fmla="*/ 0 w 520995"/>
                <a:gd name="connsiteY0" fmla="*/ 372140 h 382772"/>
                <a:gd name="connsiteX1" fmla="*/ 260498 w 520995"/>
                <a:gd name="connsiteY1" fmla="*/ 0 h 382772"/>
                <a:gd name="connsiteX2" fmla="*/ 520995 w 520995"/>
                <a:gd name="connsiteY2" fmla="*/ 372140 h 382772"/>
                <a:gd name="connsiteX3" fmla="*/ 265814 w 520995"/>
                <a:gd name="connsiteY3" fmla="*/ 382772 h 382772"/>
                <a:gd name="connsiteX4" fmla="*/ 0 w 520995"/>
                <a:gd name="connsiteY4" fmla="*/ 372140 h 382772"/>
                <a:gd name="connsiteX0" fmla="*/ 265814 w 520995"/>
                <a:gd name="connsiteY0" fmla="*/ 382772 h 474212"/>
                <a:gd name="connsiteX1" fmla="*/ 0 w 520995"/>
                <a:gd name="connsiteY1" fmla="*/ 372140 h 474212"/>
                <a:gd name="connsiteX2" fmla="*/ 260498 w 520995"/>
                <a:gd name="connsiteY2" fmla="*/ 0 h 474212"/>
                <a:gd name="connsiteX3" fmla="*/ 520995 w 520995"/>
                <a:gd name="connsiteY3" fmla="*/ 372140 h 474212"/>
                <a:gd name="connsiteX4" fmla="*/ 357254 w 520995"/>
                <a:gd name="connsiteY4" fmla="*/ 474212 h 474212"/>
                <a:gd name="connsiteX0" fmla="*/ 265814 w 520995"/>
                <a:gd name="connsiteY0" fmla="*/ 382772 h 382772"/>
                <a:gd name="connsiteX1" fmla="*/ 0 w 520995"/>
                <a:gd name="connsiteY1" fmla="*/ 372140 h 382772"/>
                <a:gd name="connsiteX2" fmla="*/ 260498 w 520995"/>
                <a:gd name="connsiteY2" fmla="*/ 0 h 382772"/>
                <a:gd name="connsiteX3" fmla="*/ 520995 w 520995"/>
                <a:gd name="connsiteY3" fmla="*/ 372140 h 382772"/>
                <a:gd name="connsiteX0" fmla="*/ 0 w 520995"/>
                <a:gd name="connsiteY0" fmla="*/ 372140 h 372140"/>
                <a:gd name="connsiteX1" fmla="*/ 260498 w 520995"/>
                <a:gd name="connsiteY1" fmla="*/ 0 h 372140"/>
                <a:gd name="connsiteX2" fmla="*/ 520995 w 520995"/>
                <a:gd name="connsiteY2" fmla="*/ 372140 h 372140"/>
              </a:gdLst>
              <a:ahLst/>
              <a:cxnLst>
                <a:cxn ang="0">
                  <a:pos x="connsiteX0" y="connsiteY0"/>
                </a:cxn>
                <a:cxn ang="0">
                  <a:pos x="connsiteX1" y="connsiteY1"/>
                </a:cxn>
                <a:cxn ang="0">
                  <a:pos x="connsiteX2" y="connsiteY2"/>
                </a:cxn>
              </a:cxnLst>
              <a:rect l="l" t="t" r="r" b="b"/>
              <a:pathLst>
                <a:path w="520995" h="372140">
                  <a:moveTo>
                    <a:pt x="0" y="372140"/>
                  </a:moveTo>
                  <a:lnTo>
                    <a:pt x="260498" y="0"/>
                  </a:lnTo>
                  <a:lnTo>
                    <a:pt x="520995" y="372140"/>
                  </a:lnTo>
                </a:path>
              </a:pathLst>
            </a:custGeom>
            <a:grpFill/>
            <a:ln w="28575" cap="rnd" cmpd="sng" algn="ctr">
              <a:solidFill>
                <a:srgbClr val="FFFFFF"/>
              </a:solidFill>
              <a:prstDash val="solid"/>
            </a:ln>
            <a:effectLst/>
          </p:spPr>
          <p:txBody>
            <a:bodyPr rtlCol="0" anchor="ctr"/>
            <a:lstStyle/>
            <a:p>
              <a:pPr algn="ctr" defTabSz="1218895">
                <a:defRPr/>
              </a:pPr>
              <a:endParaRPr lang="en-US" b="1" kern="0">
                <a:solidFill>
                  <a:srgbClr val="005073"/>
                </a:solidFill>
                <a:latin typeface="CiscoSansTT ExtraLight"/>
              </a:endParaRPr>
            </a:p>
          </p:txBody>
        </p:sp>
      </p:grpSp>
      <p:grpSp>
        <p:nvGrpSpPr>
          <p:cNvPr id="53" name="Group 52">
            <a:extLst>
              <a:ext uri="{FF2B5EF4-FFF2-40B4-BE49-F238E27FC236}">
                <a16:creationId xmlns:a16="http://schemas.microsoft.com/office/drawing/2014/main" id="{69ECF324-CCE2-0D45-BBF9-9EAAD306D093}"/>
              </a:ext>
            </a:extLst>
          </p:cNvPr>
          <p:cNvGrpSpPr/>
          <p:nvPr/>
        </p:nvGrpSpPr>
        <p:grpSpPr>
          <a:xfrm rot="10800000">
            <a:off x="1811628" y="2854645"/>
            <a:ext cx="438798" cy="403443"/>
            <a:chOff x="1360647" y="3876147"/>
            <a:chExt cx="329184" cy="302661"/>
          </a:xfrm>
          <a:solidFill>
            <a:srgbClr val="FFFFFF">
              <a:lumMod val="65000"/>
            </a:srgbClr>
          </a:solidFill>
        </p:grpSpPr>
        <p:sp>
          <p:nvSpPr>
            <p:cNvPr id="54" name="Round Same Side Corner Rectangle 53">
              <a:extLst>
                <a:ext uri="{FF2B5EF4-FFF2-40B4-BE49-F238E27FC236}">
                  <a16:creationId xmlns:a16="http://schemas.microsoft.com/office/drawing/2014/main" id="{52FEBA1C-35D7-3248-86AD-148002AAC2AD}"/>
                </a:ext>
              </a:extLst>
            </p:cNvPr>
            <p:cNvSpPr/>
            <p:nvPr/>
          </p:nvSpPr>
          <p:spPr>
            <a:xfrm>
              <a:off x="1360647" y="3876147"/>
              <a:ext cx="329184" cy="302661"/>
            </a:xfrm>
            <a:prstGeom prst="round2SameRect">
              <a:avLst>
                <a:gd name="adj1" fmla="val 50000"/>
                <a:gd name="adj2" fmla="val 0"/>
              </a:avLst>
            </a:prstGeom>
            <a:grpFill/>
            <a:ln w="25400" cap="flat" cmpd="sng" algn="ctr">
              <a:noFill/>
              <a:prstDash val="solid"/>
            </a:ln>
            <a:effectLst/>
          </p:spPr>
          <p:txBody>
            <a:bodyPr rtlCol="0" anchor="ctr"/>
            <a:lstStyle/>
            <a:p>
              <a:pPr algn="ctr" defTabSz="1218895">
                <a:defRPr/>
              </a:pPr>
              <a:endParaRPr lang="en-US" b="1" kern="0">
                <a:solidFill>
                  <a:srgbClr val="005073"/>
                </a:solidFill>
                <a:latin typeface="CiscoSansTT ExtraLight"/>
              </a:endParaRPr>
            </a:p>
          </p:txBody>
        </p:sp>
        <p:sp>
          <p:nvSpPr>
            <p:cNvPr id="55" name="Triangle 17">
              <a:extLst>
                <a:ext uri="{FF2B5EF4-FFF2-40B4-BE49-F238E27FC236}">
                  <a16:creationId xmlns:a16="http://schemas.microsoft.com/office/drawing/2014/main" id="{16E02159-D04B-2C4B-A381-854AE481F43B}"/>
                </a:ext>
              </a:extLst>
            </p:cNvPr>
            <p:cNvSpPr/>
            <p:nvPr/>
          </p:nvSpPr>
          <p:spPr>
            <a:xfrm>
              <a:off x="1478892" y="4001275"/>
              <a:ext cx="92695" cy="51497"/>
            </a:xfrm>
            <a:custGeom>
              <a:avLst/>
              <a:gdLst>
                <a:gd name="connsiteX0" fmla="*/ 0 w 520995"/>
                <a:gd name="connsiteY0" fmla="*/ 372140 h 372140"/>
                <a:gd name="connsiteX1" fmla="*/ 260498 w 520995"/>
                <a:gd name="connsiteY1" fmla="*/ 0 h 372140"/>
                <a:gd name="connsiteX2" fmla="*/ 520995 w 520995"/>
                <a:gd name="connsiteY2" fmla="*/ 372140 h 372140"/>
                <a:gd name="connsiteX3" fmla="*/ 0 w 520995"/>
                <a:gd name="connsiteY3" fmla="*/ 372140 h 372140"/>
                <a:gd name="connsiteX0" fmla="*/ 0 w 520995"/>
                <a:gd name="connsiteY0" fmla="*/ 372140 h 382772"/>
                <a:gd name="connsiteX1" fmla="*/ 260498 w 520995"/>
                <a:gd name="connsiteY1" fmla="*/ 0 h 382772"/>
                <a:gd name="connsiteX2" fmla="*/ 520995 w 520995"/>
                <a:gd name="connsiteY2" fmla="*/ 372140 h 382772"/>
                <a:gd name="connsiteX3" fmla="*/ 265814 w 520995"/>
                <a:gd name="connsiteY3" fmla="*/ 382772 h 382772"/>
                <a:gd name="connsiteX4" fmla="*/ 0 w 520995"/>
                <a:gd name="connsiteY4" fmla="*/ 372140 h 382772"/>
                <a:gd name="connsiteX0" fmla="*/ 265814 w 520995"/>
                <a:gd name="connsiteY0" fmla="*/ 382772 h 474212"/>
                <a:gd name="connsiteX1" fmla="*/ 0 w 520995"/>
                <a:gd name="connsiteY1" fmla="*/ 372140 h 474212"/>
                <a:gd name="connsiteX2" fmla="*/ 260498 w 520995"/>
                <a:gd name="connsiteY2" fmla="*/ 0 h 474212"/>
                <a:gd name="connsiteX3" fmla="*/ 520995 w 520995"/>
                <a:gd name="connsiteY3" fmla="*/ 372140 h 474212"/>
                <a:gd name="connsiteX4" fmla="*/ 357254 w 520995"/>
                <a:gd name="connsiteY4" fmla="*/ 474212 h 474212"/>
                <a:gd name="connsiteX0" fmla="*/ 265814 w 520995"/>
                <a:gd name="connsiteY0" fmla="*/ 382772 h 382772"/>
                <a:gd name="connsiteX1" fmla="*/ 0 w 520995"/>
                <a:gd name="connsiteY1" fmla="*/ 372140 h 382772"/>
                <a:gd name="connsiteX2" fmla="*/ 260498 w 520995"/>
                <a:gd name="connsiteY2" fmla="*/ 0 h 382772"/>
                <a:gd name="connsiteX3" fmla="*/ 520995 w 520995"/>
                <a:gd name="connsiteY3" fmla="*/ 372140 h 382772"/>
                <a:gd name="connsiteX0" fmla="*/ 0 w 520995"/>
                <a:gd name="connsiteY0" fmla="*/ 372140 h 372140"/>
                <a:gd name="connsiteX1" fmla="*/ 260498 w 520995"/>
                <a:gd name="connsiteY1" fmla="*/ 0 h 372140"/>
                <a:gd name="connsiteX2" fmla="*/ 520995 w 520995"/>
                <a:gd name="connsiteY2" fmla="*/ 372140 h 372140"/>
              </a:gdLst>
              <a:ahLst/>
              <a:cxnLst>
                <a:cxn ang="0">
                  <a:pos x="connsiteX0" y="connsiteY0"/>
                </a:cxn>
                <a:cxn ang="0">
                  <a:pos x="connsiteX1" y="connsiteY1"/>
                </a:cxn>
                <a:cxn ang="0">
                  <a:pos x="connsiteX2" y="connsiteY2"/>
                </a:cxn>
              </a:cxnLst>
              <a:rect l="l" t="t" r="r" b="b"/>
              <a:pathLst>
                <a:path w="520995" h="372140">
                  <a:moveTo>
                    <a:pt x="0" y="372140"/>
                  </a:moveTo>
                  <a:lnTo>
                    <a:pt x="260498" y="0"/>
                  </a:lnTo>
                  <a:lnTo>
                    <a:pt x="520995" y="372140"/>
                  </a:lnTo>
                </a:path>
              </a:pathLst>
            </a:custGeom>
            <a:grpFill/>
            <a:ln w="28575" cap="rnd" cmpd="sng" algn="ctr">
              <a:solidFill>
                <a:srgbClr val="FFFFFF"/>
              </a:solidFill>
              <a:prstDash val="solid"/>
            </a:ln>
            <a:effectLst/>
          </p:spPr>
          <p:txBody>
            <a:bodyPr rtlCol="0" anchor="ctr"/>
            <a:lstStyle/>
            <a:p>
              <a:pPr algn="ctr" defTabSz="1218895">
                <a:defRPr/>
              </a:pPr>
              <a:endParaRPr lang="en-US" b="1" kern="0">
                <a:solidFill>
                  <a:srgbClr val="005073"/>
                </a:solidFill>
                <a:latin typeface="CiscoSansTT ExtraLight"/>
              </a:endParaRPr>
            </a:p>
          </p:txBody>
        </p:sp>
      </p:grpSp>
    </p:spTree>
    <p:extLst>
      <p:ext uri="{BB962C8B-B14F-4D97-AF65-F5344CB8AC3E}">
        <p14:creationId xmlns:p14="http://schemas.microsoft.com/office/powerpoint/2010/main" val="100552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2" presetClass="entr" presetSubtype="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 calcmode="lin" valueType="num">
                                      <p:cBhvr additive="base">
                                        <p:cTn id="10" dur="500"/>
                                        <p:tgtEl>
                                          <p:spTgt spid="53"/>
                                        </p:tgtEl>
                                        <p:attrNameLst>
                                          <p:attrName>ppt_y</p:attrName>
                                        </p:attrNameLst>
                                      </p:cBhvr>
                                      <p:tavLst>
                                        <p:tav tm="0">
                                          <p:val>
                                            <p:strVal val="#ppt_y-#ppt_h*1.125000"/>
                                          </p:val>
                                        </p:tav>
                                        <p:tav tm="100000">
                                          <p:val>
                                            <p:strVal val="#ppt_y"/>
                                          </p:val>
                                        </p:tav>
                                      </p:tavLst>
                                    </p:anim>
                                    <p:animEffect transition="in" filter="wipe(down)">
                                      <p:cBhvr>
                                        <p:cTn id="11" dur="500"/>
                                        <p:tgtEl>
                                          <p:spTgt spid="53"/>
                                        </p:tgtEl>
                                      </p:cBhvr>
                                    </p:animEffect>
                                  </p:childTnLst>
                                </p:cTn>
                              </p:par>
                              <p:par>
                                <p:cTn id="12" presetID="10" presetClass="entr" presetSubtype="0" fill="hold" grpId="0" nodeType="withEffect">
                                  <p:stCondLst>
                                    <p:cond delay="15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2" presetClass="entr" presetSubtype="1" fill="hold" nodeType="withEffect">
                                  <p:stCondLst>
                                    <p:cond delay="15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p:tgtEl>
                                          <p:spTgt spid="50"/>
                                        </p:tgtEl>
                                        <p:attrNameLst>
                                          <p:attrName>ppt_y</p:attrName>
                                        </p:attrNameLst>
                                      </p:cBhvr>
                                      <p:tavLst>
                                        <p:tav tm="0">
                                          <p:val>
                                            <p:strVal val="#ppt_y-#ppt_h*1.125000"/>
                                          </p:val>
                                        </p:tav>
                                        <p:tav tm="100000">
                                          <p:val>
                                            <p:strVal val="#ppt_y"/>
                                          </p:val>
                                        </p:tav>
                                      </p:tavLst>
                                    </p:anim>
                                    <p:animEffect transition="in" filter="wipe(down)">
                                      <p:cBhvr>
                                        <p:cTn id="18" dur="500"/>
                                        <p:tgtEl>
                                          <p:spTgt spid="50"/>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2" presetClass="entr" presetSubtype="1" fill="hold" nodeType="withEffect">
                                  <p:stCondLst>
                                    <p:cond delay="25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p:tgtEl>
                                          <p:spTgt spid="47"/>
                                        </p:tgtEl>
                                        <p:attrNameLst>
                                          <p:attrName>ppt_y</p:attrName>
                                        </p:attrNameLst>
                                      </p:cBhvr>
                                      <p:tavLst>
                                        <p:tav tm="0">
                                          <p:val>
                                            <p:strVal val="#ppt_y-#ppt_h*1.125000"/>
                                          </p:val>
                                        </p:tav>
                                        <p:tav tm="100000">
                                          <p:val>
                                            <p:strVal val="#ppt_y"/>
                                          </p:val>
                                        </p:tav>
                                      </p:tavLst>
                                    </p:anim>
                                    <p:animEffect transition="in" filter="wipe(down)">
                                      <p:cBhvr>
                                        <p:cTn id="25" dur="500"/>
                                        <p:tgtEl>
                                          <p:spTgt spid="47"/>
                                        </p:tgtEl>
                                      </p:cBhvr>
                                    </p:animEffect>
                                  </p:childTnLst>
                                </p:cTn>
                              </p:par>
                              <p:par>
                                <p:cTn id="26" presetID="10" presetClass="entr" presetSubtype="0" fill="hold" grpId="0" nodeType="withEffect">
                                  <p:stCondLst>
                                    <p:cond delay="35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2" presetClass="entr" presetSubtype="4" fill="hold" nodeType="withEffect">
                                  <p:stCondLst>
                                    <p:cond delay="35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p:tgtEl>
                                          <p:spTgt spid="38"/>
                                        </p:tgtEl>
                                        <p:attrNameLst>
                                          <p:attrName>ppt_y</p:attrName>
                                        </p:attrNameLst>
                                      </p:cBhvr>
                                      <p:tavLst>
                                        <p:tav tm="0">
                                          <p:val>
                                            <p:strVal val="#ppt_y+#ppt_h*1.125000"/>
                                          </p:val>
                                        </p:tav>
                                        <p:tav tm="100000">
                                          <p:val>
                                            <p:strVal val="#ppt_y"/>
                                          </p:val>
                                        </p:tav>
                                      </p:tavLst>
                                    </p:anim>
                                    <p:animEffect transition="in" filter="wipe(up)">
                                      <p:cBhvr>
                                        <p:cTn id="32" dur="500"/>
                                        <p:tgtEl>
                                          <p:spTgt spid="38"/>
                                        </p:tgtEl>
                                      </p:cBhvr>
                                    </p:animEffect>
                                  </p:childTnLst>
                                </p:cTn>
                              </p:par>
                              <p:par>
                                <p:cTn id="33" presetID="10" presetClass="entr" presetSubtype="0" fill="hold" grpId="0" nodeType="withEffect">
                                  <p:stCondLst>
                                    <p:cond delay="45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2" presetClass="entr" presetSubtype="4" fill="hold" nodeType="withEffect">
                                  <p:stCondLst>
                                    <p:cond delay="450"/>
                                  </p:stCondLst>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500"/>
                                        <p:tgtEl>
                                          <p:spTgt spid="41"/>
                                        </p:tgtEl>
                                        <p:attrNameLst>
                                          <p:attrName>ppt_y</p:attrName>
                                        </p:attrNameLst>
                                      </p:cBhvr>
                                      <p:tavLst>
                                        <p:tav tm="0">
                                          <p:val>
                                            <p:strVal val="#ppt_y+#ppt_h*1.125000"/>
                                          </p:val>
                                        </p:tav>
                                        <p:tav tm="100000">
                                          <p:val>
                                            <p:strVal val="#ppt_y"/>
                                          </p:val>
                                        </p:tav>
                                      </p:tavLst>
                                    </p:anim>
                                    <p:animEffect transition="in" filter="wipe(up)">
                                      <p:cBhvr>
                                        <p:cTn id="39" dur="500"/>
                                        <p:tgtEl>
                                          <p:spTgt spid="41"/>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par>
                                <p:cTn id="43" presetID="12" presetClass="entr" presetSubtype="4" fill="hold" nodeType="withEffect">
                                  <p:stCondLst>
                                    <p:cond delay="550"/>
                                  </p:stCondLst>
                                  <p:childTnLst>
                                    <p:set>
                                      <p:cBhvr>
                                        <p:cTn id="44" dur="1" fill="hold">
                                          <p:stCondLst>
                                            <p:cond delay="0"/>
                                          </p:stCondLst>
                                        </p:cTn>
                                        <p:tgtEl>
                                          <p:spTgt spid="44"/>
                                        </p:tgtEl>
                                        <p:attrNameLst>
                                          <p:attrName>style.visibility</p:attrName>
                                        </p:attrNameLst>
                                      </p:cBhvr>
                                      <p:to>
                                        <p:strVal val="visible"/>
                                      </p:to>
                                    </p:set>
                                    <p:anim calcmode="lin" valueType="num">
                                      <p:cBhvr additive="base">
                                        <p:cTn id="45" dur="500"/>
                                        <p:tgtEl>
                                          <p:spTgt spid="44"/>
                                        </p:tgtEl>
                                        <p:attrNameLst>
                                          <p:attrName>ppt_y</p:attrName>
                                        </p:attrNameLst>
                                      </p:cBhvr>
                                      <p:tavLst>
                                        <p:tav tm="0">
                                          <p:val>
                                            <p:strVal val="#ppt_y+#ppt_h*1.125000"/>
                                          </p:val>
                                        </p:tav>
                                        <p:tav tm="100000">
                                          <p:val>
                                            <p:strVal val="#ppt_y"/>
                                          </p:val>
                                        </p:tav>
                                      </p:tavLst>
                                    </p:anim>
                                    <p:animEffect transition="in" filter="wipe(up)">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a:extLst>
              <a:ext uri="{FF2B5EF4-FFF2-40B4-BE49-F238E27FC236}">
                <a16:creationId xmlns:a16="http://schemas.microsoft.com/office/drawing/2014/main" id="{A211E257-90FC-9942-9C5C-4B14DFBC0502}"/>
              </a:ext>
            </a:extLst>
          </p:cNvPr>
          <p:cNvSpPr/>
          <p:nvPr/>
        </p:nvSpPr>
        <p:spPr>
          <a:xfrm>
            <a:off x="8237206" y="3978502"/>
            <a:ext cx="1057783" cy="1057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9" name="Oval 58">
            <a:extLst>
              <a:ext uri="{FF2B5EF4-FFF2-40B4-BE49-F238E27FC236}">
                <a16:creationId xmlns:a16="http://schemas.microsoft.com/office/drawing/2014/main" id="{F09EAD6F-E582-7748-8553-30E1671D7BE6}"/>
              </a:ext>
            </a:extLst>
          </p:cNvPr>
          <p:cNvSpPr/>
          <p:nvPr/>
        </p:nvSpPr>
        <p:spPr>
          <a:xfrm>
            <a:off x="8237206" y="755409"/>
            <a:ext cx="1057783" cy="1057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7" name="Oval 56">
            <a:extLst>
              <a:ext uri="{FF2B5EF4-FFF2-40B4-BE49-F238E27FC236}">
                <a16:creationId xmlns:a16="http://schemas.microsoft.com/office/drawing/2014/main" id="{2C8C312D-05CA-4944-BAA4-EB8DCB1F6A23}"/>
              </a:ext>
            </a:extLst>
          </p:cNvPr>
          <p:cNvSpPr/>
          <p:nvPr/>
        </p:nvSpPr>
        <p:spPr>
          <a:xfrm>
            <a:off x="1065100" y="3270109"/>
            <a:ext cx="1057783" cy="1057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6" name="Oval 55">
            <a:extLst>
              <a:ext uri="{FF2B5EF4-FFF2-40B4-BE49-F238E27FC236}">
                <a16:creationId xmlns:a16="http://schemas.microsoft.com/office/drawing/2014/main" id="{AD90FBF4-2728-E44E-94FC-808DF5D9E8AE}"/>
              </a:ext>
            </a:extLst>
          </p:cNvPr>
          <p:cNvSpPr/>
          <p:nvPr/>
        </p:nvSpPr>
        <p:spPr>
          <a:xfrm>
            <a:off x="1065100" y="1208802"/>
            <a:ext cx="1057783" cy="1057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cxnSp>
        <p:nvCxnSpPr>
          <p:cNvPr id="94" name="Straight Connector 93">
            <a:extLst>
              <a:ext uri="{FF2B5EF4-FFF2-40B4-BE49-F238E27FC236}">
                <a16:creationId xmlns:a16="http://schemas.microsoft.com/office/drawing/2014/main" id="{005C6CDB-E909-3643-B880-E8168BE0200C}"/>
              </a:ext>
            </a:extLst>
          </p:cNvPr>
          <p:cNvCxnSpPr>
            <a:cxnSpLocks/>
          </p:cNvCxnSpPr>
          <p:nvPr/>
        </p:nvCxnSpPr>
        <p:spPr>
          <a:xfrm>
            <a:off x="7493330" y="2746903"/>
            <a:ext cx="79382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3642E91-4A77-AC41-8F15-0D1B8049B35A}"/>
              </a:ext>
            </a:extLst>
          </p:cNvPr>
          <p:cNvCxnSpPr>
            <a:cxnSpLocks/>
          </p:cNvCxnSpPr>
          <p:nvPr/>
        </p:nvCxnSpPr>
        <p:spPr>
          <a:xfrm>
            <a:off x="6970816" y="4488359"/>
            <a:ext cx="1304386"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68A3CB7-24F4-8844-A2CD-99D3AFA1B8C6}"/>
              </a:ext>
            </a:extLst>
          </p:cNvPr>
          <p:cNvCxnSpPr>
            <a:cxnSpLocks/>
          </p:cNvCxnSpPr>
          <p:nvPr/>
        </p:nvCxnSpPr>
        <p:spPr>
          <a:xfrm>
            <a:off x="3905311" y="3812138"/>
            <a:ext cx="753316"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2C7D67B-792C-6B48-8DB1-A07AAB85236B}"/>
              </a:ext>
            </a:extLst>
          </p:cNvPr>
          <p:cNvCxnSpPr>
            <a:cxnSpLocks/>
          </p:cNvCxnSpPr>
          <p:nvPr/>
        </p:nvCxnSpPr>
        <p:spPr>
          <a:xfrm>
            <a:off x="3905311" y="2101401"/>
            <a:ext cx="121171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7998CD9C-5467-CD48-ACA5-CD4B1B1069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47509" y="5027164"/>
            <a:ext cx="637177" cy="601855"/>
          </a:xfrm>
          <a:prstGeom prst="rect">
            <a:avLst/>
          </a:prstGeom>
        </p:spPr>
      </p:pic>
      <p:pic>
        <p:nvPicPr>
          <p:cNvPr id="40" name="Graphic 39">
            <a:extLst>
              <a:ext uri="{FF2B5EF4-FFF2-40B4-BE49-F238E27FC236}">
                <a16:creationId xmlns:a16="http://schemas.microsoft.com/office/drawing/2014/main" id="{EFDB9E6C-1B43-D14F-82CE-DBEBDE7AE6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2396" y="1500045"/>
            <a:ext cx="503191" cy="475296"/>
          </a:xfrm>
          <a:prstGeom prst="rect">
            <a:avLst/>
          </a:prstGeom>
        </p:spPr>
      </p:pic>
      <p:pic>
        <p:nvPicPr>
          <p:cNvPr id="43" name="Graphic 42">
            <a:extLst>
              <a:ext uri="{FF2B5EF4-FFF2-40B4-BE49-F238E27FC236}">
                <a16:creationId xmlns:a16="http://schemas.microsoft.com/office/drawing/2014/main" id="{04E2C746-4B57-D54C-B195-92757051A5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6549" y="991913"/>
            <a:ext cx="619096" cy="584775"/>
          </a:xfrm>
          <a:prstGeom prst="rect">
            <a:avLst/>
          </a:prstGeom>
        </p:spPr>
      </p:pic>
      <p:pic>
        <p:nvPicPr>
          <p:cNvPr id="46" name="Graphic 45">
            <a:extLst>
              <a:ext uri="{FF2B5EF4-FFF2-40B4-BE49-F238E27FC236}">
                <a16:creationId xmlns:a16="http://schemas.microsoft.com/office/drawing/2014/main" id="{87196001-48CE-CF49-AA16-78A8DB0785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62218" y="4204992"/>
            <a:ext cx="607759" cy="604803"/>
          </a:xfrm>
          <a:prstGeom prst="rect">
            <a:avLst/>
          </a:prstGeom>
        </p:spPr>
      </p:pic>
      <p:pic>
        <p:nvPicPr>
          <p:cNvPr id="52" name="Graphic 51">
            <a:extLst>
              <a:ext uri="{FF2B5EF4-FFF2-40B4-BE49-F238E27FC236}">
                <a16:creationId xmlns:a16="http://schemas.microsoft.com/office/drawing/2014/main" id="{BEDA8E45-A2C2-B148-8CBC-7F1746289E7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2623" y="2265078"/>
            <a:ext cx="602736" cy="569320"/>
          </a:xfrm>
          <a:prstGeom prst="rect">
            <a:avLst/>
          </a:prstGeom>
        </p:spPr>
      </p:pic>
      <p:pic>
        <p:nvPicPr>
          <p:cNvPr id="55" name="Graphic 54">
            <a:extLst>
              <a:ext uri="{FF2B5EF4-FFF2-40B4-BE49-F238E27FC236}">
                <a16:creationId xmlns:a16="http://schemas.microsoft.com/office/drawing/2014/main" id="{B192A7B5-DE0E-844D-89AB-5CD7CFD0F2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69861" y="3492840"/>
            <a:ext cx="648260" cy="612321"/>
          </a:xfrm>
          <a:prstGeom prst="rect">
            <a:avLst/>
          </a:prstGeom>
        </p:spPr>
      </p:pic>
      <p:pic>
        <p:nvPicPr>
          <p:cNvPr id="63" name="Graphic 7">
            <a:extLst>
              <a:ext uri="{FF2B5EF4-FFF2-40B4-BE49-F238E27FC236}">
                <a16:creationId xmlns:a16="http://schemas.microsoft.com/office/drawing/2014/main" id="{05401FF9-F130-4F45-95C0-E8A1CE328F6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55819" y="2593986"/>
            <a:ext cx="620556" cy="620556"/>
          </a:xfrm>
          <a:prstGeom prst="rect">
            <a:avLst/>
          </a:prstGeom>
        </p:spPr>
      </p:pic>
      <p:pic>
        <p:nvPicPr>
          <p:cNvPr id="67" name="Graphic 66">
            <a:extLst>
              <a:ext uri="{FF2B5EF4-FFF2-40B4-BE49-F238E27FC236}">
                <a16:creationId xmlns:a16="http://schemas.microsoft.com/office/drawing/2014/main" id="{E214C1A8-E1D0-2245-9CC4-E63DAC894B8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92496" y="4483710"/>
            <a:ext cx="602990" cy="602990"/>
          </a:xfrm>
          <a:prstGeom prst="rect">
            <a:avLst/>
          </a:prstGeom>
        </p:spPr>
      </p:pic>
      <p:sp>
        <p:nvSpPr>
          <p:cNvPr id="69" name="TextBox 68">
            <a:extLst>
              <a:ext uri="{FF2B5EF4-FFF2-40B4-BE49-F238E27FC236}">
                <a16:creationId xmlns:a16="http://schemas.microsoft.com/office/drawing/2014/main" id="{2A42A9B1-88C6-7A45-BE62-9B7A907A5BD1}"/>
              </a:ext>
            </a:extLst>
          </p:cNvPr>
          <p:cNvSpPr txBox="1"/>
          <p:nvPr/>
        </p:nvSpPr>
        <p:spPr>
          <a:xfrm>
            <a:off x="1938734" y="1342970"/>
            <a:ext cx="1623339" cy="789447"/>
          </a:xfrm>
          <a:prstGeom prst="rect">
            <a:avLst/>
          </a:prstGeom>
          <a:noFill/>
        </p:spPr>
        <p:txBody>
          <a:bodyPr wrap="square" rtlCol="0">
            <a:spAutoFit/>
          </a:bodyPr>
          <a:lstStyle/>
          <a:p>
            <a:pPr defTabSz="457189">
              <a:lnSpc>
                <a:spcPct val="90000"/>
              </a:lnSpc>
              <a:spcBef>
                <a:spcPts val="300"/>
              </a:spcBef>
            </a:pPr>
            <a:r>
              <a:rPr lang="en-US" sz="1000" b="1">
                <a:solidFill>
                  <a:srgbClr val="000000"/>
                </a:solidFill>
                <a:cs typeface="Arial" panose="020B0604020202020204" pitchFamily="34" charset="0"/>
              </a:rPr>
              <a:t>FortiGate-VM</a:t>
            </a:r>
          </a:p>
          <a:p>
            <a:pPr marL="57150" indent="-57150" defTabSz="457189">
              <a:lnSpc>
                <a:spcPct val="90000"/>
              </a:lnSpc>
              <a:spcBef>
                <a:spcPts val="300"/>
              </a:spcBef>
              <a:buFont typeface="Arial" panose="020B0604020202020204" pitchFamily="34" charset="0"/>
              <a:buChar char="•"/>
            </a:pPr>
            <a:r>
              <a:rPr lang="en-US" sz="1000">
                <a:solidFill>
                  <a:srgbClr val="000000"/>
                </a:solidFill>
                <a:cs typeface="Arial" panose="020B0604020202020204" pitchFamily="34" charset="0"/>
              </a:rPr>
              <a:t>Virtual Firewall</a:t>
            </a:r>
          </a:p>
          <a:p>
            <a:pPr marL="57150" indent="-57150" defTabSz="457189">
              <a:lnSpc>
                <a:spcPct val="90000"/>
              </a:lnSpc>
              <a:spcBef>
                <a:spcPts val="300"/>
              </a:spcBef>
              <a:buFont typeface="Arial" panose="020B0604020202020204" pitchFamily="34" charset="0"/>
              <a:buChar char="•"/>
            </a:pPr>
            <a:r>
              <a:rPr lang="en-US" sz="1000">
                <a:solidFill>
                  <a:srgbClr val="000000"/>
                </a:solidFill>
                <a:cs typeface="Arial" panose="020B0604020202020204" pitchFamily="34" charset="0"/>
              </a:rPr>
              <a:t>Segmentation </a:t>
            </a:r>
          </a:p>
          <a:p>
            <a:pPr marL="57150" indent="-57150" defTabSz="457189">
              <a:lnSpc>
                <a:spcPct val="90000"/>
              </a:lnSpc>
              <a:spcBef>
                <a:spcPts val="300"/>
              </a:spcBef>
              <a:buFont typeface="Arial" panose="020B0604020202020204" pitchFamily="34" charset="0"/>
              <a:buChar char="•"/>
            </a:pPr>
            <a:r>
              <a:rPr lang="en-US" sz="1000">
                <a:solidFill>
                  <a:srgbClr val="000000"/>
                </a:solidFill>
                <a:cs typeface="Arial" panose="020B0604020202020204" pitchFamily="34" charset="0"/>
              </a:rPr>
              <a:t>Multi-cloud SD-WAN</a:t>
            </a:r>
          </a:p>
        </p:txBody>
      </p:sp>
      <p:sp>
        <p:nvSpPr>
          <p:cNvPr id="70" name="TextBox 69">
            <a:extLst>
              <a:ext uri="{FF2B5EF4-FFF2-40B4-BE49-F238E27FC236}">
                <a16:creationId xmlns:a16="http://schemas.microsoft.com/office/drawing/2014/main" id="{366EE5FD-4F28-664C-B639-F4DD52720E9D}"/>
              </a:ext>
            </a:extLst>
          </p:cNvPr>
          <p:cNvSpPr txBox="1"/>
          <p:nvPr/>
        </p:nvSpPr>
        <p:spPr>
          <a:xfrm>
            <a:off x="1938735" y="2396736"/>
            <a:ext cx="1943514" cy="369332"/>
          </a:xfrm>
          <a:prstGeom prst="rect">
            <a:avLst/>
          </a:prstGeom>
          <a:noFill/>
        </p:spPr>
        <p:txBody>
          <a:bodyPr wrap="square" rtlCol="0">
            <a:spAutoFit/>
          </a:bodyPr>
          <a:lstStyle/>
          <a:p>
            <a:pPr defTabSz="457189">
              <a:lnSpc>
                <a:spcPct val="90000"/>
              </a:lnSpc>
              <a:spcBef>
                <a:spcPts val="300"/>
              </a:spcBef>
            </a:pPr>
            <a:r>
              <a:rPr lang="en-US" sz="1000" b="1" err="1">
                <a:solidFill>
                  <a:srgbClr val="000000"/>
                </a:solidFill>
                <a:cs typeface="Arial" panose="020B0604020202020204" pitchFamily="34" charset="0"/>
              </a:rPr>
              <a:t>FortiDDOS</a:t>
            </a:r>
            <a:br>
              <a:rPr lang="en-US" sz="1000">
                <a:solidFill>
                  <a:srgbClr val="000000"/>
                </a:solidFill>
                <a:cs typeface="Arial" panose="020B0604020202020204" pitchFamily="34" charset="0"/>
              </a:rPr>
            </a:br>
            <a:r>
              <a:rPr lang="en-US" sz="1000">
                <a:solidFill>
                  <a:srgbClr val="000000"/>
                </a:solidFill>
                <a:cs typeface="Arial" panose="020B0604020202020204" pitchFamily="34" charset="0"/>
              </a:rPr>
              <a:t>• Denial-of-Service protection</a:t>
            </a:r>
          </a:p>
        </p:txBody>
      </p:sp>
      <p:sp>
        <p:nvSpPr>
          <p:cNvPr id="71" name="TextBox 70">
            <a:extLst>
              <a:ext uri="{FF2B5EF4-FFF2-40B4-BE49-F238E27FC236}">
                <a16:creationId xmlns:a16="http://schemas.microsoft.com/office/drawing/2014/main" id="{DF65DD04-5520-BF41-925C-62285AB9476B}"/>
              </a:ext>
            </a:extLst>
          </p:cNvPr>
          <p:cNvSpPr txBox="1"/>
          <p:nvPr/>
        </p:nvSpPr>
        <p:spPr>
          <a:xfrm>
            <a:off x="9127544" y="991913"/>
            <a:ext cx="1638590" cy="584775"/>
          </a:xfrm>
          <a:prstGeom prst="rect">
            <a:avLst/>
          </a:prstGeom>
          <a:noFill/>
        </p:spPr>
        <p:txBody>
          <a:bodyPr wrap="none" rtlCol="0">
            <a:spAutoFit/>
          </a:bodyPr>
          <a:lstStyle/>
          <a:p>
            <a:pPr defTabSz="457189">
              <a:lnSpc>
                <a:spcPct val="90000"/>
              </a:lnSpc>
              <a:spcBef>
                <a:spcPts val="300"/>
              </a:spcBef>
            </a:pPr>
            <a:r>
              <a:rPr lang="en-US" sz="1000" b="1" err="1">
                <a:solidFill>
                  <a:srgbClr val="000000"/>
                </a:solidFill>
                <a:cs typeface="Arial" panose="020B0604020202020204" pitchFamily="34" charset="0"/>
              </a:rPr>
              <a:t>FortiWeb</a:t>
            </a:r>
            <a:endParaRPr lang="en-US" sz="1000">
              <a:solidFill>
                <a:srgbClr val="000000"/>
              </a:solidFill>
              <a:cs typeface="Arial" panose="020B0604020202020204" pitchFamily="34" charset="0"/>
            </a:endParaRPr>
          </a:p>
          <a:p>
            <a:pPr marL="57150" indent="-57150" algn="l" defTabSz="457189">
              <a:lnSpc>
                <a:spcPct val="90000"/>
              </a:lnSpc>
              <a:spcBef>
                <a:spcPts val="300"/>
              </a:spcBef>
              <a:buFont typeface="Arial" panose="020B0604020202020204" pitchFamily="34" charset="0"/>
              <a:buChar char="•"/>
            </a:pPr>
            <a:r>
              <a:rPr lang="en-US" sz="1000">
                <a:solidFill>
                  <a:srgbClr val="000000"/>
                </a:solidFill>
                <a:cs typeface="Arial" panose="020B0604020202020204" pitchFamily="34" charset="0"/>
              </a:rPr>
              <a:t>Web applications &amp; APIs</a:t>
            </a:r>
          </a:p>
          <a:p>
            <a:pPr marL="57150" indent="-57150" algn="l" defTabSz="457189">
              <a:lnSpc>
                <a:spcPct val="90000"/>
              </a:lnSpc>
              <a:spcBef>
                <a:spcPts val="300"/>
              </a:spcBef>
              <a:buFont typeface="Arial" panose="020B0604020202020204" pitchFamily="34" charset="0"/>
              <a:buChar char="•"/>
            </a:pPr>
            <a:r>
              <a:rPr lang="en-US" sz="1000">
                <a:solidFill>
                  <a:srgbClr val="000000"/>
                </a:solidFill>
                <a:cs typeface="Arial" panose="020B0604020202020204" pitchFamily="34" charset="0"/>
              </a:rPr>
              <a:t>Compliance</a:t>
            </a:r>
          </a:p>
        </p:txBody>
      </p:sp>
      <p:sp>
        <p:nvSpPr>
          <p:cNvPr id="73" name="TextBox 72">
            <a:extLst>
              <a:ext uri="{FF2B5EF4-FFF2-40B4-BE49-F238E27FC236}">
                <a16:creationId xmlns:a16="http://schemas.microsoft.com/office/drawing/2014/main" id="{C9ADD677-0C92-E74F-9953-36350EF4218D}"/>
              </a:ext>
            </a:extLst>
          </p:cNvPr>
          <p:cNvSpPr txBox="1"/>
          <p:nvPr/>
        </p:nvSpPr>
        <p:spPr>
          <a:xfrm>
            <a:off x="9127544" y="2741844"/>
            <a:ext cx="1225015" cy="407804"/>
          </a:xfrm>
          <a:prstGeom prst="rect">
            <a:avLst/>
          </a:prstGeom>
          <a:noFill/>
        </p:spPr>
        <p:txBody>
          <a:bodyPr wrap="none" lIns="91440" tIns="45720" rIns="91440" bIns="45720" rtlCol="0" anchor="t">
            <a:spAutoFit/>
          </a:bodyPr>
          <a:lstStyle/>
          <a:p>
            <a:pPr defTabSz="457189">
              <a:lnSpc>
                <a:spcPct val="90000"/>
              </a:lnSpc>
              <a:spcBef>
                <a:spcPts val="300"/>
              </a:spcBef>
            </a:pPr>
            <a:r>
              <a:rPr lang="en-US" sz="1000" b="1" err="1">
                <a:solidFill>
                  <a:srgbClr val="000000"/>
                </a:solidFill>
                <a:cs typeface="Arial" panose="020B0604020202020204" pitchFamily="34" charset="0"/>
              </a:rPr>
              <a:t>FortiGSLB</a:t>
            </a:r>
            <a:r>
              <a:rPr lang="en-US" sz="1000" b="1">
                <a:solidFill>
                  <a:srgbClr val="000000"/>
                </a:solidFill>
                <a:cs typeface="Arial" panose="020B0604020202020204" pitchFamily="34" charset="0"/>
              </a:rPr>
              <a:t> Cloud</a:t>
            </a:r>
          </a:p>
          <a:p>
            <a:pPr marL="57150" indent="-57150" algn="l" defTabSz="457189">
              <a:lnSpc>
                <a:spcPct val="90000"/>
              </a:lnSpc>
              <a:spcBef>
                <a:spcPts val="300"/>
              </a:spcBef>
              <a:buFont typeface="Arial" panose="020B0604020202020204" pitchFamily="34" charset="0"/>
              <a:buChar char="•"/>
            </a:pPr>
            <a:r>
              <a:rPr lang="en-US" sz="1000">
                <a:solidFill>
                  <a:srgbClr val="000000"/>
                </a:solidFill>
                <a:cs typeface="Arial"/>
              </a:rPr>
              <a:t>Load-balancing</a:t>
            </a:r>
            <a:endParaRPr lang="en-US" sz="1000">
              <a:solidFill>
                <a:srgbClr val="000000"/>
              </a:solidFill>
              <a:cs typeface="Arial" panose="020B0604020202020204" pitchFamily="34" charset="0"/>
            </a:endParaRPr>
          </a:p>
        </p:txBody>
      </p:sp>
      <p:sp>
        <p:nvSpPr>
          <p:cNvPr id="74" name="TextBox 73">
            <a:extLst>
              <a:ext uri="{FF2B5EF4-FFF2-40B4-BE49-F238E27FC236}">
                <a16:creationId xmlns:a16="http://schemas.microsoft.com/office/drawing/2014/main" id="{A640D84B-EDC6-6A41-AD14-064D55C65DC7}"/>
              </a:ext>
            </a:extLst>
          </p:cNvPr>
          <p:cNvSpPr txBox="1"/>
          <p:nvPr/>
        </p:nvSpPr>
        <p:spPr>
          <a:xfrm>
            <a:off x="9127544" y="5053445"/>
            <a:ext cx="1930060" cy="546303"/>
          </a:xfrm>
          <a:prstGeom prst="rect">
            <a:avLst/>
          </a:prstGeom>
          <a:noFill/>
        </p:spPr>
        <p:txBody>
          <a:bodyPr wrap="square" rtlCol="0">
            <a:spAutoFit/>
          </a:bodyPr>
          <a:lstStyle/>
          <a:p>
            <a:pPr defTabSz="457189">
              <a:lnSpc>
                <a:spcPct val="90000"/>
              </a:lnSpc>
              <a:spcBef>
                <a:spcPts val="300"/>
              </a:spcBef>
            </a:pPr>
            <a:r>
              <a:rPr lang="en-US" sz="1000" b="1">
                <a:solidFill>
                  <a:srgbClr val="000000"/>
                </a:solidFill>
                <a:cs typeface="Arial" panose="020B0604020202020204" pitchFamily="34" charset="0"/>
              </a:rPr>
              <a:t>FortiCASB</a:t>
            </a:r>
            <a:endParaRPr lang="en-US" sz="1000">
              <a:solidFill>
                <a:srgbClr val="000000"/>
              </a:solidFill>
              <a:cs typeface="Arial" panose="020B0604020202020204" pitchFamily="34" charset="0"/>
            </a:endParaRPr>
          </a:p>
          <a:p>
            <a:pPr marL="57150" indent="-57150" algn="l" defTabSz="457189">
              <a:lnSpc>
                <a:spcPct val="90000"/>
              </a:lnSpc>
              <a:spcBef>
                <a:spcPts val="300"/>
              </a:spcBef>
              <a:buFont typeface="Arial" panose="020B0604020202020204" pitchFamily="34" charset="0"/>
              <a:buChar char="•"/>
            </a:pPr>
            <a:r>
              <a:rPr lang="en-US" sz="1000">
                <a:solidFill>
                  <a:srgbClr val="000000"/>
                </a:solidFill>
                <a:cs typeface="Arial" panose="020B0604020202020204" pitchFamily="34" charset="0"/>
              </a:rPr>
              <a:t>Manage and secure SaaS applications and data</a:t>
            </a:r>
          </a:p>
        </p:txBody>
      </p:sp>
      <p:sp>
        <p:nvSpPr>
          <p:cNvPr id="75" name="TextBox 74">
            <a:extLst>
              <a:ext uri="{FF2B5EF4-FFF2-40B4-BE49-F238E27FC236}">
                <a16:creationId xmlns:a16="http://schemas.microsoft.com/office/drawing/2014/main" id="{B3AC22F0-9844-EF44-9586-2511CEBF06BB}"/>
              </a:ext>
            </a:extLst>
          </p:cNvPr>
          <p:cNvSpPr txBox="1"/>
          <p:nvPr/>
        </p:nvSpPr>
        <p:spPr>
          <a:xfrm>
            <a:off x="9127544" y="4215006"/>
            <a:ext cx="1819729" cy="584775"/>
          </a:xfrm>
          <a:prstGeom prst="rect">
            <a:avLst/>
          </a:prstGeom>
          <a:noFill/>
        </p:spPr>
        <p:txBody>
          <a:bodyPr wrap="none" rtlCol="0">
            <a:spAutoFit/>
          </a:bodyPr>
          <a:lstStyle/>
          <a:p>
            <a:pPr defTabSz="457189">
              <a:lnSpc>
                <a:spcPct val="90000"/>
              </a:lnSpc>
              <a:spcBef>
                <a:spcPts val="300"/>
              </a:spcBef>
            </a:pPr>
            <a:r>
              <a:rPr lang="en-US" sz="1000" b="1" err="1">
                <a:solidFill>
                  <a:srgbClr val="000000"/>
                </a:solidFill>
                <a:cs typeface="Arial" panose="020B0604020202020204" pitchFamily="34" charset="0"/>
              </a:rPr>
              <a:t>FortiMail</a:t>
            </a:r>
            <a:endParaRPr lang="en-US" sz="1000">
              <a:solidFill>
                <a:srgbClr val="000000"/>
              </a:solidFill>
              <a:cs typeface="Arial" panose="020B0604020202020204" pitchFamily="34" charset="0"/>
            </a:endParaRPr>
          </a:p>
          <a:p>
            <a:pPr marL="57150" indent="-57150" defTabSz="457189">
              <a:lnSpc>
                <a:spcPct val="90000"/>
              </a:lnSpc>
              <a:spcBef>
                <a:spcPts val="300"/>
              </a:spcBef>
              <a:buFont typeface="Arial" panose="020B0604020202020204" pitchFamily="34" charset="0"/>
              <a:buChar char="•"/>
            </a:pPr>
            <a:r>
              <a:rPr lang="en-US" sz="1000">
                <a:solidFill>
                  <a:srgbClr val="000000"/>
                </a:solidFill>
                <a:cs typeface="Arial" panose="020B0604020202020204" pitchFamily="34" charset="0"/>
              </a:rPr>
              <a:t>Secure inbound email</a:t>
            </a:r>
          </a:p>
          <a:p>
            <a:pPr marL="57150" indent="-57150" defTabSz="457189">
              <a:lnSpc>
                <a:spcPct val="90000"/>
              </a:lnSpc>
              <a:spcBef>
                <a:spcPts val="300"/>
              </a:spcBef>
              <a:buFont typeface="Arial" panose="020B0604020202020204" pitchFamily="34" charset="0"/>
              <a:buChar char="•"/>
            </a:pPr>
            <a:r>
              <a:rPr lang="en-US" sz="1000">
                <a:solidFill>
                  <a:srgbClr val="000000"/>
                </a:solidFill>
                <a:cs typeface="Arial" panose="020B0604020202020204" pitchFamily="34" charset="0"/>
              </a:rPr>
              <a:t>Outbound threat protections</a:t>
            </a:r>
          </a:p>
        </p:txBody>
      </p:sp>
      <p:sp>
        <p:nvSpPr>
          <p:cNvPr id="76" name="TextBox 75">
            <a:extLst>
              <a:ext uri="{FF2B5EF4-FFF2-40B4-BE49-F238E27FC236}">
                <a16:creationId xmlns:a16="http://schemas.microsoft.com/office/drawing/2014/main" id="{4B3BC6FA-2140-0E40-BF52-1ACFFF765D15}"/>
              </a:ext>
            </a:extLst>
          </p:cNvPr>
          <p:cNvSpPr txBox="1"/>
          <p:nvPr/>
        </p:nvSpPr>
        <p:spPr>
          <a:xfrm>
            <a:off x="1938735" y="3418127"/>
            <a:ext cx="1942420" cy="761747"/>
          </a:xfrm>
          <a:prstGeom prst="rect">
            <a:avLst/>
          </a:prstGeom>
          <a:noFill/>
        </p:spPr>
        <p:txBody>
          <a:bodyPr wrap="square" rtlCol="0">
            <a:spAutoFit/>
          </a:bodyPr>
          <a:lstStyle/>
          <a:p>
            <a:pPr defTabSz="457189">
              <a:lnSpc>
                <a:spcPct val="90000"/>
              </a:lnSpc>
              <a:spcBef>
                <a:spcPts val="300"/>
              </a:spcBef>
            </a:pPr>
            <a:r>
              <a:rPr lang="en-US" sz="1000" b="1" err="1">
                <a:solidFill>
                  <a:srgbClr val="000000"/>
                </a:solidFill>
                <a:cs typeface="Arial" panose="020B0604020202020204" pitchFamily="34" charset="0"/>
              </a:rPr>
              <a:t>FortiCWP</a:t>
            </a:r>
            <a:endParaRPr lang="en-US" sz="1000" b="1">
              <a:solidFill>
                <a:srgbClr val="000000"/>
              </a:solidFill>
              <a:cs typeface="Arial" panose="020B0604020202020204" pitchFamily="34" charset="0"/>
            </a:endParaRPr>
          </a:p>
          <a:p>
            <a:pPr defTabSz="457189">
              <a:lnSpc>
                <a:spcPct val="90000"/>
              </a:lnSpc>
              <a:spcBef>
                <a:spcPts val="300"/>
              </a:spcBef>
            </a:pPr>
            <a:r>
              <a:rPr lang="en-US" sz="1000">
                <a:solidFill>
                  <a:srgbClr val="000000"/>
                </a:solidFill>
                <a:cs typeface="Arial" panose="020B0604020202020204" pitchFamily="34" charset="0"/>
              </a:rPr>
              <a:t>• Cloud workloads &amp; containers</a:t>
            </a:r>
          </a:p>
          <a:p>
            <a:pPr defTabSz="457189">
              <a:lnSpc>
                <a:spcPct val="90000"/>
              </a:lnSpc>
              <a:spcBef>
                <a:spcPts val="300"/>
              </a:spcBef>
            </a:pPr>
            <a:r>
              <a:rPr lang="en-US" sz="1000">
                <a:solidFill>
                  <a:srgbClr val="000000"/>
                </a:solidFill>
                <a:cs typeface="Arial" panose="020B0604020202020204" pitchFamily="34" charset="0"/>
              </a:rPr>
              <a:t>• Cloud security posture     </a:t>
            </a:r>
          </a:p>
          <a:p>
            <a:pPr defTabSz="457189">
              <a:lnSpc>
                <a:spcPct val="90000"/>
              </a:lnSpc>
              <a:spcBef>
                <a:spcPts val="300"/>
              </a:spcBef>
            </a:pPr>
            <a:r>
              <a:rPr lang="en-US" sz="1000">
                <a:solidFill>
                  <a:srgbClr val="000000"/>
                </a:solidFill>
                <a:cs typeface="Arial" panose="020B0604020202020204" pitchFamily="34" charset="0"/>
              </a:rPr>
              <a:t>  management</a:t>
            </a:r>
          </a:p>
        </p:txBody>
      </p:sp>
      <p:sp>
        <p:nvSpPr>
          <p:cNvPr id="77" name="TextBox 76">
            <a:extLst>
              <a:ext uri="{FF2B5EF4-FFF2-40B4-BE49-F238E27FC236}">
                <a16:creationId xmlns:a16="http://schemas.microsoft.com/office/drawing/2014/main" id="{26934F67-FEC3-D442-B124-DAE9365BA0D5}"/>
              </a:ext>
            </a:extLst>
          </p:cNvPr>
          <p:cNvSpPr txBox="1"/>
          <p:nvPr/>
        </p:nvSpPr>
        <p:spPr>
          <a:xfrm>
            <a:off x="1938735" y="4558524"/>
            <a:ext cx="1898916" cy="584775"/>
          </a:xfrm>
          <a:prstGeom prst="rect">
            <a:avLst/>
          </a:prstGeom>
          <a:noFill/>
        </p:spPr>
        <p:txBody>
          <a:bodyPr wrap="square" rtlCol="0">
            <a:spAutoFit/>
          </a:bodyPr>
          <a:lstStyle/>
          <a:p>
            <a:pPr defTabSz="457189">
              <a:lnSpc>
                <a:spcPct val="90000"/>
              </a:lnSpc>
              <a:spcBef>
                <a:spcPts val="300"/>
              </a:spcBef>
            </a:pPr>
            <a:r>
              <a:rPr lang="en-US" sz="1000" b="1" err="1">
                <a:solidFill>
                  <a:srgbClr val="000000"/>
                </a:solidFill>
                <a:cs typeface="Arial" panose="020B0604020202020204" pitchFamily="34" charset="0"/>
              </a:rPr>
              <a:t>FortiDevSec</a:t>
            </a:r>
            <a:endParaRPr lang="en-US" sz="1000" b="1">
              <a:solidFill>
                <a:srgbClr val="000000"/>
              </a:solidFill>
              <a:cs typeface="Arial" panose="020B0604020202020204" pitchFamily="34" charset="0"/>
            </a:endParaRPr>
          </a:p>
          <a:p>
            <a:pPr defTabSz="457189">
              <a:lnSpc>
                <a:spcPct val="90000"/>
              </a:lnSpc>
              <a:spcBef>
                <a:spcPts val="300"/>
              </a:spcBef>
            </a:pPr>
            <a:r>
              <a:rPr lang="en-US" sz="1000">
                <a:solidFill>
                  <a:srgbClr val="000000"/>
                </a:solidFill>
                <a:cs typeface="Arial" panose="020B0604020202020204" pitchFamily="34" charset="0"/>
              </a:rPr>
              <a:t>• Application security testing</a:t>
            </a:r>
          </a:p>
          <a:p>
            <a:pPr defTabSz="457189">
              <a:lnSpc>
                <a:spcPct val="90000"/>
              </a:lnSpc>
              <a:spcBef>
                <a:spcPts val="300"/>
              </a:spcBef>
            </a:pPr>
            <a:r>
              <a:rPr lang="en-US" sz="1000">
                <a:solidFill>
                  <a:srgbClr val="000000"/>
                </a:solidFill>
                <a:cs typeface="Arial" panose="020B0604020202020204" pitchFamily="34" charset="0"/>
              </a:rPr>
              <a:t>• </a:t>
            </a:r>
            <a:r>
              <a:rPr lang="en-US" sz="1000" err="1">
                <a:solidFill>
                  <a:srgbClr val="000000"/>
                </a:solidFill>
                <a:cs typeface="Arial" panose="020B0604020202020204" pitchFamily="34" charset="0"/>
              </a:rPr>
              <a:t>DevSecOps</a:t>
            </a:r>
            <a:endParaRPr lang="en-US" sz="1000">
              <a:solidFill>
                <a:srgbClr val="000000"/>
              </a:solidFill>
              <a:cs typeface="Arial" panose="020B0604020202020204" pitchFamily="34" charset="0"/>
            </a:endParaRPr>
          </a:p>
        </p:txBody>
      </p:sp>
      <p:cxnSp>
        <p:nvCxnSpPr>
          <p:cNvPr id="92" name="Straight Connector 91">
            <a:extLst>
              <a:ext uri="{FF2B5EF4-FFF2-40B4-BE49-F238E27FC236}">
                <a16:creationId xmlns:a16="http://schemas.microsoft.com/office/drawing/2014/main" id="{D1E5CB92-F303-0D4E-AE86-6BF96985DDFA}"/>
              </a:ext>
            </a:extLst>
          </p:cNvPr>
          <p:cNvCxnSpPr>
            <a:cxnSpLocks/>
          </p:cNvCxnSpPr>
          <p:nvPr/>
        </p:nvCxnSpPr>
        <p:spPr>
          <a:xfrm flipV="1">
            <a:off x="3905311" y="3401871"/>
            <a:ext cx="0" cy="1536022"/>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13CA51D-5F7C-BB4F-9CD5-77BC55FBA002}"/>
              </a:ext>
            </a:extLst>
          </p:cNvPr>
          <p:cNvGrpSpPr/>
          <p:nvPr/>
        </p:nvGrpSpPr>
        <p:grpSpPr>
          <a:xfrm>
            <a:off x="4774266" y="1949350"/>
            <a:ext cx="2618536" cy="2618536"/>
            <a:chOff x="4623826" y="1989990"/>
            <a:chExt cx="2962914" cy="2962914"/>
          </a:xfrm>
        </p:grpSpPr>
        <p:pic>
          <p:nvPicPr>
            <p:cNvPr id="143" name="Graphic 142">
              <a:extLst>
                <a:ext uri="{FF2B5EF4-FFF2-40B4-BE49-F238E27FC236}">
                  <a16:creationId xmlns:a16="http://schemas.microsoft.com/office/drawing/2014/main" id="{EEBE602B-0CF2-684A-A8F1-1C36A936675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2700000">
              <a:off x="4862474" y="2226172"/>
              <a:ext cx="2492218" cy="2492218"/>
            </a:xfrm>
            <a:prstGeom prst="rect">
              <a:avLst/>
            </a:prstGeom>
          </p:spPr>
        </p:pic>
        <p:grpSp>
          <p:nvGrpSpPr>
            <p:cNvPr id="4" name="Group 3">
              <a:extLst>
                <a:ext uri="{FF2B5EF4-FFF2-40B4-BE49-F238E27FC236}">
                  <a16:creationId xmlns:a16="http://schemas.microsoft.com/office/drawing/2014/main" id="{9ABAE6F5-DABA-7F4B-B908-FB714706DD1B}"/>
                </a:ext>
              </a:extLst>
            </p:cNvPr>
            <p:cNvGrpSpPr/>
            <p:nvPr/>
          </p:nvGrpSpPr>
          <p:grpSpPr>
            <a:xfrm>
              <a:off x="4623826" y="1989990"/>
              <a:ext cx="2962914" cy="2962914"/>
              <a:chOff x="4623826" y="1989990"/>
              <a:chExt cx="2962914" cy="2962914"/>
            </a:xfrm>
          </p:grpSpPr>
          <p:sp>
            <p:nvSpPr>
              <p:cNvPr id="140" name="TextBox 139">
                <a:extLst>
                  <a:ext uri="{FF2B5EF4-FFF2-40B4-BE49-F238E27FC236}">
                    <a16:creationId xmlns:a16="http://schemas.microsoft.com/office/drawing/2014/main" id="{B0DFE7F8-B1AF-F14E-ACF6-5048B97215F7}"/>
                  </a:ext>
                </a:extLst>
              </p:cNvPr>
              <p:cNvSpPr txBox="1"/>
              <p:nvPr/>
            </p:nvSpPr>
            <p:spPr>
              <a:xfrm rot="16200000">
                <a:off x="4641079" y="2464253"/>
                <a:ext cx="2216654" cy="1957846"/>
              </a:xfrm>
              <a:prstGeom prst="rect">
                <a:avLst/>
              </a:prstGeom>
              <a:noFill/>
              <a:ln>
                <a:noFill/>
              </a:ln>
            </p:spPr>
            <p:txBody>
              <a:bodyPr wrap="square" rtlCol="0">
                <a:prstTxWarp prst="textArchUp">
                  <a:avLst>
                    <a:gd name="adj" fmla="val 10768346"/>
                  </a:avLst>
                </a:prstTxWarp>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r>
                  <a:rPr lang="en-US" sz="1100">
                    <a:solidFill>
                      <a:schemeClr val="tx1"/>
                    </a:solidFill>
                  </a:rPr>
                  <a:t>DevOps</a:t>
                </a:r>
              </a:p>
            </p:txBody>
          </p:sp>
          <p:sp>
            <p:nvSpPr>
              <p:cNvPr id="112" name="Oval 111">
                <a:extLst>
                  <a:ext uri="{FF2B5EF4-FFF2-40B4-BE49-F238E27FC236}">
                    <a16:creationId xmlns:a16="http://schemas.microsoft.com/office/drawing/2014/main" id="{0649CEAB-4C07-8742-8E25-1B798DA4C76B}"/>
                  </a:ext>
                </a:extLst>
              </p:cNvPr>
              <p:cNvSpPr/>
              <p:nvPr/>
            </p:nvSpPr>
            <p:spPr>
              <a:xfrm>
                <a:off x="4623826" y="1989990"/>
                <a:ext cx="2962914" cy="2962914"/>
              </a:xfrm>
              <a:prstGeom prst="ellipse">
                <a:avLst/>
              </a:prstGeom>
              <a:noFill/>
              <a:ln w="47625">
                <a:solidFill>
                  <a:srgbClr val="3BB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39" name="TextBox 138">
                <a:extLst>
                  <a:ext uri="{FF2B5EF4-FFF2-40B4-BE49-F238E27FC236}">
                    <a16:creationId xmlns:a16="http://schemas.microsoft.com/office/drawing/2014/main" id="{19E3003E-C041-2748-963A-48E1710B9A9C}"/>
                  </a:ext>
                </a:extLst>
              </p:cNvPr>
              <p:cNvSpPr txBox="1"/>
              <p:nvPr/>
            </p:nvSpPr>
            <p:spPr>
              <a:xfrm rot="5595634">
                <a:off x="5373954" y="2505749"/>
                <a:ext cx="2216652" cy="1957845"/>
              </a:xfrm>
              <a:prstGeom prst="rect">
                <a:avLst/>
              </a:prstGeom>
              <a:noFill/>
              <a:ln>
                <a:noFill/>
              </a:ln>
            </p:spPr>
            <p:txBody>
              <a:bodyPr wrap="square" rtlCol="0">
                <a:prstTxWarp prst="textArchUp">
                  <a:avLst>
                    <a:gd name="adj" fmla="val 10768346"/>
                  </a:avLst>
                </a:prstTxWarp>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r>
                  <a:rPr lang="en-US" sz="1100">
                    <a:solidFill>
                      <a:schemeClr val="tx1"/>
                    </a:solidFill>
                  </a:rPr>
                  <a:t>Web Applications &amp; APIs</a:t>
                </a:r>
              </a:p>
            </p:txBody>
          </p:sp>
          <p:sp>
            <p:nvSpPr>
              <p:cNvPr id="141" name="TextBox 140">
                <a:extLst>
                  <a:ext uri="{FF2B5EF4-FFF2-40B4-BE49-F238E27FC236}">
                    <a16:creationId xmlns:a16="http://schemas.microsoft.com/office/drawing/2014/main" id="{146C8AEC-D906-FB4A-89C8-02D30581BA21}"/>
                  </a:ext>
                </a:extLst>
              </p:cNvPr>
              <p:cNvSpPr txBox="1"/>
              <p:nvPr/>
            </p:nvSpPr>
            <p:spPr>
              <a:xfrm>
                <a:off x="5011669" y="2126438"/>
                <a:ext cx="2216652" cy="1957845"/>
              </a:xfrm>
              <a:prstGeom prst="rect">
                <a:avLst/>
              </a:prstGeom>
              <a:noFill/>
              <a:ln>
                <a:noFill/>
              </a:ln>
            </p:spPr>
            <p:txBody>
              <a:bodyPr wrap="square" rtlCol="0">
                <a:prstTxWarp prst="textArchUp">
                  <a:avLst>
                    <a:gd name="adj" fmla="val 10768346"/>
                  </a:avLst>
                </a:prstTxWarp>
                <a:spAutoFit/>
              </a:bodyPr>
              <a:lstStyle>
                <a:defPPr>
                  <a:defRPr lang="en-US"/>
                </a:defPPr>
                <a:lvl1pPr marR="0" lvl="0" indent="0" algn="ctr" fontAlgn="auto">
                  <a:lnSpc>
                    <a:spcPct val="95000"/>
                  </a:lnSpc>
                  <a:spcBef>
                    <a:spcPts val="300"/>
                  </a:spcBef>
                  <a:spcAft>
                    <a:spcPts val="0"/>
                  </a:spcAft>
                  <a:buClrTx/>
                  <a:buSzTx/>
                  <a:buFontTx/>
                  <a:buNone/>
                  <a:tabLst/>
                  <a:defRPr sz="1000" b="1">
                    <a:solidFill>
                      <a:schemeClr val="tx1">
                        <a:lumMod val="65000"/>
                        <a:lumOff val="35000"/>
                      </a:schemeClr>
                    </a:solidFill>
                    <a:latin typeface="Arial" panose="020B0604020202020204"/>
                  </a:defRPr>
                </a:lvl1pPr>
              </a:lstStyle>
              <a:p>
                <a:r>
                  <a:rPr lang="en-US" sz="1100">
                    <a:solidFill>
                      <a:schemeClr val="tx1"/>
                    </a:solidFill>
                  </a:rPr>
                  <a:t>Cloud Networking</a:t>
                </a:r>
              </a:p>
            </p:txBody>
          </p:sp>
          <p:pic>
            <p:nvPicPr>
              <p:cNvPr id="144" name="Graphic 12">
                <a:extLst>
                  <a:ext uri="{FF2B5EF4-FFF2-40B4-BE49-F238E27FC236}">
                    <a16:creationId xmlns:a16="http://schemas.microsoft.com/office/drawing/2014/main" id="{3F63E994-FE13-1F46-832A-E04556A6C880}"/>
                  </a:ext>
                </a:extLst>
              </p:cNvPr>
              <p:cNvPicPr>
                <a:picLocks noChangeAspect="1"/>
              </p:cNvPicPr>
              <p:nvPr/>
            </p:nvPicPr>
            <p:blipFill>
              <a:blip r:embed="rId21">
                <a:biLevel thresh="25000"/>
                <a:extLst>
                  <a:ext uri="{96DAC541-7B7A-43D3-8B79-37D633B846F1}">
                    <asvg:svgBlip xmlns:asvg="http://schemas.microsoft.com/office/drawing/2016/SVG/main" r:embed="rId22"/>
                  </a:ext>
                </a:extLst>
              </a:blip>
              <a:stretch>
                <a:fillRect/>
              </a:stretch>
            </p:blipFill>
            <p:spPr>
              <a:xfrm>
                <a:off x="4970375" y="3181026"/>
                <a:ext cx="607293" cy="607293"/>
              </a:xfrm>
              <a:prstGeom prst="rect">
                <a:avLst/>
              </a:prstGeom>
            </p:spPr>
          </p:pic>
          <p:pic>
            <p:nvPicPr>
              <p:cNvPr id="145" name="Picture 81">
                <a:extLst>
                  <a:ext uri="{FF2B5EF4-FFF2-40B4-BE49-F238E27FC236}">
                    <a16:creationId xmlns:a16="http://schemas.microsoft.com/office/drawing/2014/main" id="{B35C74DE-78D6-0D46-B043-D8671C653C59}"/>
                  </a:ext>
                </a:extLst>
              </p:cNvPr>
              <p:cNvPicPr>
                <a:picLocks noChangeAspect="1"/>
              </p:cNvPicPr>
              <p:nvPr/>
            </p:nvPicPr>
            <p:blipFill>
              <a:blip r:embed="rId23">
                <a:biLevel thresh="25000"/>
                <a:extLst>
                  <a:ext uri="{96DAC541-7B7A-43D3-8B79-37D633B846F1}">
                    <asvg:svgBlip xmlns:asvg="http://schemas.microsoft.com/office/drawing/2016/SVG/main" r:embed="rId24"/>
                  </a:ext>
                </a:extLst>
              </a:blip>
              <a:stretch>
                <a:fillRect/>
              </a:stretch>
            </p:blipFill>
            <p:spPr bwMode="auto">
              <a:xfrm>
                <a:off x="5837253" y="2356375"/>
                <a:ext cx="536059" cy="536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 name="Graphic 145">
                <a:extLst>
                  <a:ext uri="{FF2B5EF4-FFF2-40B4-BE49-F238E27FC236}">
                    <a16:creationId xmlns:a16="http://schemas.microsoft.com/office/drawing/2014/main" id="{DF8D418C-56CA-304B-938A-E4FC687A8247}"/>
                  </a:ext>
                </a:extLst>
              </p:cNvPr>
              <p:cNvPicPr>
                <a:picLocks noChangeAspect="1"/>
              </p:cNvPicPr>
              <p:nvPr/>
            </p:nvPicPr>
            <p:blipFill>
              <a:blip r:embed="rId7">
                <a:lum bright="100000" contrast="-100000"/>
                <a:extLst>
                  <a:ext uri="{96DAC541-7B7A-43D3-8B79-37D633B846F1}">
                    <asvg:svgBlip xmlns:asvg="http://schemas.microsoft.com/office/drawing/2016/SVG/main" r:embed="rId25"/>
                  </a:ext>
                </a:extLst>
              </a:blip>
              <a:stretch>
                <a:fillRect/>
              </a:stretch>
            </p:blipFill>
            <p:spPr>
              <a:xfrm>
                <a:off x="6694489" y="3212291"/>
                <a:ext cx="520404" cy="523479"/>
              </a:xfrm>
              <a:prstGeom prst="rect">
                <a:avLst/>
              </a:prstGeom>
            </p:spPr>
          </p:pic>
          <p:pic>
            <p:nvPicPr>
              <p:cNvPr id="147" name="Graphic 146">
                <a:extLst>
                  <a:ext uri="{FF2B5EF4-FFF2-40B4-BE49-F238E27FC236}">
                    <a16:creationId xmlns:a16="http://schemas.microsoft.com/office/drawing/2014/main" id="{D65E0BF1-5187-2D4C-ABF7-543474D367D3}"/>
                  </a:ext>
                </a:extLst>
              </p:cNvPr>
              <p:cNvPicPr>
                <a:picLocks noChangeAspect="1"/>
              </p:cNvPicPr>
              <p:nvPr/>
            </p:nvPicPr>
            <p:blipFill>
              <a:blip r:embed="rId3">
                <a:biLevel thresh="25000"/>
                <a:lum bright="100000" contrast="-100000"/>
                <a:extLst>
                  <a:ext uri="{96DAC541-7B7A-43D3-8B79-37D633B846F1}">
                    <asvg:svgBlip xmlns:asvg="http://schemas.microsoft.com/office/drawing/2016/SVG/main" r:embed="rId26"/>
                  </a:ext>
                </a:extLst>
              </a:blip>
              <a:stretch>
                <a:fillRect/>
              </a:stretch>
            </p:blipFill>
            <p:spPr>
              <a:xfrm>
                <a:off x="5813649" y="4010212"/>
                <a:ext cx="583265" cy="574324"/>
              </a:xfrm>
              <a:prstGeom prst="rect">
                <a:avLst/>
              </a:prstGeom>
            </p:spPr>
          </p:pic>
          <p:pic>
            <p:nvPicPr>
              <p:cNvPr id="148" name="Graphic 147">
                <a:extLst>
                  <a:ext uri="{FF2B5EF4-FFF2-40B4-BE49-F238E27FC236}">
                    <a16:creationId xmlns:a16="http://schemas.microsoft.com/office/drawing/2014/main" id="{B02B7344-4034-A345-B4F1-B8D7EFCCE71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734543" y="3076320"/>
                <a:ext cx="756248" cy="756248"/>
              </a:xfrm>
              <a:prstGeom prst="rect">
                <a:avLst/>
              </a:prstGeom>
            </p:spPr>
          </p:pic>
          <p:sp>
            <p:nvSpPr>
              <p:cNvPr id="88" name="Rectangle 87">
                <a:extLst>
                  <a:ext uri="{FF2B5EF4-FFF2-40B4-BE49-F238E27FC236}">
                    <a16:creationId xmlns:a16="http://schemas.microsoft.com/office/drawing/2014/main" id="{9470AB4F-65A3-3942-9CF3-A416C796182F}"/>
                  </a:ext>
                </a:extLst>
              </p:cNvPr>
              <p:cNvSpPr/>
              <p:nvPr/>
            </p:nvSpPr>
            <p:spPr>
              <a:xfrm>
                <a:off x="4640720" y="2761588"/>
                <a:ext cx="2943894" cy="2076618"/>
              </a:xfrm>
              <a:prstGeom prst="rect">
                <a:avLst/>
              </a:prstGeom>
              <a:noFill/>
            </p:spPr>
            <p:txBody>
              <a:bodyPr wrap="none" lIns="91440" tIns="45720" rIns="91440" bIns="45720">
                <a:prstTxWarp prst="textArchDown">
                  <a:avLst>
                    <a:gd name="adj" fmla="val 521962"/>
                  </a:avLst>
                </a:prstTxWarp>
                <a:spAutoFit/>
              </a:bodyPr>
              <a:lstStyle/>
              <a:p>
                <a:pPr algn="ctr"/>
                <a:r>
                  <a:rPr lang="en-US" sz="1100" b="1" kern="0" cap="none">
                    <a:ln w="0">
                      <a:noFill/>
                    </a:ln>
                    <a:solidFill>
                      <a:schemeClr val="tx1"/>
                    </a:solidFill>
                    <a:latin typeface="Arial" panose="020B0604020202020204" pitchFamily="34" charset="0"/>
                  </a:rPr>
                  <a:t>SaaS</a:t>
                </a:r>
              </a:p>
            </p:txBody>
          </p:sp>
        </p:grpSp>
      </p:grpSp>
      <p:cxnSp>
        <p:nvCxnSpPr>
          <p:cNvPr id="95" name="Straight Connector 94">
            <a:extLst>
              <a:ext uri="{FF2B5EF4-FFF2-40B4-BE49-F238E27FC236}">
                <a16:creationId xmlns:a16="http://schemas.microsoft.com/office/drawing/2014/main" id="{B087156C-744A-9F49-866F-789B8E924F35}"/>
              </a:ext>
            </a:extLst>
          </p:cNvPr>
          <p:cNvCxnSpPr>
            <a:cxnSpLocks/>
          </p:cNvCxnSpPr>
          <p:nvPr/>
        </p:nvCxnSpPr>
        <p:spPr>
          <a:xfrm flipH="1" flipV="1">
            <a:off x="8275202" y="942317"/>
            <a:ext cx="11948" cy="229131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DA13F5C-5DF8-8647-AE32-F427BC62D536}"/>
              </a:ext>
            </a:extLst>
          </p:cNvPr>
          <p:cNvCxnSpPr>
            <a:cxnSpLocks/>
          </p:cNvCxnSpPr>
          <p:nvPr/>
        </p:nvCxnSpPr>
        <p:spPr>
          <a:xfrm flipV="1">
            <a:off x="3905311" y="1348280"/>
            <a:ext cx="0" cy="139862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BEBC711-B3F7-984E-B4E2-5037FC03D386}"/>
              </a:ext>
            </a:extLst>
          </p:cNvPr>
          <p:cNvCxnSpPr>
            <a:cxnSpLocks/>
          </p:cNvCxnSpPr>
          <p:nvPr/>
        </p:nvCxnSpPr>
        <p:spPr>
          <a:xfrm flipV="1">
            <a:off x="8275202" y="4200764"/>
            <a:ext cx="0" cy="138187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6" name="Title 2">
            <a:extLst>
              <a:ext uri="{FF2B5EF4-FFF2-40B4-BE49-F238E27FC236}">
                <a16:creationId xmlns:a16="http://schemas.microsoft.com/office/drawing/2014/main" id="{4A2603AF-112D-E143-9E91-9F88D3FA63F4}"/>
              </a:ext>
            </a:extLst>
          </p:cNvPr>
          <p:cNvSpPr txBox="1">
            <a:spLocks/>
          </p:cNvSpPr>
          <p:nvPr/>
        </p:nvSpPr>
        <p:spPr>
          <a:xfrm>
            <a:off x="250519" y="295726"/>
            <a:ext cx="11689249" cy="708595"/>
          </a:xfrm>
          <a:prstGeom prst="rect">
            <a:avLst/>
          </a:prstGeom>
        </p:spPr>
        <p:txBody>
          <a:bodyPr wrap="none" lIns="91440" tIns="45720" rIns="91440" bIns="45720" anchor="t" anchorCtr="0">
            <a:noAutofit/>
          </a:bodyPr>
          <a:lstStyle>
            <a:lvl1pPr algn="l" defTabSz="914400" rtl="0" eaLnBrk="1" latinLnBrk="0" hangingPunct="1">
              <a:lnSpc>
                <a:spcPct val="90000"/>
              </a:lnSpc>
              <a:spcBef>
                <a:spcPct val="0"/>
              </a:spcBef>
              <a:buNone/>
              <a:defRPr sz="3400" b="1" kern="1200" spc="0" baseline="0">
                <a:solidFill>
                  <a:srgbClr val="000000"/>
                </a:solidFill>
                <a:latin typeface="+mj-lt"/>
                <a:ea typeface="Inter" panose="020B0502030000000004" pitchFamily="34" charset="0"/>
                <a:cs typeface="+mj-cs"/>
              </a:defRPr>
            </a:lvl1pPr>
          </a:lstStyle>
          <a:p>
            <a:r>
              <a:rPr lang="en-US" sz="3200"/>
              <a:t>Fortinet Cloud Security Portfolio</a:t>
            </a:r>
            <a:endParaRPr lang="en-US" sz="3200">
              <a:cs typeface="Arial"/>
            </a:endParaRPr>
          </a:p>
        </p:txBody>
      </p:sp>
      <p:sp>
        <p:nvSpPr>
          <p:cNvPr id="53" name="Rounded Rectangle 52">
            <a:extLst>
              <a:ext uri="{FF2B5EF4-FFF2-40B4-BE49-F238E27FC236}">
                <a16:creationId xmlns:a16="http://schemas.microsoft.com/office/drawing/2014/main" id="{E005E29B-1384-624F-8EA7-4C6418DE5728}"/>
              </a:ext>
            </a:extLst>
          </p:cNvPr>
          <p:cNvSpPr/>
          <p:nvPr/>
        </p:nvSpPr>
        <p:spPr>
          <a:xfrm>
            <a:off x="3572080" y="5319220"/>
            <a:ext cx="4549154" cy="1090389"/>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sp>
        <p:nvSpPr>
          <p:cNvPr id="54" name="TextBox 53">
            <a:extLst>
              <a:ext uri="{FF2B5EF4-FFF2-40B4-BE49-F238E27FC236}">
                <a16:creationId xmlns:a16="http://schemas.microsoft.com/office/drawing/2014/main" id="{E88E04A1-849D-7E49-88BD-C880D41E81D9}"/>
              </a:ext>
            </a:extLst>
          </p:cNvPr>
          <p:cNvSpPr txBox="1"/>
          <p:nvPr/>
        </p:nvSpPr>
        <p:spPr>
          <a:xfrm>
            <a:off x="3581187" y="5173709"/>
            <a:ext cx="5546357" cy="1204176"/>
          </a:xfrm>
          <a:prstGeom prst="rect">
            <a:avLst/>
          </a:prstGeom>
          <a:noFill/>
        </p:spPr>
        <p:txBody>
          <a:bodyPr wrap="square" rtlCol="0">
            <a:spAutoFit/>
          </a:bodyPr>
          <a:lstStyle/>
          <a:p>
            <a:pPr defTabSz="457189">
              <a:lnSpc>
                <a:spcPct val="95000"/>
              </a:lnSpc>
              <a:spcAft>
                <a:spcPts val="600"/>
              </a:spcAft>
            </a:pPr>
            <a:endParaRPr lang="en-US" sz="1100" b="1">
              <a:cs typeface="Arial" panose="020B0604020202020204" pitchFamily="34" charset="0"/>
            </a:endParaRPr>
          </a:p>
          <a:p>
            <a:pPr marL="285750" indent="-285750" defTabSz="457189">
              <a:lnSpc>
                <a:spcPct val="95000"/>
              </a:lnSpc>
              <a:spcAft>
                <a:spcPts val="600"/>
              </a:spcAft>
              <a:buFont typeface="Arial" panose="020B0604020202020204" pitchFamily="34" charset="0"/>
              <a:buChar char="•"/>
            </a:pPr>
            <a:r>
              <a:rPr lang="en-US" sz="1100">
                <a:cs typeface="Arial" panose="020B0604020202020204" pitchFamily="34" charset="0"/>
              </a:rPr>
              <a:t>Seamless security securing any applications journey on any cloud</a:t>
            </a:r>
          </a:p>
          <a:p>
            <a:pPr marL="285750" indent="-285750" defTabSz="457189">
              <a:lnSpc>
                <a:spcPct val="95000"/>
              </a:lnSpc>
              <a:spcAft>
                <a:spcPts val="600"/>
              </a:spcAft>
              <a:buFont typeface="Arial" panose="020B0604020202020204" pitchFamily="34" charset="0"/>
              <a:buChar char="•"/>
            </a:pPr>
            <a:r>
              <a:rPr lang="en-US" sz="1100">
                <a:cs typeface="Arial" panose="020B0604020202020204" pitchFamily="34" charset="0"/>
              </a:rPr>
              <a:t>Consistent policies</a:t>
            </a:r>
          </a:p>
          <a:p>
            <a:pPr marL="285750" indent="-285750" defTabSz="457189">
              <a:lnSpc>
                <a:spcPct val="95000"/>
              </a:lnSpc>
              <a:spcAft>
                <a:spcPts val="600"/>
              </a:spcAft>
              <a:buFont typeface="Arial" panose="020B0604020202020204" pitchFamily="34" charset="0"/>
              <a:buChar char="•"/>
            </a:pPr>
            <a:r>
              <a:rPr lang="en-US" sz="1100">
                <a:cs typeface="Arial" panose="020B0604020202020204" pitchFamily="34" charset="0"/>
              </a:rPr>
              <a:t>Deep visibility</a:t>
            </a:r>
          </a:p>
          <a:p>
            <a:pPr marL="285750" indent="-285750" defTabSz="457189">
              <a:lnSpc>
                <a:spcPct val="95000"/>
              </a:lnSpc>
              <a:spcAft>
                <a:spcPts val="600"/>
              </a:spcAft>
              <a:buFont typeface="Arial" panose="020B0604020202020204" pitchFamily="34" charset="0"/>
              <a:buChar char="•"/>
            </a:pPr>
            <a:r>
              <a:rPr lang="en-US" sz="1100">
                <a:cs typeface="Arial" panose="020B0604020202020204" pitchFamily="34" charset="0"/>
              </a:rPr>
              <a:t>Automations through ML / deep-learning </a:t>
            </a:r>
          </a:p>
        </p:txBody>
      </p:sp>
    </p:spTree>
    <p:extLst>
      <p:ext uri="{BB962C8B-B14F-4D97-AF65-F5344CB8AC3E}">
        <p14:creationId xmlns:p14="http://schemas.microsoft.com/office/powerpoint/2010/main" val="22890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2" name="Straight Arrow Connector 171">
            <a:extLst>
              <a:ext uri="{FF2B5EF4-FFF2-40B4-BE49-F238E27FC236}">
                <a16:creationId xmlns:a16="http://schemas.microsoft.com/office/drawing/2014/main" id="{096C3C61-39EF-0546-AC10-939352F45A57}"/>
              </a:ext>
            </a:extLst>
          </p:cNvPr>
          <p:cNvCxnSpPr>
            <a:cxnSpLocks/>
          </p:cNvCxnSpPr>
          <p:nvPr/>
        </p:nvCxnSpPr>
        <p:spPr>
          <a:xfrm>
            <a:off x="6068041" y="3479639"/>
            <a:ext cx="548195" cy="0"/>
          </a:xfrm>
          <a:prstGeom prst="straightConnector1">
            <a:avLst/>
          </a:prstGeom>
          <a:ln w="12700">
            <a:solidFill>
              <a:schemeClr val="accent3"/>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E22289C2-E481-D246-9179-DB17DB144248}"/>
              </a:ext>
            </a:extLst>
          </p:cNvPr>
          <p:cNvSpPr/>
          <p:nvPr/>
        </p:nvSpPr>
        <p:spPr>
          <a:xfrm>
            <a:off x="8433976" y="2699657"/>
            <a:ext cx="3163310" cy="24384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1A2562BB-9D4D-2041-B7D0-496AA5DB370A}"/>
              </a:ext>
            </a:extLst>
          </p:cNvPr>
          <p:cNvSpPr>
            <a:spLocks noGrp="1"/>
          </p:cNvSpPr>
          <p:nvPr>
            <p:ph sz="half" idx="1"/>
          </p:nvPr>
        </p:nvSpPr>
        <p:spPr>
          <a:xfrm>
            <a:off x="8718306" y="2798990"/>
            <a:ext cx="2878980" cy="2339067"/>
          </a:xfrm>
        </p:spPr>
        <p:txBody>
          <a:bodyPr/>
          <a:lstStyle/>
          <a:p>
            <a:pPr marL="0" indent="0">
              <a:buNone/>
            </a:pPr>
            <a:r>
              <a:rPr lang="en-US" sz="1200"/>
              <a:t>Network Firewall Leadership in Cloud</a:t>
            </a:r>
          </a:p>
          <a:p>
            <a:pPr marL="0" indent="0">
              <a:buNone/>
            </a:pPr>
            <a:r>
              <a:rPr lang="en-US" sz="1200"/>
              <a:t>Multiple form factors and consumption models for different deployment needs</a:t>
            </a:r>
          </a:p>
          <a:p>
            <a:pPr marL="0" indent="0">
              <a:buNone/>
            </a:pPr>
            <a:r>
              <a:rPr lang="en-US" sz="1200"/>
              <a:t>Broad ecosystem integrations for automation, visibility and enforcement</a:t>
            </a:r>
          </a:p>
          <a:p>
            <a:pPr marL="0" indent="0">
              <a:buNone/>
            </a:pPr>
            <a:r>
              <a:rPr lang="en-US" sz="1200"/>
              <a:t>Consistent Security policies across on-premise, Virtual DC and Cloud</a:t>
            </a:r>
          </a:p>
          <a:p>
            <a:pPr marL="0" indent="0">
              <a:buNone/>
            </a:pPr>
            <a:r>
              <a:rPr lang="en-US" sz="1200"/>
              <a:t>Best Price and Performance for any deployment</a:t>
            </a:r>
          </a:p>
        </p:txBody>
      </p:sp>
      <p:sp>
        <p:nvSpPr>
          <p:cNvPr id="3" name="Title 2">
            <a:extLst>
              <a:ext uri="{FF2B5EF4-FFF2-40B4-BE49-F238E27FC236}">
                <a16:creationId xmlns:a16="http://schemas.microsoft.com/office/drawing/2014/main" id="{831E21D8-0267-4845-886F-AAA08FC0D5F2}"/>
              </a:ext>
            </a:extLst>
          </p:cNvPr>
          <p:cNvSpPr>
            <a:spLocks noGrp="1"/>
          </p:cNvSpPr>
          <p:nvPr>
            <p:ph type="title"/>
          </p:nvPr>
        </p:nvSpPr>
        <p:spPr>
          <a:xfrm>
            <a:off x="265778" y="176070"/>
            <a:ext cx="11583322" cy="726454"/>
          </a:xfrm>
        </p:spPr>
        <p:txBody>
          <a:bodyPr/>
          <a:lstStyle/>
          <a:p>
            <a:r>
              <a:rPr lang="en-US"/>
              <a:t>Deliver Enterprise Grade Security Anywhere</a:t>
            </a:r>
          </a:p>
        </p:txBody>
      </p:sp>
      <p:grpSp>
        <p:nvGrpSpPr>
          <p:cNvPr id="71" name="Group 70">
            <a:extLst>
              <a:ext uri="{FF2B5EF4-FFF2-40B4-BE49-F238E27FC236}">
                <a16:creationId xmlns:a16="http://schemas.microsoft.com/office/drawing/2014/main" id="{84CFDB5E-74C8-3944-BBCB-F1D470357978}"/>
              </a:ext>
            </a:extLst>
          </p:cNvPr>
          <p:cNvGrpSpPr/>
          <p:nvPr/>
        </p:nvGrpSpPr>
        <p:grpSpPr>
          <a:xfrm>
            <a:off x="8528085" y="2864992"/>
            <a:ext cx="138447" cy="1973910"/>
            <a:chOff x="8552430" y="2634647"/>
            <a:chExt cx="138447" cy="1973910"/>
          </a:xfrm>
        </p:grpSpPr>
        <p:sp>
          <p:nvSpPr>
            <p:cNvPr id="141" name="Oval 140">
              <a:extLst>
                <a:ext uri="{FF2B5EF4-FFF2-40B4-BE49-F238E27FC236}">
                  <a16:creationId xmlns:a16="http://schemas.microsoft.com/office/drawing/2014/main" id="{6918D4FB-722F-0545-B9DE-37515F18CC2C}"/>
                </a:ext>
              </a:extLst>
            </p:cNvPr>
            <p:cNvSpPr/>
            <p:nvPr/>
          </p:nvSpPr>
          <p:spPr>
            <a:xfrm>
              <a:off x="8591176" y="2634647"/>
              <a:ext cx="99701" cy="10587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48" name="Oval 147">
              <a:extLst>
                <a:ext uri="{FF2B5EF4-FFF2-40B4-BE49-F238E27FC236}">
                  <a16:creationId xmlns:a16="http://schemas.microsoft.com/office/drawing/2014/main" id="{0169A6EE-4384-1845-AF39-8B3C1FFF978A}"/>
                </a:ext>
              </a:extLst>
            </p:cNvPr>
            <p:cNvSpPr/>
            <p:nvPr/>
          </p:nvSpPr>
          <p:spPr>
            <a:xfrm>
              <a:off x="8573201" y="2979695"/>
              <a:ext cx="99701" cy="10587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49" name="Oval 148">
              <a:extLst>
                <a:ext uri="{FF2B5EF4-FFF2-40B4-BE49-F238E27FC236}">
                  <a16:creationId xmlns:a16="http://schemas.microsoft.com/office/drawing/2014/main" id="{6C960616-F53E-F740-A3CB-6BAC471B869C}"/>
                </a:ext>
              </a:extLst>
            </p:cNvPr>
            <p:cNvSpPr/>
            <p:nvPr/>
          </p:nvSpPr>
          <p:spPr>
            <a:xfrm>
              <a:off x="8577253" y="3494612"/>
              <a:ext cx="99701" cy="10587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53" name="Oval 152">
              <a:extLst>
                <a:ext uri="{FF2B5EF4-FFF2-40B4-BE49-F238E27FC236}">
                  <a16:creationId xmlns:a16="http://schemas.microsoft.com/office/drawing/2014/main" id="{E4D7F237-8DE0-7041-8490-D95FFAD2E8FA}"/>
                </a:ext>
              </a:extLst>
            </p:cNvPr>
            <p:cNvSpPr/>
            <p:nvPr/>
          </p:nvSpPr>
          <p:spPr>
            <a:xfrm>
              <a:off x="8570167" y="3998393"/>
              <a:ext cx="99701" cy="10587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54" name="Oval 153">
              <a:extLst>
                <a:ext uri="{FF2B5EF4-FFF2-40B4-BE49-F238E27FC236}">
                  <a16:creationId xmlns:a16="http://schemas.microsoft.com/office/drawing/2014/main" id="{31DCEC3D-9B4A-184E-AB4E-04DBE5EF40F4}"/>
                </a:ext>
              </a:extLst>
            </p:cNvPr>
            <p:cNvSpPr/>
            <p:nvPr/>
          </p:nvSpPr>
          <p:spPr>
            <a:xfrm>
              <a:off x="8552430" y="4502685"/>
              <a:ext cx="99701" cy="10587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grpSp>
      <p:cxnSp>
        <p:nvCxnSpPr>
          <p:cNvPr id="128" name="Straight Arrow Connector 127">
            <a:extLst>
              <a:ext uri="{FF2B5EF4-FFF2-40B4-BE49-F238E27FC236}">
                <a16:creationId xmlns:a16="http://schemas.microsoft.com/office/drawing/2014/main" id="{BB2D6192-48E7-7F41-A9F9-62BAF9465270}"/>
              </a:ext>
            </a:extLst>
          </p:cNvPr>
          <p:cNvCxnSpPr>
            <a:cxnSpLocks/>
          </p:cNvCxnSpPr>
          <p:nvPr/>
        </p:nvCxnSpPr>
        <p:spPr>
          <a:xfrm>
            <a:off x="5143448" y="2346725"/>
            <a:ext cx="0" cy="620496"/>
          </a:xfrm>
          <a:prstGeom prst="straightConnector1">
            <a:avLst/>
          </a:prstGeom>
          <a:ln w="12700">
            <a:solidFill>
              <a:schemeClr val="accent3"/>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FA09327-81D7-2043-99AD-B32454926DA2}"/>
              </a:ext>
            </a:extLst>
          </p:cNvPr>
          <p:cNvGrpSpPr/>
          <p:nvPr/>
        </p:nvGrpSpPr>
        <p:grpSpPr>
          <a:xfrm>
            <a:off x="2102955" y="3844793"/>
            <a:ext cx="6171408" cy="1978071"/>
            <a:chOff x="825779" y="4259863"/>
            <a:chExt cx="6785263" cy="2026676"/>
          </a:xfrm>
        </p:grpSpPr>
        <p:sp>
          <p:nvSpPr>
            <p:cNvPr id="125" name="Rectangle 124">
              <a:extLst>
                <a:ext uri="{FF2B5EF4-FFF2-40B4-BE49-F238E27FC236}">
                  <a16:creationId xmlns:a16="http://schemas.microsoft.com/office/drawing/2014/main" id="{ED4C226C-437C-8141-9EC5-2D0A15C716B7}"/>
                </a:ext>
              </a:extLst>
            </p:cNvPr>
            <p:cNvSpPr/>
            <p:nvPr/>
          </p:nvSpPr>
          <p:spPr>
            <a:xfrm>
              <a:off x="825780" y="4960085"/>
              <a:ext cx="6785262" cy="1326454"/>
            </a:xfrm>
            <a:prstGeom prst="rect">
              <a:avLst/>
            </a:prstGeom>
            <a:solidFill>
              <a:schemeClr val="bg1">
                <a:alpha val="50196"/>
              </a:schemeClr>
            </a:solidFill>
            <a:ln>
              <a:solidFill>
                <a:srgbClr val="83B2EE">
                  <a:alpha val="8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1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47" name="Rectangle 146">
              <a:extLst>
                <a:ext uri="{FF2B5EF4-FFF2-40B4-BE49-F238E27FC236}">
                  <a16:creationId xmlns:a16="http://schemas.microsoft.com/office/drawing/2014/main" id="{FD223EFA-B40A-3C42-B647-8769505A126E}"/>
                </a:ext>
              </a:extLst>
            </p:cNvPr>
            <p:cNvSpPr/>
            <p:nvPr/>
          </p:nvSpPr>
          <p:spPr>
            <a:xfrm>
              <a:off x="825779" y="5943778"/>
              <a:ext cx="6785261" cy="324404"/>
            </a:xfrm>
            <a:prstGeom prst="rect">
              <a:avLst/>
            </a:prstGeom>
            <a:solidFill>
              <a:srgbClr val="002060"/>
            </a:solidFill>
            <a:ln>
              <a:solidFill>
                <a:srgbClr val="83B2EE">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pic>
          <p:nvPicPr>
            <p:cNvPr id="5" name="Graphic 4" descr="Cloud outline">
              <a:extLst>
                <a:ext uri="{FF2B5EF4-FFF2-40B4-BE49-F238E27FC236}">
                  <a16:creationId xmlns:a16="http://schemas.microsoft.com/office/drawing/2014/main" id="{1F85C191-42B0-5A4B-A5BD-6272093CBE1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420" t="23391" r="5307" b="24135"/>
            <a:stretch/>
          </p:blipFill>
          <p:spPr>
            <a:xfrm flipH="1">
              <a:off x="1158751" y="5014475"/>
              <a:ext cx="1646945" cy="900631"/>
            </a:xfrm>
            <a:prstGeom prst="rect">
              <a:avLst/>
            </a:prstGeom>
          </p:spPr>
        </p:pic>
        <p:pic>
          <p:nvPicPr>
            <p:cNvPr id="25" name="Picture 55">
              <a:extLst>
                <a:ext uri="{FF2B5EF4-FFF2-40B4-BE49-F238E27FC236}">
                  <a16:creationId xmlns:a16="http://schemas.microsoft.com/office/drawing/2014/main" id="{784F468A-AD1F-584D-B00F-35A9D870E6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a:off x="4180043" y="5020832"/>
              <a:ext cx="863073" cy="951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9" name="Straight Arrow Connector 118">
              <a:extLst>
                <a:ext uri="{FF2B5EF4-FFF2-40B4-BE49-F238E27FC236}">
                  <a16:creationId xmlns:a16="http://schemas.microsoft.com/office/drawing/2014/main" id="{308CA877-633F-9D47-AB13-49A83BD63987}"/>
                </a:ext>
              </a:extLst>
            </p:cNvPr>
            <p:cNvCxnSpPr>
              <a:cxnSpLocks/>
            </p:cNvCxnSpPr>
            <p:nvPr/>
          </p:nvCxnSpPr>
          <p:spPr>
            <a:xfrm>
              <a:off x="4632665" y="4259863"/>
              <a:ext cx="0" cy="700222"/>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129" name="Picture 53">
              <a:extLst>
                <a:ext uri="{FF2B5EF4-FFF2-40B4-BE49-F238E27FC236}">
                  <a16:creationId xmlns:a16="http://schemas.microsoft.com/office/drawing/2014/main" id="{FF2C6817-6393-3040-9D6E-8075344533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6237789" y="5106003"/>
              <a:ext cx="816344" cy="7890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 name="TextBox 129">
              <a:extLst>
                <a:ext uri="{FF2B5EF4-FFF2-40B4-BE49-F238E27FC236}">
                  <a16:creationId xmlns:a16="http://schemas.microsoft.com/office/drawing/2014/main" id="{EB511E90-975B-464C-B8D7-F6961FF9B8E4}"/>
                </a:ext>
              </a:extLst>
            </p:cNvPr>
            <p:cNvSpPr txBox="1"/>
            <p:nvPr/>
          </p:nvSpPr>
          <p:spPr>
            <a:xfrm>
              <a:off x="5996314" y="5972748"/>
              <a:ext cx="1356296" cy="229409"/>
            </a:xfrm>
            <a:prstGeom prst="rect">
              <a:avLst/>
            </a:prstGeom>
            <a:noFill/>
          </p:spPr>
          <p:txBody>
            <a:bodyPr wrap="square" rtlCol="0">
              <a:spAutoFit/>
            </a:bodyPr>
            <a:lstStyle/>
            <a:p>
              <a:pPr marL="0" marR="0" lvl="0" indent="0" algn="ctr" defTabSz="457189" rtl="0" eaLnBrk="1" fontAlgn="auto" latinLnBrk="0" hangingPunct="1">
                <a:lnSpc>
                  <a:spcPct val="95000"/>
                </a:lnSpc>
                <a:spcBef>
                  <a:spcPts val="0"/>
                </a:spcBef>
                <a:spcAft>
                  <a:spcPts val="60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Virtual Branch</a:t>
              </a:r>
            </a:p>
          </p:txBody>
        </p:sp>
        <p:sp>
          <p:nvSpPr>
            <p:cNvPr id="131" name="TextBox 130">
              <a:extLst>
                <a:ext uri="{FF2B5EF4-FFF2-40B4-BE49-F238E27FC236}">
                  <a16:creationId xmlns:a16="http://schemas.microsoft.com/office/drawing/2014/main" id="{C602ECF4-4A1E-8643-AF84-9CE18706E8E5}"/>
                </a:ext>
              </a:extLst>
            </p:cNvPr>
            <p:cNvSpPr txBox="1"/>
            <p:nvPr/>
          </p:nvSpPr>
          <p:spPr>
            <a:xfrm>
              <a:off x="3428629" y="5955185"/>
              <a:ext cx="2334255" cy="238526"/>
            </a:xfrm>
            <a:prstGeom prst="rect">
              <a:avLst/>
            </a:prstGeom>
            <a:noFill/>
          </p:spPr>
          <p:txBody>
            <a:bodyPr wrap="square" rtlCol="0">
              <a:spAutoFit/>
            </a:bodyPr>
            <a:lstStyle/>
            <a:p>
              <a:pPr marL="0" marR="0" lvl="0" indent="0" algn="ctr" defTabSz="457189" rtl="0" eaLnBrk="1" fontAlgn="auto" latinLnBrk="0" hangingPunct="1">
                <a:lnSpc>
                  <a:spcPct val="95000"/>
                </a:lnSpc>
                <a:spcBef>
                  <a:spcPts val="0"/>
                </a:spcBef>
                <a:spcAft>
                  <a:spcPts val="60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Private Cloud or Virtual Datacenter</a:t>
              </a:r>
            </a:p>
          </p:txBody>
        </p:sp>
        <p:sp>
          <p:nvSpPr>
            <p:cNvPr id="132" name="TextBox 131">
              <a:extLst>
                <a:ext uri="{FF2B5EF4-FFF2-40B4-BE49-F238E27FC236}">
                  <a16:creationId xmlns:a16="http://schemas.microsoft.com/office/drawing/2014/main" id="{38D3641B-7320-F143-9F1A-D6F9AEF33001}"/>
                </a:ext>
              </a:extLst>
            </p:cNvPr>
            <p:cNvSpPr txBox="1"/>
            <p:nvPr/>
          </p:nvSpPr>
          <p:spPr>
            <a:xfrm>
              <a:off x="1414331" y="5973791"/>
              <a:ext cx="1172812" cy="238527"/>
            </a:xfrm>
            <a:prstGeom prst="rect">
              <a:avLst/>
            </a:prstGeom>
            <a:noFill/>
          </p:spPr>
          <p:txBody>
            <a:bodyPr wrap="square" rtlCol="0">
              <a:spAutoFit/>
            </a:bodyPr>
            <a:lstStyle/>
            <a:p>
              <a:pPr marL="0" marR="0" lvl="0" indent="0" algn="ctr" defTabSz="457189" rtl="0" eaLnBrk="1" fontAlgn="auto" latinLnBrk="0" hangingPunct="1">
                <a:lnSpc>
                  <a:spcPct val="95000"/>
                </a:lnSpc>
                <a:spcBef>
                  <a:spcPts val="0"/>
                </a:spcBef>
                <a:spcAft>
                  <a:spcPts val="60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Public Cloud</a:t>
              </a:r>
            </a:p>
          </p:txBody>
        </p:sp>
      </p:grpSp>
      <p:cxnSp>
        <p:nvCxnSpPr>
          <p:cNvPr id="171" name="Straight Arrow Connector 170">
            <a:extLst>
              <a:ext uri="{FF2B5EF4-FFF2-40B4-BE49-F238E27FC236}">
                <a16:creationId xmlns:a16="http://schemas.microsoft.com/office/drawing/2014/main" id="{E5016A7F-525D-0444-AA94-4E158A6D2281}"/>
              </a:ext>
            </a:extLst>
          </p:cNvPr>
          <p:cNvCxnSpPr>
            <a:cxnSpLocks/>
          </p:cNvCxnSpPr>
          <p:nvPr/>
        </p:nvCxnSpPr>
        <p:spPr>
          <a:xfrm>
            <a:off x="5951782" y="2346725"/>
            <a:ext cx="0" cy="620496"/>
          </a:xfrm>
          <a:prstGeom prst="straightConnector1">
            <a:avLst/>
          </a:prstGeom>
          <a:ln w="12700">
            <a:solidFill>
              <a:schemeClr val="accent3"/>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88" name="Group 187">
            <a:extLst>
              <a:ext uri="{FF2B5EF4-FFF2-40B4-BE49-F238E27FC236}">
                <a16:creationId xmlns:a16="http://schemas.microsoft.com/office/drawing/2014/main" id="{D0A2403B-23B0-7F4F-BB25-F0A78937E956}"/>
              </a:ext>
            </a:extLst>
          </p:cNvPr>
          <p:cNvGrpSpPr/>
          <p:nvPr/>
        </p:nvGrpSpPr>
        <p:grpSpPr>
          <a:xfrm>
            <a:off x="4738864" y="2945567"/>
            <a:ext cx="1688040" cy="899225"/>
            <a:chOff x="4738864" y="2945567"/>
            <a:chExt cx="1688040" cy="899225"/>
          </a:xfrm>
        </p:grpSpPr>
        <p:sp>
          <p:nvSpPr>
            <p:cNvPr id="175" name="Rectangle 174">
              <a:extLst>
                <a:ext uri="{FF2B5EF4-FFF2-40B4-BE49-F238E27FC236}">
                  <a16:creationId xmlns:a16="http://schemas.microsoft.com/office/drawing/2014/main" id="{35B9EBBC-DC6C-DF44-B945-37798825E62F}"/>
                </a:ext>
              </a:extLst>
            </p:cNvPr>
            <p:cNvSpPr/>
            <p:nvPr/>
          </p:nvSpPr>
          <p:spPr>
            <a:xfrm>
              <a:off x="4990976" y="2945567"/>
              <a:ext cx="1098837" cy="899225"/>
            </a:xfrm>
            <a:prstGeom prst="rect">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3500000" scaled="1"/>
              <a:tileRect/>
            </a:gradFill>
            <a:ln>
              <a:solidFill>
                <a:schemeClr val="accent3">
                  <a:lumMod val="75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74" name="Rectangle 173">
              <a:extLst>
                <a:ext uri="{FF2B5EF4-FFF2-40B4-BE49-F238E27FC236}">
                  <a16:creationId xmlns:a16="http://schemas.microsoft.com/office/drawing/2014/main" id="{FDFAD78A-FC08-274B-B985-0B3815A55840}"/>
                </a:ext>
              </a:extLst>
            </p:cNvPr>
            <p:cNvSpPr/>
            <p:nvPr/>
          </p:nvSpPr>
          <p:spPr>
            <a:xfrm>
              <a:off x="4738864" y="3511760"/>
              <a:ext cx="1688040" cy="25391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w="0"/>
                  <a:solidFill>
                    <a:srgbClr val="FFFFFF"/>
                  </a:solidFill>
                  <a:effectLst/>
                  <a:uLnTx/>
                  <a:uFillTx/>
                  <a:latin typeface="Arial" panose="020B0604020202020204"/>
                  <a:ea typeface="+mn-ea"/>
                  <a:cs typeface="+mn-cs"/>
                </a:rPr>
                <a:t>Fortigate-VM</a:t>
              </a:r>
            </a:p>
          </p:txBody>
        </p:sp>
        <p:pic>
          <p:nvPicPr>
            <p:cNvPr id="173" name="Graphic 4">
              <a:extLst>
                <a:ext uri="{FF2B5EF4-FFF2-40B4-BE49-F238E27FC236}">
                  <a16:creationId xmlns:a16="http://schemas.microsoft.com/office/drawing/2014/main" id="{35798254-1D20-C046-9131-A37BB25467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94641" y="3038139"/>
              <a:ext cx="535254" cy="535254"/>
            </a:xfrm>
            <a:prstGeom prst="rect">
              <a:avLst/>
            </a:prstGeom>
          </p:spPr>
        </p:pic>
      </p:grpSp>
      <p:cxnSp>
        <p:nvCxnSpPr>
          <p:cNvPr id="176" name="Straight Arrow Connector 175">
            <a:extLst>
              <a:ext uri="{FF2B5EF4-FFF2-40B4-BE49-F238E27FC236}">
                <a16:creationId xmlns:a16="http://schemas.microsoft.com/office/drawing/2014/main" id="{81084CE8-2644-F94C-9179-F2964AA33CCA}"/>
              </a:ext>
            </a:extLst>
          </p:cNvPr>
          <p:cNvCxnSpPr>
            <a:cxnSpLocks/>
          </p:cNvCxnSpPr>
          <p:nvPr/>
        </p:nvCxnSpPr>
        <p:spPr>
          <a:xfrm>
            <a:off x="4434100" y="3486919"/>
            <a:ext cx="548195" cy="0"/>
          </a:xfrm>
          <a:prstGeom prst="straightConnector1">
            <a:avLst/>
          </a:prstGeom>
          <a:ln w="12700">
            <a:solidFill>
              <a:schemeClr val="accent3"/>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95" name="Group 194">
            <a:extLst>
              <a:ext uri="{FF2B5EF4-FFF2-40B4-BE49-F238E27FC236}">
                <a16:creationId xmlns:a16="http://schemas.microsoft.com/office/drawing/2014/main" id="{48F419E8-480A-1D4F-AE70-E2BA53DFC7E5}"/>
              </a:ext>
            </a:extLst>
          </p:cNvPr>
          <p:cNvGrpSpPr/>
          <p:nvPr/>
        </p:nvGrpSpPr>
        <p:grpSpPr>
          <a:xfrm>
            <a:off x="6529492" y="2851760"/>
            <a:ext cx="1652319" cy="1140063"/>
            <a:chOff x="6529492" y="2851760"/>
            <a:chExt cx="1652319" cy="1140063"/>
          </a:xfrm>
        </p:grpSpPr>
        <p:grpSp>
          <p:nvGrpSpPr>
            <p:cNvPr id="74" name="Group 73">
              <a:extLst>
                <a:ext uri="{FF2B5EF4-FFF2-40B4-BE49-F238E27FC236}">
                  <a16:creationId xmlns:a16="http://schemas.microsoft.com/office/drawing/2014/main" id="{8DD93701-C7F0-1940-97C7-5FA04D5F9F67}"/>
                </a:ext>
              </a:extLst>
            </p:cNvPr>
            <p:cNvGrpSpPr/>
            <p:nvPr/>
          </p:nvGrpSpPr>
          <p:grpSpPr>
            <a:xfrm>
              <a:off x="6529492" y="2851760"/>
              <a:ext cx="1652319" cy="1140063"/>
              <a:chOff x="6529492" y="2851760"/>
              <a:chExt cx="1652319" cy="1140063"/>
            </a:xfrm>
          </p:grpSpPr>
          <p:sp>
            <p:nvSpPr>
              <p:cNvPr id="73" name="Rectangle 72">
                <a:extLst>
                  <a:ext uri="{FF2B5EF4-FFF2-40B4-BE49-F238E27FC236}">
                    <a16:creationId xmlns:a16="http://schemas.microsoft.com/office/drawing/2014/main" id="{2BAF19D9-C001-A54C-8E15-0213950EB5D2}"/>
                  </a:ext>
                </a:extLst>
              </p:cNvPr>
              <p:cNvSpPr/>
              <p:nvPr/>
            </p:nvSpPr>
            <p:spPr>
              <a:xfrm>
                <a:off x="6571043" y="3360744"/>
                <a:ext cx="1520001" cy="631079"/>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51" name="Rectangle 150">
                <a:extLst>
                  <a:ext uri="{FF2B5EF4-FFF2-40B4-BE49-F238E27FC236}">
                    <a16:creationId xmlns:a16="http://schemas.microsoft.com/office/drawing/2014/main" id="{E9D81E74-33AE-7444-B9F2-FE9BF72DAEAB}"/>
                  </a:ext>
                </a:extLst>
              </p:cNvPr>
              <p:cNvSpPr/>
              <p:nvPr/>
            </p:nvSpPr>
            <p:spPr>
              <a:xfrm>
                <a:off x="6571043" y="2851760"/>
                <a:ext cx="1520001" cy="533284"/>
              </a:xfrm>
              <a:prstGeom prst="rect">
                <a:avLst/>
              </a:prstGeom>
              <a:solidFill>
                <a:schemeClr val="accent3">
                  <a:lumMod val="50000"/>
                </a:schemeClr>
              </a:solidFill>
              <a:ln>
                <a:solidFill>
                  <a:schemeClr val="accent3">
                    <a:lumMod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52" name="Rectangle 151">
                <a:extLst>
                  <a:ext uri="{FF2B5EF4-FFF2-40B4-BE49-F238E27FC236}">
                    <a16:creationId xmlns:a16="http://schemas.microsoft.com/office/drawing/2014/main" id="{36DEAECF-4BA0-0946-8F8F-C8706C92CC85}"/>
                  </a:ext>
                </a:extLst>
              </p:cNvPr>
              <p:cNvSpPr/>
              <p:nvPr/>
            </p:nvSpPr>
            <p:spPr>
              <a:xfrm>
                <a:off x="6801348" y="2867193"/>
                <a:ext cx="1149932" cy="2616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w="0"/>
                    <a:solidFill>
                      <a:srgbClr val="A2B2C8">
                        <a:lumMod val="20000"/>
                        <a:lumOff val="80000"/>
                      </a:srgbClr>
                    </a:solidFill>
                    <a:effectLst/>
                    <a:uLnTx/>
                    <a:uFillTx/>
                    <a:latin typeface="Arial" panose="020B0604020202020204"/>
                    <a:ea typeface="+mn-ea"/>
                    <a:cs typeface="+mn-cs"/>
                  </a:rPr>
                  <a:t>Consumption</a:t>
                </a:r>
              </a:p>
            </p:txBody>
          </p:sp>
          <p:sp>
            <p:nvSpPr>
              <p:cNvPr id="124" name="TextBox 123">
                <a:extLst>
                  <a:ext uri="{FF2B5EF4-FFF2-40B4-BE49-F238E27FC236}">
                    <a16:creationId xmlns:a16="http://schemas.microsoft.com/office/drawing/2014/main" id="{DA35DDE1-99E1-D549-8DF9-74C8BEE7A989}"/>
                  </a:ext>
                </a:extLst>
              </p:cNvPr>
              <p:cNvSpPr txBox="1"/>
              <p:nvPr/>
            </p:nvSpPr>
            <p:spPr>
              <a:xfrm>
                <a:off x="7227446" y="3144399"/>
                <a:ext cx="954365" cy="216982"/>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900" b="1" i="0" u="none" strike="noStrike" kern="1200" cap="none" spc="0" normalizeH="0" baseline="0" noProof="0">
                    <a:ln>
                      <a:noFill/>
                    </a:ln>
                    <a:solidFill>
                      <a:srgbClr val="A2B2C8">
                        <a:lumMod val="20000"/>
                        <a:lumOff val="80000"/>
                      </a:srgbClr>
                    </a:solidFill>
                    <a:effectLst/>
                    <a:uLnTx/>
                    <a:uFillTx/>
                    <a:latin typeface="Arial" panose="020B0604020202020204"/>
                    <a:ea typeface="+mn-ea"/>
                    <a:cs typeface="Arial" panose="020B0604020202020204" pitchFamily="34" charset="0"/>
                  </a:rPr>
                  <a:t>Marketplace</a:t>
                </a:r>
              </a:p>
            </p:txBody>
          </p:sp>
          <p:sp>
            <p:nvSpPr>
              <p:cNvPr id="126" name="TextBox 125">
                <a:extLst>
                  <a:ext uri="{FF2B5EF4-FFF2-40B4-BE49-F238E27FC236}">
                    <a16:creationId xmlns:a16="http://schemas.microsoft.com/office/drawing/2014/main" id="{601F37F3-F982-E341-BC1D-2BB22AF8A6CE}"/>
                  </a:ext>
                </a:extLst>
              </p:cNvPr>
              <p:cNvSpPr txBox="1"/>
              <p:nvPr/>
            </p:nvSpPr>
            <p:spPr>
              <a:xfrm>
                <a:off x="6544443" y="3143916"/>
                <a:ext cx="825728" cy="216982"/>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900" b="1" i="0" u="none" strike="noStrike" kern="1200" cap="none" spc="0" normalizeH="0" baseline="0" noProof="0">
                    <a:ln>
                      <a:noFill/>
                    </a:ln>
                    <a:solidFill>
                      <a:srgbClr val="A2B2C8">
                        <a:lumMod val="20000"/>
                        <a:lumOff val="80000"/>
                      </a:srgbClr>
                    </a:solidFill>
                    <a:effectLst/>
                    <a:uLnTx/>
                    <a:uFillTx/>
                    <a:latin typeface="Arial" panose="020B0604020202020204"/>
                    <a:ea typeface="+mn-ea"/>
                    <a:cs typeface="Arial" panose="020B0604020202020204" pitchFamily="34" charset="0"/>
                  </a:rPr>
                  <a:t>Channel</a:t>
                </a:r>
              </a:p>
            </p:txBody>
          </p:sp>
          <p:sp>
            <p:nvSpPr>
              <p:cNvPr id="12" name="TextBox 11">
                <a:extLst>
                  <a:ext uri="{FF2B5EF4-FFF2-40B4-BE49-F238E27FC236}">
                    <a16:creationId xmlns:a16="http://schemas.microsoft.com/office/drawing/2014/main" id="{649C6D3A-1EE1-B74D-A3BE-E4A3521F5426}"/>
                  </a:ext>
                </a:extLst>
              </p:cNvPr>
              <p:cNvSpPr txBox="1"/>
              <p:nvPr/>
            </p:nvSpPr>
            <p:spPr>
              <a:xfrm>
                <a:off x="6529492" y="3591792"/>
                <a:ext cx="828202" cy="203133"/>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Subscription</a:t>
                </a:r>
              </a:p>
            </p:txBody>
          </p:sp>
          <p:sp>
            <p:nvSpPr>
              <p:cNvPr id="121" name="TextBox 120">
                <a:extLst>
                  <a:ext uri="{FF2B5EF4-FFF2-40B4-BE49-F238E27FC236}">
                    <a16:creationId xmlns:a16="http://schemas.microsoft.com/office/drawing/2014/main" id="{BA80F58A-45A2-B94C-B03D-363909257E24}"/>
                  </a:ext>
                </a:extLst>
              </p:cNvPr>
              <p:cNvSpPr txBox="1"/>
              <p:nvPr/>
            </p:nvSpPr>
            <p:spPr>
              <a:xfrm>
                <a:off x="7412595" y="3392275"/>
                <a:ext cx="520701" cy="216982"/>
              </a:xfrm>
              <a:prstGeom prst="rect">
                <a:avLst/>
              </a:prstGeom>
              <a:noFill/>
            </p:spPr>
            <p:txBody>
              <a:bodyPr wrap="squar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PAYG</a:t>
                </a:r>
                <a:endParaRPr kumimoji="0" lang="en-US" sz="9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22" name="TextBox 121">
                <a:extLst>
                  <a:ext uri="{FF2B5EF4-FFF2-40B4-BE49-F238E27FC236}">
                    <a16:creationId xmlns:a16="http://schemas.microsoft.com/office/drawing/2014/main" id="{BE36AA20-E59A-CF49-BD11-1054D692A2A9}"/>
                  </a:ext>
                </a:extLst>
              </p:cNvPr>
              <p:cNvSpPr txBox="1"/>
              <p:nvPr/>
            </p:nvSpPr>
            <p:spPr>
              <a:xfrm>
                <a:off x="6662077" y="3743121"/>
                <a:ext cx="591624" cy="203133"/>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Flex-VM</a:t>
                </a:r>
              </a:p>
            </p:txBody>
          </p:sp>
          <p:sp>
            <p:nvSpPr>
              <p:cNvPr id="123" name="TextBox 122">
                <a:extLst>
                  <a:ext uri="{FF2B5EF4-FFF2-40B4-BE49-F238E27FC236}">
                    <a16:creationId xmlns:a16="http://schemas.microsoft.com/office/drawing/2014/main" id="{CECEA392-4D83-7347-A88A-86C3BFA9C81D}"/>
                  </a:ext>
                </a:extLst>
              </p:cNvPr>
              <p:cNvSpPr txBox="1"/>
              <p:nvPr/>
            </p:nvSpPr>
            <p:spPr>
              <a:xfrm>
                <a:off x="6699258" y="3392275"/>
                <a:ext cx="568813" cy="216982"/>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BYOL</a:t>
                </a:r>
              </a:p>
            </p:txBody>
          </p:sp>
          <p:sp>
            <p:nvSpPr>
              <p:cNvPr id="134" name="TextBox 133">
                <a:extLst>
                  <a:ext uri="{FF2B5EF4-FFF2-40B4-BE49-F238E27FC236}">
                    <a16:creationId xmlns:a16="http://schemas.microsoft.com/office/drawing/2014/main" id="{676336F5-3948-0E45-8B52-02E784290CE6}"/>
                  </a:ext>
                </a:extLst>
              </p:cNvPr>
              <p:cNvSpPr txBox="1"/>
              <p:nvPr/>
            </p:nvSpPr>
            <p:spPr>
              <a:xfrm>
                <a:off x="7285632" y="3590388"/>
                <a:ext cx="750982" cy="203530"/>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Monthly</a:t>
                </a:r>
              </a:p>
            </p:txBody>
          </p:sp>
          <p:sp>
            <p:nvSpPr>
              <p:cNvPr id="136" name="TextBox 135">
                <a:extLst>
                  <a:ext uri="{FF2B5EF4-FFF2-40B4-BE49-F238E27FC236}">
                    <a16:creationId xmlns:a16="http://schemas.microsoft.com/office/drawing/2014/main" id="{D9739FF0-2472-EC4C-9247-A4C84D4D69C1}"/>
                  </a:ext>
                </a:extLst>
              </p:cNvPr>
              <p:cNvSpPr txBox="1"/>
              <p:nvPr/>
            </p:nvSpPr>
            <p:spPr>
              <a:xfrm>
                <a:off x="7285632" y="3743027"/>
                <a:ext cx="750982" cy="203530"/>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Annual</a:t>
                </a:r>
              </a:p>
            </p:txBody>
          </p:sp>
          <p:cxnSp>
            <p:nvCxnSpPr>
              <p:cNvPr id="138" name="Straight Arrow Connector 137">
                <a:extLst>
                  <a:ext uri="{FF2B5EF4-FFF2-40B4-BE49-F238E27FC236}">
                    <a16:creationId xmlns:a16="http://schemas.microsoft.com/office/drawing/2014/main" id="{1BD7724F-5493-4848-B636-F5BE69F9D8DC}"/>
                  </a:ext>
                </a:extLst>
              </p:cNvPr>
              <p:cNvCxnSpPr>
                <a:cxnSpLocks/>
              </p:cNvCxnSpPr>
              <p:nvPr/>
            </p:nvCxnSpPr>
            <p:spPr>
              <a:xfrm>
                <a:off x="7303448" y="3366811"/>
                <a:ext cx="0" cy="602522"/>
              </a:xfrm>
              <a:prstGeom prst="straightConnector1">
                <a:avLst/>
              </a:prstGeom>
              <a:ln w="127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91" name="Straight Connector 190">
              <a:extLst>
                <a:ext uri="{FF2B5EF4-FFF2-40B4-BE49-F238E27FC236}">
                  <a16:creationId xmlns:a16="http://schemas.microsoft.com/office/drawing/2014/main" id="{2E3B9023-ED4D-554A-906E-77D874210513}"/>
                </a:ext>
              </a:extLst>
            </p:cNvPr>
            <p:cNvCxnSpPr>
              <a:cxnSpLocks/>
              <a:endCxn id="151" idx="3"/>
            </p:cNvCxnSpPr>
            <p:nvPr/>
          </p:nvCxnSpPr>
          <p:spPr>
            <a:xfrm>
              <a:off x="6578061" y="3114296"/>
              <a:ext cx="1512983" cy="410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CEC0C522-4B1A-B14A-8E88-00931D7FF4C3}"/>
              </a:ext>
            </a:extLst>
          </p:cNvPr>
          <p:cNvSpPr/>
          <p:nvPr/>
        </p:nvSpPr>
        <p:spPr>
          <a:xfrm>
            <a:off x="1074092" y="1044942"/>
            <a:ext cx="4343344" cy="1312565"/>
          </a:xfrm>
          <a:prstGeom prst="rect">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3500000" scaled="1"/>
            <a:tileRect/>
          </a:gradFill>
          <a:ln>
            <a:solidFill>
              <a:schemeClr val="accent3">
                <a:lumMod val="75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C01F8CD8-4941-C44D-92DA-21695115140D}"/>
              </a:ext>
            </a:extLst>
          </p:cNvPr>
          <p:cNvSpPr/>
          <p:nvPr/>
        </p:nvSpPr>
        <p:spPr>
          <a:xfrm>
            <a:off x="2637107" y="1082350"/>
            <a:ext cx="1756965" cy="2616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w="0"/>
                <a:solidFill>
                  <a:srgbClr val="FFFFFF"/>
                </a:solidFill>
                <a:effectLst/>
                <a:uLnTx/>
                <a:uFillTx/>
                <a:latin typeface="Arial" panose="020B0604020202020204"/>
                <a:ea typeface="+mn-ea"/>
                <a:cs typeface="+mn-cs"/>
              </a:rPr>
              <a:t>FortiGuard Services</a:t>
            </a:r>
          </a:p>
        </p:txBody>
      </p:sp>
      <p:grpSp>
        <p:nvGrpSpPr>
          <p:cNvPr id="77" name="Group 76">
            <a:extLst>
              <a:ext uri="{FF2B5EF4-FFF2-40B4-BE49-F238E27FC236}">
                <a16:creationId xmlns:a16="http://schemas.microsoft.com/office/drawing/2014/main" id="{461A8557-CD60-334A-A060-66DA178D213F}"/>
              </a:ext>
            </a:extLst>
          </p:cNvPr>
          <p:cNvGrpSpPr/>
          <p:nvPr/>
        </p:nvGrpSpPr>
        <p:grpSpPr>
          <a:xfrm>
            <a:off x="2545886" y="1057086"/>
            <a:ext cx="257842" cy="296925"/>
            <a:chOff x="2959623" y="1409432"/>
            <a:chExt cx="304598" cy="338183"/>
          </a:xfrm>
        </p:grpSpPr>
        <p:sp>
          <p:nvSpPr>
            <p:cNvPr id="68" name="Freeform: Shape 117">
              <a:extLst>
                <a:ext uri="{FF2B5EF4-FFF2-40B4-BE49-F238E27FC236}">
                  <a16:creationId xmlns:a16="http://schemas.microsoft.com/office/drawing/2014/main" id="{25882ACF-4677-0747-ACA2-AAFE6BEFCD67}"/>
                </a:ext>
              </a:extLst>
            </p:cNvPr>
            <p:cNvSpPr/>
            <p:nvPr/>
          </p:nvSpPr>
          <p:spPr>
            <a:xfrm>
              <a:off x="3009317" y="1444460"/>
              <a:ext cx="189128" cy="236960"/>
            </a:xfrm>
            <a:custGeom>
              <a:avLst/>
              <a:gdLst>
                <a:gd name="connsiteX0" fmla="*/ 0 w 685801"/>
                <a:gd name="connsiteY0" fmla="*/ 2381 h 773906"/>
                <a:gd name="connsiteX1" fmla="*/ 0 w 685801"/>
                <a:gd name="connsiteY1" fmla="*/ 390525 h 773906"/>
                <a:gd name="connsiteX2" fmla="*/ 23813 w 685801"/>
                <a:gd name="connsiteY2" fmla="*/ 466725 h 773906"/>
                <a:gd name="connsiteX3" fmla="*/ 50007 w 685801"/>
                <a:gd name="connsiteY3" fmla="*/ 526256 h 773906"/>
                <a:gd name="connsiteX4" fmla="*/ 83344 w 685801"/>
                <a:gd name="connsiteY4" fmla="*/ 588168 h 773906"/>
                <a:gd name="connsiteX5" fmla="*/ 126207 w 685801"/>
                <a:gd name="connsiteY5" fmla="*/ 633412 h 773906"/>
                <a:gd name="connsiteX6" fmla="*/ 169069 w 685801"/>
                <a:gd name="connsiteY6" fmla="*/ 671512 h 773906"/>
                <a:gd name="connsiteX7" fmla="*/ 238126 w 685801"/>
                <a:gd name="connsiteY7" fmla="*/ 716756 h 773906"/>
                <a:gd name="connsiteX8" fmla="*/ 345282 w 685801"/>
                <a:gd name="connsiteY8" fmla="*/ 773906 h 773906"/>
                <a:gd name="connsiteX9" fmla="*/ 435769 w 685801"/>
                <a:gd name="connsiteY9" fmla="*/ 721518 h 773906"/>
                <a:gd name="connsiteX10" fmla="*/ 519113 w 685801"/>
                <a:gd name="connsiteY10" fmla="*/ 671512 h 773906"/>
                <a:gd name="connsiteX11" fmla="*/ 581026 w 685801"/>
                <a:gd name="connsiteY11" fmla="*/ 616743 h 773906"/>
                <a:gd name="connsiteX12" fmla="*/ 626269 w 685801"/>
                <a:gd name="connsiteY12" fmla="*/ 550068 h 773906"/>
                <a:gd name="connsiteX13" fmla="*/ 664369 w 685801"/>
                <a:gd name="connsiteY13" fmla="*/ 473868 h 773906"/>
                <a:gd name="connsiteX14" fmla="*/ 681038 w 685801"/>
                <a:gd name="connsiteY14" fmla="*/ 388143 h 773906"/>
                <a:gd name="connsiteX15" fmla="*/ 685801 w 685801"/>
                <a:gd name="connsiteY15" fmla="*/ 319087 h 773906"/>
                <a:gd name="connsiteX16" fmla="*/ 681038 w 685801"/>
                <a:gd name="connsiteY16" fmla="*/ 0 h 773906"/>
                <a:gd name="connsiteX17" fmla="*/ 0 w 685801"/>
                <a:gd name="connsiteY17" fmla="*/ 2381 h 77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01" h="773906">
                  <a:moveTo>
                    <a:pt x="0" y="2381"/>
                  </a:moveTo>
                  <a:lnTo>
                    <a:pt x="0" y="390525"/>
                  </a:lnTo>
                  <a:lnTo>
                    <a:pt x="23813" y="466725"/>
                  </a:lnTo>
                  <a:lnTo>
                    <a:pt x="50007" y="526256"/>
                  </a:lnTo>
                  <a:lnTo>
                    <a:pt x="83344" y="588168"/>
                  </a:lnTo>
                  <a:lnTo>
                    <a:pt x="126207" y="633412"/>
                  </a:lnTo>
                  <a:lnTo>
                    <a:pt x="169069" y="671512"/>
                  </a:lnTo>
                  <a:lnTo>
                    <a:pt x="238126" y="716756"/>
                  </a:lnTo>
                  <a:lnTo>
                    <a:pt x="345282" y="773906"/>
                  </a:lnTo>
                  <a:lnTo>
                    <a:pt x="435769" y="721518"/>
                  </a:lnTo>
                  <a:lnTo>
                    <a:pt x="519113" y="671512"/>
                  </a:lnTo>
                  <a:lnTo>
                    <a:pt x="581026" y="616743"/>
                  </a:lnTo>
                  <a:lnTo>
                    <a:pt x="626269" y="550068"/>
                  </a:lnTo>
                  <a:lnTo>
                    <a:pt x="664369" y="473868"/>
                  </a:lnTo>
                  <a:lnTo>
                    <a:pt x="681038" y="388143"/>
                  </a:lnTo>
                  <a:lnTo>
                    <a:pt x="685801" y="319087"/>
                  </a:lnTo>
                  <a:cubicBezTo>
                    <a:pt x="684213" y="212725"/>
                    <a:pt x="682626" y="106362"/>
                    <a:pt x="681038" y="0"/>
                  </a:cubicBezTo>
                  <a:lnTo>
                    <a:pt x="0" y="238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pic>
          <p:nvPicPr>
            <p:cNvPr id="69" name="Picture 92">
              <a:extLst>
                <a:ext uri="{FF2B5EF4-FFF2-40B4-BE49-F238E27FC236}">
                  <a16:creationId xmlns:a16="http://schemas.microsoft.com/office/drawing/2014/main" id="{16521D1B-F742-0A4B-9E08-C7F9D986C1D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959623" y="1409432"/>
              <a:ext cx="304598" cy="338183"/>
            </a:xfrm>
            <a:prstGeom prst="rect">
              <a:avLst/>
            </a:prstGeom>
          </p:spPr>
        </p:pic>
      </p:grpSp>
      <p:sp>
        <p:nvSpPr>
          <p:cNvPr id="50" name="TextBox 49">
            <a:extLst>
              <a:ext uri="{FF2B5EF4-FFF2-40B4-BE49-F238E27FC236}">
                <a16:creationId xmlns:a16="http://schemas.microsoft.com/office/drawing/2014/main" id="{2229A099-D8F4-684B-8B51-88199DA9DC95}"/>
              </a:ext>
            </a:extLst>
          </p:cNvPr>
          <p:cNvSpPr txBox="1"/>
          <p:nvPr/>
        </p:nvSpPr>
        <p:spPr>
          <a:xfrm>
            <a:off x="1030702" y="1841882"/>
            <a:ext cx="729725" cy="189283"/>
          </a:xfrm>
          <a:prstGeom prst="rect">
            <a:avLst/>
          </a:prstGeom>
          <a:noFill/>
        </p:spPr>
        <p:txBody>
          <a:bodyPr wrap="squar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App Control</a:t>
            </a:r>
          </a:p>
        </p:txBody>
      </p:sp>
      <p:grpSp>
        <p:nvGrpSpPr>
          <p:cNvPr id="51" name="Group 50">
            <a:extLst>
              <a:ext uri="{FF2B5EF4-FFF2-40B4-BE49-F238E27FC236}">
                <a16:creationId xmlns:a16="http://schemas.microsoft.com/office/drawing/2014/main" id="{E5F88B14-4F58-4046-B9A7-CD2B09553B35}"/>
              </a:ext>
            </a:extLst>
          </p:cNvPr>
          <p:cNvGrpSpPr>
            <a:grpSpLocks noChangeAspect="1"/>
          </p:cNvGrpSpPr>
          <p:nvPr/>
        </p:nvGrpSpPr>
        <p:grpSpPr>
          <a:xfrm>
            <a:off x="1290088" y="1544237"/>
            <a:ext cx="195213" cy="224290"/>
            <a:chOff x="-935560" y="1038358"/>
            <a:chExt cx="373813" cy="372964"/>
          </a:xfrm>
        </p:grpSpPr>
        <p:sp>
          <p:nvSpPr>
            <p:cNvPr id="66" name="Rectangle: Rounded Corners 124">
              <a:extLst>
                <a:ext uri="{FF2B5EF4-FFF2-40B4-BE49-F238E27FC236}">
                  <a16:creationId xmlns:a16="http://schemas.microsoft.com/office/drawing/2014/main" id="{A0D6B9BF-470F-1D4B-855B-8B91B135CB1C}"/>
                </a:ext>
              </a:extLst>
            </p:cNvPr>
            <p:cNvSpPr>
              <a:spLocks noChangeAspect="1"/>
            </p:cNvSpPr>
            <p:nvPr/>
          </p:nvSpPr>
          <p:spPr>
            <a:xfrm>
              <a:off x="-928494" y="1045563"/>
              <a:ext cx="366747" cy="365759"/>
            </a:xfrm>
            <a:prstGeom prst="roundRect">
              <a:avLst>
                <a:gd name="adj" fmla="val 10398"/>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pic>
          <p:nvPicPr>
            <p:cNvPr id="67" name="Picture 112">
              <a:extLst>
                <a:ext uri="{FF2B5EF4-FFF2-40B4-BE49-F238E27FC236}">
                  <a16:creationId xmlns:a16="http://schemas.microsoft.com/office/drawing/2014/main" id="{D4DE17F3-81AA-844C-82FF-BAF9CAB78F05}"/>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bwMode="auto">
            <a:xfrm>
              <a:off x="-935560" y="1038358"/>
              <a:ext cx="369220" cy="369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2" name="TextBox 51">
            <a:extLst>
              <a:ext uri="{FF2B5EF4-FFF2-40B4-BE49-F238E27FC236}">
                <a16:creationId xmlns:a16="http://schemas.microsoft.com/office/drawing/2014/main" id="{FBCF893D-0110-F745-9A6D-A5C19014550A}"/>
              </a:ext>
            </a:extLst>
          </p:cNvPr>
          <p:cNvSpPr txBox="1"/>
          <p:nvPr/>
        </p:nvSpPr>
        <p:spPr>
          <a:xfrm>
            <a:off x="4679962" y="1843941"/>
            <a:ext cx="815506" cy="189283"/>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IP Reputation</a:t>
            </a:r>
          </a:p>
        </p:txBody>
      </p:sp>
      <p:pic>
        <p:nvPicPr>
          <p:cNvPr id="53" name="Picture 112">
            <a:extLst>
              <a:ext uri="{FF2B5EF4-FFF2-40B4-BE49-F238E27FC236}">
                <a16:creationId xmlns:a16="http://schemas.microsoft.com/office/drawing/2014/main" id="{556DDF5F-F949-074D-81EE-10E1B074A2B6}"/>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bwMode="auto">
          <a:xfrm>
            <a:off x="4956089" y="1502458"/>
            <a:ext cx="258507" cy="297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 name="TextBox 53">
            <a:extLst>
              <a:ext uri="{FF2B5EF4-FFF2-40B4-BE49-F238E27FC236}">
                <a16:creationId xmlns:a16="http://schemas.microsoft.com/office/drawing/2014/main" id="{DAC63980-CD94-DC42-9A6E-5211147014B6}"/>
              </a:ext>
            </a:extLst>
          </p:cNvPr>
          <p:cNvSpPr txBox="1"/>
          <p:nvPr/>
        </p:nvSpPr>
        <p:spPr>
          <a:xfrm>
            <a:off x="1515434" y="1839669"/>
            <a:ext cx="648998" cy="189283"/>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IDS</a:t>
            </a:r>
          </a:p>
        </p:txBody>
      </p:sp>
      <p:pic>
        <p:nvPicPr>
          <p:cNvPr id="55" name="Picture 14">
            <a:extLst>
              <a:ext uri="{FF2B5EF4-FFF2-40B4-BE49-F238E27FC236}">
                <a16:creationId xmlns:a16="http://schemas.microsoft.com/office/drawing/2014/main" id="{7B092641-DD36-8040-A432-6410BA2409CB}"/>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697151" y="1501835"/>
            <a:ext cx="304868" cy="351080"/>
          </a:xfrm>
          <a:prstGeom prst="rect">
            <a:avLst/>
          </a:prstGeom>
        </p:spPr>
      </p:pic>
      <p:sp>
        <p:nvSpPr>
          <p:cNvPr id="56" name="TextBox 55">
            <a:extLst>
              <a:ext uri="{FF2B5EF4-FFF2-40B4-BE49-F238E27FC236}">
                <a16:creationId xmlns:a16="http://schemas.microsoft.com/office/drawing/2014/main" id="{BA761287-0E0A-E342-B955-E5A31BFCC09F}"/>
              </a:ext>
            </a:extLst>
          </p:cNvPr>
          <p:cNvSpPr txBox="1"/>
          <p:nvPr/>
        </p:nvSpPr>
        <p:spPr>
          <a:xfrm>
            <a:off x="1934453" y="1837488"/>
            <a:ext cx="713540" cy="189283"/>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Web Filtering</a:t>
            </a:r>
          </a:p>
        </p:txBody>
      </p:sp>
      <p:pic>
        <p:nvPicPr>
          <p:cNvPr id="57" name="Picture 36">
            <a:extLst>
              <a:ext uri="{FF2B5EF4-FFF2-40B4-BE49-F238E27FC236}">
                <a16:creationId xmlns:a16="http://schemas.microsoft.com/office/drawing/2014/main" id="{4AD87432-BC4F-9B42-9717-83A49D4DBD80}"/>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2207761" y="1501867"/>
            <a:ext cx="276162" cy="318023"/>
          </a:xfrm>
          <a:prstGeom prst="rect">
            <a:avLst/>
          </a:prstGeom>
        </p:spPr>
      </p:pic>
      <p:sp>
        <p:nvSpPr>
          <p:cNvPr id="58" name="TextBox 57">
            <a:extLst>
              <a:ext uri="{FF2B5EF4-FFF2-40B4-BE49-F238E27FC236}">
                <a16:creationId xmlns:a16="http://schemas.microsoft.com/office/drawing/2014/main" id="{2786BDC5-793E-D04A-84C8-EA0514C7858E}"/>
              </a:ext>
            </a:extLst>
          </p:cNvPr>
          <p:cNvSpPr txBox="1"/>
          <p:nvPr/>
        </p:nvSpPr>
        <p:spPr>
          <a:xfrm>
            <a:off x="2587847" y="1833860"/>
            <a:ext cx="792759" cy="189283"/>
          </a:xfrm>
          <a:prstGeom prst="rect">
            <a:avLst/>
          </a:prstGeom>
          <a:noFill/>
        </p:spPr>
        <p:txBody>
          <a:bodyPr wrap="square" rtlCol="0">
            <a:spAutoFit/>
          </a:bodyPr>
          <a:lstStyle/>
          <a:p>
            <a:pPr marL="0" marR="0" lvl="0" indent="0" algn="l" defTabSz="457189" rtl="0" eaLnBrk="1" fontAlgn="auto" latinLnBrk="0" hangingPunct="1">
              <a:lnSpc>
                <a:spcPct val="90000"/>
              </a:lnSpc>
              <a:spcBef>
                <a:spcPts val="30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Anti-Malware</a:t>
            </a:r>
          </a:p>
        </p:txBody>
      </p:sp>
      <p:pic>
        <p:nvPicPr>
          <p:cNvPr id="59" name="Picture 128">
            <a:extLst>
              <a:ext uri="{FF2B5EF4-FFF2-40B4-BE49-F238E27FC236}">
                <a16:creationId xmlns:a16="http://schemas.microsoft.com/office/drawing/2014/main" id="{F879A9C5-A347-1640-B03E-2CFB1FE0F5D4}"/>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bwMode="auto">
          <a:xfrm>
            <a:off x="2787815" y="1497302"/>
            <a:ext cx="277276" cy="319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 name="TextBox 59">
            <a:extLst>
              <a:ext uri="{FF2B5EF4-FFF2-40B4-BE49-F238E27FC236}">
                <a16:creationId xmlns:a16="http://schemas.microsoft.com/office/drawing/2014/main" id="{AA8E49EC-D866-CA44-9253-29B4C8C90F86}"/>
              </a:ext>
            </a:extLst>
          </p:cNvPr>
          <p:cNvSpPr txBox="1"/>
          <p:nvPr/>
        </p:nvSpPr>
        <p:spPr>
          <a:xfrm>
            <a:off x="4142439" y="1841882"/>
            <a:ext cx="648998" cy="189283"/>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Antivirus</a:t>
            </a:r>
          </a:p>
        </p:txBody>
      </p:sp>
      <p:pic>
        <p:nvPicPr>
          <p:cNvPr id="61" name="Picture 22">
            <a:extLst>
              <a:ext uri="{FF2B5EF4-FFF2-40B4-BE49-F238E27FC236}">
                <a16:creationId xmlns:a16="http://schemas.microsoft.com/office/drawing/2014/main" id="{9FCF6341-A5F8-D14E-BC08-9B6E041083B6}"/>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336506" y="1498816"/>
            <a:ext cx="289494" cy="333373"/>
          </a:xfrm>
          <a:prstGeom prst="rect">
            <a:avLst/>
          </a:prstGeom>
        </p:spPr>
      </p:pic>
      <p:sp>
        <p:nvSpPr>
          <p:cNvPr id="62" name="TextBox 61">
            <a:extLst>
              <a:ext uri="{FF2B5EF4-FFF2-40B4-BE49-F238E27FC236}">
                <a16:creationId xmlns:a16="http://schemas.microsoft.com/office/drawing/2014/main" id="{F1197AA5-8DF2-434E-B86B-ABF4C3BACD50}"/>
              </a:ext>
            </a:extLst>
          </p:cNvPr>
          <p:cNvSpPr txBox="1"/>
          <p:nvPr/>
        </p:nvSpPr>
        <p:spPr>
          <a:xfrm>
            <a:off x="3126758" y="1837088"/>
            <a:ext cx="648998" cy="189283"/>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Anti-Bot</a:t>
            </a:r>
          </a:p>
        </p:txBody>
      </p:sp>
      <p:pic>
        <p:nvPicPr>
          <p:cNvPr id="63" name="Picture 4">
            <a:extLst>
              <a:ext uri="{FF2B5EF4-FFF2-40B4-BE49-F238E27FC236}">
                <a16:creationId xmlns:a16="http://schemas.microsoft.com/office/drawing/2014/main" id="{052931C4-9351-8842-B5B7-E42A8DA2D4DF}"/>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3313777" y="1506071"/>
            <a:ext cx="295801" cy="340636"/>
          </a:xfrm>
          <a:prstGeom prst="rect">
            <a:avLst/>
          </a:prstGeom>
        </p:spPr>
      </p:pic>
      <p:sp>
        <p:nvSpPr>
          <p:cNvPr id="64" name="TextBox 63">
            <a:extLst>
              <a:ext uri="{FF2B5EF4-FFF2-40B4-BE49-F238E27FC236}">
                <a16:creationId xmlns:a16="http://schemas.microsoft.com/office/drawing/2014/main" id="{4D254F89-9AE6-544B-8674-1EDEB9BE2389}"/>
              </a:ext>
            </a:extLst>
          </p:cNvPr>
          <p:cNvSpPr txBox="1"/>
          <p:nvPr/>
        </p:nvSpPr>
        <p:spPr>
          <a:xfrm>
            <a:off x="3657975" y="1834702"/>
            <a:ext cx="648998" cy="189283"/>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Anti-Spam</a:t>
            </a:r>
          </a:p>
        </p:txBody>
      </p:sp>
      <p:pic>
        <p:nvPicPr>
          <p:cNvPr id="65" name="Picture 34">
            <a:extLst>
              <a:ext uri="{FF2B5EF4-FFF2-40B4-BE49-F238E27FC236}">
                <a16:creationId xmlns:a16="http://schemas.microsoft.com/office/drawing/2014/main" id="{AA6A9FE5-AAB4-6145-944A-98C86B15C98D}"/>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844663" y="1496810"/>
            <a:ext cx="277080" cy="319079"/>
          </a:xfrm>
          <a:prstGeom prst="rect">
            <a:avLst/>
          </a:prstGeom>
        </p:spPr>
      </p:pic>
      <p:sp>
        <p:nvSpPr>
          <p:cNvPr id="170" name="Rectangle 169">
            <a:extLst>
              <a:ext uri="{FF2B5EF4-FFF2-40B4-BE49-F238E27FC236}">
                <a16:creationId xmlns:a16="http://schemas.microsoft.com/office/drawing/2014/main" id="{27A4B494-51D4-9E42-AFA6-16C381334ECD}"/>
              </a:ext>
            </a:extLst>
          </p:cNvPr>
          <p:cNvSpPr/>
          <p:nvPr/>
        </p:nvSpPr>
        <p:spPr>
          <a:xfrm>
            <a:off x="1954557" y="2056682"/>
            <a:ext cx="2748109" cy="25533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w="0"/>
                <a:solidFill>
                  <a:srgbClr val="FFFFFF"/>
                </a:solidFill>
                <a:effectLst/>
                <a:uLnTx/>
                <a:uFillTx/>
                <a:latin typeface="Arial" panose="020B0604020202020204"/>
                <a:ea typeface="+mn-ea"/>
                <a:cs typeface="+mn-cs"/>
              </a:rPr>
              <a:t>Cloud delivered Threat Intelligence</a:t>
            </a:r>
          </a:p>
        </p:txBody>
      </p:sp>
      <p:cxnSp>
        <p:nvCxnSpPr>
          <p:cNvPr id="196" name="Straight Connector 195">
            <a:extLst>
              <a:ext uri="{FF2B5EF4-FFF2-40B4-BE49-F238E27FC236}">
                <a16:creationId xmlns:a16="http://schemas.microsoft.com/office/drawing/2014/main" id="{ABCFD559-897D-D44F-896F-CA21C8DEDD47}"/>
              </a:ext>
            </a:extLst>
          </p:cNvPr>
          <p:cNvCxnSpPr>
            <a:cxnSpLocks/>
          </p:cNvCxnSpPr>
          <p:nvPr/>
        </p:nvCxnSpPr>
        <p:spPr>
          <a:xfrm>
            <a:off x="1030702" y="1376275"/>
            <a:ext cx="43867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2" name="Group 201">
            <a:extLst>
              <a:ext uri="{FF2B5EF4-FFF2-40B4-BE49-F238E27FC236}">
                <a16:creationId xmlns:a16="http://schemas.microsoft.com/office/drawing/2014/main" id="{BAC34E61-C2BD-864F-8AD2-68EA49C57BAA}"/>
              </a:ext>
            </a:extLst>
          </p:cNvPr>
          <p:cNvGrpSpPr/>
          <p:nvPr/>
        </p:nvGrpSpPr>
        <p:grpSpPr>
          <a:xfrm>
            <a:off x="296544" y="2864992"/>
            <a:ext cx="4162344" cy="1120522"/>
            <a:chOff x="5552874" y="1231312"/>
            <a:chExt cx="4162344" cy="1120522"/>
          </a:xfrm>
        </p:grpSpPr>
        <p:grpSp>
          <p:nvGrpSpPr>
            <p:cNvPr id="79" name="Group 78">
              <a:extLst>
                <a:ext uri="{FF2B5EF4-FFF2-40B4-BE49-F238E27FC236}">
                  <a16:creationId xmlns:a16="http://schemas.microsoft.com/office/drawing/2014/main" id="{8C89A658-E492-9A4A-A9DF-05C79578542D}"/>
                </a:ext>
              </a:extLst>
            </p:cNvPr>
            <p:cNvGrpSpPr/>
            <p:nvPr/>
          </p:nvGrpSpPr>
          <p:grpSpPr>
            <a:xfrm>
              <a:off x="5552874" y="1231312"/>
              <a:ext cx="4162344" cy="1120522"/>
              <a:chOff x="5552874" y="1231312"/>
              <a:chExt cx="4162344" cy="1120522"/>
            </a:xfrm>
          </p:grpSpPr>
          <p:sp>
            <p:nvSpPr>
              <p:cNvPr id="95" name="Rectangle 94">
                <a:extLst>
                  <a:ext uri="{FF2B5EF4-FFF2-40B4-BE49-F238E27FC236}">
                    <a16:creationId xmlns:a16="http://schemas.microsoft.com/office/drawing/2014/main" id="{0E05A6BD-80AB-0941-A195-D7C546F590C0}"/>
                  </a:ext>
                </a:extLst>
              </p:cNvPr>
              <p:cNvSpPr/>
              <p:nvPr/>
            </p:nvSpPr>
            <p:spPr>
              <a:xfrm>
                <a:off x="5698030" y="1231312"/>
                <a:ext cx="4017188" cy="1120522"/>
              </a:xfrm>
              <a:prstGeom prst="rect">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3500000" scaled="1"/>
                <a:tileRect/>
              </a:gradFill>
              <a:ln>
                <a:solidFill>
                  <a:schemeClr val="accent3">
                    <a:lumMod val="75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97" name="Rectangle 96">
                <a:extLst>
                  <a:ext uri="{FF2B5EF4-FFF2-40B4-BE49-F238E27FC236}">
                    <a16:creationId xmlns:a16="http://schemas.microsoft.com/office/drawing/2014/main" id="{97C560DA-9CED-2D4C-978E-2777E6BD58D1}"/>
                  </a:ext>
                </a:extLst>
              </p:cNvPr>
              <p:cNvSpPr/>
              <p:nvPr/>
            </p:nvSpPr>
            <p:spPr>
              <a:xfrm>
                <a:off x="7166762" y="1275875"/>
                <a:ext cx="1299315" cy="27035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w="0"/>
                    <a:solidFill>
                      <a:srgbClr val="FFFFFF"/>
                    </a:solidFill>
                    <a:effectLst/>
                    <a:uLnTx/>
                    <a:uFillTx/>
                    <a:latin typeface="Arial" panose="020B0604020202020204"/>
                    <a:ea typeface="+mn-ea"/>
                    <a:cs typeface="+mn-cs"/>
                  </a:rPr>
                  <a:t>CPU Cores</a:t>
                </a:r>
              </a:p>
            </p:txBody>
          </p:sp>
          <p:sp>
            <p:nvSpPr>
              <p:cNvPr id="139" name="Rectangle 138">
                <a:extLst>
                  <a:ext uri="{FF2B5EF4-FFF2-40B4-BE49-F238E27FC236}">
                    <a16:creationId xmlns:a16="http://schemas.microsoft.com/office/drawing/2014/main" id="{70D2099C-4033-FB41-B122-E70CC7B0D2B5}"/>
                  </a:ext>
                </a:extLst>
              </p:cNvPr>
              <p:cNvSpPr/>
              <p:nvPr/>
            </p:nvSpPr>
            <p:spPr>
              <a:xfrm>
                <a:off x="7897162" y="2082076"/>
                <a:ext cx="1622908" cy="25391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w="0"/>
                    <a:solidFill>
                      <a:srgbClr val="FFFFFF"/>
                    </a:solidFill>
                    <a:effectLst/>
                    <a:uLnTx/>
                    <a:uFillTx/>
                    <a:latin typeface="Arial" panose="020B0604020202020204"/>
                    <a:ea typeface="+mn-ea"/>
                    <a:cs typeface="+mn-cs"/>
                  </a:rPr>
                  <a:t>Scale out or Scale up</a:t>
                </a:r>
              </a:p>
            </p:txBody>
          </p:sp>
          <p:pic>
            <p:nvPicPr>
              <p:cNvPr id="140" name="Picture 139">
                <a:extLst>
                  <a:ext uri="{FF2B5EF4-FFF2-40B4-BE49-F238E27FC236}">
                    <a16:creationId xmlns:a16="http://schemas.microsoft.com/office/drawing/2014/main" id="{10CADDEC-C44B-4A40-8645-5E8A3E506D16}"/>
                  </a:ext>
                </a:extLst>
              </p:cNvPr>
              <p:cNvPicPr>
                <a:picLocks noChangeAspect="1"/>
              </p:cNvPicPr>
              <p:nvPr/>
            </p:nvPicPr>
            <p:blipFill>
              <a:blip r:embed="rId29">
                <a:biLevel thresh="25000"/>
                <a:extLst>
                  <a:ext uri="{28A0092B-C50C-407E-A947-70E740481C1C}">
                    <a14:useLocalDpi xmlns:a14="http://schemas.microsoft.com/office/drawing/2010/main" val="0"/>
                  </a:ext>
                </a:extLst>
              </a:blip>
              <a:stretch>
                <a:fillRect/>
              </a:stretch>
            </p:blipFill>
            <p:spPr>
              <a:xfrm>
                <a:off x="7155646" y="1260141"/>
                <a:ext cx="246063" cy="271413"/>
              </a:xfrm>
              <a:prstGeom prst="rect">
                <a:avLst/>
              </a:prstGeom>
            </p:spPr>
          </p:pic>
          <p:pic>
            <p:nvPicPr>
              <p:cNvPr id="144" name="Picture 376">
                <a:extLst>
                  <a:ext uri="{FF2B5EF4-FFF2-40B4-BE49-F238E27FC236}">
                    <a16:creationId xmlns:a16="http://schemas.microsoft.com/office/drawing/2014/main" id="{AFBED6D4-8DE6-6B44-A2C2-0F5EDCE1E70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318778" y="1590870"/>
                <a:ext cx="369124" cy="434238"/>
              </a:xfrm>
              <a:prstGeom prst="rect">
                <a:avLst/>
              </a:prstGeom>
            </p:spPr>
          </p:pic>
          <p:sp>
            <p:nvSpPr>
              <p:cNvPr id="146" name="Rectangle 145">
                <a:extLst>
                  <a:ext uri="{FF2B5EF4-FFF2-40B4-BE49-F238E27FC236}">
                    <a16:creationId xmlns:a16="http://schemas.microsoft.com/office/drawing/2014/main" id="{777BF736-BAC6-004F-AD1A-D531819A33A8}"/>
                  </a:ext>
                </a:extLst>
              </p:cNvPr>
              <p:cNvSpPr/>
              <p:nvPr/>
            </p:nvSpPr>
            <p:spPr>
              <a:xfrm>
                <a:off x="5552874" y="2082545"/>
                <a:ext cx="2442291" cy="25533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w="0"/>
                    <a:solidFill>
                      <a:srgbClr val="FFFFFF"/>
                    </a:solidFill>
                    <a:effectLst/>
                    <a:uLnTx/>
                    <a:uFillTx/>
                    <a:latin typeface="Arial" panose="020B0604020202020204"/>
                    <a:ea typeface="+mn-ea"/>
                    <a:cs typeface="+mn-cs"/>
                  </a:rPr>
                  <a:t>Network packet acceleration</a:t>
                </a:r>
              </a:p>
            </p:txBody>
          </p:sp>
          <p:sp>
            <p:nvSpPr>
              <p:cNvPr id="165" name="TextBox 164">
                <a:extLst>
                  <a:ext uri="{FF2B5EF4-FFF2-40B4-BE49-F238E27FC236}">
                    <a16:creationId xmlns:a16="http://schemas.microsoft.com/office/drawing/2014/main" id="{26528F6D-D870-D44A-B6F0-E8B68B7F9E39}"/>
                  </a:ext>
                </a:extLst>
              </p:cNvPr>
              <p:cNvSpPr txBox="1"/>
              <p:nvPr/>
            </p:nvSpPr>
            <p:spPr>
              <a:xfrm>
                <a:off x="8406425" y="1589382"/>
                <a:ext cx="68480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FG-VM04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FG-VM08</a:t>
                </a:r>
              </a:p>
            </p:txBody>
          </p:sp>
          <p:sp>
            <p:nvSpPr>
              <p:cNvPr id="167" name="TextBox 166">
                <a:extLst>
                  <a:ext uri="{FF2B5EF4-FFF2-40B4-BE49-F238E27FC236}">
                    <a16:creationId xmlns:a16="http://schemas.microsoft.com/office/drawing/2014/main" id="{C701C8D0-CE30-0040-849F-B8B16430FA8E}"/>
                  </a:ext>
                </a:extLst>
              </p:cNvPr>
              <p:cNvSpPr txBox="1"/>
              <p:nvPr/>
            </p:nvSpPr>
            <p:spPr>
              <a:xfrm>
                <a:off x="7825375" y="1578790"/>
                <a:ext cx="68480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FG-VM01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FG-VM02</a:t>
                </a:r>
              </a:p>
            </p:txBody>
          </p:sp>
          <p:sp>
            <p:nvSpPr>
              <p:cNvPr id="168" name="TextBox 167">
                <a:extLst>
                  <a:ext uri="{FF2B5EF4-FFF2-40B4-BE49-F238E27FC236}">
                    <a16:creationId xmlns:a16="http://schemas.microsoft.com/office/drawing/2014/main" id="{9AFF9996-32B6-C445-9441-AF5C4792F798}"/>
                  </a:ext>
                </a:extLst>
              </p:cNvPr>
              <p:cNvSpPr txBox="1"/>
              <p:nvPr/>
            </p:nvSpPr>
            <p:spPr>
              <a:xfrm>
                <a:off x="8407821" y="1902182"/>
                <a:ext cx="71045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FG-VMUL</a:t>
                </a:r>
              </a:p>
            </p:txBody>
          </p:sp>
          <p:sp>
            <p:nvSpPr>
              <p:cNvPr id="169" name="TextBox 168">
                <a:extLst>
                  <a:ext uri="{FF2B5EF4-FFF2-40B4-BE49-F238E27FC236}">
                    <a16:creationId xmlns:a16="http://schemas.microsoft.com/office/drawing/2014/main" id="{1A4BB1FB-1BD4-2C49-88E6-96052B64EAB2}"/>
                  </a:ext>
                </a:extLst>
              </p:cNvPr>
              <p:cNvSpPr txBox="1"/>
              <p:nvPr/>
            </p:nvSpPr>
            <p:spPr>
              <a:xfrm>
                <a:off x="8995336" y="1589382"/>
                <a:ext cx="68480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FG-VM16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FG-VM32</a:t>
                </a:r>
              </a:p>
            </p:txBody>
          </p:sp>
          <p:sp>
            <p:nvSpPr>
              <p:cNvPr id="177" name="TextBox 176">
                <a:extLst>
                  <a:ext uri="{FF2B5EF4-FFF2-40B4-BE49-F238E27FC236}">
                    <a16:creationId xmlns:a16="http://schemas.microsoft.com/office/drawing/2014/main" id="{992858E6-E534-2C4A-B0FA-731D1806ADB2}"/>
                  </a:ext>
                </a:extLst>
              </p:cNvPr>
              <p:cNvSpPr txBox="1"/>
              <p:nvPr/>
            </p:nvSpPr>
            <p:spPr>
              <a:xfrm>
                <a:off x="5753493" y="1656188"/>
                <a:ext cx="582211"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SR-IOV</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DPDK</a:t>
                </a:r>
              </a:p>
            </p:txBody>
          </p:sp>
          <p:sp>
            <p:nvSpPr>
              <p:cNvPr id="178" name="TextBox 177">
                <a:extLst>
                  <a:ext uri="{FF2B5EF4-FFF2-40B4-BE49-F238E27FC236}">
                    <a16:creationId xmlns:a16="http://schemas.microsoft.com/office/drawing/2014/main" id="{E5ACC94D-4C8F-1940-A746-CE8CD3B86881}"/>
                  </a:ext>
                </a:extLst>
              </p:cNvPr>
              <p:cNvSpPr txBox="1"/>
              <p:nvPr/>
            </p:nvSpPr>
            <p:spPr>
              <a:xfrm>
                <a:off x="6653012" y="1655922"/>
                <a:ext cx="11298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QAT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IPSec-Aggregates</a:t>
                </a:r>
              </a:p>
            </p:txBody>
          </p:sp>
        </p:grpSp>
        <p:cxnSp>
          <p:nvCxnSpPr>
            <p:cNvPr id="199" name="Straight Connector 198">
              <a:extLst>
                <a:ext uri="{FF2B5EF4-FFF2-40B4-BE49-F238E27FC236}">
                  <a16:creationId xmlns:a16="http://schemas.microsoft.com/office/drawing/2014/main" id="{78D53B5C-5FAE-D746-82ED-C04FDB6677C0}"/>
                </a:ext>
              </a:extLst>
            </p:cNvPr>
            <p:cNvCxnSpPr>
              <a:cxnSpLocks/>
            </p:cNvCxnSpPr>
            <p:nvPr/>
          </p:nvCxnSpPr>
          <p:spPr>
            <a:xfrm flipV="1">
              <a:off x="5626621" y="1524213"/>
              <a:ext cx="4088597" cy="100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E9D334DA-8E5C-B641-9085-D6E492B374B1}"/>
              </a:ext>
            </a:extLst>
          </p:cNvPr>
          <p:cNvGrpSpPr/>
          <p:nvPr/>
        </p:nvGrpSpPr>
        <p:grpSpPr>
          <a:xfrm>
            <a:off x="5735329" y="1044942"/>
            <a:ext cx="4295317" cy="1295597"/>
            <a:chOff x="175011" y="2798989"/>
            <a:chExt cx="4295317" cy="1295597"/>
          </a:xfrm>
        </p:grpSpPr>
        <p:sp>
          <p:nvSpPr>
            <p:cNvPr id="90" name="Rectangle 89">
              <a:extLst>
                <a:ext uri="{FF2B5EF4-FFF2-40B4-BE49-F238E27FC236}">
                  <a16:creationId xmlns:a16="http://schemas.microsoft.com/office/drawing/2014/main" id="{FDB52A86-02E0-884B-82C8-8BD0E5DBC886}"/>
                </a:ext>
              </a:extLst>
            </p:cNvPr>
            <p:cNvSpPr/>
            <p:nvPr/>
          </p:nvSpPr>
          <p:spPr>
            <a:xfrm>
              <a:off x="265778" y="2798989"/>
              <a:ext cx="4185157" cy="1295597"/>
            </a:xfrm>
            <a:prstGeom prst="rect">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13500000" scaled="1"/>
              <a:tileRect/>
            </a:gradFill>
            <a:ln>
              <a:solidFill>
                <a:schemeClr val="accent3">
                  <a:lumMod val="75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pic>
          <p:nvPicPr>
            <p:cNvPr id="92" name="Picture 158">
              <a:extLst>
                <a:ext uri="{FF2B5EF4-FFF2-40B4-BE49-F238E27FC236}">
                  <a16:creationId xmlns:a16="http://schemas.microsoft.com/office/drawing/2014/main" id="{D0779178-4428-6C4D-97AB-C3FAC26E8D5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bwMode="auto">
            <a:xfrm>
              <a:off x="2069774" y="2827444"/>
              <a:ext cx="258917" cy="265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 name="Rectangle 92">
              <a:extLst>
                <a:ext uri="{FF2B5EF4-FFF2-40B4-BE49-F238E27FC236}">
                  <a16:creationId xmlns:a16="http://schemas.microsoft.com/office/drawing/2014/main" id="{BD0BB0A8-527C-C340-AEA6-1D22047F73E5}"/>
                </a:ext>
              </a:extLst>
            </p:cNvPr>
            <p:cNvSpPr/>
            <p:nvPr/>
          </p:nvSpPr>
          <p:spPr>
            <a:xfrm>
              <a:off x="2296158" y="2848328"/>
              <a:ext cx="756174" cy="27035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w="0"/>
                  <a:solidFill>
                    <a:srgbClr val="FFFFFF"/>
                  </a:solidFill>
                  <a:effectLst/>
                  <a:uLnTx/>
                  <a:uFillTx/>
                  <a:latin typeface="Arial" panose="020B0604020202020204"/>
                  <a:ea typeface="+mn-ea"/>
                  <a:cs typeface="+mn-cs"/>
                </a:rPr>
                <a:t>FortiOS</a:t>
              </a:r>
              <a:endParaRPr kumimoji="0" lang="en-US" sz="1100" b="1" i="0" u="none" strike="noStrike" kern="1200" cap="none" spc="0" normalizeH="0" baseline="0" noProof="0">
                <a:ln w="0"/>
                <a:solidFill>
                  <a:srgbClr val="FFFFFF"/>
                </a:solidFill>
                <a:effectLst/>
                <a:uLnTx/>
                <a:uFillTx/>
                <a:latin typeface="Arial" panose="020B0604020202020204"/>
                <a:ea typeface="+mn-ea"/>
                <a:cs typeface="+mn-cs"/>
              </a:endParaRPr>
            </a:p>
          </p:txBody>
        </p:sp>
        <p:sp>
          <p:nvSpPr>
            <p:cNvPr id="156" name="Rectangle 155">
              <a:extLst>
                <a:ext uri="{FF2B5EF4-FFF2-40B4-BE49-F238E27FC236}">
                  <a16:creationId xmlns:a16="http://schemas.microsoft.com/office/drawing/2014/main" id="{25636AC5-31AD-9540-BE60-F25B9061C357}"/>
                </a:ext>
              </a:extLst>
            </p:cNvPr>
            <p:cNvSpPr/>
            <p:nvPr/>
          </p:nvSpPr>
          <p:spPr>
            <a:xfrm>
              <a:off x="265779" y="3790199"/>
              <a:ext cx="2099143" cy="25533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w="0"/>
                  <a:solidFill>
                    <a:srgbClr val="FFFFFF"/>
                  </a:solidFill>
                  <a:effectLst/>
                  <a:uLnTx/>
                  <a:uFillTx/>
                  <a:latin typeface="Arial" panose="020B0604020202020204"/>
                  <a:ea typeface="+mn-ea"/>
                  <a:cs typeface="+mn-cs"/>
                </a:rPr>
                <a:t>Security Services</a:t>
              </a:r>
            </a:p>
          </p:txBody>
        </p:sp>
        <p:pic>
          <p:nvPicPr>
            <p:cNvPr id="157" name="Picture 82">
              <a:extLst>
                <a:ext uri="{FF2B5EF4-FFF2-40B4-BE49-F238E27FC236}">
                  <a16:creationId xmlns:a16="http://schemas.microsoft.com/office/drawing/2014/main" id="{CCEEEC54-C805-2940-AA41-A3CA9AF77BBD}"/>
                </a:ext>
              </a:extLst>
            </p:cNvPr>
            <p:cNvPicPr>
              <a:picLocks noChangeAspect="1"/>
            </p:cNvPicPr>
            <p:nvPr/>
          </p:nvPicPr>
          <p:blipFill>
            <a:blip r:embed="rId34">
              <a:extLst>
                <a:ext uri="{96DAC541-7B7A-43D3-8B79-37D633B846F1}">
                  <asvg:svgBlip xmlns:asvg="http://schemas.microsoft.com/office/drawing/2016/SVG/main" r:embed="rId35"/>
                </a:ext>
              </a:extLst>
            </a:blip>
            <a:srcRect/>
            <a:stretch>
              <a:fillRect/>
            </a:stretch>
          </p:blipFill>
          <p:spPr bwMode="auto">
            <a:xfrm>
              <a:off x="3220768" y="3407344"/>
              <a:ext cx="417784" cy="44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 name="Rectangle 157">
              <a:extLst>
                <a:ext uri="{FF2B5EF4-FFF2-40B4-BE49-F238E27FC236}">
                  <a16:creationId xmlns:a16="http://schemas.microsoft.com/office/drawing/2014/main" id="{CAC9F31F-47E6-E644-9131-437CAAA441C1}"/>
                </a:ext>
              </a:extLst>
            </p:cNvPr>
            <p:cNvSpPr/>
            <p:nvPr/>
          </p:nvSpPr>
          <p:spPr>
            <a:xfrm>
              <a:off x="2598739" y="3820714"/>
              <a:ext cx="1732657" cy="25391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w="0"/>
                  <a:solidFill>
                    <a:srgbClr val="FFFFFF"/>
                  </a:solidFill>
                  <a:effectLst/>
                  <a:uLnTx/>
                  <a:uFillTx/>
                  <a:latin typeface="Arial" panose="020B0604020202020204"/>
                  <a:ea typeface="+mn-ea"/>
                  <a:cs typeface="+mn-cs"/>
                </a:rPr>
                <a:t>Networking Services</a:t>
              </a:r>
            </a:p>
          </p:txBody>
        </p:sp>
        <p:pic>
          <p:nvPicPr>
            <p:cNvPr id="159" name="Picture 3">
              <a:extLst>
                <a:ext uri="{FF2B5EF4-FFF2-40B4-BE49-F238E27FC236}">
                  <a16:creationId xmlns:a16="http://schemas.microsoft.com/office/drawing/2014/main" id="{A963ACD7-6436-DD46-A90F-7267F1508A8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2580820" y="3372153"/>
              <a:ext cx="417778" cy="448317"/>
            </a:xfrm>
            <a:prstGeom prst="rect">
              <a:avLst/>
            </a:prstGeom>
          </p:spPr>
        </p:pic>
        <p:pic>
          <p:nvPicPr>
            <p:cNvPr id="160" name="Picture 71">
              <a:extLst>
                <a:ext uri="{FF2B5EF4-FFF2-40B4-BE49-F238E27FC236}">
                  <a16:creationId xmlns:a16="http://schemas.microsoft.com/office/drawing/2014/main" id="{67A8EA50-5D67-EB46-A7D6-E89F4277C09B}"/>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bwMode="auto">
            <a:xfrm>
              <a:off x="1803427" y="3377105"/>
              <a:ext cx="415838" cy="446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 name="Picture 84">
              <a:extLst>
                <a:ext uri="{FF2B5EF4-FFF2-40B4-BE49-F238E27FC236}">
                  <a16:creationId xmlns:a16="http://schemas.microsoft.com/office/drawing/2014/main" id="{9354ABB7-731B-CA41-8EDF-D06627341D9A}"/>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bwMode="auto">
            <a:xfrm>
              <a:off x="1124979" y="3379692"/>
              <a:ext cx="415838" cy="446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 name="Picture 9">
              <a:extLst>
                <a:ext uri="{FF2B5EF4-FFF2-40B4-BE49-F238E27FC236}">
                  <a16:creationId xmlns:a16="http://schemas.microsoft.com/office/drawing/2014/main" id="{19EC7835-FD7F-4F4B-B3D7-92945CEE85F3}"/>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418125" y="3355333"/>
              <a:ext cx="493354" cy="529417"/>
            </a:xfrm>
            <a:prstGeom prst="rect">
              <a:avLst/>
            </a:prstGeom>
          </p:spPr>
        </p:pic>
        <p:pic>
          <p:nvPicPr>
            <p:cNvPr id="164" name="Picture 46">
              <a:extLst>
                <a:ext uri="{FF2B5EF4-FFF2-40B4-BE49-F238E27FC236}">
                  <a16:creationId xmlns:a16="http://schemas.microsoft.com/office/drawing/2014/main" id="{E88F8A22-15A4-B94C-A464-454DC2979FC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3816189" y="3379692"/>
              <a:ext cx="415838" cy="446235"/>
            </a:xfrm>
            <a:prstGeom prst="rect">
              <a:avLst/>
            </a:prstGeom>
          </p:spPr>
        </p:pic>
        <p:sp>
          <p:nvSpPr>
            <p:cNvPr id="181" name="TextBox 180">
              <a:extLst>
                <a:ext uri="{FF2B5EF4-FFF2-40B4-BE49-F238E27FC236}">
                  <a16:creationId xmlns:a16="http://schemas.microsoft.com/office/drawing/2014/main" id="{1D7A5664-96B8-D44F-90D1-A2DAB5377C60}"/>
                </a:ext>
              </a:extLst>
            </p:cNvPr>
            <p:cNvSpPr txBox="1"/>
            <p:nvPr/>
          </p:nvSpPr>
          <p:spPr>
            <a:xfrm>
              <a:off x="332881" y="3221313"/>
              <a:ext cx="648998" cy="189283"/>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VPN</a:t>
              </a:r>
            </a:p>
          </p:txBody>
        </p:sp>
        <p:sp>
          <p:nvSpPr>
            <p:cNvPr id="182" name="TextBox 181">
              <a:extLst>
                <a:ext uri="{FF2B5EF4-FFF2-40B4-BE49-F238E27FC236}">
                  <a16:creationId xmlns:a16="http://schemas.microsoft.com/office/drawing/2014/main" id="{C627DC6C-E443-4649-8FD1-683403DB7746}"/>
                </a:ext>
              </a:extLst>
            </p:cNvPr>
            <p:cNvSpPr txBox="1"/>
            <p:nvPr/>
          </p:nvSpPr>
          <p:spPr>
            <a:xfrm>
              <a:off x="1006612" y="3221313"/>
              <a:ext cx="648998" cy="189283"/>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NGFW</a:t>
              </a:r>
            </a:p>
          </p:txBody>
        </p:sp>
        <p:sp>
          <p:nvSpPr>
            <p:cNvPr id="183" name="TextBox 182">
              <a:extLst>
                <a:ext uri="{FF2B5EF4-FFF2-40B4-BE49-F238E27FC236}">
                  <a16:creationId xmlns:a16="http://schemas.microsoft.com/office/drawing/2014/main" id="{5D7CA27D-45D2-A646-94AE-C7220AB079FE}"/>
                </a:ext>
              </a:extLst>
            </p:cNvPr>
            <p:cNvSpPr txBox="1"/>
            <p:nvPr/>
          </p:nvSpPr>
          <p:spPr>
            <a:xfrm>
              <a:off x="1635595" y="3221313"/>
              <a:ext cx="780127" cy="189283"/>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Segmentation</a:t>
              </a:r>
            </a:p>
          </p:txBody>
        </p:sp>
        <p:sp>
          <p:nvSpPr>
            <p:cNvPr id="184" name="TextBox 183">
              <a:extLst>
                <a:ext uri="{FF2B5EF4-FFF2-40B4-BE49-F238E27FC236}">
                  <a16:creationId xmlns:a16="http://schemas.microsoft.com/office/drawing/2014/main" id="{95300E75-B2DA-724B-AFDE-86C5C1547205}"/>
                </a:ext>
              </a:extLst>
            </p:cNvPr>
            <p:cNvSpPr txBox="1"/>
            <p:nvPr/>
          </p:nvSpPr>
          <p:spPr>
            <a:xfrm>
              <a:off x="2449630" y="3221313"/>
              <a:ext cx="780127" cy="189283"/>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SD-WAN</a:t>
              </a:r>
            </a:p>
          </p:txBody>
        </p:sp>
        <p:sp>
          <p:nvSpPr>
            <p:cNvPr id="185" name="TextBox 184">
              <a:extLst>
                <a:ext uri="{FF2B5EF4-FFF2-40B4-BE49-F238E27FC236}">
                  <a16:creationId xmlns:a16="http://schemas.microsoft.com/office/drawing/2014/main" id="{4AA239F1-159A-A54A-AC79-3886B13F68BB}"/>
                </a:ext>
              </a:extLst>
            </p:cNvPr>
            <p:cNvSpPr txBox="1"/>
            <p:nvPr/>
          </p:nvSpPr>
          <p:spPr>
            <a:xfrm>
              <a:off x="3013825" y="3138091"/>
              <a:ext cx="821742" cy="286232"/>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Dynamic Routing</a:t>
              </a:r>
            </a:p>
          </p:txBody>
        </p:sp>
        <p:sp>
          <p:nvSpPr>
            <p:cNvPr id="186" name="TextBox 185">
              <a:extLst>
                <a:ext uri="{FF2B5EF4-FFF2-40B4-BE49-F238E27FC236}">
                  <a16:creationId xmlns:a16="http://schemas.microsoft.com/office/drawing/2014/main" id="{D706F010-349F-C740-BB6E-C10D97AD63EF}"/>
                </a:ext>
              </a:extLst>
            </p:cNvPr>
            <p:cNvSpPr txBox="1"/>
            <p:nvPr/>
          </p:nvSpPr>
          <p:spPr>
            <a:xfrm>
              <a:off x="3647233" y="3221072"/>
              <a:ext cx="780127" cy="189283"/>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700" b="0" i="0" u="none" strike="noStrike" kern="1200" cap="none" spc="0" normalizeH="0" baseline="0" noProof="0" err="1">
                  <a:ln>
                    <a:noFill/>
                  </a:ln>
                  <a:solidFill>
                    <a:srgbClr val="FFFFFF"/>
                  </a:solidFill>
                  <a:effectLst/>
                  <a:uLnTx/>
                  <a:uFillTx/>
                  <a:latin typeface="Arial" panose="020B0604020202020204"/>
                  <a:ea typeface="+mn-ea"/>
                  <a:cs typeface="Arial" panose="020B0604020202020204" pitchFamily="34" charset="0"/>
                </a:rPr>
                <a:t>VxLAN</a:t>
              </a:r>
              <a:endParaRPr kumimoji="0" lang="en-US" sz="700" b="0"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cxnSp>
          <p:nvCxnSpPr>
            <p:cNvPr id="203" name="Straight Connector 202">
              <a:extLst>
                <a:ext uri="{FF2B5EF4-FFF2-40B4-BE49-F238E27FC236}">
                  <a16:creationId xmlns:a16="http://schemas.microsoft.com/office/drawing/2014/main" id="{97B68FCE-2D6C-384B-83F8-4E11E7E83532}"/>
                </a:ext>
              </a:extLst>
            </p:cNvPr>
            <p:cNvCxnSpPr>
              <a:cxnSpLocks/>
            </p:cNvCxnSpPr>
            <p:nvPr/>
          </p:nvCxnSpPr>
          <p:spPr>
            <a:xfrm>
              <a:off x="175011" y="3124050"/>
              <a:ext cx="429531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844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259D2A-551E-444E-A943-6BE8A4E415A5}"/>
              </a:ext>
            </a:extLst>
          </p:cNvPr>
          <p:cNvSpPr/>
          <p:nvPr/>
        </p:nvSpPr>
        <p:spPr bwMode="auto">
          <a:xfrm>
            <a:off x="430924" y="1460938"/>
            <a:ext cx="4710901" cy="4939861"/>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Arrow: Pentagon 2">
            <a:extLst>
              <a:ext uri="{FF2B5EF4-FFF2-40B4-BE49-F238E27FC236}">
                <a16:creationId xmlns:a16="http://schemas.microsoft.com/office/drawing/2014/main" id="{43F4CE3B-E63B-4A0B-A939-5A3BC93D3F47}"/>
              </a:ext>
            </a:extLst>
          </p:cNvPr>
          <p:cNvSpPr/>
          <p:nvPr/>
        </p:nvSpPr>
        <p:spPr bwMode="auto">
          <a:xfrm>
            <a:off x="559329" y="2124436"/>
            <a:ext cx="11336816" cy="1020399"/>
          </a:xfrm>
          <a:prstGeom prst="homePlate">
            <a:avLst/>
          </a:prstGeom>
          <a:solidFill>
            <a:srgbClr val="0072C6">
              <a:alpha val="25882"/>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647"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9" name="Arrow: Pentagon 38">
            <a:extLst>
              <a:ext uri="{FF2B5EF4-FFF2-40B4-BE49-F238E27FC236}">
                <a16:creationId xmlns:a16="http://schemas.microsoft.com/office/drawing/2014/main" id="{EB74D447-5D4C-48B1-9340-1074B8E32970}"/>
              </a:ext>
            </a:extLst>
          </p:cNvPr>
          <p:cNvSpPr/>
          <p:nvPr/>
        </p:nvSpPr>
        <p:spPr bwMode="auto">
          <a:xfrm>
            <a:off x="559329" y="3185260"/>
            <a:ext cx="11336816" cy="1372079"/>
          </a:xfrm>
          <a:prstGeom prst="homePlate">
            <a:avLst>
              <a:gd name="adj" fmla="val 36810"/>
            </a:avLst>
          </a:prstGeom>
          <a:solidFill>
            <a:srgbClr val="41D1D7">
              <a:alpha val="25098"/>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1" name="Arrow: Pentagon 40">
            <a:extLst>
              <a:ext uri="{FF2B5EF4-FFF2-40B4-BE49-F238E27FC236}">
                <a16:creationId xmlns:a16="http://schemas.microsoft.com/office/drawing/2014/main" id="{E5C6A425-632E-4322-820A-F2F23E9DA761}"/>
              </a:ext>
            </a:extLst>
          </p:cNvPr>
          <p:cNvSpPr/>
          <p:nvPr/>
        </p:nvSpPr>
        <p:spPr bwMode="auto">
          <a:xfrm>
            <a:off x="559329" y="4588599"/>
            <a:ext cx="11336816" cy="1430528"/>
          </a:xfrm>
          <a:prstGeom prst="homePlate">
            <a:avLst/>
          </a:prstGeom>
          <a:solidFill>
            <a:srgbClr val="7F7F7F">
              <a:alpha val="25098"/>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647"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aphicFrame>
        <p:nvGraphicFramePr>
          <p:cNvPr id="55" name="Table 54">
            <a:extLst>
              <a:ext uri="{FF2B5EF4-FFF2-40B4-BE49-F238E27FC236}">
                <a16:creationId xmlns:a16="http://schemas.microsoft.com/office/drawing/2014/main" id="{C1FC9DBF-2D00-4588-A888-12094D4E3A6C}"/>
              </a:ext>
            </a:extLst>
          </p:cNvPr>
          <p:cNvGraphicFramePr>
            <a:graphicFrameLocks noGrp="1"/>
          </p:cNvGraphicFramePr>
          <p:nvPr>
            <p:extLst>
              <p:ext uri="{D42A27DB-BD31-4B8C-83A1-F6EECF244321}">
                <p14:modId xmlns:p14="http://schemas.microsoft.com/office/powerpoint/2010/main" val="2674801425"/>
              </p:ext>
            </p:extLst>
          </p:nvPr>
        </p:nvGraphicFramePr>
        <p:xfrm>
          <a:off x="588263" y="1662879"/>
          <a:ext cx="4443984" cy="4323574"/>
        </p:xfrm>
        <a:graphic>
          <a:graphicData uri="http://schemas.openxmlformats.org/drawingml/2006/table">
            <a:tbl>
              <a:tblPr firstRow="1" bandRow="1">
                <a:tableStyleId>{5C22544A-7EE6-4342-B048-85BDC9FD1C3A}</a:tableStyleId>
              </a:tblPr>
              <a:tblGrid>
                <a:gridCol w="3017520">
                  <a:extLst>
                    <a:ext uri="{9D8B030D-6E8A-4147-A177-3AD203B41FA5}">
                      <a16:colId xmlns:a16="http://schemas.microsoft.com/office/drawing/2014/main" val="4138611114"/>
                    </a:ext>
                  </a:extLst>
                </a:gridCol>
                <a:gridCol w="356616">
                  <a:extLst>
                    <a:ext uri="{9D8B030D-6E8A-4147-A177-3AD203B41FA5}">
                      <a16:colId xmlns:a16="http://schemas.microsoft.com/office/drawing/2014/main" val="3227296965"/>
                    </a:ext>
                  </a:extLst>
                </a:gridCol>
                <a:gridCol w="356616">
                  <a:extLst>
                    <a:ext uri="{9D8B030D-6E8A-4147-A177-3AD203B41FA5}">
                      <a16:colId xmlns:a16="http://schemas.microsoft.com/office/drawing/2014/main" val="2023875474"/>
                    </a:ext>
                  </a:extLst>
                </a:gridCol>
                <a:gridCol w="356616">
                  <a:extLst>
                    <a:ext uri="{9D8B030D-6E8A-4147-A177-3AD203B41FA5}">
                      <a16:colId xmlns:a16="http://schemas.microsoft.com/office/drawing/2014/main" val="206029858"/>
                    </a:ext>
                  </a:extLst>
                </a:gridCol>
                <a:gridCol w="356616">
                  <a:extLst>
                    <a:ext uri="{9D8B030D-6E8A-4147-A177-3AD203B41FA5}">
                      <a16:colId xmlns:a16="http://schemas.microsoft.com/office/drawing/2014/main" val="4202557491"/>
                    </a:ext>
                  </a:extLst>
                </a:gridCol>
              </a:tblGrid>
              <a:tr h="352874">
                <a:tc>
                  <a:txBody>
                    <a:bodyPr/>
                    <a:lstStyle/>
                    <a:p>
                      <a:r>
                        <a:rPr lang="en-US" sz="1200">
                          <a:solidFill>
                            <a:schemeClr val="tx1">
                              <a:lumMod val="75000"/>
                              <a:lumOff val="25000"/>
                            </a:schemeClr>
                          </a:solidFill>
                          <a:latin typeface="+mj-lt"/>
                        </a:rPr>
                        <a:t>Responsibility</a:t>
                      </a:r>
                    </a:p>
                  </a:txBody>
                  <a:tcPr marB="91440" anchor="b">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28575" cap="flat" cmpd="sng" algn="ctr">
                      <a:solidFill>
                        <a:srgbClr val="EAEAEA"/>
                      </a:solidFill>
                      <a:prstDash val="solid"/>
                      <a:round/>
                      <a:headEnd type="none" w="med" len="med"/>
                      <a:tailEnd type="none" w="med" len="med"/>
                    </a:lnB>
                    <a:noFill/>
                  </a:tcPr>
                </a:tc>
                <a:tc>
                  <a:txBody>
                    <a:bodyPr/>
                    <a:lstStyle/>
                    <a:p>
                      <a:pPr marL="0" algn="ctr" defTabSz="699557" rtl="0" eaLnBrk="1" latinLnBrk="0" hangingPunct="1"/>
                      <a:r>
                        <a:rPr lang="en-US" sz="1000" b="1" kern="1200">
                          <a:solidFill>
                            <a:schemeClr val="tx1">
                              <a:lumMod val="75000"/>
                              <a:lumOff val="25000"/>
                            </a:schemeClr>
                          </a:solidFill>
                          <a:latin typeface="+mj-lt"/>
                          <a:ea typeface="+mn-ea"/>
                          <a:cs typeface="+mn-cs"/>
                        </a:rPr>
                        <a:t>SaaS</a:t>
                      </a:r>
                    </a:p>
                  </a:txBody>
                  <a:tcPr marL="0" marR="0" marB="91440" anchor="b">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28575" cap="flat" cmpd="sng" algn="ctr">
                      <a:solidFill>
                        <a:srgbClr val="EAEAEA"/>
                      </a:solidFill>
                      <a:prstDash val="solid"/>
                      <a:round/>
                      <a:headEnd type="none" w="med" len="med"/>
                      <a:tailEnd type="none" w="med" len="med"/>
                    </a:lnB>
                    <a:solidFill>
                      <a:srgbClr val="EAEAEA"/>
                    </a:solidFill>
                  </a:tcPr>
                </a:tc>
                <a:tc>
                  <a:txBody>
                    <a:bodyPr/>
                    <a:lstStyle/>
                    <a:p>
                      <a:pPr marL="0" algn="ctr" defTabSz="699557" rtl="0" eaLnBrk="1" latinLnBrk="0" hangingPunct="1"/>
                      <a:r>
                        <a:rPr lang="en-US" sz="1000" b="1" kern="1200">
                          <a:solidFill>
                            <a:schemeClr val="tx1">
                              <a:lumMod val="75000"/>
                              <a:lumOff val="25000"/>
                            </a:schemeClr>
                          </a:solidFill>
                          <a:latin typeface="+mj-lt"/>
                          <a:ea typeface="+mn-ea"/>
                          <a:cs typeface="+mn-cs"/>
                        </a:rPr>
                        <a:t>PaaS</a:t>
                      </a:r>
                    </a:p>
                  </a:txBody>
                  <a:tcPr marL="0" marR="0" marB="91440" anchor="b">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28575" cap="flat" cmpd="sng" algn="ctr">
                      <a:solidFill>
                        <a:srgbClr val="EAEAEA"/>
                      </a:solidFill>
                      <a:prstDash val="solid"/>
                      <a:round/>
                      <a:headEnd type="none" w="med" len="med"/>
                      <a:tailEnd type="none" w="med" len="med"/>
                    </a:lnB>
                    <a:solidFill>
                      <a:srgbClr val="EAEAEA"/>
                    </a:solidFill>
                  </a:tcPr>
                </a:tc>
                <a:tc>
                  <a:txBody>
                    <a:bodyPr/>
                    <a:lstStyle/>
                    <a:p>
                      <a:pPr marL="0" algn="ctr" defTabSz="699557" rtl="0" eaLnBrk="1" latinLnBrk="0" hangingPunct="1"/>
                      <a:r>
                        <a:rPr lang="en-US" sz="1000" b="1" kern="1200">
                          <a:solidFill>
                            <a:schemeClr val="tx1">
                              <a:lumMod val="75000"/>
                              <a:lumOff val="25000"/>
                            </a:schemeClr>
                          </a:solidFill>
                          <a:latin typeface="+mj-lt"/>
                          <a:ea typeface="+mn-ea"/>
                          <a:cs typeface="+mn-cs"/>
                        </a:rPr>
                        <a:t>IaaS</a:t>
                      </a:r>
                    </a:p>
                  </a:txBody>
                  <a:tcPr marL="0" marR="0" marB="91440" anchor="b">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28575" cap="flat" cmpd="sng" algn="ctr">
                      <a:solidFill>
                        <a:srgbClr val="EAEAEA"/>
                      </a:solidFill>
                      <a:prstDash val="solid"/>
                      <a:round/>
                      <a:headEnd type="none" w="med" len="med"/>
                      <a:tailEnd type="none" w="med" len="med"/>
                    </a:lnB>
                    <a:solidFill>
                      <a:srgbClr val="EAEAEA"/>
                    </a:solidFill>
                  </a:tcPr>
                </a:tc>
                <a:tc>
                  <a:txBody>
                    <a:bodyPr/>
                    <a:lstStyle/>
                    <a:p>
                      <a:pPr marL="0" algn="ctr" defTabSz="699557" rtl="0" eaLnBrk="1" latinLnBrk="0" hangingPunct="1"/>
                      <a:r>
                        <a:rPr lang="en-US" sz="1000" b="1" kern="1200">
                          <a:solidFill>
                            <a:schemeClr val="tx1">
                              <a:lumMod val="75000"/>
                              <a:lumOff val="25000"/>
                            </a:schemeClr>
                          </a:solidFill>
                          <a:latin typeface="+mj-lt"/>
                          <a:ea typeface="+mn-ea"/>
                          <a:cs typeface="+mn-cs"/>
                        </a:rPr>
                        <a:t>On-prem</a:t>
                      </a:r>
                    </a:p>
                  </a:txBody>
                  <a:tcPr marL="0" marR="0" marB="91440" anchor="b">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28575" cap="flat" cmpd="sng" algn="ctr">
                      <a:solidFill>
                        <a:srgbClr val="EAEAEA"/>
                      </a:solidFill>
                      <a:prstDash val="solid"/>
                      <a:round/>
                      <a:headEnd type="none" w="med" len="med"/>
                      <a:tailEnd type="none" w="med" len="med"/>
                    </a:lnB>
                    <a:solidFill>
                      <a:srgbClr val="EAEAEA"/>
                    </a:solidFill>
                  </a:tcPr>
                </a:tc>
                <a:extLst>
                  <a:ext uri="{0D108BD9-81ED-4DB2-BD59-A6C34878D82A}">
                    <a16:rowId xmlns:a16="http://schemas.microsoft.com/office/drawing/2014/main" val="4280669362"/>
                  </a:ext>
                </a:extLst>
              </a:tr>
              <a:tr h="352874">
                <a:tc>
                  <a:txBody>
                    <a:bodyPr/>
                    <a:lstStyle/>
                    <a:p>
                      <a:r>
                        <a:rPr lang="en-US" sz="1200">
                          <a:solidFill>
                            <a:schemeClr val="tx1">
                              <a:lumMod val="75000"/>
                              <a:lumOff val="25000"/>
                            </a:schemeClr>
                          </a:solidFill>
                          <a:latin typeface="+mn-lt"/>
                        </a:rPr>
                        <a:t>Information and Data</a:t>
                      </a:r>
                    </a:p>
                  </a:txBody>
                  <a:tcPr anchor="ctr">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28575"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noFill/>
                  </a:tcPr>
                </a:tc>
                <a:tc>
                  <a:txBody>
                    <a:bodyPr/>
                    <a:lstStyle/>
                    <a:p>
                      <a:endParaRPr lang="en-US" sz="1200">
                        <a:solidFill>
                          <a:schemeClr val="tx1">
                            <a:lumMod val="75000"/>
                            <a:lumOff val="25000"/>
                          </a:schemeClr>
                        </a:solidFill>
                      </a:endParaRPr>
                    </a:p>
                  </a:txBody>
                  <a:tcPr anchor="ctr">
                    <a:lnL w="127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28575"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28575"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28575"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28575"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extLst>
                  <a:ext uri="{0D108BD9-81ED-4DB2-BD59-A6C34878D82A}">
                    <a16:rowId xmlns:a16="http://schemas.microsoft.com/office/drawing/2014/main" val="2663817762"/>
                  </a:ext>
                </a:extLst>
              </a:tr>
              <a:tr h="352874">
                <a:tc>
                  <a:txBody>
                    <a:bodyPr/>
                    <a:lstStyle/>
                    <a:p>
                      <a:r>
                        <a:rPr lang="en-US" sz="1200">
                          <a:solidFill>
                            <a:schemeClr val="tx1">
                              <a:lumMod val="75000"/>
                              <a:lumOff val="25000"/>
                            </a:schemeClr>
                          </a:solidFill>
                          <a:latin typeface="+mn-lt"/>
                        </a:rPr>
                        <a:t>Devices (Mobile and PCs)</a:t>
                      </a:r>
                    </a:p>
                  </a:txBody>
                  <a:tcPr anchor="ctr">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noFill/>
                  </a:tcPr>
                </a:tc>
                <a:tc>
                  <a:txBody>
                    <a:bodyPr/>
                    <a:lstStyle/>
                    <a:p>
                      <a:endParaRPr lang="en-US" sz="1200">
                        <a:solidFill>
                          <a:schemeClr val="tx1">
                            <a:lumMod val="75000"/>
                            <a:lumOff val="25000"/>
                          </a:schemeClr>
                        </a:solidFill>
                      </a:endParaRPr>
                    </a:p>
                  </a:txBody>
                  <a:tcPr anchor="ctr">
                    <a:lnL w="127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extLst>
                  <a:ext uri="{0D108BD9-81ED-4DB2-BD59-A6C34878D82A}">
                    <a16:rowId xmlns:a16="http://schemas.microsoft.com/office/drawing/2014/main" val="2473078000"/>
                  </a:ext>
                </a:extLst>
              </a:tr>
              <a:tr h="352874">
                <a:tc>
                  <a:txBody>
                    <a:bodyPr/>
                    <a:lstStyle/>
                    <a:p>
                      <a:r>
                        <a:rPr lang="en-US" sz="1200">
                          <a:solidFill>
                            <a:schemeClr val="tx1">
                              <a:lumMod val="75000"/>
                              <a:lumOff val="25000"/>
                            </a:schemeClr>
                          </a:solidFill>
                          <a:latin typeface="+mn-lt"/>
                        </a:rPr>
                        <a:t>Accounts and Identities</a:t>
                      </a:r>
                    </a:p>
                  </a:txBody>
                  <a:tcPr anchor="ctr">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noFill/>
                  </a:tcPr>
                </a:tc>
                <a:tc>
                  <a:txBody>
                    <a:bodyPr/>
                    <a:lstStyle/>
                    <a:p>
                      <a:endParaRPr lang="en-US" sz="1200">
                        <a:solidFill>
                          <a:schemeClr val="tx1">
                            <a:lumMod val="75000"/>
                            <a:lumOff val="25000"/>
                          </a:schemeClr>
                        </a:solidFill>
                      </a:endParaRPr>
                    </a:p>
                  </a:txBody>
                  <a:tcPr anchor="ctr">
                    <a:lnL w="127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extLst>
                  <a:ext uri="{0D108BD9-81ED-4DB2-BD59-A6C34878D82A}">
                    <a16:rowId xmlns:a16="http://schemas.microsoft.com/office/drawing/2014/main" val="2077470789"/>
                  </a:ext>
                </a:extLst>
              </a:tr>
              <a:tr h="352874">
                <a:tc>
                  <a:txBody>
                    <a:bodyPr/>
                    <a:lstStyle/>
                    <a:p>
                      <a:r>
                        <a:rPr lang="en-US" sz="1200">
                          <a:solidFill>
                            <a:schemeClr val="tx1">
                              <a:lumMod val="75000"/>
                              <a:lumOff val="25000"/>
                            </a:schemeClr>
                          </a:solidFill>
                          <a:latin typeface="+mn-lt"/>
                        </a:rPr>
                        <a:t>Identity and directory infrastructure</a:t>
                      </a:r>
                    </a:p>
                  </a:txBody>
                  <a:tcPr anchor="ctr">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noFill/>
                  </a:tcPr>
                </a:tc>
                <a:tc>
                  <a:txBody>
                    <a:bodyPr/>
                    <a:lstStyle/>
                    <a:p>
                      <a:endParaRPr lang="en-US" sz="1200">
                        <a:solidFill>
                          <a:schemeClr val="tx1">
                            <a:lumMod val="75000"/>
                            <a:lumOff val="25000"/>
                          </a:schemeClr>
                        </a:solidFill>
                      </a:endParaRPr>
                    </a:p>
                  </a:txBody>
                  <a:tcPr anchor="ctr">
                    <a:lnL w="127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lnTlToBr w="12700" cap="flat" cmpd="sng" algn="ctr">
                      <a:noFill/>
                      <a:prstDash val="solid"/>
                      <a:round/>
                      <a:headEnd type="none" w="med" len="med"/>
                      <a:tailEnd type="none" w="med" len="med"/>
                    </a:lnTlToBr>
                    <a:gradFill>
                      <a:gsLst>
                        <a:gs pos="54000">
                          <a:schemeClr val="accent3"/>
                        </a:gs>
                        <a:gs pos="55000">
                          <a:srgbClr val="A6A6A6"/>
                        </a:gs>
                      </a:gsLst>
                      <a:lin ang="8100000" scaled="1"/>
                    </a:gra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lnTlToBr w="12700" cap="flat" cmpd="sng" algn="ctr">
                      <a:noFill/>
                      <a:prstDash val="solid"/>
                      <a:round/>
                      <a:headEnd type="none" w="med" len="med"/>
                      <a:tailEnd type="none" w="med" len="med"/>
                    </a:lnTlToBr>
                    <a:gradFill flip="none" rotWithShape="1">
                      <a:gsLst>
                        <a:gs pos="50000">
                          <a:schemeClr val="accent3"/>
                        </a:gs>
                        <a:gs pos="50000">
                          <a:srgbClr val="A6A6A6"/>
                        </a:gs>
                      </a:gsLst>
                      <a:lin ang="8100000" scaled="1"/>
                      <a:tileRect/>
                    </a:gra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gradFill>
                      <a:gsLst>
                        <a:gs pos="50000">
                          <a:schemeClr val="accent3"/>
                        </a:gs>
                        <a:gs pos="50000">
                          <a:srgbClr val="A6A6A6"/>
                        </a:gs>
                      </a:gsLst>
                      <a:lin ang="8100000" scaled="1"/>
                    </a:gra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extLst>
                  <a:ext uri="{0D108BD9-81ED-4DB2-BD59-A6C34878D82A}">
                    <a16:rowId xmlns:a16="http://schemas.microsoft.com/office/drawing/2014/main" val="3583634349"/>
                  </a:ext>
                </a:extLst>
              </a:tr>
              <a:tr h="352874">
                <a:tc>
                  <a:txBody>
                    <a:bodyPr/>
                    <a:lstStyle/>
                    <a:p>
                      <a:r>
                        <a:rPr lang="en-US" sz="1200">
                          <a:solidFill>
                            <a:schemeClr val="tx1">
                              <a:lumMod val="75000"/>
                              <a:lumOff val="25000"/>
                            </a:schemeClr>
                          </a:solidFill>
                          <a:latin typeface="+mn-lt"/>
                        </a:rPr>
                        <a:t>Applications</a:t>
                      </a:r>
                    </a:p>
                  </a:txBody>
                  <a:tcPr anchor="ctr">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noFill/>
                  </a:tcPr>
                </a:tc>
                <a:tc>
                  <a:txBody>
                    <a:bodyPr/>
                    <a:lstStyle/>
                    <a:p>
                      <a:endParaRPr lang="en-US" sz="1200">
                        <a:solidFill>
                          <a:schemeClr val="tx1">
                            <a:lumMod val="75000"/>
                            <a:lumOff val="25000"/>
                          </a:schemeClr>
                        </a:solidFill>
                      </a:endParaRPr>
                    </a:p>
                  </a:txBody>
                  <a:tcPr anchor="ctr">
                    <a:lnL w="127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bg1">
                        <a:lumMod val="65000"/>
                      </a:schemeClr>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lnTlToBr w="12700" cap="flat" cmpd="sng" algn="ctr">
                      <a:noFill/>
                      <a:prstDash val="solid"/>
                      <a:round/>
                      <a:headEnd type="none" w="med" len="med"/>
                      <a:tailEnd type="none" w="med" len="med"/>
                    </a:lnTlToBr>
                    <a:gradFill flip="none" rotWithShape="1">
                      <a:gsLst>
                        <a:gs pos="50000">
                          <a:schemeClr val="accent3"/>
                        </a:gs>
                        <a:gs pos="50000">
                          <a:srgbClr val="A6A6A6"/>
                        </a:gs>
                      </a:gsLst>
                      <a:lin ang="8100000" scaled="1"/>
                      <a:tileRect/>
                    </a:gra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extLst>
                  <a:ext uri="{0D108BD9-81ED-4DB2-BD59-A6C34878D82A}">
                    <a16:rowId xmlns:a16="http://schemas.microsoft.com/office/drawing/2014/main" val="1218483576"/>
                  </a:ext>
                </a:extLst>
              </a:tr>
              <a:tr h="352874">
                <a:tc>
                  <a:txBody>
                    <a:bodyPr/>
                    <a:lstStyle/>
                    <a:p>
                      <a:r>
                        <a:rPr lang="en-US" sz="1200">
                          <a:solidFill>
                            <a:schemeClr val="tx1">
                              <a:lumMod val="75000"/>
                              <a:lumOff val="25000"/>
                            </a:schemeClr>
                          </a:solidFill>
                          <a:latin typeface="+mn-lt"/>
                        </a:rPr>
                        <a:t>Network Controls</a:t>
                      </a:r>
                    </a:p>
                  </a:txBody>
                  <a:tcPr anchor="ctr">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noFill/>
                  </a:tcPr>
                </a:tc>
                <a:tc>
                  <a:txBody>
                    <a:bodyPr/>
                    <a:lstStyle/>
                    <a:p>
                      <a:endParaRPr lang="en-US" sz="1200">
                        <a:solidFill>
                          <a:schemeClr val="tx1">
                            <a:lumMod val="75000"/>
                            <a:lumOff val="25000"/>
                          </a:schemeClr>
                        </a:solidFill>
                      </a:endParaRPr>
                    </a:p>
                  </a:txBody>
                  <a:tcPr anchor="ctr">
                    <a:lnL w="127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bg1">
                        <a:lumMod val="65000"/>
                      </a:schemeClr>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lnTlToBr w="12700" cap="flat" cmpd="sng" algn="ctr">
                      <a:noFill/>
                      <a:prstDash val="solid"/>
                      <a:round/>
                      <a:headEnd type="none" w="med" len="med"/>
                      <a:tailEnd type="none" w="med" len="med"/>
                    </a:lnTlToBr>
                    <a:gradFill flip="none" rotWithShape="1">
                      <a:gsLst>
                        <a:gs pos="50000">
                          <a:schemeClr val="accent3"/>
                        </a:gs>
                        <a:gs pos="69000">
                          <a:srgbClr val="307FE2"/>
                        </a:gs>
                      </a:gsLst>
                      <a:lin ang="8100000" scaled="1"/>
                      <a:tileRect/>
                    </a:gra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extLst>
                  <a:ext uri="{0D108BD9-81ED-4DB2-BD59-A6C34878D82A}">
                    <a16:rowId xmlns:a16="http://schemas.microsoft.com/office/drawing/2014/main" val="3695748183"/>
                  </a:ext>
                </a:extLst>
              </a:tr>
              <a:tr h="352874">
                <a:tc>
                  <a:txBody>
                    <a:bodyPr/>
                    <a:lstStyle/>
                    <a:p>
                      <a:r>
                        <a:rPr lang="en-US" sz="1200">
                          <a:solidFill>
                            <a:schemeClr val="tx1">
                              <a:lumMod val="75000"/>
                              <a:lumOff val="25000"/>
                            </a:schemeClr>
                          </a:solidFill>
                          <a:latin typeface="+mn-lt"/>
                        </a:rPr>
                        <a:t>Platform Assessment</a:t>
                      </a:r>
                    </a:p>
                  </a:txBody>
                  <a:tcPr anchor="ctr">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noFill/>
                  </a:tcPr>
                </a:tc>
                <a:tc>
                  <a:txBody>
                    <a:bodyPr/>
                    <a:lstStyle/>
                    <a:p>
                      <a:endParaRPr lang="en-US" sz="1200">
                        <a:solidFill>
                          <a:schemeClr val="tx1">
                            <a:lumMod val="75000"/>
                            <a:lumOff val="25000"/>
                          </a:schemeClr>
                        </a:solidFill>
                      </a:endParaRPr>
                    </a:p>
                  </a:txBody>
                  <a:tcPr anchor="ctr">
                    <a:lnL w="127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bg1">
                        <a:lumMod val="65000"/>
                      </a:schemeClr>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lnTlToBr w="12700" cap="flat" cmpd="sng" algn="ctr">
                      <a:noFill/>
                      <a:prstDash val="solid"/>
                      <a:round/>
                      <a:headEnd type="none" w="med" len="med"/>
                      <a:tailEnd type="none" w="med" len="med"/>
                    </a:lnTlToBr>
                    <a:solidFill>
                      <a:srgbClr val="0078D4"/>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extLst>
                  <a:ext uri="{0D108BD9-81ED-4DB2-BD59-A6C34878D82A}">
                    <a16:rowId xmlns:a16="http://schemas.microsoft.com/office/drawing/2014/main" val="245449034"/>
                  </a:ext>
                </a:extLst>
              </a:tr>
              <a:tr h="352874">
                <a:tc>
                  <a:txBody>
                    <a:bodyPr/>
                    <a:lstStyle/>
                    <a:p>
                      <a:r>
                        <a:rPr lang="en-US" sz="1200" kern="1200">
                          <a:solidFill>
                            <a:schemeClr val="tx1">
                              <a:lumMod val="75000"/>
                              <a:lumOff val="25000"/>
                            </a:schemeClr>
                          </a:solidFill>
                          <a:latin typeface="+mn-lt"/>
                          <a:ea typeface="+mn-ea"/>
                          <a:cs typeface="+mn-cs"/>
                        </a:rPr>
                        <a:t>Operating system</a:t>
                      </a:r>
                    </a:p>
                  </a:txBody>
                  <a:tcPr anchor="ctr">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noFill/>
                  </a:tcPr>
                </a:tc>
                <a:tc>
                  <a:txBody>
                    <a:bodyPr/>
                    <a:lstStyle/>
                    <a:p>
                      <a:endParaRPr lang="en-US" sz="1200">
                        <a:solidFill>
                          <a:schemeClr val="tx1">
                            <a:lumMod val="75000"/>
                            <a:lumOff val="25000"/>
                          </a:schemeClr>
                        </a:solidFill>
                      </a:endParaRPr>
                    </a:p>
                  </a:txBody>
                  <a:tcPr anchor="ctr">
                    <a:lnL w="127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bg1">
                        <a:lumMod val="65000"/>
                      </a:schemeClr>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rgbClr val="A6A6A6"/>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extLst>
                  <a:ext uri="{0D108BD9-81ED-4DB2-BD59-A6C34878D82A}">
                    <a16:rowId xmlns:a16="http://schemas.microsoft.com/office/drawing/2014/main" val="3031430743"/>
                  </a:ext>
                </a:extLst>
              </a:tr>
              <a:tr h="352874">
                <a:tc>
                  <a:txBody>
                    <a:bodyPr/>
                    <a:lstStyle/>
                    <a:p>
                      <a:r>
                        <a:rPr lang="en-US" sz="1200" kern="1200">
                          <a:solidFill>
                            <a:schemeClr val="tx1">
                              <a:lumMod val="75000"/>
                              <a:lumOff val="25000"/>
                            </a:schemeClr>
                          </a:solidFill>
                          <a:latin typeface="+mn-lt"/>
                          <a:ea typeface="+mn-ea"/>
                          <a:cs typeface="+mn-cs"/>
                        </a:rPr>
                        <a:t>Physical hosts</a:t>
                      </a:r>
                    </a:p>
                  </a:txBody>
                  <a:tcPr anchor="ctr">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noFill/>
                  </a:tcPr>
                </a:tc>
                <a:tc>
                  <a:txBody>
                    <a:bodyPr/>
                    <a:lstStyle/>
                    <a:p>
                      <a:endParaRPr lang="en-US" sz="1200">
                        <a:solidFill>
                          <a:schemeClr val="tx1">
                            <a:lumMod val="75000"/>
                            <a:lumOff val="25000"/>
                          </a:schemeClr>
                        </a:solidFill>
                      </a:endParaRPr>
                    </a:p>
                  </a:txBody>
                  <a:tcPr anchor="ctr">
                    <a:lnL w="127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bg1">
                        <a:lumMod val="65000"/>
                      </a:schemeClr>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rgbClr val="A6A6A6"/>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rgbClr val="A6A6A6"/>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extLst>
                  <a:ext uri="{0D108BD9-81ED-4DB2-BD59-A6C34878D82A}">
                    <a16:rowId xmlns:a16="http://schemas.microsoft.com/office/drawing/2014/main" val="1768605672"/>
                  </a:ext>
                </a:extLst>
              </a:tr>
              <a:tr h="352874">
                <a:tc>
                  <a:txBody>
                    <a:bodyPr/>
                    <a:lstStyle/>
                    <a:p>
                      <a:r>
                        <a:rPr lang="en-US" sz="1200">
                          <a:solidFill>
                            <a:schemeClr val="tx1">
                              <a:lumMod val="75000"/>
                              <a:lumOff val="25000"/>
                            </a:schemeClr>
                          </a:solidFill>
                          <a:latin typeface="+mn-lt"/>
                        </a:rPr>
                        <a:t>Physical network</a:t>
                      </a:r>
                    </a:p>
                  </a:txBody>
                  <a:tcPr anchor="ctr">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noFill/>
                  </a:tcPr>
                </a:tc>
                <a:tc>
                  <a:txBody>
                    <a:bodyPr/>
                    <a:lstStyle/>
                    <a:p>
                      <a:endParaRPr lang="en-US" sz="1200">
                        <a:solidFill>
                          <a:schemeClr val="tx1">
                            <a:lumMod val="75000"/>
                            <a:lumOff val="25000"/>
                          </a:schemeClr>
                        </a:solidFill>
                      </a:endParaRPr>
                    </a:p>
                  </a:txBody>
                  <a:tcPr anchor="ctr">
                    <a:lnL w="127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bg1">
                        <a:lumMod val="65000"/>
                      </a:schemeClr>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rgbClr val="A6A6A6"/>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rgbClr val="A6A6A6"/>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3"/>
                    </a:solidFill>
                  </a:tcPr>
                </a:tc>
                <a:extLst>
                  <a:ext uri="{0D108BD9-81ED-4DB2-BD59-A6C34878D82A}">
                    <a16:rowId xmlns:a16="http://schemas.microsoft.com/office/drawing/2014/main" val="1867462061"/>
                  </a:ext>
                </a:extLst>
              </a:tr>
              <a:tr h="352874">
                <a:tc>
                  <a:txBody>
                    <a:bodyPr/>
                    <a:lstStyle/>
                    <a:p>
                      <a:r>
                        <a:rPr lang="en-US" sz="1200">
                          <a:solidFill>
                            <a:schemeClr val="tx1">
                              <a:lumMod val="75000"/>
                              <a:lumOff val="25000"/>
                            </a:schemeClr>
                          </a:solidFill>
                          <a:latin typeface="+mn-lt"/>
                        </a:rPr>
                        <a:t>Physical datacenter</a:t>
                      </a:r>
                    </a:p>
                  </a:txBody>
                  <a:tcPr anchor="ctr">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solidFill>
                      <a:srgbClr val="DADADA"/>
                    </a:solidFill>
                  </a:tcPr>
                </a:tc>
                <a:tc>
                  <a:txBody>
                    <a:bodyPr/>
                    <a:lstStyle/>
                    <a:p>
                      <a:endParaRPr lang="en-US" sz="1200">
                        <a:solidFill>
                          <a:schemeClr val="tx1">
                            <a:lumMod val="75000"/>
                            <a:lumOff val="25000"/>
                          </a:schemeClr>
                        </a:solidFill>
                      </a:endParaRPr>
                    </a:p>
                  </a:txBody>
                  <a:tcPr anchor="ctr">
                    <a:lnL w="127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solidFill>
                      <a:schemeClr val="bg1">
                        <a:lumMod val="65000"/>
                      </a:schemeClr>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solidFill>
                      <a:srgbClr val="A6A6A6"/>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solidFill>
                      <a:srgbClr val="A6A6A6"/>
                    </a:solidFill>
                  </a:tcPr>
                </a:tc>
                <a:tc>
                  <a:txBody>
                    <a:bodyPr/>
                    <a:lstStyle/>
                    <a:p>
                      <a:endParaRPr lang="en-US" sz="1200">
                        <a:solidFill>
                          <a:schemeClr val="tx1">
                            <a:lumMod val="75000"/>
                            <a:lumOff val="25000"/>
                          </a:schemeClr>
                        </a:solidFill>
                      </a:endParaRPr>
                    </a:p>
                  </a:txBody>
                  <a:tcPr anchor="ctr">
                    <a:lnL w="381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12700" cap="flat" cmpd="sng" algn="ctr">
                      <a:solidFill>
                        <a:srgbClr val="EAEAEA"/>
                      </a:solidFill>
                      <a:prstDash val="solid"/>
                      <a:round/>
                      <a:headEnd type="none" w="med" len="med"/>
                      <a:tailEnd type="none" w="med" len="med"/>
                    </a:lnB>
                    <a:solidFill>
                      <a:schemeClr val="accent3"/>
                    </a:solidFill>
                  </a:tcPr>
                </a:tc>
                <a:extLst>
                  <a:ext uri="{0D108BD9-81ED-4DB2-BD59-A6C34878D82A}">
                    <a16:rowId xmlns:a16="http://schemas.microsoft.com/office/drawing/2014/main" val="1852488359"/>
                  </a:ext>
                </a:extLst>
              </a:tr>
            </a:tbl>
          </a:graphicData>
        </a:graphic>
      </p:graphicFrame>
      <p:sp>
        <p:nvSpPr>
          <p:cNvPr id="6" name="Title 5"/>
          <p:cNvSpPr>
            <a:spLocks noGrp="1"/>
          </p:cNvSpPr>
          <p:nvPr>
            <p:ph type="title"/>
          </p:nvPr>
        </p:nvSpPr>
        <p:spPr/>
        <p:txBody>
          <a:bodyPr/>
          <a:lstStyle/>
          <a:p>
            <a:r>
              <a:rPr lang="en-US"/>
              <a:t>Shared Responsibility and Key Strategies</a:t>
            </a:r>
          </a:p>
        </p:txBody>
      </p:sp>
      <p:sp>
        <p:nvSpPr>
          <p:cNvPr id="7" name="Content Placeholder 2"/>
          <p:cNvSpPr txBox="1">
            <a:spLocks/>
          </p:cNvSpPr>
          <p:nvPr/>
        </p:nvSpPr>
        <p:spPr>
          <a:xfrm>
            <a:off x="6446902" y="2306102"/>
            <a:ext cx="5185769" cy="657067"/>
          </a:xfrm>
          <a:prstGeom prst="rect">
            <a:avLst/>
          </a:prstGeom>
        </p:spPr>
        <p:txBody>
          <a:bodyPr anchor="ctr">
            <a:noAutofit/>
          </a:bodyPr>
          <a:lstStyle>
            <a:defPPr>
              <a:defRPr lang="en-US"/>
            </a:defPPr>
            <a:lvl1pPr marL="224011" marR="0" indent="-224011" algn="ctr" defTabSz="896042" fontAlgn="auto">
              <a:lnSpc>
                <a:spcPct val="100000"/>
              </a:lnSpc>
              <a:spcBef>
                <a:spcPts val="980"/>
              </a:spcBef>
              <a:spcAft>
                <a:spcPts val="0"/>
              </a:spcAft>
              <a:buClrTx/>
              <a:buSzPct val="90000"/>
              <a:buFont typeface="Arial" pitchFamily="34" charset="0"/>
              <a:buNone/>
              <a:tabLst/>
              <a:defRPr sz="2800" b="1" kern="0" cap="all" spc="118" baseline="0">
                <a:ln w="3175">
                  <a:noFill/>
                </a:ln>
                <a:solidFill>
                  <a:srgbClr val="505050"/>
                </a:solidFill>
                <a:latin typeface="Segoe UI"/>
                <a:ea typeface="Segoe UI Black" pitchFamily="34"/>
                <a:cs typeface="Segoe UI Black" pitchFamily="34"/>
              </a:defRPr>
            </a:lvl1pPr>
            <a:lvl2pPr marL="349724" marR="0" indent="0" defTabSz="951304" fontAlgn="auto">
              <a:lnSpc>
                <a:spcPct val="90000"/>
              </a:lnSpc>
              <a:spcBef>
                <a:spcPct val="20000"/>
              </a:spcBef>
              <a:spcAft>
                <a:spcPts val="0"/>
              </a:spcAft>
              <a:buClrTx/>
              <a:buSzPct val="90000"/>
              <a:buFont typeface="Arial" pitchFamily="34" charset="0"/>
              <a:buNone/>
              <a:tabLst/>
              <a:defRPr sz="2448" spc="0" baseline="0">
                <a:gradFill>
                  <a:gsLst>
                    <a:gs pos="1250">
                      <a:schemeClr val="tx1"/>
                    </a:gs>
                    <a:gs pos="100000">
                      <a:schemeClr val="tx1"/>
                    </a:gs>
                  </a:gsLst>
                  <a:lin ang="5400000" scaled="0"/>
                </a:gradFill>
              </a:defRPr>
            </a:lvl2pPr>
            <a:lvl3pPr marL="582873" marR="0" indent="0" defTabSz="951304" fontAlgn="auto">
              <a:lnSpc>
                <a:spcPct val="90000"/>
              </a:lnSpc>
              <a:spcBef>
                <a:spcPct val="20000"/>
              </a:spcBef>
              <a:spcAft>
                <a:spcPts val="0"/>
              </a:spcAft>
              <a:buClrTx/>
              <a:buSzPct val="90000"/>
              <a:buFont typeface="Arial" pitchFamily="34" charset="0"/>
              <a:buNone/>
              <a:tabLst/>
              <a:defRPr sz="2040" spc="0" baseline="0">
                <a:gradFill>
                  <a:gsLst>
                    <a:gs pos="1250">
                      <a:schemeClr val="tx1"/>
                    </a:gs>
                    <a:gs pos="100000">
                      <a:schemeClr val="tx1"/>
                    </a:gs>
                  </a:gsLst>
                  <a:lin ang="5400000" scaled="0"/>
                </a:gradFill>
              </a:defRPr>
            </a:lvl3pPr>
            <a:lvl4pPr marL="0" marR="0" indent="0" defTabSz="951304" fontAlgn="auto">
              <a:lnSpc>
                <a:spcPct val="90000"/>
              </a:lnSpc>
              <a:spcBef>
                <a:spcPct val="20000"/>
              </a:spcBef>
              <a:spcAft>
                <a:spcPts val="0"/>
              </a:spcAft>
              <a:buClrTx/>
              <a:buSzPct val="90000"/>
              <a:buFont typeface="Arial" pitchFamily="34" charset="0"/>
              <a:buNone/>
              <a:tabLst/>
              <a:defRPr sz="2040" spc="0" baseline="0">
                <a:gradFill>
                  <a:gsLst>
                    <a:gs pos="1250">
                      <a:schemeClr val="tx1"/>
                    </a:gs>
                    <a:gs pos="100000">
                      <a:schemeClr val="tx1"/>
                    </a:gs>
                  </a:gsLst>
                  <a:lin ang="5400000" scaled="0"/>
                </a:gradFill>
              </a:defRPr>
            </a:lvl4pPr>
            <a:lvl5pPr marL="0" marR="0" indent="0" defTabSz="951304" fontAlgn="auto">
              <a:lnSpc>
                <a:spcPct val="90000"/>
              </a:lnSpc>
              <a:spcBef>
                <a:spcPct val="20000"/>
              </a:spcBef>
              <a:spcAft>
                <a:spcPts val="0"/>
              </a:spcAft>
              <a:buClrTx/>
              <a:buSzPct val="90000"/>
              <a:buFont typeface="Arial" pitchFamily="34" charset="0"/>
              <a:buNone/>
              <a:tabLst/>
              <a:defRPr sz="2040" spc="0" baseline="0">
                <a:gradFill>
                  <a:gsLst>
                    <a:gs pos="1250">
                      <a:schemeClr val="tx1"/>
                    </a:gs>
                    <a:gs pos="100000">
                      <a:schemeClr val="tx1"/>
                    </a:gs>
                  </a:gsLst>
                  <a:lin ang="5400000" scaled="0"/>
                </a:gradFill>
              </a:defRPr>
            </a:lvl5pPr>
            <a:lvl6pPr marL="2616084" indent="-237826" defTabSz="951304">
              <a:spcBef>
                <a:spcPct val="20000"/>
              </a:spcBef>
              <a:buFont typeface="Arial" pitchFamily="34" charset="0"/>
              <a:buChar char="•"/>
              <a:defRPr sz="2040"/>
            </a:lvl6pPr>
            <a:lvl7pPr marL="3091737" indent="-237826" defTabSz="951304">
              <a:spcBef>
                <a:spcPct val="20000"/>
              </a:spcBef>
              <a:buFont typeface="Arial" pitchFamily="34" charset="0"/>
              <a:buChar char="•"/>
              <a:defRPr sz="2040"/>
            </a:lvl7pPr>
            <a:lvl8pPr marL="3567389" indent="-237826" defTabSz="951304">
              <a:spcBef>
                <a:spcPct val="20000"/>
              </a:spcBef>
              <a:buFont typeface="Arial" pitchFamily="34" charset="0"/>
              <a:buChar char="•"/>
              <a:defRPr sz="2040"/>
            </a:lvl8pPr>
            <a:lvl9pPr marL="4043042" indent="-237826" defTabSz="951304">
              <a:spcBef>
                <a:spcPct val="20000"/>
              </a:spcBef>
              <a:buFont typeface="Arial" pitchFamily="34" charset="0"/>
              <a:buChar char="•"/>
              <a:defRPr sz="2040"/>
            </a:lvl9pPr>
          </a:lstStyle>
          <a:p>
            <a:pPr marL="168026" marR="0" lvl="0" indent="-168026" algn="l" defTabSz="672100" rtl="0" eaLnBrk="1" fontAlgn="auto" latinLnBrk="0" hangingPunct="1">
              <a:lnSpc>
                <a:spcPct val="100000"/>
              </a:lnSpc>
              <a:spcBef>
                <a:spcPts val="735"/>
              </a:spcBef>
              <a:spcAft>
                <a:spcPts val="0"/>
              </a:spcAft>
              <a:buClrTx/>
              <a:buSzPct val="90000"/>
              <a:buFont typeface="Arial" pitchFamily="34" charset="0"/>
              <a:buNone/>
              <a:tabLst/>
              <a:defRPr/>
            </a:pPr>
            <a:r>
              <a:rPr kumimoji="0" lang="en-US" sz="1800" b="1" i="0" u="none" strike="noStrike" kern="1200" cap="all" spc="0" normalizeH="0" baseline="0" noProof="0">
                <a:ln w="3175">
                  <a:noFill/>
                </a:ln>
                <a:gradFill>
                  <a:gsLst>
                    <a:gs pos="1250">
                      <a:srgbClr val="0D0D0D"/>
                    </a:gs>
                    <a:gs pos="100000">
                      <a:srgbClr val="0D0D0D"/>
                    </a:gs>
                  </a:gsLst>
                  <a:lin ang="5400000" scaled="0"/>
                </a:gradFill>
                <a:effectLst/>
                <a:uLnTx/>
                <a:uFillTx/>
                <a:latin typeface="Segoe UI"/>
                <a:ea typeface="Segoe UI Black" pitchFamily="34"/>
                <a:cs typeface="Segoe UI" panose="020B0502040204020203" pitchFamily="34" charset="0"/>
              </a:rPr>
              <a:t>Establish a Modern Perimeter</a:t>
            </a:r>
          </a:p>
        </p:txBody>
      </p:sp>
      <p:sp>
        <p:nvSpPr>
          <p:cNvPr id="9" name="Content Placeholder 2"/>
          <p:cNvSpPr txBox="1">
            <a:spLocks/>
          </p:cNvSpPr>
          <p:nvPr/>
        </p:nvSpPr>
        <p:spPr>
          <a:xfrm>
            <a:off x="6446902" y="4789572"/>
            <a:ext cx="5185769" cy="1028583"/>
          </a:xfrm>
          <a:prstGeom prst="rect">
            <a:avLst/>
          </a:prstGeom>
        </p:spPr>
        <p:txBody>
          <a:bodyPr anchor="ctr">
            <a:noAutofit/>
          </a:bodyPr>
          <a:lstStyle>
            <a:defPPr>
              <a:defRPr lang="en-US"/>
            </a:defPPr>
            <a:lvl1pPr marL="224011" marR="0" indent="-224011" algn="ctr" defTabSz="896042" fontAlgn="auto">
              <a:lnSpc>
                <a:spcPct val="100000"/>
              </a:lnSpc>
              <a:spcBef>
                <a:spcPts val="980"/>
              </a:spcBef>
              <a:spcAft>
                <a:spcPts val="0"/>
              </a:spcAft>
              <a:buClrTx/>
              <a:buSzPct val="90000"/>
              <a:buFont typeface="Arial" pitchFamily="34" charset="0"/>
              <a:buNone/>
              <a:tabLst/>
              <a:defRPr sz="2800" b="1" kern="0" cap="all" spc="118" baseline="0">
                <a:ln w="3175">
                  <a:noFill/>
                </a:ln>
                <a:solidFill>
                  <a:srgbClr val="505050"/>
                </a:solidFill>
                <a:latin typeface="Segoe UI"/>
                <a:ea typeface="Segoe UI Black" pitchFamily="34"/>
                <a:cs typeface="Segoe UI Black" pitchFamily="34"/>
              </a:defRPr>
            </a:lvl1pPr>
            <a:lvl2pPr marL="349724" marR="0" indent="0" defTabSz="951304" fontAlgn="auto">
              <a:lnSpc>
                <a:spcPct val="90000"/>
              </a:lnSpc>
              <a:spcBef>
                <a:spcPct val="20000"/>
              </a:spcBef>
              <a:spcAft>
                <a:spcPts val="0"/>
              </a:spcAft>
              <a:buClrTx/>
              <a:buSzPct val="90000"/>
              <a:buFont typeface="Arial" pitchFamily="34" charset="0"/>
              <a:buNone/>
              <a:tabLst/>
              <a:defRPr sz="2448" spc="0" baseline="0">
                <a:gradFill>
                  <a:gsLst>
                    <a:gs pos="1250">
                      <a:schemeClr val="tx1"/>
                    </a:gs>
                    <a:gs pos="100000">
                      <a:schemeClr val="tx1"/>
                    </a:gs>
                  </a:gsLst>
                  <a:lin ang="5400000" scaled="0"/>
                </a:gradFill>
              </a:defRPr>
            </a:lvl2pPr>
            <a:lvl3pPr marL="582873" marR="0" indent="0" defTabSz="951304" fontAlgn="auto">
              <a:lnSpc>
                <a:spcPct val="90000"/>
              </a:lnSpc>
              <a:spcBef>
                <a:spcPct val="20000"/>
              </a:spcBef>
              <a:spcAft>
                <a:spcPts val="0"/>
              </a:spcAft>
              <a:buClrTx/>
              <a:buSzPct val="90000"/>
              <a:buFont typeface="Arial" pitchFamily="34" charset="0"/>
              <a:buNone/>
              <a:tabLst/>
              <a:defRPr sz="2040" spc="0" baseline="0">
                <a:gradFill>
                  <a:gsLst>
                    <a:gs pos="1250">
                      <a:schemeClr val="tx1"/>
                    </a:gs>
                    <a:gs pos="100000">
                      <a:schemeClr val="tx1"/>
                    </a:gs>
                  </a:gsLst>
                  <a:lin ang="5400000" scaled="0"/>
                </a:gradFill>
              </a:defRPr>
            </a:lvl3pPr>
            <a:lvl4pPr marL="0" marR="0" indent="0" defTabSz="951304" fontAlgn="auto">
              <a:lnSpc>
                <a:spcPct val="90000"/>
              </a:lnSpc>
              <a:spcBef>
                <a:spcPct val="20000"/>
              </a:spcBef>
              <a:spcAft>
                <a:spcPts val="0"/>
              </a:spcAft>
              <a:buClrTx/>
              <a:buSzPct val="90000"/>
              <a:buFont typeface="Arial" pitchFamily="34" charset="0"/>
              <a:buNone/>
              <a:tabLst/>
              <a:defRPr sz="2040" spc="0" baseline="0">
                <a:gradFill>
                  <a:gsLst>
                    <a:gs pos="1250">
                      <a:schemeClr val="tx1"/>
                    </a:gs>
                    <a:gs pos="100000">
                      <a:schemeClr val="tx1"/>
                    </a:gs>
                  </a:gsLst>
                  <a:lin ang="5400000" scaled="0"/>
                </a:gradFill>
              </a:defRPr>
            </a:lvl4pPr>
            <a:lvl5pPr marL="0" marR="0" indent="0" defTabSz="951304" fontAlgn="auto">
              <a:lnSpc>
                <a:spcPct val="90000"/>
              </a:lnSpc>
              <a:spcBef>
                <a:spcPct val="20000"/>
              </a:spcBef>
              <a:spcAft>
                <a:spcPts val="0"/>
              </a:spcAft>
              <a:buClrTx/>
              <a:buSzPct val="90000"/>
              <a:buFont typeface="Arial" pitchFamily="34" charset="0"/>
              <a:buNone/>
              <a:tabLst/>
              <a:defRPr sz="2040" spc="0" baseline="0">
                <a:gradFill>
                  <a:gsLst>
                    <a:gs pos="1250">
                      <a:schemeClr val="tx1"/>
                    </a:gs>
                    <a:gs pos="100000">
                      <a:schemeClr val="tx1"/>
                    </a:gs>
                  </a:gsLst>
                  <a:lin ang="5400000" scaled="0"/>
                </a:gradFill>
              </a:defRPr>
            </a:lvl5pPr>
            <a:lvl6pPr marL="2616084" indent="-237826" defTabSz="951304">
              <a:spcBef>
                <a:spcPct val="20000"/>
              </a:spcBef>
              <a:buFont typeface="Arial" pitchFamily="34" charset="0"/>
              <a:buChar char="•"/>
              <a:defRPr sz="2040"/>
            </a:lvl6pPr>
            <a:lvl7pPr marL="3091737" indent="-237826" defTabSz="951304">
              <a:spcBef>
                <a:spcPct val="20000"/>
              </a:spcBef>
              <a:buFont typeface="Arial" pitchFamily="34" charset="0"/>
              <a:buChar char="•"/>
              <a:defRPr sz="2040"/>
            </a:lvl7pPr>
            <a:lvl8pPr marL="3567389" indent="-237826" defTabSz="951304">
              <a:spcBef>
                <a:spcPct val="20000"/>
              </a:spcBef>
              <a:buFont typeface="Arial" pitchFamily="34" charset="0"/>
              <a:buChar char="•"/>
              <a:defRPr sz="2040"/>
            </a:lvl8pPr>
            <a:lvl9pPr marL="4043042" indent="-237826" defTabSz="951304">
              <a:spcBef>
                <a:spcPct val="20000"/>
              </a:spcBef>
              <a:buFont typeface="Arial" pitchFamily="34" charset="0"/>
              <a:buChar char="•"/>
              <a:defRPr sz="2040"/>
            </a:lvl9pPr>
          </a:lstStyle>
          <a:p>
            <a:pPr marL="168026" marR="0" lvl="0" indent="-168026" algn="l" defTabSz="672100" rtl="0" eaLnBrk="1" fontAlgn="auto" latinLnBrk="0" hangingPunct="1">
              <a:lnSpc>
                <a:spcPct val="100000"/>
              </a:lnSpc>
              <a:spcBef>
                <a:spcPts val="735"/>
              </a:spcBef>
              <a:spcAft>
                <a:spcPts val="0"/>
              </a:spcAft>
              <a:buClrTx/>
              <a:buSzPct val="90000"/>
              <a:buFont typeface="Arial" pitchFamily="34" charset="0"/>
              <a:buNone/>
              <a:tabLst/>
              <a:defRPr/>
            </a:pPr>
            <a:r>
              <a:rPr kumimoji="0" lang="en-US" sz="1800" b="1" i="0" u="none" strike="noStrike" kern="1200" cap="all" spc="0" normalizeH="0" baseline="0" noProof="0">
                <a:ln w="3175">
                  <a:noFill/>
                </a:ln>
                <a:gradFill>
                  <a:gsLst>
                    <a:gs pos="1250">
                      <a:srgbClr val="0D0D0D"/>
                    </a:gs>
                    <a:gs pos="100000">
                      <a:srgbClr val="0D0D0D"/>
                    </a:gs>
                  </a:gsLst>
                  <a:lin ang="5400000" scaled="0"/>
                </a:gradFill>
                <a:effectLst/>
                <a:uLnTx/>
                <a:uFillTx/>
                <a:latin typeface="Segoe UI"/>
                <a:ea typeface="Segoe UI Black" pitchFamily="34"/>
                <a:cs typeface="Segoe UI" panose="020B0502040204020203" pitchFamily="34" charset="0"/>
              </a:rPr>
              <a:t>“TRUST BUT VERIFY” EACH Cloud Provider</a:t>
            </a:r>
          </a:p>
        </p:txBody>
      </p:sp>
      <p:sp>
        <p:nvSpPr>
          <p:cNvPr id="8" name="Content Placeholder 2"/>
          <p:cNvSpPr txBox="1">
            <a:spLocks/>
          </p:cNvSpPr>
          <p:nvPr/>
        </p:nvSpPr>
        <p:spPr>
          <a:xfrm>
            <a:off x="6412368" y="3185259"/>
            <a:ext cx="5216223" cy="1372080"/>
          </a:xfrm>
          <a:prstGeom prst="rect">
            <a:avLst/>
          </a:prstGeom>
        </p:spPr>
        <p:txBody>
          <a:bodyPr anchor="ctr">
            <a:noAutofit/>
          </a:bodyPr>
          <a:lstStyle>
            <a:defPPr>
              <a:defRPr lang="en-US"/>
            </a:defPPr>
            <a:lvl1pPr marL="224011" marR="0" indent="-224011" algn="ctr" defTabSz="896042" fontAlgn="auto">
              <a:lnSpc>
                <a:spcPct val="100000"/>
              </a:lnSpc>
              <a:spcBef>
                <a:spcPts val="980"/>
              </a:spcBef>
              <a:spcAft>
                <a:spcPts val="0"/>
              </a:spcAft>
              <a:buClrTx/>
              <a:buSzPct val="90000"/>
              <a:buFont typeface="Arial" pitchFamily="34" charset="0"/>
              <a:buNone/>
              <a:tabLst/>
              <a:defRPr sz="2800" b="1" kern="0" cap="all" spc="118" baseline="0">
                <a:ln w="3175">
                  <a:noFill/>
                </a:ln>
                <a:solidFill>
                  <a:srgbClr val="505050"/>
                </a:solidFill>
                <a:latin typeface="Segoe UI"/>
                <a:ea typeface="Segoe UI Black" pitchFamily="34"/>
                <a:cs typeface="Segoe UI Black" pitchFamily="34"/>
              </a:defRPr>
            </a:lvl1pPr>
            <a:lvl2pPr marL="349724" marR="0" indent="0" defTabSz="951304" fontAlgn="auto">
              <a:lnSpc>
                <a:spcPct val="90000"/>
              </a:lnSpc>
              <a:spcBef>
                <a:spcPct val="20000"/>
              </a:spcBef>
              <a:spcAft>
                <a:spcPts val="0"/>
              </a:spcAft>
              <a:buClrTx/>
              <a:buSzPct val="90000"/>
              <a:buFont typeface="Arial" pitchFamily="34" charset="0"/>
              <a:buNone/>
              <a:tabLst/>
              <a:defRPr sz="2448" spc="0" baseline="0">
                <a:gradFill>
                  <a:gsLst>
                    <a:gs pos="1250">
                      <a:schemeClr val="tx1"/>
                    </a:gs>
                    <a:gs pos="100000">
                      <a:schemeClr val="tx1"/>
                    </a:gs>
                  </a:gsLst>
                  <a:lin ang="5400000" scaled="0"/>
                </a:gradFill>
              </a:defRPr>
            </a:lvl2pPr>
            <a:lvl3pPr marL="582873" marR="0" indent="0" defTabSz="951304" fontAlgn="auto">
              <a:lnSpc>
                <a:spcPct val="90000"/>
              </a:lnSpc>
              <a:spcBef>
                <a:spcPct val="20000"/>
              </a:spcBef>
              <a:spcAft>
                <a:spcPts val="0"/>
              </a:spcAft>
              <a:buClrTx/>
              <a:buSzPct val="90000"/>
              <a:buFont typeface="Arial" pitchFamily="34" charset="0"/>
              <a:buNone/>
              <a:tabLst/>
              <a:defRPr sz="2040" spc="0" baseline="0">
                <a:gradFill>
                  <a:gsLst>
                    <a:gs pos="1250">
                      <a:schemeClr val="tx1"/>
                    </a:gs>
                    <a:gs pos="100000">
                      <a:schemeClr val="tx1"/>
                    </a:gs>
                  </a:gsLst>
                  <a:lin ang="5400000" scaled="0"/>
                </a:gradFill>
              </a:defRPr>
            </a:lvl3pPr>
            <a:lvl4pPr marL="0" marR="0" indent="0" defTabSz="951304" fontAlgn="auto">
              <a:lnSpc>
                <a:spcPct val="90000"/>
              </a:lnSpc>
              <a:spcBef>
                <a:spcPct val="20000"/>
              </a:spcBef>
              <a:spcAft>
                <a:spcPts val="0"/>
              </a:spcAft>
              <a:buClrTx/>
              <a:buSzPct val="90000"/>
              <a:buFont typeface="Arial" pitchFamily="34" charset="0"/>
              <a:buNone/>
              <a:tabLst/>
              <a:defRPr sz="2040" spc="0" baseline="0">
                <a:gradFill>
                  <a:gsLst>
                    <a:gs pos="1250">
                      <a:schemeClr val="tx1"/>
                    </a:gs>
                    <a:gs pos="100000">
                      <a:schemeClr val="tx1"/>
                    </a:gs>
                  </a:gsLst>
                  <a:lin ang="5400000" scaled="0"/>
                </a:gradFill>
              </a:defRPr>
            </a:lvl4pPr>
            <a:lvl5pPr marL="0" marR="0" indent="0" defTabSz="951304" fontAlgn="auto">
              <a:lnSpc>
                <a:spcPct val="90000"/>
              </a:lnSpc>
              <a:spcBef>
                <a:spcPct val="20000"/>
              </a:spcBef>
              <a:spcAft>
                <a:spcPts val="0"/>
              </a:spcAft>
              <a:buClrTx/>
              <a:buSzPct val="90000"/>
              <a:buFont typeface="Arial" pitchFamily="34" charset="0"/>
              <a:buNone/>
              <a:tabLst/>
              <a:defRPr sz="2040" spc="0" baseline="0">
                <a:gradFill>
                  <a:gsLst>
                    <a:gs pos="1250">
                      <a:schemeClr val="tx1"/>
                    </a:gs>
                    <a:gs pos="100000">
                      <a:schemeClr val="tx1"/>
                    </a:gs>
                  </a:gsLst>
                  <a:lin ang="5400000" scaled="0"/>
                </a:gradFill>
              </a:defRPr>
            </a:lvl5pPr>
            <a:lvl6pPr marL="2616084" indent="-237826" defTabSz="951304">
              <a:spcBef>
                <a:spcPct val="20000"/>
              </a:spcBef>
              <a:buFont typeface="Arial" pitchFamily="34" charset="0"/>
              <a:buChar char="•"/>
              <a:defRPr sz="2040"/>
            </a:lvl6pPr>
            <a:lvl7pPr marL="3091737" indent="-237826" defTabSz="951304">
              <a:spcBef>
                <a:spcPct val="20000"/>
              </a:spcBef>
              <a:buFont typeface="Arial" pitchFamily="34" charset="0"/>
              <a:buChar char="•"/>
              <a:defRPr sz="2040"/>
            </a:lvl7pPr>
            <a:lvl8pPr marL="3567389" indent="-237826" defTabSz="951304">
              <a:spcBef>
                <a:spcPct val="20000"/>
              </a:spcBef>
              <a:buFont typeface="Arial" pitchFamily="34" charset="0"/>
              <a:buChar char="•"/>
              <a:defRPr sz="2040"/>
            </a:lvl8pPr>
            <a:lvl9pPr marL="4043042" indent="-237826" defTabSz="951304">
              <a:spcBef>
                <a:spcPct val="20000"/>
              </a:spcBef>
              <a:buFont typeface="Arial" pitchFamily="34" charset="0"/>
              <a:buChar char="•"/>
              <a:defRPr sz="2040"/>
            </a:lvl9pPr>
          </a:lstStyle>
          <a:p>
            <a:pPr marL="168026" marR="0" lvl="0" indent="-168026" algn="l" defTabSz="672100" rtl="0" eaLnBrk="1" fontAlgn="auto" latinLnBrk="0" hangingPunct="1">
              <a:lnSpc>
                <a:spcPct val="100000"/>
              </a:lnSpc>
              <a:spcBef>
                <a:spcPts val="735"/>
              </a:spcBef>
              <a:spcAft>
                <a:spcPts val="0"/>
              </a:spcAft>
              <a:buClrTx/>
              <a:buSzPct val="90000"/>
              <a:buFont typeface="Arial" pitchFamily="34" charset="0"/>
              <a:buNone/>
              <a:tabLst/>
              <a:defRPr/>
            </a:pPr>
            <a:r>
              <a:rPr kumimoji="0" lang="en-US" sz="1800" b="1" i="0" u="none" strike="noStrike" kern="1200" cap="all" spc="0" normalizeH="0" baseline="0" noProof="0">
                <a:ln w="3175">
                  <a:noFill/>
                </a:ln>
                <a:gradFill>
                  <a:gsLst>
                    <a:gs pos="1250">
                      <a:srgbClr val="0D0D0D"/>
                    </a:gs>
                    <a:gs pos="100000">
                      <a:srgbClr val="0D0D0D"/>
                    </a:gs>
                  </a:gsLst>
                  <a:lin ang="5400000" scaled="0"/>
                </a:gradFill>
                <a:effectLst/>
                <a:uLnTx/>
                <a:uFillTx/>
                <a:latin typeface="Segoe UI"/>
                <a:ea typeface="Segoe UI Black" pitchFamily="34"/>
                <a:cs typeface="Segoe UI" panose="020B0502040204020203" pitchFamily="34" charset="0"/>
              </a:rPr>
              <a:t>Modernize Infrastructure Security</a:t>
            </a:r>
          </a:p>
        </p:txBody>
      </p:sp>
      <p:graphicFrame>
        <p:nvGraphicFramePr>
          <p:cNvPr id="87" name="Table 86">
            <a:extLst>
              <a:ext uri="{FF2B5EF4-FFF2-40B4-BE49-F238E27FC236}">
                <a16:creationId xmlns:a16="http://schemas.microsoft.com/office/drawing/2014/main" id="{5B249270-9493-4078-B739-F343FBD64F1B}"/>
              </a:ext>
            </a:extLst>
          </p:cNvPr>
          <p:cNvGraphicFramePr>
            <a:graphicFrameLocks noGrp="1"/>
          </p:cNvGraphicFramePr>
          <p:nvPr>
            <p:extLst>
              <p:ext uri="{D42A27DB-BD31-4B8C-83A1-F6EECF244321}">
                <p14:modId xmlns:p14="http://schemas.microsoft.com/office/powerpoint/2010/main" val="1853426303"/>
              </p:ext>
            </p:extLst>
          </p:nvPr>
        </p:nvGraphicFramePr>
        <p:xfrm>
          <a:off x="588263" y="6040588"/>
          <a:ext cx="1702319" cy="338750"/>
        </p:xfrm>
        <a:graphic>
          <a:graphicData uri="http://schemas.openxmlformats.org/drawingml/2006/table">
            <a:tbl>
              <a:tblPr firstRow="1" bandRow="1">
                <a:tableStyleId>{5C22544A-7EE6-4342-B048-85BDC9FD1C3A}</a:tableStyleId>
              </a:tblPr>
              <a:tblGrid>
                <a:gridCol w="253103">
                  <a:extLst>
                    <a:ext uri="{9D8B030D-6E8A-4147-A177-3AD203B41FA5}">
                      <a16:colId xmlns:a16="http://schemas.microsoft.com/office/drawing/2014/main" val="657516371"/>
                    </a:ext>
                  </a:extLst>
                </a:gridCol>
                <a:gridCol w="644303">
                  <a:extLst>
                    <a:ext uri="{9D8B030D-6E8A-4147-A177-3AD203B41FA5}">
                      <a16:colId xmlns:a16="http://schemas.microsoft.com/office/drawing/2014/main" val="3194317718"/>
                    </a:ext>
                  </a:extLst>
                </a:gridCol>
                <a:gridCol w="160610">
                  <a:extLst>
                    <a:ext uri="{9D8B030D-6E8A-4147-A177-3AD203B41FA5}">
                      <a16:colId xmlns:a16="http://schemas.microsoft.com/office/drawing/2014/main" val="1265651489"/>
                    </a:ext>
                  </a:extLst>
                </a:gridCol>
                <a:gridCol w="644303">
                  <a:extLst>
                    <a:ext uri="{9D8B030D-6E8A-4147-A177-3AD203B41FA5}">
                      <a16:colId xmlns:a16="http://schemas.microsoft.com/office/drawing/2014/main" val="1060466096"/>
                    </a:ext>
                  </a:extLst>
                </a:gridCol>
              </a:tblGrid>
              <a:tr h="248641">
                <a:tc>
                  <a:txBody>
                    <a:bodyPr/>
                    <a:lstStyle/>
                    <a:p>
                      <a:endParaRPr lang="en-US" sz="900">
                        <a:solidFill>
                          <a:schemeClr val="tx1">
                            <a:lumMod val="65000"/>
                            <a:lumOff val="35000"/>
                          </a:schemeClr>
                        </a:solidFill>
                        <a:latin typeface="+mn-lt"/>
                      </a:endParaRPr>
                    </a:p>
                  </a:txBody>
                  <a:tcPr marL="64430" marR="64430" marT="32215" marB="32215"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bg2">
                        <a:lumMod val="90000"/>
                      </a:schemeClr>
                    </a:solidFill>
                  </a:tcPr>
                </a:tc>
                <a:tc>
                  <a:txBody>
                    <a:bodyPr/>
                    <a:lstStyle/>
                    <a:p>
                      <a:pPr marL="0" algn="l" defTabSz="699557" rtl="0" eaLnBrk="1" latinLnBrk="0" hangingPunct="1"/>
                      <a:r>
                        <a:rPr lang="en-US" sz="900" b="0" kern="1200">
                          <a:solidFill>
                            <a:schemeClr val="tx1">
                              <a:lumMod val="65000"/>
                              <a:lumOff val="35000"/>
                            </a:schemeClr>
                          </a:solidFill>
                          <a:latin typeface="+mn-lt"/>
                          <a:ea typeface="+mn-ea"/>
                          <a:cs typeface="+mn-cs"/>
                        </a:rPr>
                        <a:t>Cloud Vendor</a:t>
                      </a:r>
                    </a:p>
                  </a:txBody>
                  <a:tcPr marL="64430" marR="64430" marT="32215" marB="32215"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rgbClr val="EAEAEA"/>
                    </a:solidFill>
                  </a:tcPr>
                </a:tc>
                <a:tc>
                  <a:txBody>
                    <a:bodyPr/>
                    <a:lstStyle/>
                    <a:p>
                      <a:endParaRPr lang="en-US" sz="900">
                        <a:solidFill>
                          <a:schemeClr val="tx1">
                            <a:lumMod val="65000"/>
                            <a:lumOff val="35000"/>
                          </a:schemeClr>
                        </a:solidFill>
                        <a:latin typeface="+mn-lt"/>
                      </a:endParaRPr>
                    </a:p>
                  </a:txBody>
                  <a:tcPr marL="64430" marR="64430" marT="32215" marB="32215"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chemeClr val="accent1"/>
                    </a:solidFill>
                  </a:tcPr>
                </a:tc>
                <a:tc>
                  <a:txBody>
                    <a:bodyPr/>
                    <a:lstStyle/>
                    <a:p>
                      <a:pPr marL="0" algn="l" defTabSz="699557" rtl="0" eaLnBrk="1" latinLnBrk="0" hangingPunct="1"/>
                      <a:r>
                        <a:rPr lang="en-US" sz="900" b="0" kern="1200">
                          <a:solidFill>
                            <a:schemeClr val="tx1">
                              <a:lumMod val="65000"/>
                              <a:lumOff val="35000"/>
                            </a:schemeClr>
                          </a:solidFill>
                          <a:latin typeface="+mn-lt"/>
                          <a:ea typeface="+mn-ea"/>
                          <a:cs typeface="+mn-cs"/>
                        </a:rPr>
                        <a:t>Customer</a:t>
                      </a:r>
                    </a:p>
                  </a:txBody>
                  <a:tcPr marL="64430" marR="64430" marT="32215" marB="32215" anchor="ctr">
                    <a:lnL w="38100" cap="flat" cmpd="sng" algn="ctr">
                      <a:solidFill>
                        <a:srgbClr val="EAEAEA"/>
                      </a:solidFill>
                      <a:prstDash val="solid"/>
                      <a:round/>
                      <a:headEnd type="none" w="med" len="med"/>
                      <a:tailEnd type="none" w="med" len="med"/>
                    </a:lnL>
                    <a:lnR w="38100" cap="flat" cmpd="sng" algn="ctr">
                      <a:solidFill>
                        <a:srgbClr val="EAEAEA"/>
                      </a:solidFill>
                      <a:prstDash val="solid"/>
                      <a:round/>
                      <a:headEnd type="none" w="med" len="med"/>
                      <a:tailEnd type="none" w="med" len="med"/>
                    </a:lnR>
                    <a:lnT w="38100" cap="flat" cmpd="sng" algn="ctr">
                      <a:solidFill>
                        <a:srgbClr val="EAEAEA"/>
                      </a:solidFill>
                      <a:prstDash val="solid"/>
                      <a:round/>
                      <a:headEnd type="none" w="med" len="med"/>
                      <a:tailEnd type="none" w="med" len="med"/>
                    </a:lnT>
                    <a:lnB w="38100" cap="flat" cmpd="sng" algn="ctr">
                      <a:solidFill>
                        <a:srgbClr val="EAEAEA"/>
                      </a:solidFill>
                      <a:prstDash val="solid"/>
                      <a:round/>
                      <a:headEnd type="none" w="med" len="med"/>
                      <a:tailEnd type="none" w="med" len="med"/>
                    </a:lnB>
                    <a:solidFill>
                      <a:srgbClr val="EAEAEA"/>
                    </a:solidFill>
                  </a:tcPr>
                </a:tc>
                <a:extLst>
                  <a:ext uri="{0D108BD9-81ED-4DB2-BD59-A6C34878D82A}">
                    <a16:rowId xmlns:a16="http://schemas.microsoft.com/office/drawing/2014/main" val="1870584792"/>
                  </a:ext>
                </a:extLst>
              </a:tr>
            </a:tbl>
          </a:graphicData>
        </a:graphic>
      </p:graphicFrame>
      <p:grpSp>
        <p:nvGrpSpPr>
          <p:cNvPr id="2" name="Group 1">
            <a:extLst>
              <a:ext uri="{FF2B5EF4-FFF2-40B4-BE49-F238E27FC236}">
                <a16:creationId xmlns:a16="http://schemas.microsoft.com/office/drawing/2014/main" id="{4F41B3CE-54E9-4012-9DE7-32E3354DFA86}"/>
              </a:ext>
            </a:extLst>
          </p:cNvPr>
          <p:cNvGrpSpPr/>
          <p:nvPr/>
        </p:nvGrpSpPr>
        <p:grpSpPr>
          <a:xfrm>
            <a:off x="5211097" y="2308050"/>
            <a:ext cx="950551" cy="653171"/>
            <a:chOff x="5211265" y="2399844"/>
            <a:chExt cx="668058" cy="459056"/>
          </a:xfrm>
        </p:grpSpPr>
        <p:sp>
          <p:nvSpPr>
            <p:cNvPr id="33" name="Rectangle: Rounded Corners 32">
              <a:extLst>
                <a:ext uri="{FF2B5EF4-FFF2-40B4-BE49-F238E27FC236}">
                  <a16:creationId xmlns:a16="http://schemas.microsoft.com/office/drawing/2014/main" id="{A7233000-F48C-440D-B581-5074D358888C}"/>
                </a:ext>
              </a:extLst>
            </p:cNvPr>
            <p:cNvSpPr/>
            <p:nvPr/>
          </p:nvSpPr>
          <p:spPr bwMode="auto">
            <a:xfrm>
              <a:off x="5211265" y="2399844"/>
              <a:ext cx="668058" cy="459056"/>
            </a:xfrm>
            <a:prstGeom prst="roundRect">
              <a:avLst/>
            </a:prstGeom>
            <a:solidFill>
              <a:schemeClr val="bg1"/>
            </a:solidFill>
            <a:ln>
              <a:noFill/>
            </a:ln>
            <a:effectLst>
              <a:outerShdw blurRad="889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ounded Rectangle 2">
              <a:extLst>
                <a:ext uri="{FF2B5EF4-FFF2-40B4-BE49-F238E27FC236}">
                  <a16:creationId xmlns:a16="http://schemas.microsoft.com/office/drawing/2014/main" id="{23503180-792E-4540-B1F7-B14E6B0D3588}"/>
                </a:ext>
              </a:extLst>
            </p:cNvPr>
            <p:cNvSpPr/>
            <p:nvPr/>
          </p:nvSpPr>
          <p:spPr bwMode="auto">
            <a:xfrm rot="5400000">
              <a:off x="5415710" y="2425494"/>
              <a:ext cx="203085" cy="450129"/>
            </a:xfrm>
            <a:custGeom>
              <a:avLst/>
              <a:gdLst>
                <a:gd name="connsiteX0" fmla="*/ 0 w 1379331"/>
                <a:gd name="connsiteY0" fmla="*/ 229893 h 1580711"/>
                <a:gd name="connsiteX1" fmla="*/ 229893 w 1379331"/>
                <a:gd name="connsiteY1" fmla="*/ 0 h 1580711"/>
                <a:gd name="connsiteX2" fmla="*/ 1149438 w 1379331"/>
                <a:gd name="connsiteY2" fmla="*/ 0 h 1580711"/>
                <a:gd name="connsiteX3" fmla="*/ 1379331 w 1379331"/>
                <a:gd name="connsiteY3" fmla="*/ 229893 h 1580711"/>
                <a:gd name="connsiteX4" fmla="*/ 1379331 w 1379331"/>
                <a:gd name="connsiteY4" fmla="*/ 1350818 h 1580711"/>
                <a:gd name="connsiteX5" fmla="*/ 1149438 w 1379331"/>
                <a:gd name="connsiteY5" fmla="*/ 1580711 h 1580711"/>
                <a:gd name="connsiteX6" fmla="*/ 229893 w 1379331"/>
                <a:gd name="connsiteY6" fmla="*/ 1580711 h 1580711"/>
                <a:gd name="connsiteX7" fmla="*/ 0 w 1379331"/>
                <a:gd name="connsiteY7" fmla="*/ 1350818 h 1580711"/>
                <a:gd name="connsiteX8" fmla="*/ 0 w 1379331"/>
                <a:gd name="connsiteY8" fmla="*/ 229893 h 1580711"/>
                <a:gd name="connsiteX0" fmla="*/ 0 w 1379331"/>
                <a:gd name="connsiteY0" fmla="*/ 244699 h 1595517"/>
                <a:gd name="connsiteX1" fmla="*/ 229893 w 1379331"/>
                <a:gd name="connsiteY1" fmla="*/ 14806 h 1595517"/>
                <a:gd name="connsiteX2" fmla="*/ 597609 w 1379331"/>
                <a:gd name="connsiteY2" fmla="*/ 0 h 1595517"/>
                <a:gd name="connsiteX3" fmla="*/ 1149438 w 1379331"/>
                <a:gd name="connsiteY3" fmla="*/ 14806 h 1595517"/>
                <a:gd name="connsiteX4" fmla="*/ 1379331 w 1379331"/>
                <a:gd name="connsiteY4" fmla="*/ 244699 h 1595517"/>
                <a:gd name="connsiteX5" fmla="*/ 1379331 w 1379331"/>
                <a:gd name="connsiteY5" fmla="*/ 1365624 h 1595517"/>
                <a:gd name="connsiteX6" fmla="*/ 1149438 w 1379331"/>
                <a:gd name="connsiteY6" fmla="*/ 1595517 h 1595517"/>
                <a:gd name="connsiteX7" fmla="*/ 229893 w 1379331"/>
                <a:gd name="connsiteY7" fmla="*/ 1595517 h 1595517"/>
                <a:gd name="connsiteX8" fmla="*/ 0 w 1379331"/>
                <a:gd name="connsiteY8" fmla="*/ 1365624 h 1595517"/>
                <a:gd name="connsiteX9" fmla="*/ 0 w 1379331"/>
                <a:gd name="connsiteY9" fmla="*/ 244699 h 1595517"/>
                <a:gd name="connsiteX0" fmla="*/ 0 w 1379331"/>
                <a:gd name="connsiteY0" fmla="*/ 627059 h 1977877"/>
                <a:gd name="connsiteX1" fmla="*/ 229893 w 1379331"/>
                <a:gd name="connsiteY1" fmla="*/ 397166 h 1977877"/>
                <a:gd name="connsiteX2" fmla="*/ 597609 w 1379331"/>
                <a:gd name="connsiteY2" fmla="*/ 382360 h 1977877"/>
                <a:gd name="connsiteX3" fmla="*/ 1149438 w 1379331"/>
                <a:gd name="connsiteY3" fmla="*/ 397166 h 1977877"/>
                <a:gd name="connsiteX4" fmla="*/ 1379331 w 1379331"/>
                <a:gd name="connsiteY4" fmla="*/ 627059 h 1977877"/>
                <a:gd name="connsiteX5" fmla="*/ 1379331 w 1379331"/>
                <a:gd name="connsiteY5" fmla="*/ 1747984 h 1977877"/>
                <a:gd name="connsiteX6" fmla="*/ 1149438 w 1379331"/>
                <a:gd name="connsiteY6" fmla="*/ 1977877 h 1977877"/>
                <a:gd name="connsiteX7" fmla="*/ 229893 w 1379331"/>
                <a:gd name="connsiteY7" fmla="*/ 1977877 h 1977877"/>
                <a:gd name="connsiteX8" fmla="*/ 0 w 1379331"/>
                <a:gd name="connsiteY8" fmla="*/ 1747984 h 1977877"/>
                <a:gd name="connsiteX9" fmla="*/ 0 w 1379331"/>
                <a:gd name="connsiteY9" fmla="*/ 627059 h 1977877"/>
                <a:gd name="connsiteX0" fmla="*/ 0 w 1379331"/>
                <a:gd name="connsiteY0" fmla="*/ 627059 h 1977877"/>
                <a:gd name="connsiteX1" fmla="*/ 229893 w 1379331"/>
                <a:gd name="connsiteY1" fmla="*/ 397166 h 1977877"/>
                <a:gd name="connsiteX2" fmla="*/ 597609 w 1379331"/>
                <a:gd name="connsiteY2" fmla="*/ 382360 h 1977877"/>
                <a:gd name="connsiteX3" fmla="*/ 1149438 w 1379331"/>
                <a:gd name="connsiteY3" fmla="*/ 397166 h 1977877"/>
                <a:gd name="connsiteX4" fmla="*/ 1379331 w 1379331"/>
                <a:gd name="connsiteY4" fmla="*/ 627059 h 1977877"/>
                <a:gd name="connsiteX5" fmla="*/ 1379331 w 1379331"/>
                <a:gd name="connsiteY5" fmla="*/ 1747984 h 1977877"/>
                <a:gd name="connsiteX6" fmla="*/ 1149438 w 1379331"/>
                <a:gd name="connsiteY6" fmla="*/ 1977877 h 1977877"/>
                <a:gd name="connsiteX7" fmla="*/ 229893 w 1379331"/>
                <a:gd name="connsiteY7" fmla="*/ 1977877 h 1977877"/>
                <a:gd name="connsiteX8" fmla="*/ 0 w 1379331"/>
                <a:gd name="connsiteY8" fmla="*/ 1747984 h 1977877"/>
                <a:gd name="connsiteX9" fmla="*/ 0 w 1379331"/>
                <a:gd name="connsiteY9" fmla="*/ 627059 h 1977877"/>
                <a:gd name="connsiteX0" fmla="*/ 0 w 1379331"/>
                <a:gd name="connsiteY0" fmla="*/ 846386 h 2197204"/>
                <a:gd name="connsiteX1" fmla="*/ 229893 w 1379331"/>
                <a:gd name="connsiteY1" fmla="*/ 616493 h 2197204"/>
                <a:gd name="connsiteX2" fmla="*/ 705186 w 1379331"/>
                <a:gd name="connsiteY2" fmla="*/ 321989 h 2197204"/>
                <a:gd name="connsiteX3" fmla="*/ 1149438 w 1379331"/>
                <a:gd name="connsiteY3" fmla="*/ 616493 h 2197204"/>
                <a:gd name="connsiteX4" fmla="*/ 1379331 w 1379331"/>
                <a:gd name="connsiteY4" fmla="*/ 846386 h 2197204"/>
                <a:gd name="connsiteX5" fmla="*/ 1379331 w 1379331"/>
                <a:gd name="connsiteY5" fmla="*/ 1967311 h 2197204"/>
                <a:gd name="connsiteX6" fmla="*/ 1149438 w 1379331"/>
                <a:gd name="connsiteY6" fmla="*/ 2197204 h 2197204"/>
                <a:gd name="connsiteX7" fmla="*/ 229893 w 1379331"/>
                <a:gd name="connsiteY7" fmla="*/ 2197204 h 2197204"/>
                <a:gd name="connsiteX8" fmla="*/ 0 w 1379331"/>
                <a:gd name="connsiteY8" fmla="*/ 1967311 h 2197204"/>
                <a:gd name="connsiteX9" fmla="*/ 0 w 1379331"/>
                <a:gd name="connsiteY9" fmla="*/ 846386 h 2197204"/>
                <a:gd name="connsiteX0" fmla="*/ 0 w 1379331"/>
                <a:gd name="connsiteY0" fmla="*/ 846386 h 2197204"/>
                <a:gd name="connsiteX1" fmla="*/ 229893 w 1379331"/>
                <a:gd name="connsiteY1" fmla="*/ 616493 h 2197204"/>
                <a:gd name="connsiteX2" fmla="*/ 705186 w 1379331"/>
                <a:gd name="connsiteY2" fmla="*/ 321989 h 2197204"/>
                <a:gd name="connsiteX3" fmla="*/ 1149438 w 1379331"/>
                <a:gd name="connsiteY3" fmla="*/ 616493 h 2197204"/>
                <a:gd name="connsiteX4" fmla="*/ 1379331 w 1379331"/>
                <a:gd name="connsiteY4" fmla="*/ 846386 h 2197204"/>
                <a:gd name="connsiteX5" fmla="*/ 1379331 w 1379331"/>
                <a:gd name="connsiteY5" fmla="*/ 1967311 h 2197204"/>
                <a:gd name="connsiteX6" fmla="*/ 1149438 w 1379331"/>
                <a:gd name="connsiteY6" fmla="*/ 2197204 h 2197204"/>
                <a:gd name="connsiteX7" fmla="*/ 229893 w 1379331"/>
                <a:gd name="connsiteY7" fmla="*/ 2197204 h 2197204"/>
                <a:gd name="connsiteX8" fmla="*/ 0 w 1379331"/>
                <a:gd name="connsiteY8" fmla="*/ 1967311 h 2197204"/>
                <a:gd name="connsiteX9" fmla="*/ 0 w 1379331"/>
                <a:gd name="connsiteY9" fmla="*/ 846386 h 2197204"/>
                <a:gd name="connsiteX0" fmla="*/ 0 w 1379331"/>
                <a:gd name="connsiteY0" fmla="*/ 531243 h 1882061"/>
                <a:gd name="connsiteX1" fmla="*/ 229893 w 1379331"/>
                <a:gd name="connsiteY1" fmla="*/ 301350 h 1882061"/>
                <a:gd name="connsiteX2" fmla="*/ 705186 w 1379331"/>
                <a:gd name="connsiteY2" fmla="*/ 6846 h 1882061"/>
                <a:gd name="connsiteX3" fmla="*/ 1149438 w 1379331"/>
                <a:gd name="connsiteY3" fmla="*/ 301350 h 1882061"/>
                <a:gd name="connsiteX4" fmla="*/ 1379331 w 1379331"/>
                <a:gd name="connsiteY4" fmla="*/ 531243 h 1882061"/>
                <a:gd name="connsiteX5" fmla="*/ 1379331 w 1379331"/>
                <a:gd name="connsiteY5" fmla="*/ 1652168 h 1882061"/>
                <a:gd name="connsiteX6" fmla="*/ 1149438 w 1379331"/>
                <a:gd name="connsiteY6" fmla="*/ 1882061 h 1882061"/>
                <a:gd name="connsiteX7" fmla="*/ 229893 w 1379331"/>
                <a:gd name="connsiteY7" fmla="*/ 1882061 h 1882061"/>
                <a:gd name="connsiteX8" fmla="*/ 0 w 1379331"/>
                <a:gd name="connsiteY8" fmla="*/ 1652168 h 1882061"/>
                <a:gd name="connsiteX9" fmla="*/ 0 w 1379331"/>
                <a:gd name="connsiteY9" fmla="*/ 531243 h 1882061"/>
                <a:gd name="connsiteX0" fmla="*/ 0 w 1379331"/>
                <a:gd name="connsiteY0" fmla="*/ 531243 h 1882061"/>
                <a:gd name="connsiteX1" fmla="*/ 229893 w 1379331"/>
                <a:gd name="connsiteY1" fmla="*/ 301350 h 1882061"/>
                <a:gd name="connsiteX2" fmla="*/ 705186 w 1379331"/>
                <a:gd name="connsiteY2" fmla="*/ 6846 h 1882061"/>
                <a:gd name="connsiteX3" fmla="*/ 1149438 w 1379331"/>
                <a:gd name="connsiteY3" fmla="*/ 301350 h 1882061"/>
                <a:gd name="connsiteX4" fmla="*/ 1379331 w 1379331"/>
                <a:gd name="connsiteY4" fmla="*/ 531243 h 1882061"/>
                <a:gd name="connsiteX5" fmla="*/ 1379331 w 1379331"/>
                <a:gd name="connsiteY5" fmla="*/ 1652168 h 1882061"/>
                <a:gd name="connsiteX6" fmla="*/ 1149438 w 1379331"/>
                <a:gd name="connsiteY6" fmla="*/ 1882061 h 1882061"/>
                <a:gd name="connsiteX7" fmla="*/ 229893 w 1379331"/>
                <a:gd name="connsiteY7" fmla="*/ 1882061 h 1882061"/>
                <a:gd name="connsiteX8" fmla="*/ 0 w 1379331"/>
                <a:gd name="connsiteY8" fmla="*/ 1652168 h 1882061"/>
                <a:gd name="connsiteX9" fmla="*/ 0 w 1379331"/>
                <a:gd name="connsiteY9" fmla="*/ 531243 h 1882061"/>
                <a:gd name="connsiteX0" fmla="*/ 0 w 1379331"/>
                <a:gd name="connsiteY0" fmla="*/ 531243 h 1882061"/>
                <a:gd name="connsiteX1" fmla="*/ 229893 w 1379331"/>
                <a:gd name="connsiteY1" fmla="*/ 301350 h 1882061"/>
                <a:gd name="connsiteX2" fmla="*/ 705186 w 1379331"/>
                <a:gd name="connsiteY2" fmla="*/ 6846 h 1882061"/>
                <a:gd name="connsiteX3" fmla="*/ 1149438 w 1379331"/>
                <a:gd name="connsiteY3" fmla="*/ 301350 h 1882061"/>
                <a:gd name="connsiteX4" fmla="*/ 1379331 w 1379331"/>
                <a:gd name="connsiteY4" fmla="*/ 531243 h 1882061"/>
                <a:gd name="connsiteX5" fmla="*/ 1379331 w 1379331"/>
                <a:gd name="connsiteY5" fmla="*/ 1652168 h 1882061"/>
                <a:gd name="connsiteX6" fmla="*/ 1149438 w 1379331"/>
                <a:gd name="connsiteY6" fmla="*/ 1882061 h 1882061"/>
                <a:gd name="connsiteX7" fmla="*/ 229893 w 1379331"/>
                <a:gd name="connsiteY7" fmla="*/ 1882061 h 1882061"/>
                <a:gd name="connsiteX8" fmla="*/ 53789 w 1379331"/>
                <a:gd name="connsiteY8" fmla="*/ 1323565 h 1882061"/>
                <a:gd name="connsiteX9" fmla="*/ 0 w 1379331"/>
                <a:gd name="connsiteY9" fmla="*/ 531243 h 1882061"/>
                <a:gd name="connsiteX0" fmla="*/ 0 w 1379331"/>
                <a:gd name="connsiteY0" fmla="*/ 531243 h 1882061"/>
                <a:gd name="connsiteX1" fmla="*/ 229893 w 1379331"/>
                <a:gd name="connsiteY1" fmla="*/ 301350 h 1882061"/>
                <a:gd name="connsiteX2" fmla="*/ 705186 w 1379331"/>
                <a:gd name="connsiteY2" fmla="*/ 6846 h 1882061"/>
                <a:gd name="connsiteX3" fmla="*/ 1149438 w 1379331"/>
                <a:gd name="connsiteY3" fmla="*/ 301350 h 1882061"/>
                <a:gd name="connsiteX4" fmla="*/ 1379331 w 1379331"/>
                <a:gd name="connsiteY4" fmla="*/ 531243 h 1882061"/>
                <a:gd name="connsiteX5" fmla="*/ 1379331 w 1379331"/>
                <a:gd name="connsiteY5" fmla="*/ 1652168 h 1882061"/>
                <a:gd name="connsiteX6" fmla="*/ 1149438 w 1379331"/>
                <a:gd name="connsiteY6" fmla="*/ 1882061 h 1882061"/>
                <a:gd name="connsiteX7" fmla="*/ 627926 w 1379331"/>
                <a:gd name="connsiteY7" fmla="*/ 1494309 h 1882061"/>
                <a:gd name="connsiteX8" fmla="*/ 53789 w 1379331"/>
                <a:gd name="connsiteY8" fmla="*/ 1323565 h 1882061"/>
                <a:gd name="connsiteX9" fmla="*/ 0 w 1379331"/>
                <a:gd name="connsiteY9" fmla="*/ 531243 h 1882061"/>
                <a:gd name="connsiteX0" fmla="*/ 0 w 1379331"/>
                <a:gd name="connsiteY0" fmla="*/ 531243 h 1882061"/>
                <a:gd name="connsiteX1" fmla="*/ 229893 w 1379331"/>
                <a:gd name="connsiteY1" fmla="*/ 301350 h 1882061"/>
                <a:gd name="connsiteX2" fmla="*/ 705186 w 1379331"/>
                <a:gd name="connsiteY2" fmla="*/ 6846 h 1882061"/>
                <a:gd name="connsiteX3" fmla="*/ 1149438 w 1379331"/>
                <a:gd name="connsiteY3" fmla="*/ 301350 h 1882061"/>
                <a:gd name="connsiteX4" fmla="*/ 1379331 w 1379331"/>
                <a:gd name="connsiteY4" fmla="*/ 531243 h 1882061"/>
                <a:gd name="connsiteX5" fmla="*/ 1379331 w 1379331"/>
                <a:gd name="connsiteY5" fmla="*/ 1652168 h 1882061"/>
                <a:gd name="connsiteX6" fmla="*/ 1149438 w 1379331"/>
                <a:gd name="connsiteY6" fmla="*/ 1882061 h 1882061"/>
                <a:gd name="connsiteX7" fmla="*/ 627926 w 1379331"/>
                <a:gd name="connsiteY7" fmla="*/ 1494309 h 1882061"/>
                <a:gd name="connsiteX8" fmla="*/ 53789 w 1379331"/>
                <a:gd name="connsiteY8" fmla="*/ 1323565 h 1882061"/>
                <a:gd name="connsiteX9" fmla="*/ 0 w 1379331"/>
                <a:gd name="connsiteY9" fmla="*/ 531243 h 1882061"/>
                <a:gd name="connsiteX0" fmla="*/ 0 w 1379331"/>
                <a:gd name="connsiteY0" fmla="*/ 531243 h 1882061"/>
                <a:gd name="connsiteX1" fmla="*/ 283681 w 1379331"/>
                <a:gd name="connsiteY1" fmla="*/ 367070 h 1882061"/>
                <a:gd name="connsiteX2" fmla="*/ 705186 w 1379331"/>
                <a:gd name="connsiteY2" fmla="*/ 6846 h 1882061"/>
                <a:gd name="connsiteX3" fmla="*/ 1149438 w 1379331"/>
                <a:gd name="connsiteY3" fmla="*/ 301350 h 1882061"/>
                <a:gd name="connsiteX4" fmla="*/ 1379331 w 1379331"/>
                <a:gd name="connsiteY4" fmla="*/ 531243 h 1882061"/>
                <a:gd name="connsiteX5" fmla="*/ 1379331 w 1379331"/>
                <a:gd name="connsiteY5" fmla="*/ 1652168 h 1882061"/>
                <a:gd name="connsiteX6" fmla="*/ 1149438 w 1379331"/>
                <a:gd name="connsiteY6" fmla="*/ 1882061 h 1882061"/>
                <a:gd name="connsiteX7" fmla="*/ 627926 w 1379331"/>
                <a:gd name="connsiteY7" fmla="*/ 1494309 h 1882061"/>
                <a:gd name="connsiteX8" fmla="*/ 53789 w 1379331"/>
                <a:gd name="connsiteY8" fmla="*/ 1323565 h 1882061"/>
                <a:gd name="connsiteX9" fmla="*/ 0 w 1379331"/>
                <a:gd name="connsiteY9" fmla="*/ 531243 h 1882061"/>
                <a:gd name="connsiteX0" fmla="*/ 0 w 1379331"/>
                <a:gd name="connsiteY0" fmla="*/ 531243 h 1882061"/>
                <a:gd name="connsiteX1" fmla="*/ 283681 w 1379331"/>
                <a:gd name="connsiteY1" fmla="*/ 367070 h 1882061"/>
                <a:gd name="connsiteX2" fmla="*/ 705186 w 1379331"/>
                <a:gd name="connsiteY2" fmla="*/ 6846 h 1882061"/>
                <a:gd name="connsiteX3" fmla="*/ 1224742 w 1379331"/>
                <a:gd name="connsiteY3" fmla="*/ 301350 h 1882061"/>
                <a:gd name="connsiteX4" fmla="*/ 1379331 w 1379331"/>
                <a:gd name="connsiteY4" fmla="*/ 531243 h 1882061"/>
                <a:gd name="connsiteX5" fmla="*/ 1379331 w 1379331"/>
                <a:gd name="connsiteY5" fmla="*/ 1652168 h 1882061"/>
                <a:gd name="connsiteX6" fmla="*/ 1149438 w 1379331"/>
                <a:gd name="connsiteY6" fmla="*/ 1882061 h 1882061"/>
                <a:gd name="connsiteX7" fmla="*/ 627926 w 1379331"/>
                <a:gd name="connsiteY7" fmla="*/ 1494309 h 1882061"/>
                <a:gd name="connsiteX8" fmla="*/ 53789 w 1379331"/>
                <a:gd name="connsiteY8" fmla="*/ 1323565 h 1882061"/>
                <a:gd name="connsiteX9" fmla="*/ 0 w 1379331"/>
                <a:gd name="connsiteY9" fmla="*/ 531243 h 1882061"/>
                <a:gd name="connsiteX0" fmla="*/ 0 w 1379331"/>
                <a:gd name="connsiteY0" fmla="*/ 531243 h 1882061"/>
                <a:gd name="connsiteX1" fmla="*/ 283681 w 1379331"/>
                <a:gd name="connsiteY1" fmla="*/ 367070 h 1882061"/>
                <a:gd name="connsiteX2" fmla="*/ 705186 w 1379331"/>
                <a:gd name="connsiteY2" fmla="*/ 6846 h 1882061"/>
                <a:gd name="connsiteX3" fmla="*/ 1224742 w 1379331"/>
                <a:gd name="connsiteY3" fmla="*/ 301350 h 1882061"/>
                <a:gd name="connsiteX4" fmla="*/ 1379331 w 1379331"/>
                <a:gd name="connsiteY4" fmla="*/ 531243 h 1882061"/>
                <a:gd name="connsiteX5" fmla="*/ 1379331 w 1379331"/>
                <a:gd name="connsiteY5" fmla="*/ 1652168 h 1882061"/>
                <a:gd name="connsiteX6" fmla="*/ 1235499 w 1379331"/>
                <a:gd name="connsiteY6" fmla="*/ 1882061 h 1882061"/>
                <a:gd name="connsiteX7" fmla="*/ 627926 w 1379331"/>
                <a:gd name="connsiteY7" fmla="*/ 1494309 h 1882061"/>
                <a:gd name="connsiteX8" fmla="*/ 53789 w 1379331"/>
                <a:gd name="connsiteY8" fmla="*/ 1323565 h 1882061"/>
                <a:gd name="connsiteX9" fmla="*/ 0 w 1379331"/>
                <a:gd name="connsiteY9" fmla="*/ 531243 h 1882061"/>
                <a:gd name="connsiteX0" fmla="*/ 0 w 1379331"/>
                <a:gd name="connsiteY0" fmla="*/ 531243 h 1882061"/>
                <a:gd name="connsiteX1" fmla="*/ 283681 w 1379331"/>
                <a:gd name="connsiteY1" fmla="*/ 367070 h 1882061"/>
                <a:gd name="connsiteX2" fmla="*/ 705186 w 1379331"/>
                <a:gd name="connsiteY2" fmla="*/ 6846 h 1882061"/>
                <a:gd name="connsiteX3" fmla="*/ 1224742 w 1379331"/>
                <a:gd name="connsiteY3" fmla="*/ 301350 h 1882061"/>
                <a:gd name="connsiteX4" fmla="*/ 1379331 w 1379331"/>
                <a:gd name="connsiteY4" fmla="*/ 531243 h 1882061"/>
                <a:gd name="connsiteX5" fmla="*/ 1379331 w 1379331"/>
                <a:gd name="connsiteY5" fmla="*/ 1652168 h 1882061"/>
                <a:gd name="connsiteX6" fmla="*/ 1235499 w 1379331"/>
                <a:gd name="connsiteY6" fmla="*/ 1882061 h 1882061"/>
                <a:gd name="connsiteX7" fmla="*/ 627926 w 1379331"/>
                <a:gd name="connsiteY7" fmla="*/ 1494309 h 1882061"/>
                <a:gd name="connsiteX8" fmla="*/ 307152 w 1379331"/>
                <a:gd name="connsiteY8" fmla="*/ 1451044 h 1882061"/>
                <a:gd name="connsiteX9" fmla="*/ 53789 w 1379331"/>
                <a:gd name="connsiteY9" fmla="*/ 1323565 h 1882061"/>
                <a:gd name="connsiteX10" fmla="*/ 0 w 1379331"/>
                <a:gd name="connsiteY10" fmla="*/ 531243 h 1882061"/>
                <a:gd name="connsiteX0" fmla="*/ 0 w 1379331"/>
                <a:gd name="connsiteY0" fmla="*/ 531243 h 1882061"/>
                <a:gd name="connsiteX1" fmla="*/ 283681 w 1379331"/>
                <a:gd name="connsiteY1" fmla="*/ 367070 h 1882061"/>
                <a:gd name="connsiteX2" fmla="*/ 705186 w 1379331"/>
                <a:gd name="connsiteY2" fmla="*/ 6846 h 1882061"/>
                <a:gd name="connsiteX3" fmla="*/ 1224742 w 1379331"/>
                <a:gd name="connsiteY3" fmla="*/ 301350 h 1882061"/>
                <a:gd name="connsiteX4" fmla="*/ 1379331 w 1379331"/>
                <a:gd name="connsiteY4" fmla="*/ 531243 h 1882061"/>
                <a:gd name="connsiteX5" fmla="*/ 1379331 w 1379331"/>
                <a:gd name="connsiteY5" fmla="*/ 1652168 h 1882061"/>
                <a:gd name="connsiteX6" fmla="*/ 1235499 w 1379331"/>
                <a:gd name="connsiteY6" fmla="*/ 1882061 h 1882061"/>
                <a:gd name="connsiteX7" fmla="*/ 627926 w 1379331"/>
                <a:gd name="connsiteY7" fmla="*/ 1494309 h 1882061"/>
                <a:gd name="connsiteX8" fmla="*/ 307152 w 1379331"/>
                <a:gd name="connsiteY8" fmla="*/ 1451044 h 1882061"/>
                <a:gd name="connsiteX9" fmla="*/ 53789 w 1379331"/>
                <a:gd name="connsiteY9" fmla="*/ 1323565 h 1882061"/>
                <a:gd name="connsiteX10" fmla="*/ 16696 w 1379331"/>
                <a:gd name="connsiteY10" fmla="*/ 925279 h 1882061"/>
                <a:gd name="connsiteX11" fmla="*/ 0 w 1379331"/>
                <a:gd name="connsiteY11" fmla="*/ 531243 h 1882061"/>
                <a:gd name="connsiteX0" fmla="*/ 0 w 1382917"/>
                <a:gd name="connsiteY0" fmla="*/ 531243 h 1882061"/>
                <a:gd name="connsiteX1" fmla="*/ 283681 w 1382917"/>
                <a:gd name="connsiteY1" fmla="*/ 367070 h 1882061"/>
                <a:gd name="connsiteX2" fmla="*/ 705186 w 1382917"/>
                <a:gd name="connsiteY2" fmla="*/ 6846 h 1882061"/>
                <a:gd name="connsiteX3" fmla="*/ 1224742 w 1382917"/>
                <a:gd name="connsiteY3" fmla="*/ 301350 h 1882061"/>
                <a:gd name="connsiteX4" fmla="*/ 1379331 w 1382917"/>
                <a:gd name="connsiteY4" fmla="*/ 531243 h 1882061"/>
                <a:gd name="connsiteX5" fmla="*/ 1382917 w 1382917"/>
                <a:gd name="connsiteY5" fmla="*/ 898991 h 1882061"/>
                <a:gd name="connsiteX6" fmla="*/ 1379331 w 1382917"/>
                <a:gd name="connsiteY6" fmla="*/ 1652168 h 1882061"/>
                <a:gd name="connsiteX7" fmla="*/ 1235499 w 1382917"/>
                <a:gd name="connsiteY7" fmla="*/ 1882061 h 1882061"/>
                <a:gd name="connsiteX8" fmla="*/ 627926 w 1382917"/>
                <a:gd name="connsiteY8" fmla="*/ 1494309 h 1882061"/>
                <a:gd name="connsiteX9" fmla="*/ 307152 w 1382917"/>
                <a:gd name="connsiteY9" fmla="*/ 1451044 h 1882061"/>
                <a:gd name="connsiteX10" fmla="*/ 53789 w 1382917"/>
                <a:gd name="connsiteY10" fmla="*/ 1323565 h 1882061"/>
                <a:gd name="connsiteX11" fmla="*/ 16696 w 1382917"/>
                <a:gd name="connsiteY11" fmla="*/ 925279 h 1882061"/>
                <a:gd name="connsiteX12" fmla="*/ 0 w 1382917"/>
                <a:gd name="connsiteY12" fmla="*/ 531243 h 1882061"/>
                <a:gd name="connsiteX0" fmla="*/ 0 w 1382917"/>
                <a:gd name="connsiteY0" fmla="*/ 531243 h 1882061"/>
                <a:gd name="connsiteX1" fmla="*/ 283681 w 1382917"/>
                <a:gd name="connsiteY1" fmla="*/ 367070 h 1882061"/>
                <a:gd name="connsiteX2" fmla="*/ 705186 w 1382917"/>
                <a:gd name="connsiteY2" fmla="*/ 6846 h 1882061"/>
                <a:gd name="connsiteX3" fmla="*/ 1224742 w 1382917"/>
                <a:gd name="connsiteY3" fmla="*/ 301350 h 1882061"/>
                <a:gd name="connsiteX4" fmla="*/ 1379331 w 1382917"/>
                <a:gd name="connsiteY4" fmla="*/ 531243 h 1882061"/>
                <a:gd name="connsiteX5" fmla="*/ 1382917 w 1382917"/>
                <a:gd name="connsiteY5" fmla="*/ 898991 h 1882061"/>
                <a:gd name="connsiteX6" fmla="*/ 1379331 w 1382917"/>
                <a:gd name="connsiteY6" fmla="*/ 1652168 h 1882061"/>
                <a:gd name="connsiteX7" fmla="*/ 1235499 w 1382917"/>
                <a:gd name="connsiteY7" fmla="*/ 1882061 h 1882061"/>
                <a:gd name="connsiteX8" fmla="*/ 627926 w 1382917"/>
                <a:gd name="connsiteY8" fmla="*/ 1494309 h 1882061"/>
                <a:gd name="connsiteX9" fmla="*/ 475537 w 1382917"/>
                <a:gd name="connsiteY9" fmla="*/ 1463093 h 1882061"/>
                <a:gd name="connsiteX10" fmla="*/ 307152 w 1382917"/>
                <a:gd name="connsiteY10" fmla="*/ 1451044 h 1882061"/>
                <a:gd name="connsiteX11" fmla="*/ 53789 w 1382917"/>
                <a:gd name="connsiteY11" fmla="*/ 1323565 h 1882061"/>
                <a:gd name="connsiteX12" fmla="*/ 16696 w 1382917"/>
                <a:gd name="connsiteY12" fmla="*/ 925279 h 1882061"/>
                <a:gd name="connsiteX13" fmla="*/ 0 w 1382917"/>
                <a:gd name="connsiteY13" fmla="*/ 531243 h 1882061"/>
                <a:gd name="connsiteX0" fmla="*/ 0 w 1382917"/>
                <a:gd name="connsiteY0" fmla="*/ 531243 h 1882061"/>
                <a:gd name="connsiteX1" fmla="*/ 283681 w 1382917"/>
                <a:gd name="connsiteY1" fmla="*/ 367070 h 1882061"/>
                <a:gd name="connsiteX2" fmla="*/ 705186 w 1382917"/>
                <a:gd name="connsiteY2" fmla="*/ 6846 h 1882061"/>
                <a:gd name="connsiteX3" fmla="*/ 1224742 w 1382917"/>
                <a:gd name="connsiteY3" fmla="*/ 301350 h 1882061"/>
                <a:gd name="connsiteX4" fmla="*/ 1379331 w 1382917"/>
                <a:gd name="connsiteY4" fmla="*/ 531243 h 1882061"/>
                <a:gd name="connsiteX5" fmla="*/ 1382917 w 1382917"/>
                <a:gd name="connsiteY5" fmla="*/ 898991 h 1882061"/>
                <a:gd name="connsiteX6" fmla="*/ 1379331 w 1382917"/>
                <a:gd name="connsiteY6" fmla="*/ 1652168 h 1882061"/>
                <a:gd name="connsiteX7" fmla="*/ 1235499 w 1382917"/>
                <a:gd name="connsiteY7" fmla="*/ 1882061 h 1882061"/>
                <a:gd name="connsiteX8" fmla="*/ 627926 w 1382917"/>
                <a:gd name="connsiteY8" fmla="*/ 1494309 h 1882061"/>
                <a:gd name="connsiteX9" fmla="*/ 442199 w 1382917"/>
                <a:gd name="connsiteY9" fmla="*/ 1786048 h 1882061"/>
                <a:gd name="connsiteX10" fmla="*/ 307152 w 1382917"/>
                <a:gd name="connsiteY10" fmla="*/ 1451044 h 1882061"/>
                <a:gd name="connsiteX11" fmla="*/ 53789 w 1382917"/>
                <a:gd name="connsiteY11" fmla="*/ 1323565 h 1882061"/>
                <a:gd name="connsiteX12" fmla="*/ 16696 w 1382917"/>
                <a:gd name="connsiteY12" fmla="*/ 925279 h 1882061"/>
                <a:gd name="connsiteX13" fmla="*/ 0 w 1382917"/>
                <a:gd name="connsiteY13" fmla="*/ 531243 h 1882061"/>
                <a:gd name="connsiteX0" fmla="*/ 0 w 1382917"/>
                <a:gd name="connsiteY0" fmla="*/ 531243 h 1882061"/>
                <a:gd name="connsiteX1" fmla="*/ 283681 w 1382917"/>
                <a:gd name="connsiteY1" fmla="*/ 367070 h 1882061"/>
                <a:gd name="connsiteX2" fmla="*/ 705186 w 1382917"/>
                <a:gd name="connsiteY2" fmla="*/ 6846 h 1882061"/>
                <a:gd name="connsiteX3" fmla="*/ 1224742 w 1382917"/>
                <a:gd name="connsiteY3" fmla="*/ 301350 h 1882061"/>
                <a:gd name="connsiteX4" fmla="*/ 1379331 w 1382917"/>
                <a:gd name="connsiteY4" fmla="*/ 531243 h 1882061"/>
                <a:gd name="connsiteX5" fmla="*/ 1382917 w 1382917"/>
                <a:gd name="connsiteY5" fmla="*/ 898991 h 1882061"/>
                <a:gd name="connsiteX6" fmla="*/ 1379331 w 1382917"/>
                <a:gd name="connsiteY6" fmla="*/ 1652168 h 1882061"/>
                <a:gd name="connsiteX7" fmla="*/ 1235499 w 1382917"/>
                <a:gd name="connsiteY7" fmla="*/ 1882061 h 1882061"/>
                <a:gd name="connsiteX8" fmla="*/ 627926 w 1382917"/>
                <a:gd name="connsiteY8" fmla="*/ 1494309 h 1882061"/>
                <a:gd name="connsiteX9" fmla="*/ 442199 w 1382917"/>
                <a:gd name="connsiteY9" fmla="*/ 1786048 h 1882061"/>
                <a:gd name="connsiteX10" fmla="*/ 307152 w 1382917"/>
                <a:gd name="connsiteY10" fmla="*/ 1451044 h 1882061"/>
                <a:gd name="connsiteX11" fmla="*/ 53789 w 1382917"/>
                <a:gd name="connsiteY11" fmla="*/ 1323565 h 1882061"/>
                <a:gd name="connsiteX12" fmla="*/ 16696 w 1382917"/>
                <a:gd name="connsiteY12" fmla="*/ 925279 h 1882061"/>
                <a:gd name="connsiteX13" fmla="*/ 0 w 1382917"/>
                <a:gd name="connsiteY13" fmla="*/ 531243 h 1882061"/>
                <a:gd name="connsiteX0" fmla="*/ 0 w 1382917"/>
                <a:gd name="connsiteY0" fmla="*/ 531243 h 1882061"/>
                <a:gd name="connsiteX1" fmla="*/ 283681 w 1382917"/>
                <a:gd name="connsiteY1" fmla="*/ 367070 h 1882061"/>
                <a:gd name="connsiteX2" fmla="*/ 705186 w 1382917"/>
                <a:gd name="connsiteY2" fmla="*/ 6846 h 1882061"/>
                <a:gd name="connsiteX3" fmla="*/ 1224742 w 1382917"/>
                <a:gd name="connsiteY3" fmla="*/ 301350 h 1882061"/>
                <a:gd name="connsiteX4" fmla="*/ 1379331 w 1382917"/>
                <a:gd name="connsiteY4" fmla="*/ 531243 h 1882061"/>
                <a:gd name="connsiteX5" fmla="*/ 1382917 w 1382917"/>
                <a:gd name="connsiteY5" fmla="*/ 898991 h 1882061"/>
                <a:gd name="connsiteX6" fmla="*/ 1379331 w 1382917"/>
                <a:gd name="connsiteY6" fmla="*/ 1652168 h 1882061"/>
                <a:gd name="connsiteX7" fmla="*/ 1235499 w 1382917"/>
                <a:gd name="connsiteY7" fmla="*/ 1882061 h 1882061"/>
                <a:gd name="connsiteX8" fmla="*/ 627926 w 1382917"/>
                <a:gd name="connsiteY8" fmla="*/ 1494309 h 1882061"/>
                <a:gd name="connsiteX9" fmla="*/ 442199 w 1382917"/>
                <a:gd name="connsiteY9" fmla="*/ 1786048 h 1882061"/>
                <a:gd name="connsiteX10" fmla="*/ 307152 w 1382917"/>
                <a:gd name="connsiteY10" fmla="*/ 1451044 h 1882061"/>
                <a:gd name="connsiteX11" fmla="*/ 53789 w 1382917"/>
                <a:gd name="connsiteY11" fmla="*/ 1323565 h 1882061"/>
                <a:gd name="connsiteX12" fmla="*/ 16696 w 1382917"/>
                <a:gd name="connsiteY12" fmla="*/ 925279 h 1882061"/>
                <a:gd name="connsiteX13" fmla="*/ 0 w 1382917"/>
                <a:gd name="connsiteY13" fmla="*/ 531243 h 1882061"/>
                <a:gd name="connsiteX0" fmla="*/ 0 w 1382917"/>
                <a:gd name="connsiteY0" fmla="*/ 531243 h 1882061"/>
                <a:gd name="connsiteX1" fmla="*/ 283681 w 1382917"/>
                <a:gd name="connsiteY1" fmla="*/ 367070 h 1882061"/>
                <a:gd name="connsiteX2" fmla="*/ 705186 w 1382917"/>
                <a:gd name="connsiteY2" fmla="*/ 6846 h 1882061"/>
                <a:gd name="connsiteX3" fmla="*/ 1224742 w 1382917"/>
                <a:gd name="connsiteY3" fmla="*/ 301350 h 1882061"/>
                <a:gd name="connsiteX4" fmla="*/ 1379331 w 1382917"/>
                <a:gd name="connsiteY4" fmla="*/ 531243 h 1882061"/>
                <a:gd name="connsiteX5" fmla="*/ 1382917 w 1382917"/>
                <a:gd name="connsiteY5" fmla="*/ 898991 h 1882061"/>
                <a:gd name="connsiteX6" fmla="*/ 1379331 w 1382917"/>
                <a:gd name="connsiteY6" fmla="*/ 1652168 h 1882061"/>
                <a:gd name="connsiteX7" fmla="*/ 1235499 w 1382917"/>
                <a:gd name="connsiteY7" fmla="*/ 1882061 h 1882061"/>
                <a:gd name="connsiteX8" fmla="*/ 1066087 w 1382917"/>
                <a:gd name="connsiteY8" fmla="*/ 1528556 h 1882061"/>
                <a:gd name="connsiteX9" fmla="*/ 627926 w 1382917"/>
                <a:gd name="connsiteY9" fmla="*/ 1494309 h 1882061"/>
                <a:gd name="connsiteX10" fmla="*/ 442199 w 1382917"/>
                <a:gd name="connsiteY10" fmla="*/ 1786048 h 1882061"/>
                <a:gd name="connsiteX11" fmla="*/ 307152 w 1382917"/>
                <a:gd name="connsiteY11" fmla="*/ 1451044 h 1882061"/>
                <a:gd name="connsiteX12" fmla="*/ 53789 w 1382917"/>
                <a:gd name="connsiteY12" fmla="*/ 1323565 h 1882061"/>
                <a:gd name="connsiteX13" fmla="*/ 16696 w 1382917"/>
                <a:gd name="connsiteY13" fmla="*/ 925279 h 1882061"/>
                <a:gd name="connsiteX14" fmla="*/ 0 w 1382917"/>
                <a:gd name="connsiteY14" fmla="*/ 531243 h 1882061"/>
                <a:gd name="connsiteX0" fmla="*/ 0 w 1382917"/>
                <a:gd name="connsiteY0" fmla="*/ 531243 h 1882061"/>
                <a:gd name="connsiteX1" fmla="*/ 283681 w 1382917"/>
                <a:gd name="connsiteY1" fmla="*/ 367070 h 1882061"/>
                <a:gd name="connsiteX2" fmla="*/ 705186 w 1382917"/>
                <a:gd name="connsiteY2" fmla="*/ 6846 h 1882061"/>
                <a:gd name="connsiteX3" fmla="*/ 1224742 w 1382917"/>
                <a:gd name="connsiteY3" fmla="*/ 301350 h 1882061"/>
                <a:gd name="connsiteX4" fmla="*/ 1379331 w 1382917"/>
                <a:gd name="connsiteY4" fmla="*/ 531243 h 1882061"/>
                <a:gd name="connsiteX5" fmla="*/ 1382917 w 1382917"/>
                <a:gd name="connsiteY5" fmla="*/ 898991 h 1882061"/>
                <a:gd name="connsiteX6" fmla="*/ 1379331 w 1382917"/>
                <a:gd name="connsiteY6" fmla="*/ 1652168 h 1882061"/>
                <a:gd name="connsiteX7" fmla="*/ 1235499 w 1382917"/>
                <a:gd name="connsiteY7" fmla="*/ 1882061 h 1882061"/>
                <a:gd name="connsiteX8" fmla="*/ 1066087 w 1382917"/>
                <a:gd name="connsiteY8" fmla="*/ 1528556 h 1882061"/>
                <a:gd name="connsiteX9" fmla="*/ 627926 w 1382917"/>
                <a:gd name="connsiteY9" fmla="*/ 1494309 h 1882061"/>
                <a:gd name="connsiteX10" fmla="*/ 442199 w 1382917"/>
                <a:gd name="connsiteY10" fmla="*/ 1786048 h 1882061"/>
                <a:gd name="connsiteX11" fmla="*/ 307152 w 1382917"/>
                <a:gd name="connsiteY11" fmla="*/ 1451044 h 1882061"/>
                <a:gd name="connsiteX12" fmla="*/ 53789 w 1382917"/>
                <a:gd name="connsiteY12" fmla="*/ 1323565 h 1882061"/>
                <a:gd name="connsiteX13" fmla="*/ 16696 w 1382917"/>
                <a:gd name="connsiteY13" fmla="*/ 925279 h 1882061"/>
                <a:gd name="connsiteX14" fmla="*/ 0 w 1382917"/>
                <a:gd name="connsiteY14" fmla="*/ 531243 h 1882061"/>
                <a:gd name="connsiteX0" fmla="*/ 0 w 1382917"/>
                <a:gd name="connsiteY0" fmla="*/ 531243 h 1786048"/>
                <a:gd name="connsiteX1" fmla="*/ 283681 w 1382917"/>
                <a:gd name="connsiteY1" fmla="*/ 367070 h 1786048"/>
                <a:gd name="connsiteX2" fmla="*/ 705186 w 1382917"/>
                <a:gd name="connsiteY2" fmla="*/ 6846 h 1786048"/>
                <a:gd name="connsiteX3" fmla="*/ 1224742 w 1382917"/>
                <a:gd name="connsiteY3" fmla="*/ 301350 h 1786048"/>
                <a:gd name="connsiteX4" fmla="*/ 1379331 w 1382917"/>
                <a:gd name="connsiteY4" fmla="*/ 531243 h 1786048"/>
                <a:gd name="connsiteX5" fmla="*/ 1382917 w 1382917"/>
                <a:gd name="connsiteY5" fmla="*/ 898991 h 1786048"/>
                <a:gd name="connsiteX6" fmla="*/ 1379331 w 1382917"/>
                <a:gd name="connsiteY6" fmla="*/ 1652168 h 1786048"/>
                <a:gd name="connsiteX7" fmla="*/ 1235499 w 1382917"/>
                <a:gd name="connsiteY7" fmla="*/ 1729312 h 1786048"/>
                <a:gd name="connsiteX8" fmla="*/ 1066087 w 1382917"/>
                <a:gd name="connsiteY8" fmla="*/ 1528556 h 1786048"/>
                <a:gd name="connsiteX9" fmla="*/ 627926 w 1382917"/>
                <a:gd name="connsiteY9" fmla="*/ 1494309 h 1786048"/>
                <a:gd name="connsiteX10" fmla="*/ 442199 w 1382917"/>
                <a:gd name="connsiteY10" fmla="*/ 1786048 h 1786048"/>
                <a:gd name="connsiteX11" fmla="*/ 307152 w 1382917"/>
                <a:gd name="connsiteY11" fmla="*/ 1451044 h 1786048"/>
                <a:gd name="connsiteX12" fmla="*/ 53789 w 1382917"/>
                <a:gd name="connsiteY12" fmla="*/ 1323565 h 1786048"/>
                <a:gd name="connsiteX13" fmla="*/ 16696 w 1382917"/>
                <a:gd name="connsiteY13" fmla="*/ 925279 h 1786048"/>
                <a:gd name="connsiteX14" fmla="*/ 0 w 1382917"/>
                <a:gd name="connsiteY14" fmla="*/ 531243 h 1786048"/>
                <a:gd name="connsiteX0" fmla="*/ 0 w 1384341"/>
                <a:gd name="connsiteY0" fmla="*/ 531243 h 1786048"/>
                <a:gd name="connsiteX1" fmla="*/ 283681 w 1384341"/>
                <a:gd name="connsiteY1" fmla="*/ 367070 h 1786048"/>
                <a:gd name="connsiteX2" fmla="*/ 705186 w 1384341"/>
                <a:gd name="connsiteY2" fmla="*/ 6846 h 1786048"/>
                <a:gd name="connsiteX3" fmla="*/ 1224742 w 1384341"/>
                <a:gd name="connsiteY3" fmla="*/ 301350 h 1786048"/>
                <a:gd name="connsiteX4" fmla="*/ 1379331 w 1384341"/>
                <a:gd name="connsiteY4" fmla="*/ 531243 h 1786048"/>
                <a:gd name="connsiteX5" fmla="*/ 1382917 w 1384341"/>
                <a:gd name="connsiteY5" fmla="*/ 898991 h 1786048"/>
                <a:gd name="connsiteX6" fmla="*/ 1384093 w 1384341"/>
                <a:gd name="connsiteY6" fmla="*/ 1564883 h 1786048"/>
                <a:gd name="connsiteX7" fmla="*/ 1235499 w 1384341"/>
                <a:gd name="connsiteY7" fmla="*/ 1729312 h 1786048"/>
                <a:gd name="connsiteX8" fmla="*/ 1066087 w 1384341"/>
                <a:gd name="connsiteY8" fmla="*/ 1528556 h 1786048"/>
                <a:gd name="connsiteX9" fmla="*/ 627926 w 1384341"/>
                <a:gd name="connsiteY9" fmla="*/ 1494309 h 1786048"/>
                <a:gd name="connsiteX10" fmla="*/ 442199 w 1384341"/>
                <a:gd name="connsiteY10" fmla="*/ 1786048 h 1786048"/>
                <a:gd name="connsiteX11" fmla="*/ 307152 w 1384341"/>
                <a:gd name="connsiteY11" fmla="*/ 1451044 h 1786048"/>
                <a:gd name="connsiteX12" fmla="*/ 53789 w 1384341"/>
                <a:gd name="connsiteY12" fmla="*/ 1323565 h 1786048"/>
                <a:gd name="connsiteX13" fmla="*/ 16696 w 1384341"/>
                <a:gd name="connsiteY13" fmla="*/ 925279 h 1786048"/>
                <a:gd name="connsiteX14" fmla="*/ 0 w 1384341"/>
                <a:gd name="connsiteY14" fmla="*/ 531243 h 1786048"/>
                <a:gd name="connsiteX0" fmla="*/ 0 w 1384341"/>
                <a:gd name="connsiteY0" fmla="*/ 531243 h 1786048"/>
                <a:gd name="connsiteX1" fmla="*/ 283681 w 1384341"/>
                <a:gd name="connsiteY1" fmla="*/ 367070 h 1786048"/>
                <a:gd name="connsiteX2" fmla="*/ 705186 w 1384341"/>
                <a:gd name="connsiteY2" fmla="*/ 6846 h 1786048"/>
                <a:gd name="connsiteX3" fmla="*/ 1224742 w 1384341"/>
                <a:gd name="connsiteY3" fmla="*/ 301350 h 1786048"/>
                <a:gd name="connsiteX4" fmla="*/ 1379331 w 1384341"/>
                <a:gd name="connsiteY4" fmla="*/ 531243 h 1786048"/>
                <a:gd name="connsiteX5" fmla="*/ 1382917 w 1384341"/>
                <a:gd name="connsiteY5" fmla="*/ 898991 h 1786048"/>
                <a:gd name="connsiteX6" fmla="*/ 1384093 w 1384341"/>
                <a:gd name="connsiteY6" fmla="*/ 1564883 h 1786048"/>
                <a:gd name="connsiteX7" fmla="*/ 1237880 w 1384341"/>
                <a:gd name="connsiteY7" fmla="*/ 1674031 h 1786048"/>
                <a:gd name="connsiteX8" fmla="*/ 1066087 w 1384341"/>
                <a:gd name="connsiteY8" fmla="*/ 1528556 h 1786048"/>
                <a:gd name="connsiteX9" fmla="*/ 627926 w 1384341"/>
                <a:gd name="connsiteY9" fmla="*/ 1494309 h 1786048"/>
                <a:gd name="connsiteX10" fmla="*/ 442199 w 1384341"/>
                <a:gd name="connsiteY10" fmla="*/ 1786048 h 1786048"/>
                <a:gd name="connsiteX11" fmla="*/ 307152 w 1384341"/>
                <a:gd name="connsiteY11" fmla="*/ 1451044 h 1786048"/>
                <a:gd name="connsiteX12" fmla="*/ 53789 w 1384341"/>
                <a:gd name="connsiteY12" fmla="*/ 1323565 h 1786048"/>
                <a:gd name="connsiteX13" fmla="*/ 16696 w 1384341"/>
                <a:gd name="connsiteY13" fmla="*/ 925279 h 1786048"/>
                <a:gd name="connsiteX14" fmla="*/ 0 w 1384341"/>
                <a:gd name="connsiteY14" fmla="*/ 531243 h 1786048"/>
                <a:gd name="connsiteX0" fmla="*/ 0 w 1384341"/>
                <a:gd name="connsiteY0" fmla="*/ 531243 h 1786048"/>
                <a:gd name="connsiteX1" fmla="*/ 283681 w 1384341"/>
                <a:gd name="connsiteY1" fmla="*/ 367070 h 1786048"/>
                <a:gd name="connsiteX2" fmla="*/ 705186 w 1384341"/>
                <a:gd name="connsiteY2" fmla="*/ 6846 h 1786048"/>
                <a:gd name="connsiteX3" fmla="*/ 1224742 w 1384341"/>
                <a:gd name="connsiteY3" fmla="*/ 301350 h 1786048"/>
                <a:gd name="connsiteX4" fmla="*/ 1379331 w 1384341"/>
                <a:gd name="connsiteY4" fmla="*/ 531243 h 1786048"/>
                <a:gd name="connsiteX5" fmla="*/ 1382917 w 1384341"/>
                <a:gd name="connsiteY5" fmla="*/ 898991 h 1786048"/>
                <a:gd name="connsiteX6" fmla="*/ 1384093 w 1384341"/>
                <a:gd name="connsiteY6" fmla="*/ 1564883 h 1786048"/>
                <a:gd name="connsiteX7" fmla="*/ 1237880 w 1384341"/>
                <a:gd name="connsiteY7" fmla="*/ 1674031 h 1786048"/>
                <a:gd name="connsiteX8" fmla="*/ 966075 w 1384341"/>
                <a:gd name="connsiteY8" fmla="*/ 1525647 h 1786048"/>
                <a:gd name="connsiteX9" fmla="*/ 627926 w 1384341"/>
                <a:gd name="connsiteY9" fmla="*/ 1494309 h 1786048"/>
                <a:gd name="connsiteX10" fmla="*/ 442199 w 1384341"/>
                <a:gd name="connsiteY10" fmla="*/ 1786048 h 1786048"/>
                <a:gd name="connsiteX11" fmla="*/ 307152 w 1384341"/>
                <a:gd name="connsiteY11" fmla="*/ 1451044 h 1786048"/>
                <a:gd name="connsiteX12" fmla="*/ 53789 w 1384341"/>
                <a:gd name="connsiteY12" fmla="*/ 1323565 h 1786048"/>
                <a:gd name="connsiteX13" fmla="*/ 16696 w 1384341"/>
                <a:gd name="connsiteY13" fmla="*/ 925279 h 1786048"/>
                <a:gd name="connsiteX14" fmla="*/ 0 w 1384341"/>
                <a:gd name="connsiteY14" fmla="*/ 531243 h 1786048"/>
                <a:gd name="connsiteX0" fmla="*/ 0 w 1384341"/>
                <a:gd name="connsiteY0" fmla="*/ 531243 h 1786048"/>
                <a:gd name="connsiteX1" fmla="*/ 283681 w 1384341"/>
                <a:gd name="connsiteY1" fmla="*/ 367070 h 1786048"/>
                <a:gd name="connsiteX2" fmla="*/ 705186 w 1384341"/>
                <a:gd name="connsiteY2" fmla="*/ 6846 h 1786048"/>
                <a:gd name="connsiteX3" fmla="*/ 1224742 w 1384341"/>
                <a:gd name="connsiteY3" fmla="*/ 301350 h 1786048"/>
                <a:gd name="connsiteX4" fmla="*/ 1379331 w 1384341"/>
                <a:gd name="connsiteY4" fmla="*/ 531243 h 1786048"/>
                <a:gd name="connsiteX5" fmla="*/ 1382917 w 1384341"/>
                <a:gd name="connsiteY5" fmla="*/ 898991 h 1786048"/>
                <a:gd name="connsiteX6" fmla="*/ 1384093 w 1384341"/>
                <a:gd name="connsiteY6" fmla="*/ 1564883 h 1786048"/>
                <a:gd name="connsiteX7" fmla="*/ 1237880 w 1384341"/>
                <a:gd name="connsiteY7" fmla="*/ 1674031 h 1786048"/>
                <a:gd name="connsiteX8" fmla="*/ 966075 w 1384341"/>
                <a:gd name="connsiteY8" fmla="*/ 1525647 h 1786048"/>
                <a:gd name="connsiteX9" fmla="*/ 627926 w 1384341"/>
                <a:gd name="connsiteY9" fmla="*/ 1494309 h 1786048"/>
                <a:gd name="connsiteX10" fmla="*/ 442199 w 1384341"/>
                <a:gd name="connsiteY10" fmla="*/ 1786048 h 1786048"/>
                <a:gd name="connsiteX11" fmla="*/ 307152 w 1384341"/>
                <a:gd name="connsiteY11" fmla="*/ 1451044 h 1786048"/>
                <a:gd name="connsiteX12" fmla="*/ 53789 w 1384341"/>
                <a:gd name="connsiteY12" fmla="*/ 1323565 h 1786048"/>
                <a:gd name="connsiteX13" fmla="*/ 16696 w 1384341"/>
                <a:gd name="connsiteY13" fmla="*/ 925279 h 1786048"/>
                <a:gd name="connsiteX14" fmla="*/ 0 w 1384341"/>
                <a:gd name="connsiteY14" fmla="*/ 531243 h 1786048"/>
                <a:gd name="connsiteX0" fmla="*/ 0 w 1384341"/>
                <a:gd name="connsiteY0" fmla="*/ 531243 h 1674886"/>
                <a:gd name="connsiteX1" fmla="*/ 283681 w 1384341"/>
                <a:gd name="connsiteY1" fmla="*/ 367070 h 1674886"/>
                <a:gd name="connsiteX2" fmla="*/ 705186 w 1384341"/>
                <a:gd name="connsiteY2" fmla="*/ 6846 h 1674886"/>
                <a:gd name="connsiteX3" fmla="*/ 1224742 w 1384341"/>
                <a:gd name="connsiteY3" fmla="*/ 301350 h 1674886"/>
                <a:gd name="connsiteX4" fmla="*/ 1379331 w 1384341"/>
                <a:gd name="connsiteY4" fmla="*/ 531243 h 1674886"/>
                <a:gd name="connsiteX5" fmla="*/ 1382917 w 1384341"/>
                <a:gd name="connsiteY5" fmla="*/ 898991 h 1674886"/>
                <a:gd name="connsiteX6" fmla="*/ 1384093 w 1384341"/>
                <a:gd name="connsiteY6" fmla="*/ 1564883 h 1674886"/>
                <a:gd name="connsiteX7" fmla="*/ 1237880 w 1384341"/>
                <a:gd name="connsiteY7" fmla="*/ 1674031 h 1674886"/>
                <a:gd name="connsiteX8" fmla="*/ 966075 w 1384341"/>
                <a:gd name="connsiteY8" fmla="*/ 1525647 h 1674886"/>
                <a:gd name="connsiteX9" fmla="*/ 627926 w 1384341"/>
                <a:gd name="connsiteY9" fmla="*/ 1494309 h 1674886"/>
                <a:gd name="connsiteX10" fmla="*/ 444580 w 1384341"/>
                <a:gd name="connsiteY10" fmla="*/ 1496552 h 1674886"/>
                <a:gd name="connsiteX11" fmla="*/ 307152 w 1384341"/>
                <a:gd name="connsiteY11" fmla="*/ 1451044 h 1674886"/>
                <a:gd name="connsiteX12" fmla="*/ 53789 w 1384341"/>
                <a:gd name="connsiteY12" fmla="*/ 1323565 h 1674886"/>
                <a:gd name="connsiteX13" fmla="*/ 16696 w 1384341"/>
                <a:gd name="connsiteY13" fmla="*/ 925279 h 1674886"/>
                <a:gd name="connsiteX14" fmla="*/ 0 w 1384341"/>
                <a:gd name="connsiteY14" fmla="*/ 531243 h 1674886"/>
                <a:gd name="connsiteX0" fmla="*/ 0 w 1384341"/>
                <a:gd name="connsiteY0" fmla="*/ 531243 h 1674886"/>
                <a:gd name="connsiteX1" fmla="*/ 283681 w 1384341"/>
                <a:gd name="connsiteY1" fmla="*/ 367070 h 1674886"/>
                <a:gd name="connsiteX2" fmla="*/ 705186 w 1384341"/>
                <a:gd name="connsiteY2" fmla="*/ 6846 h 1674886"/>
                <a:gd name="connsiteX3" fmla="*/ 1224742 w 1384341"/>
                <a:gd name="connsiteY3" fmla="*/ 301350 h 1674886"/>
                <a:gd name="connsiteX4" fmla="*/ 1379331 w 1384341"/>
                <a:gd name="connsiteY4" fmla="*/ 531243 h 1674886"/>
                <a:gd name="connsiteX5" fmla="*/ 1382917 w 1384341"/>
                <a:gd name="connsiteY5" fmla="*/ 898991 h 1674886"/>
                <a:gd name="connsiteX6" fmla="*/ 1384093 w 1384341"/>
                <a:gd name="connsiteY6" fmla="*/ 1564883 h 1674886"/>
                <a:gd name="connsiteX7" fmla="*/ 1237880 w 1384341"/>
                <a:gd name="connsiteY7" fmla="*/ 1674031 h 1674886"/>
                <a:gd name="connsiteX8" fmla="*/ 966075 w 1384341"/>
                <a:gd name="connsiteY8" fmla="*/ 1525647 h 1674886"/>
                <a:gd name="connsiteX9" fmla="*/ 627926 w 1384341"/>
                <a:gd name="connsiteY9" fmla="*/ 1494309 h 1674886"/>
                <a:gd name="connsiteX10" fmla="*/ 444580 w 1384341"/>
                <a:gd name="connsiteY10" fmla="*/ 1496552 h 1674886"/>
                <a:gd name="connsiteX11" fmla="*/ 307152 w 1384341"/>
                <a:gd name="connsiteY11" fmla="*/ 1451044 h 1674886"/>
                <a:gd name="connsiteX12" fmla="*/ 402528 w 1384341"/>
                <a:gd name="connsiteY12" fmla="*/ 931603 h 1674886"/>
                <a:gd name="connsiteX13" fmla="*/ 16696 w 1384341"/>
                <a:gd name="connsiteY13" fmla="*/ 925279 h 1674886"/>
                <a:gd name="connsiteX14" fmla="*/ 0 w 1384341"/>
                <a:gd name="connsiteY14" fmla="*/ 531243 h 1674886"/>
                <a:gd name="connsiteX0" fmla="*/ 0 w 1384341"/>
                <a:gd name="connsiteY0" fmla="*/ 531243 h 1674886"/>
                <a:gd name="connsiteX1" fmla="*/ 283681 w 1384341"/>
                <a:gd name="connsiteY1" fmla="*/ 367070 h 1674886"/>
                <a:gd name="connsiteX2" fmla="*/ 705186 w 1384341"/>
                <a:gd name="connsiteY2" fmla="*/ 6846 h 1674886"/>
                <a:gd name="connsiteX3" fmla="*/ 1224742 w 1384341"/>
                <a:gd name="connsiteY3" fmla="*/ 301350 h 1674886"/>
                <a:gd name="connsiteX4" fmla="*/ 1379331 w 1384341"/>
                <a:gd name="connsiteY4" fmla="*/ 531243 h 1674886"/>
                <a:gd name="connsiteX5" fmla="*/ 1382917 w 1384341"/>
                <a:gd name="connsiteY5" fmla="*/ 898991 h 1674886"/>
                <a:gd name="connsiteX6" fmla="*/ 1384093 w 1384341"/>
                <a:gd name="connsiteY6" fmla="*/ 1564883 h 1674886"/>
                <a:gd name="connsiteX7" fmla="*/ 1237880 w 1384341"/>
                <a:gd name="connsiteY7" fmla="*/ 1674031 h 1674886"/>
                <a:gd name="connsiteX8" fmla="*/ 966075 w 1384341"/>
                <a:gd name="connsiteY8" fmla="*/ 1525647 h 1674886"/>
                <a:gd name="connsiteX9" fmla="*/ 627926 w 1384341"/>
                <a:gd name="connsiteY9" fmla="*/ 1494309 h 1674886"/>
                <a:gd name="connsiteX10" fmla="*/ 444580 w 1384341"/>
                <a:gd name="connsiteY10" fmla="*/ 1496552 h 1674886"/>
                <a:gd name="connsiteX11" fmla="*/ 435365 w 1384341"/>
                <a:gd name="connsiteY11" fmla="*/ 1383018 h 1674886"/>
                <a:gd name="connsiteX12" fmla="*/ 402528 w 1384341"/>
                <a:gd name="connsiteY12" fmla="*/ 931603 h 1674886"/>
                <a:gd name="connsiteX13" fmla="*/ 16696 w 1384341"/>
                <a:gd name="connsiteY13" fmla="*/ 925279 h 1674886"/>
                <a:gd name="connsiteX14" fmla="*/ 0 w 1384341"/>
                <a:gd name="connsiteY14" fmla="*/ 531243 h 1674886"/>
                <a:gd name="connsiteX0" fmla="*/ 0 w 1384341"/>
                <a:gd name="connsiteY0" fmla="*/ 531243 h 1724927"/>
                <a:gd name="connsiteX1" fmla="*/ 283681 w 1384341"/>
                <a:gd name="connsiteY1" fmla="*/ 367070 h 1724927"/>
                <a:gd name="connsiteX2" fmla="*/ 705186 w 1384341"/>
                <a:gd name="connsiteY2" fmla="*/ 6846 h 1724927"/>
                <a:gd name="connsiteX3" fmla="*/ 1224742 w 1384341"/>
                <a:gd name="connsiteY3" fmla="*/ 301350 h 1724927"/>
                <a:gd name="connsiteX4" fmla="*/ 1379331 w 1384341"/>
                <a:gd name="connsiteY4" fmla="*/ 531243 h 1724927"/>
                <a:gd name="connsiteX5" fmla="*/ 1382917 w 1384341"/>
                <a:gd name="connsiteY5" fmla="*/ 898991 h 1724927"/>
                <a:gd name="connsiteX6" fmla="*/ 1384093 w 1384341"/>
                <a:gd name="connsiteY6" fmla="*/ 1564883 h 1724927"/>
                <a:gd name="connsiteX7" fmla="*/ 1237880 w 1384341"/>
                <a:gd name="connsiteY7" fmla="*/ 1674031 h 1724927"/>
                <a:gd name="connsiteX8" fmla="*/ 966075 w 1384341"/>
                <a:gd name="connsiteY8" fmla="*/ 1525647 h 1724927"/>
                <a:gd name="connsiteX9" fmla="*/ 627926 w 1384341"/>
                <a:gd name="connsiteY9" fmla="*/ 1494309 h 1724927"/>
                <a:gd name="connsiteX10" fmla="*/ 519798 w 1384341"/>
                <a:gd name="connsiteY10" fmla="*/ 1724927 h 1724927"/>
                <a:gd name="connsiteX11" fmla="*/ 435365 w 1384341"/>
                <a:gd name="connsiteY11" fmla="*/ 1383018 h 1724927"/>
                <a:gd name="connsiteX12" fmla="*/ 402528 w 1384341"/>
                <a:gd name="connsiteY12" fmla="*/ 931603 h 1724927"/>
                <a:gd name="connsiteX13" fmla="*/ 16696 w 1384341"/>
                <a:gd name="connsiteY13" fmla="*/ 925279 h 1724927"/>
                <a:gd name="connsiteX14" fmla="*/ 0 w 1384341"/>
                <a:gd name="connsiteY14" fmla="*/ 531243 h 1724927"/>
                <a:gd name="connsiteX0" fmla="*/ 0 w 1384341"/>
                <a:gd name="connsiteY0" fmla="*/ 531243 h 1738881"/>
                <a:gd name="connsiteX1" fmla="*/ 283681 w 1384341"/>
                <a:gd name="connsiteY1" fmla="*/ 367070 h 1738881"/>
                <a:gd name="connsiteX2" fmla="*/ 705186 w 1384341"/>
                <a:gd name="connsiteY2" fmla="*/ 6846 h 1738881"/>
                <a:gd name="connsiteX3" fmla="*/ 1224742 w 1384341"/>
                <a:gd name="connsiteY3" fmla="*/ 301350 h 1738881"/>
                <a:gd name="connsiteX4" fmla="*/ 1379331 w 1384341"/>
                <a:gd name="connsiteY4" fmla="*/ 531243 h 1738881"/>
                <a:gd name="connsiteX5" fmla="*/ 1382917 w 1384341"/>
                <a:gd name="connsiteY5" fmla="*/ 898991 h 1738881"/>
                <a:gd name="connsiteX6" fmla="*/ 1384093 w 1384341"/>
                <a:gd name="connsiteY6" fmla="*/ 1564883 h 1738881"/>
                <a:gd name="connsiteX7" fmla="*/ 1237880 w 1384341"/>
                <a:gd name="connsiteY7" fmla="*/ 1674031 h 1738881"/>
                <a:gd name="connsiteX8" fmla="*/ 966075 w 1384341"/>
                <a:gd name="connsiteY8" fmla="*/ 1525647 h 1738881"/>
                <a:gd name="connsiteX9" fmla="*/ 827939 w 1384341"/>
                <a:gd name="connsiteY9" fmla="*/ 1738881 h 1738881"/>
                <a:gd name="connsiteX10" fmla="*/ 519798 w 1384341"/>
                <a:gd name="connsiteY10" fmla="*/ 1724927 h 1738881"/>
                <a:gd name="connsiteX11" fmla="*/ 435365 w 1384341"/>
                <a:gd name="connsiteY11" fmla="*/ 1383018 h 1738881"/>
                <a:gd name="connsiteX12" fmla="*/ 402528 w 1384341"/>
                <a:gd name="connsiteY12" fmla="*/ 931603 h 1738881"/>
                <a:gd name="connsiteX13" fmla="*/ 16696 w 1384341"/>
                <a:gd name="connsiteY13" fmla="*/ 925279 h 1738881"/>
                <a:gd name="connsiteX14" fmla="*/ 0 w 1384341"/>
                <a:gd name="connsiteY14" fmla="*/ 531243 h 1738881"/>
                <a:gd name="connsiteX0" fmla="*/ 0 w 1384341"/>
                <a:gd name="connsiteY0" fmla="*/ 531243 h 1801246"/>
                <a:gd name="connsiteX1" fmla="*/ 283681 w 1384341"/>
                <a:gd name="connsiteY1" fmla="*/ 367070 h 1801246"/>
                <a:gd name="connsiteX2" fmla="*/ 705186 w 1384341"/>
                <a:gd name="connsiteY2" fmla="*/ 6846 h 1801246"/>
                <a:gd name="connsiteX3" fmla="*/ 1224742 w 1384341"/>
                <a:gd name="connsiteY3" fmla="*/ 301350 h 1801246"/>
                <a:gd name="connsiteX4" fmla="*/ 1379331 w 1384341"/>
                <a:gd name="connsiteY4" fmla="*/ 531243 h 1801246"/>
                <a:gd name="connsiteX5" fmla="*/ 1382917 w 1384341"/>
                <a:gd name="connsiteY5" fmla="*/ 898991 h 1801246"/>
                <a:gd name="connsiteX6" fmla="*/ 1384093 w 1384341"/>
                <a:gd name="connsiteY6" fmla="*/ 1564883 h 1801246"/>
                <a:gd name="connsiteX7" fmla="*/ 1237880 w 1384341"/>
                <a:gd name="connsiteY7" fmla="*/ 1674031 h 1801246"/>
                <a:gd name="connsiteX8" fmla="*/ 978042 w 1384341"/>
                <a:gd name="connsiteY8" fmla="*/ 1736206 h 1801246"/>
                <a:gd name="connsiteX9" fmla="*/ 827939 w 1384341"/>
                <a:gd name="connsiteY9" fmla="*/ 1738881 h 1801246"/>
                <a:gd name="connsiteX10" fmla="*/ 519798 w 1384341"/>
                <a:gd name="connsiteY10" fmla="*/ 1724927 h 1801246"/>
                <a:gd name="connsiteX11" fmla="*/ 435365 w 1384341"/>
                <a:gd name="connsiteY11" fmla="*/ 1383018 h 1801246"/>
                <a:gd name="connsiteX12" fmla="*/ 402528 w 1384341"/>
                <a:gd name="connsiteY12" fmla="*/ 931603 h 1801246"/>
                <a:gd name="connsiteX13" fmla="*/ 16696 w 1384341"/>
                <a:gd name="connsiteY13" fmla="*/ 925279 h 1801246"/>
                <a:gd name="connsiteX14" fmla="*/ 0 w 1384341"/>
                <a:gd name="connsiteY14" fmla="*/ 531243 h 1801246"/>
                <a:gd name="connsiteX0" fmla="*/ 0 w 1384341"/>
                <a:gd name="connsiteY0" fmla="*/ 531243 h 1801246"/>
                <a:gd name="connsiteX1" fmla="*/ 283681 w 1384341"/>
                <a:gd name="connsiteY1" fmla="*/ 367070 h 1801246"/>
                <a:gd name="connsiteX2" fmla="*/ 705186 w 1384341"/>
                <a:gd name="connsiteY2" fmla="*/ 6846 h 1801246"/>
                <a:gd name="connsiteX3" fmla="*/ 1224742 w 1384341"/>
                <a:gd name="connsiteY3" fmla="*/ 301350 h 1801246"/>
                <a:gd name="connsiteX4" fmla="*/ 1379331 w 1384341"/>
                <a:gd name="connsiteY4" fmla="*/ 531243 h 1801246"/>
                <a:gd name="connsiteX5" fmla="*/ 1382917 w 1384341"/>
                <a:gd name="connsiteY5" fmla="*/ 898991 h 1801246"/>
                <a:gd name="connsiteX6" fmla="*/ 1384093 w 1384341"/>
                <a:gd name="connsiteY6" fmla="*/ 1564883 h 1801246"/>
                <a:gd name="connsiteX7" fmla="*/ 1237880 w 1384341"/>
                <a:gd name="connsiteY7" fmla="*/ 1674031 h 1801246"/>
                <a:gd name="connsiteX8" fmla="*/ 978042 w 1384341"/>
                <a:gd name="connsiteY8" fmla="*/ 1736206 h 1801246"/>
                <a:gd name="connsiteX9" fmla="*/ 827939 w 1384341"/>
                <a:gd name="connsiteY9" fmla="*/ 1738881 h 1801246"/>
                <a:gd name="connsiteX10" fmla="*/ 519798 w 1384341"/>
                <a:gd name="connsiteY10" fmla="*/ 1724927 h 1801246"/>
                <a:gd name="connsiteX11" fmla="*/ 435365 w 1384341"/>
                <a:gd name="connsiteY11" fmla="*/ 1383018 h 1801246"/>
                <a:gd name="connsiteX12" fmla="*/ 402528 w 1384341"/>
                <a:gd name="connsiteY12" fmla="*/ 931603 h 1801246"/>
                <a:gd name="connsiteX13" fmla="*/ 165423 w 1384341"/>
                <a:gd name="connsiteY13" fmla="*/ 862112 h 1801246"/>
                <a:gd name="connsiteX14" fmla="*/ 0 w 1384341"/>
                <a:gd name="connsiteY14" fmla="*/ 531243 h 1801246"/>
                <a:gd name="connsiteX0" fmla="*/ 3 w 1225360"/>
                <a:gd name="connsiteY0" fmla="*/ 524764 h 1801246"/>
                <a:gd name="connsiteX1" fmla="*/ 124700 w 1225360"/>
                <a:gd name="connsiteY1" fmla="*/ 367070 h 1801246"/>
                <a:gd name="connsiteX2" fmla="*/ 546205 w 1225360"/>
                <a:gd name="connsiteY2" fmla="*/ 6846 h 1801246"/>
                <a:gd name="connsiteX3" fmla="*/ 1065761 w 1225360"/>
                <a:gd name="connsiteY3" fmla="*/ 301350 h 1801246"/>
                <a:gd name="connsiteX4" fmla="*/ 1220350 w 1225360"/>
                <a:gd name="connsiteY4" fmla="*/ 531243 h 1801246"/>
                <a:gd name="connsiteX5" fmla="*/ 1223936 w 1225360"/>
                <a:gd name="connsiteY5" fmla="*/ 898991 h 1801246"/>
                <a:gd name="connsiteX6" fmla="*/ 1225112 w 1225360"/>
                <a:gd name="connsiteY6" fmla="*/ 1564883 h 1801246"/>
                <a:gd name="connsiteX7" fmla="*/ 1078899 w 1225360"/>
                <a:gd name="connsiteY7" fmla="*/ 1674031 h 1801246"/>
                <a:gd name="connsiteX8" fmla="*/ 819061 w 1225360"/>
                <a:gd name="connsiteY8" fmla="*/ 1736206 h 1801246"/>
                <a:gd name="connsiteX9" fmla="*/ 668958 w 1225360"/>
                <a:gd name="connsiteY9" fmla="*/ 1738881 h 1801246"/>
                <a:gd name="connsiteX10" fmla="*/ 360817 w 1225360"/>
                <a:gd name="connsiteY10" fmla="*/ 1724927 h 1801246"/>
                <a:gd name="connsiteX11" fmla="*/ 276384 w 1225360"/>
                <a:gd name="connsiteY11" fmla="*/ 1383018 h 1801246"/>
                <a:gd name="connsiteX12" fmla="*/ 243547 w 1225360"/>
                <a:gd name="connsiteY12" fmla="*/ 931603 h 1801246"/>
                <a:gd name="connsiteX13" fmla="*/ 6442 w 1225360"/>
                <a:gd name="connsiteY13" fmla="*/ 862112 h 1801246"/>
                <a:gd name="connsiteX14" fmla="*/ 3 w 1225360"/>
                <a:gd name="connsiteY14" fmla="*/ 524764 h 1801246"/>
                <a:gd name="connsiteX0" fmla="*/ 340 w 1225697"/>
                <a:gd name="connsiteY0" fmla="*/ 618052 h 1894534"/>
                <a:gd name="connsiteX1" fmla="*/ 114781 w 1225697"/>
                <a:gd name="connsiteY1" fmla="*/ 369 h 1894534"/>
                <a:gd name="connsiteX2" fmla="*/ 546542 w 1225697"/>
                <a:gd name="connsiteY2" fmla="*/ 100134 h 1894534"/>
                <a:gd name="connsiteX3" fmla="*/ 1066098 w 1225697"/>
                <a:gd name="connsiteY3" fmla="*/ 394638 h 1894534"/>
                <a:gd name="connsiteX4" fmla="*/ 1220687 w 1225697"/>
                <a:gd name="connsiteY4" fmla="*/ 624531 h 1894534"/>
                <a:gd name="connsiteX5" fmla="*/ 1224273 w 1225697"/>
                <a:gd name="connsiteY5" fmla="*/ 992279 h 1894534"/>
                <a:gd name="connsiteX6" fmla="*/ 1225449 w 1225697"/>
                <a:gd name="connsiteY6" fmla="*/ 1658171 h 1894534"/>
                <a:gd name="connsiteX7" fmla="*/ 1079236 w 1225697"/>
                <a:gd name="connsiteY7" fmla="*/ 1767319 h 1894534"/>
                <a:gd name="connsiteX8" fmla="*/ 819398 w 1225697"/>
                <a:gd name="connsiteY8" fmla="*/ 1829494 h 1894534"/>
                <a:gd name="connsiteX9" fmla="*/ 669295 w 1225697"/>
                <a:gd name="connsiteY9" fmla="*/ 1832169 h 1894534"/>
                <a:gd name="connsiteX10" fmla="*/ 361154 w 1225697"/>
                <a:gd name="connsiteY10" fmla="*/ 1818215 h 1894534"/>
                <a:gd name="connsiteX11" fmla="*/ 276721 w 1225697"/>
                <a:gd name="connsiteY11" fmla="*/ 1476306 h 1894534"/>
                <a:gd name="connsiteX12" fmla="*/ 243884 w 1225697"/>
                <a:gd name="connsiteY12" fmla="*/ 1024891 h 1894534"/>
                <a:gd name="connsiteX13" fmla="*/ 6779 w 1225697"/>
                <a:gd name="connsiteY13" fmla="*/ 955400 h 1894534"/>
                <a:gd name="connsiteX14" fmla="*/ 340 w 1225697"/>
                <a:gd name="connsiteY14" fmla="*/ 618052 h 1894534"/>
                <a:gd name="connsiteX0" fmla="*/ 112 w 1225469"/>
                <a:gd name="connsiteY0" fmla="*/ 618052 h 1894534"/>
                <a:gd name="connsiteX1" fmla="*/ 114553 w 1225469"/>
                <a:gd name="connsiteY1" fmla="*/ 369 h 1894534"/>
                <a:gd name="connsiteX2" fmla="*/ 546314 w 1225469"/>
                <a:gd name="connsiteY2" fmla="*/ 100134 h 1894534"/>
                <a:gd name="connsiteX3" fmla="*/ 1065870 w 1225469"/>
                <a:gd name="connsiteY3" fmla="*/ 394638 h 1894534"/>
                <a:gd name="connsiteX4" fmla="*/ 1220459 w 1225469"/>
                <a:gd name="connsiteY4" fmla="*/ 624531 h 1894534"/>
                <a:gd name="connsiteX5" fmla="*/ 1224045 w 1225469"/>
                <a:gd name="connsiteY5" fmla="*/ 992279 h 1894534"/>
                <a:gd name="connsiteX6" fmla="*/ 1225221 w 1225469"/>
                <a:gd name="connsiteY6" fmla="*/ 1658171 h 1894534"/>
                <a:gd name="connsiteX7" fmla="*/ 1079008 w 1225469"/>
                <a:gd name="connsiteY7" fmla="*/ 1767319 h 1894534"/>
                <a:gd name="connsiteX8" fmla="*/ 819170 w 1225469"/>
                <a:gd name="connsiteY8" fmla="*/ 1829494 h 1894534"/>
                <a:gd name="connsiteX9" fmla="*/ 669067 w 1225469"/>
                <a:gd name="connsiteY9" fmla="*/ 1832169 h 1894534"/>
                <a:gd name="connsiteX10" fmla="*/ 360926 w 1225469"/>
                <a:gd name="connsiteY10" fmla="*/ 1818215 h 1894534"/>
                <a:gd name="connsiteX11" fmla="*/ 276493 w 1225469"/>
                <a:gd name="connsiteY11" fmla="*/ 1476306 h 1894534"/>
                <a:gd name="connsiteX12" fmla="*/ 243656 w 1225469"/>
                <a:gd name="connsiteY12" fmla="*/ 1024891 h 1894534"/>
                <a:gd name="connsiteX13" fmla="*/ 6551 w 1225469"/>
                <a:gd name="connsiteY13" fmla="*/ 955400 h 1894534"/>
                <a:gd name="connsiteX14" fmla="*/ 112 w 1225469"/>
                <a:gd name="connsiteY14" fmla="*/ 618052 h 1894534"/>
                <a:gd name="connsiteX0" fmla="*/ 0 w 1225357"/>
                <a:gd name="connsiteY0" fmla="*/ 637001 h 1913483"/>
                <a:gd name="connsiteX1" fmla="*/ 114441 w 1225357"/>
                <a:gd name="connsiteY1" fmla="*/ 19318 h 1913483"/>
                <a:gd name="connsiteX2" fmla="*/ 547484 w 1225357"/>
                <a:gd name="connsiteY2" fmla="*/ 175569 h 1913483"/>
                <a:gd name="connsiteX3" fmla="*/ 1065758 w 1225357"/>
                <a:gd name="connsiteY3" fmla="*/ 413587 h 1913483"/>
                <a:gd name="connsiteX4" fmla="*/ 1220347 w 1225357"/>
                <a:gd name="connsiteY4" fmla="*/ 643480 h 1913483"/>
                <a:gd name="connsiteX5" fmla="*/ 1223933 w 1225357"/>
                <a:gd name="connsiteY5" fmla="*/ 1011228 h 1913483"/>
                <a:gd name="connsiteX6" fmla="*/ 1225109 w 1225357"/>
                <a:gd name="connsiteY6" fmla="*/ 1677120 h 1913483"/>
                <a:gd name="connsiteX7" fmla="*/ 1078896 w 1225357"/>
                <a:gd name="connsiteY7" fmla="*/ 1786268 h 1913483"/>
                <a:gd name="connsiteX8" fmla="*/ 819058 w 1225357"/>
                <a:gd name="connsiteY8" fmla="*/ 1848443 h 1913483"/>
                <a:gd name="connsiteX9" fmla="*/ 668955 w 1225357"/>
                <a:gd name="connsiteY9" fmla="*/ 1851118 h 1913483"/>
                <a:gd name="connsiteX10" fmla="*/ 360814 w 1225357"/>
                <a:gd name="connsiteY10" fmla="*/ 1837164 h 1913483"/>
                <a:gd name="connsiteX11" fmla="*/ 276381 w 1225357"/>
                <a:gd name="connsiteY11" fmla="*/ 1495255 h 1913483"/>
                <a:gd name="connsiteX12" fmla="*/ 243544 w 1225357"/>
                <a:gd name="connsiteY12" fmla="*/ 1043840 h 1913483"/>
                <a:gd name="connsiteX13" fmla="*/ 6439 w 1225357"/>
                <a:gd name="connsiteY13" fmla="*/ 974349 h 1913483"/>
                <a:gd name="connsiteX14" fmla="*/ 0 w 1225357"/>
                <a:gd name="connsiteY14" fmla="*/ 637001 h 1913483"/>
                <a:gd name="connsiteX0" fmla="*/ 0 w 1225357"/>
                <a:gd name="connsiteY0" fmla="*/ 674266 h 1950748"/>
                <a:gd name="connsiteX1" fmla="*/ 122134 w 1225357"/>
                <a:gd name="connsiteY1" fmla="*/ 16496 h 1950748"/>
                <a:gd name="connsiteX2" fmla="*/ 547484 w 1225357"/>
                <a:gd name="connsiteY2" fmla="*/ 212834 h 1950748"/>
                <a:gd name="connsiteX3" fmla="*/ 1065758 w 1225357"/>
                <a:gd name="connsiteY3" fmla="*/ 450852 h 1950748"/>
                <a:gd name="connsiteX4" fmla="*/ 1220347 w 1225357"/>
                <a:gd name="connsiteY4" fmla="*/ 680745 h 1950748"/>
                <a:gd name="connsiteX5" fmla="*/ 1223933 w 1225357"/>
                <a:gd name="connsiteY5" fmla="*/ 1048493 h 1950748"/>
                <a:gd name="connsiteX6" fmla="*/ 1225109 w 1225357"/>
                <a:gd name="connsiteY6" fmla="*/ 1714385 h 1950748"/>
                <a:gd name="connsiteX7" fmla="*/ 1078896 w 1225357"/>
                <a:gd name="connsiteY7" fmla="*/ 1823533 h 1950748"/>
                <a:gd name="connsiteX8" fmla="*/ 819058 w 1225357"/>
                <a:gd name="connsiteY8" fmla="*/ 1885708 h 1950748"/>
                <a:gd name="connsiteX9" fmla="*/ 668955 w 1225357"/>
                <a:gd name="connsiteY9" fmla="*/ 1888383 h 1950748"/>
                <a:gd name="connsiteX10" fmla="*/ 360814 w 1225357"/>
                <a:gd name="connsiteY10" fmla="*/ 1874429 h 1950748"/>
                <a:gd name="connsiteX11" fmla="*/ 276381 w 1225357"/>
                <a:gd name="connsiteY11" fmla="*/ 1532520 h 1950748"/>
                <a:gd name="connsiteX12" fmla="*/ 243544 w 1225357"/>
                <a:gd name="connsiteY12" fmla="*/ 1081105 h 1950748"/>
                <a:gd name="connsiteX13" fmla="*/ 6439 w 1225357"/>
                <a:gd name="connsiteY13" fmla="*/ 1011614 h 1950748"/>
                <a:gd name="connsiteX14" fmla="*/ 0 w 1225357"/>
                <a:gd name="connsiteY14" fmla="*/ 674266 h 1950748"/>
                <a:gd name="connsiteX0" fmla="*/ 0 w 1225357"/>
                <a:gd name="connsiteY0" fmla="*/ 677145 h 1953627"/>
                <a:gd name="connsiteX1" fmla="*/ 122134 w 1225357"/>
                <a:gd name="connsiteY1" fmla="*/ 19375 h 1953627"/>
                <a:gd name="connsiteX2" fmla="*/ 309487 w 1225357"/>
                <a:gd name="connsiteY2" fmla="*/ 178296 h 1953627"/>
                <a:gd name="connsiteX3" fmla="*/ 547484 w 1225357"/>
                <a:gd name="connsiteY3" fmla="*/ 215713 h 1953627"/>
                <a:gd name="connsiteX4" fmla="*/ 1065758 w 1225357"/>
                <a:gd name="connsiteY4" fmla="*/ 453731 h 1953627"/>
                <a:gd name="connsiteX5" fmla="*/ 1220347 w 1225357"/>
                <a:gd name="connsiteY5" fmla="*/ 683624 h 1953627"/>
                <a:gd name="connsiteX6" fmla="*/ 1223933 w 1225357"/>
                <a:gd name="connsiteY6" fmla="*/ 1051372 h 1953627"/>
                <a:gd name="connsiteX7" fmla="*/ 1225109 w 1225357"/>
                <a:gd name="connsiteY7" fmla="*/ 1717264 h 1953627"/>
                <a:gd name="connsiteX8" fmla="*/ 1078896 w 1225357"/>
                <a:gd name="connsiteY8" fmla="*/ 1826412 h 1953627"/>
                <a:gd name="connsiteX9" fmla="*/ 819058 w 1225357"/>
                <a:gd name="connsiteY9" fmla="*/ 1888587 h 1953627"/>
                <a:gd name="connsiteX10" fmla="*/ 668955 w 1225357"/>
                <a:gd name="connsiteY10" fmla="*/ 1891262 h 1953627"/>
                <a:gd name="connsiteX11" fmla="*/ 360814 w 1225357"/>
                <a:gd name="connsiteY11" fmla="*/ 1877308 h 1953627"/>
                <a:gd name="connsiteX12" fmla="*/ 276381 w 1225357"/>
                <a:gd name="connsiteY12" fmla="*/ 1535399 h 1953627"/>
                <a:gd name="connsiteX13" fmla="*/ 243544 w 1225357"/>
                <a:gd name="connsiteY13" fmla="*/ 1083984 h 1953627"/>
                <a:gd name="connsiteX14" fmla="*/ 6439 w 1225357"/>
                <a:gd name="connsiteY14" fmla="*/ 1014493 h 1953627"/>
                <a:gd name="connsiteX15" fmla="*/ 0 w 1225357"/>
                <a:gd name="connsiteY15" fmla="*/ 677145 h 1953627"/>
                <a:gd name="connsiteX0" fmla="*/ 0 w 1225357"/>
                <a:gd name="connsiteY0" fmla="*/ 890839 h 2167321"/>
                <a:gd name="connsiteX1" fmla="*/ 122134 w 1225357"/>
                <a:gd name="connsiteY1" fmla="*/ 233069 h 2167321"/>
                <a:gd name="connsiteX2" fmla="*/ 341540 w 1225357"/>
                <a:gd name="connsiteY2" fmla="*/ 5695 h 2167321"/>
                <a:gd name="connsiteX3" fmla="*/ 547484 w 1225357"/>
                <a:gd name="connsiteY3" fmla="*/ 429407 h 2167321"/>
                <a:gd name="connsiteX4" fmla="*/ 1065758 w 1225357"/>
                <a:gd name="connsiteY4" fmla="*/ 667425 h 2167321"/>
                <a:gd name="connsiteX5" fmla="*/ 1220347 w 1225357"/>
                <a:gd name="connsiteY5" fmla="*/ 897318 h 2167321"/>
                <a:gd name="connsiteX6" fmla="*/ 1223933 w 1225357"/>
                <a:gd name="connsiteY6" fmla="*/ 1265066 h 2167321"/>
                <a:gd name="connsiteX7" fmla="*/ 1225109 w 1225357"/>
                <a:gd name="connsiteY7" fmla="*/ 1930958 h 2167321"/>
                <a:gd name="connsiteX8" fmla="*/ 1078896 w 1225357"/>
                <a:gd name="connsiteY8" fmla="*/ 2040106 h 2167321"/>
                <a:gd name="connsiteX9" fmla="*/ 819058 w 1225357"/>
                <a:gd name="connsiteY9" fmla="*/ 2102281 h 2167321"/>
                <a:gd name="connsiteX10" fmla="*/ 668955 w 1225357"/>
                <a:gd name="connsiteY10" fmla="*/ 2104956 h 2167321"/>
                <a:gd name="connsiteX11" fmla="*/ 360814 w 1225357"/>
                <a:gd name="connsiteY11" fmla="*/ 2091002 h 2167321"/>
                <a:gd name="connsiteX12" fmla="*/ 276381 w 1225357"/>
                <a:gd name="connsiteY12" fmla="*/ 1749093 h 2167321"/>
                <a:gd name="connsiteX13" fmla="*/ 243544 w 1225357"/>
                <a:gd name="connsiteY13" fmla="*/ 1297678 h 2167321"/>
                <a:gd name="connsiteX14" fmla="*/ 6439 w 1225357"/>
                <a:gd name="connsiteY14" fmla="*/ 1228187 h 2167321"/>
                <a:gd name="connsiteX15" fmla="*/ 0 w 1225357"/>
                <a:gd name="connsiteY15" fmla="*/ 890839 h 2167321"/>
                <a:gd name="connsiteX0" fmla="*/ 0 w 1225357"/>
                <a:gd name="connsiteY0" fmla="*/ 907598 h 2184080"/>
                <a:gd name="connsiteX1" fmla="*/ 122134 w 1225357"/>
                <a:gd name="connsiteY1" fmla="*/ 249828 h 2184080"/>
                <a:gd name="connsiteX2" fmla="*/ 117167 w 1225357"/>
                <a:gd name="connsiteY2" fmla="*/ 31566 h 2184080"/>
                <a:gd name="connsiteX3" fmla="*/ 341540 w 1225357"/>
                <a:gd name="connsiteY3" fmla="*/ 22454 h 2184080"/>
                <a:gd name="connsiteX4" fmla="*/ 547484 w 1225357"/>
                <a:gd name="connsiteY4" fmla="*/ 446166 h 2184080"/>
                <a:gd name="connsiteX5" fmla="*/ 1065758 w 1225357"/>
                <a:gd name="connsiteY5" fmla="*/ 684184 h 2184080"/>
                <a:gd name="connsiteX6" fmla="*/ 1220347 w 1225357"/>
                <a:gd name="connsiteY6" fmla="*/ 914077 h 2184080"/>
                <a:gd name="connsiteX7" fmla="*/ 1223933 w 1225357"/>
                <a:gd name="connsiteY7" fmla="*/ 1281825 h 2184080"/>
                <a:gd name="connsiteX8" fmla="*/ 1225109 w 1225357"/>
                <a:gd name="connsiteY8" fmla="*/ 1947717 h 2184080"/>
                <a:gd name="connsiteX9" fmla="*/ 1078896 w 1225357"/>
                <a:gd name="connsiteY9" fmla="*/ 2056865 h 2184080"/>
                <a:gd name="connsiteX10" fmla="*/ 819058 w 1225357"/>
                <a:gd name="connsiteY10" fmla="*/ 2119040 h 2184080"/>
                <a:gd name="connsiteX11" fmla="*/ 668955 w 1225357"/>
                <a:gd name="connsiteY11" fmla="*/ 2121715 h 2184080"/>
                <a:gd name="connsiteX12" fmla="*/ 360814 w 1225357"/>
                <a:gd name="connsiteY12" fmla="*/ 2107761 h 2184080"/>
                <a:gd name="connsiteX13" fmla="*/ 276381 w 1225357"/>
                <a:gd name="connsiteY13" fmla="*/ 1765852 h 2184080"/>
                <a:gd name="connsiteX14" fmla="*/ 243544 w 1225357"/>
                <a:gd name="connsiteY14" fmla="*/ 1314437 h 2184080"/>
                <a:gd name="connsiteX15" fmla="*/ 6439 w 1225357"/>
                <a:gd name="connsiteY15" fmla="*/ 1244946 h 2184080"/>
                <a:gd name="connsiteX16" fmla="*/ 0 w 1225357"/>
                <a:gd name="connsiteY16" fmla="*/ 907598 h 2184080"/>
                <a:gd name="connsiteX0" fmla="*/ 0 w 1225357"/>
                <a:gd name="connsiteY0" fmla="*/ 907598 h 2184080"/>
                <a:gd name="connsiteX1" fmla="*/ 103543 w 1225357"/>
                <a:gd name="connsiteY1" fmla="*/ 246791 h 2184080"/>
                <a:gd name="connsiteX2" fmla="*/ 117167 w 1225357"/>
                <a:gd name="connsiteY2" fmla="*/ 31566 h 2184080"/>
                <a:gd name="connsiteX3" fmla="*/ 341540 w 1225357"/>
                <a:gd name="connsiteY3" fmla="*/ 22454 h 2184080"/>
                <a:gd name="connsiteX4" fmla="*/ 547484 w 1225357"/>
                <a:gd name="connsiteY4" fmla="*/ 446166 h 2184080"/>
                <a:gd name="connsiteX5" fmla="*/ 1065758 w 1225357"/>
                <a:gd name="connsiteY5" fmla="*/ 684184 h 2184080"/>
                <a:gd name="connsiteX6" fmla="*/ 1220347 w 1225357"/>
                <a:gd name="connsiteY6" fmla="*/ 914077 h 2184080"/>
                <a:gd name="connsiteX7" fmla="*/ 1223933 w 1225357"/>
                <a:gd name="connsiteY7" fmla="*/ 1281825 h 2184080"/>
                <a:gd name="connsiteX8" fmla="*/ 1225109 w 1225357"/>
                <a:gd name="connsiteY8" fmla="*/ 1947717 h 2184080"/>
                <a:gd name="connsiteX9" fmla="*/ 1078896 w 1225357"/>
                <a:gd name="connsiteY9" fmla="*/ 2056865 h 2184080"/>
                <a:gd name="connsiteX10" fmla="*/ 819058 w 1225357"/>
                <a:gd name="connsiteY10" fmla="*/ 2119040 h 2184080"/>
                <a:gd name="connsiteX11" fmla="*/ 668955 w 1225357"/>
                <a:gd name="connsiteY11" fmla="*/ 2121715 h 2184080"/>
                <a:gd name="connsiteX12" fmla="*/ 360814 w 1225357"/>
                <a:gd name="connsiteY12" fmla="*/ 2107761 h 2184080"/>
                <a:gd name="connsiteX13" fmla="*/ 276381 w 1225357"/>
                <a:gd name="connsiteY13" fmla="*/ 1765852 h 2184080"/>
                <a:gd name="connsiteX14" fmla="*/ 243544 w 1225357"/>
                <a:gd name="connsiteY14" fmla="*/ 1314437 h 2184080"/>
                <a:gd name="connsiteX15" fmla="*/ 6439 w 1225357"/>
                <a:gd name="connsiteY15" fmla="*/ 1244946 h 2184080"/>
                <a:gd name="connsiteX16" fmla="*/ 0 w 1225357"/>
                <a:gd name="connsiteY16" fmla="*/ 907598 h 2184080"/>
                <a:gd name="connsiteX0" fmla="*/ 0 w 1225357"/>
                <a:gd name="connsiteY0" fmla="*/ 907598 h 2184080"/>
                <a:gd name="connsiteX1" fmla="*/ 103543 w 1225357"/>
                <a:gd name="connsiteY1" fmla="*/ 246791 h 2184080"/>
                <a:gd name="connsiteX2" fmla="*/ 117167 w 1225357"/>
                <a:gd name="connsiteY2" fmla="*/ 31566 h 2184080"/>
                <a:gd name="connsiteX3" fmla="*/ 341540 w 1225357"/>
                <a:gd name="connsiteY3" fmla="*/ 22454 h 2184080"/>
                <a:gd name="connsiteX4" fmla="*/ 547484 w 1225357"/>
                <a:gd name="connsiteY4" fmla="*/ 446166 h 2184080"/>
                <a:gd name="connsiteX5" fmla="*/ 1065758 w 1225357"/>
                <a:gd name="connsiteY5" fmla="*/ 684184 h 2184080"/>
                <a:gd name="connsiteX6" fmla="*/ 1220347 w 1225357"/>
                <a:gd name="connsiteY6" fmla="*/ 914077 h 2184080"/>
                <a:gd name="connsiteX7" fmla="*/ 1223933 w 1225357"/>
                <a:gd name="connsiteY7" fmla="*/ 1281825 h 2184080"/>
                <a:gd name="connsiteX8" fmla="*/ 1225109 w 1225357"/>
                <a:gd name="connsiteY8" fmla="*/ 1947717 h 2184080"/>
                <a:gd name="connsiteX9" fmla="*/ 1078896 w 1225357"/>
                <a:gd name="connsiteY9" fmla="*/ 2056865 h 2184080"/>
                <a:gd name="connsiteX10" fmla="*/ 819058 w 1225357"/>
                <a:gd name="connsiteY10" fmla="*/ 2119040 h 2184080"/>
                <a:gd name="connsiteX11" fmla="*/ 668955 w 1225357"/>
                <a:gd name="connsiteY11" fmla="*/ 2121715 h 2184080"/>
                <a:gd name="connsiteX12" fmla="*/ 360814 w 1225357"/>
                <a:gd name="connsiteY12" fmla="*/ 2107761 h 2184080"/>
                <a:gd name="connsiteX13" fmla="*/ 276381 w 1225357"/>
                <a:gd name="connsiteY13" fmla="*/ 1765852 h 2184080"/>
                <a:gd name="connsiteX14" fmla="*/ 243544 w 1225357"/>
                <a:gd name="connsiteY14" fmla="*/ 1314437 h 2184080"/>
                <a:gd name="connsiteX15" fmla="*/ 6439 w 1225357"/>
                <a:gd name="connsiteY15" fmla="*/ 1244946 h 2184080"/>
                <a:gd name="connsiteX16" fmla="*/ 0 w 1225357"/>
                <a:gd name="connsiteY16" fmla="*/ 907598 h 2184080"/>
                <a:gd name="connsiteX0" fmla="*/ 0 w 1225357"/>
                <a:gd name="connsiteY0" fmla="*/ 907947 h 2184429"/>
                <a:gd name="connsiteX1" fmla="*/ 103543 w 1225357"/>
                <a:gd name="connsiteY1" fmla="*/ 247140 h 2184429"/>
                <a:gd name="connsiteX2" fmla="*/ 117167 w 1225357"/>
                <a:gd name="connsiteY2" fmla="*/ 31915 h 2184429"/>
                <a:gd name="connsiteX3" fmla="*/ 372311 w 1225357"/>
                <a:gd name="connsiteY3" fmla="*/ 22196 h 2184429"/>
                <a:gd name="connsiteX4" fmla="*/ 547484 w 1225357"/>
                <a:gd name="connsiteY4" fmla="*/ 446515 h 2184429"/>
                <a:gd name="connsiteX5" fmla="*/ 1065758 w 1225357"/>
                <a:gd name="connsiteY5" fmla="*/ 684533 h 2184429"/>
                <a:gd name="connsiteX6" fmla="*/ 1220347 w 1225357"/>
                <a:gd name="connsiteY6" fmla="*/ 914426 h 2184429"/>
                <a:gd name="connsiteX7" fmla="*/ 1223933 w 1225357"/>
                <a:gd name="connsiteY7" fmla="*/ 1282174 h 2184429"/>
                <a:gd name="connsiteX8" fmla="*/ 1225109 w 1225357"/>
                <a:gd name="connsiteY8" fmla="*/ 1948066 h 2184429"/>
                <a:gd name="connsiteX9" fmla="*/ 1078896 w 1225357"/>
                <a:gd name="connsiteY9" fmla="*/ 2057214 h 2184429"/>
                <a:gd name="connsiteX10" fmla="*/ 819058 w 1225357"/>
                <a:gd name="connsiteY10" fmla="*/ 2119389 h 2184429"/>
                <a:gd name="connsiteX11" fmla="*/ 668955 w 1225357"/>
                <a:gd name="connsiteY11" fmla="*/ 2122064 h 2184429"/>
                <a:gd name="connsiteX12" fmla="*/ 360814 w 1225357"/>
                <a:gd name="connsiteY12" fmla="*/ 2108110 h 2184429"/>
                <a:gd name="connsiteX13" fmla="*/ 276381 w 1225357"/>
                <a:gd name="connsiteY13" fmla="*/ 1766201 h 2184429"/>
                <a:gd name="connsiteX14" fmla="*/ 243544 w 1225357"/>
                <a:gd name="connsiteY14" fmla="*/ 1314786 h 2184429"/>
                <a:gd name="connsiteX15" fmla="*/ 6439 w 1225357"/>
                <a:gd name="connsiteY15" fmla="*/ 1245295 h 2184429"/>
                <a:gd name="connsiteX16" fmla="*/ 0 w 1225357"/>
                <a:gd name="connsiteY16" fmla="*/ 907947 h 2184429"/>
                <a:gd name="connsiteX0" fmla="*/ 0 w 1225357"/>
                <a:gd name="connsiteY0" fmla="*/ 907947 h 2184429"/>
                <a:gd name="connsiteX1" fmla="*/ 103543 w 1225357"/>
                <a:gd name="connsiteY1" fmla="*/ 247140 h 2184429"/>
                <a:gd name="connsiteX2" fmla="*/ 117167 w 1225357"/>
                <a:gd name="connsiteY2" fmla="*/ 31915 h 2184429"/>
                <a:gd name="connsiteX3" fmla="*/ 372311 w 1225357"/>
                <a:gd name="connsiteY3" fmla="*/ 22196 h 2184429"/>
                <a:gd name="connsiteX4" fmla="*/ 547484 w 1225357"/>
                <a:gd name="connsiteY4" fmla="*/ 446515 h 2184429"/>
                <a:gd name="connsiteX5" fmla="*/ 1065758 w 1225357"/>
                <a:gd name="connsiteY5" fmla="*/ 684533 h 2184429"/>
                <a:gd name="connsiteX6" fmla="*/ 1220347 w 1225357"/>
                <a:gd name="connsiteY6" fmla="*/ 914426 h 2184429"/>
                <a:gd name="connsiteX7" fmla="*/ 1223933 w 1225357"/>
                <a:gd name="connsiteY7" fmla="*/ 1282174 h 2184429"/>
                <a:gd name="connsiteX8" fmla="*/ 1225109 w 1225357"/>
                <a:gd name="connsiteY8" fmla="*/ 1948066 h 2184429"/>
                <a:gd name="connsiteX9" fmla="*/ 1078896 w 1225357"/>
                <a:gd name="connsiteY9" fmla="*/ 2057214 h 2184429"/>
                <a:gd name="connsiteX10" fmla="*/ 819058 w 1225357"/>
                <a:gd name="connsiteY10" fmla="*/ 2119389 h 2184429"/>
                <a:gd name="connsiteX11" fmla="*/ 668955 w 1225357"/>
                <a:gd name="connsiteY11" fmla="*/ 2122064 h 2184429"/>
                <a:gd name="connsiteX12" fmla="*/ 360814 w 1225357"/>
                <a:gd name="connsiteY12" fmla="*/ 2108110 h 2184429"/>
                <a:gd name="connsiteX13" fmla="*/ 276381 w 1225357"/>
                <a:gd name="connsiteY13" fmla="*/ 1766201 h 2184429"/>
                <a:gd name="connsiteX14" fmla="*/ 243544 w 1225357"/>
                <a:gd name="connsiteY14" fmla="*/ 1314786 h 2184429"/>
                <a:gd name="connsiteX15" fmla="*/ 6439 w 1225357"/>
                <a:gd name="connsiteY15" fmla="*/ 1245295 h 2184429"/>
                <a:gd name="connsiteX16" fmla="*/ 0 w 1225357"/>
                <a:gd name="connsiteY16" fmla="*/ 907947 h 2184429"/>
                <a:gd name="connsiteX0" fmla="*/ 0 w 1225357"/>
                <a:gd name="connsiteY0" fmla="*/ 907947 h 2184429"/>
                <a:gd name="connsiteX1" fmla="*/ 103543 w 1225357"/>
                <a:gd name="connsiteY1" fmla="*/ 247140 h 2184429"/>
                <a:gd name="connsiteX2" fmla="*/ 117167 w 1225357"/>
                <a:gd name="connsiteY2" fmla="*/ 31915 h 2184429"/>
                <a:gd name="connsiteX3" fmla="*/ 372311 w 1225357"/>
                <a:gd name="connsiteY3" fmla="*/ 22196 h 2184429"/>
                <a:gd name="connsiteX4" fmla="*/ 458590 w 1225357"/>
                <a:gd name="connsiteY4" fmla="*/ 440036 h 2184429"/>
                <a:gd name="connsiteX5" fmla="*/ 1065758 w 1225357"/>
                <a:gd name="connsiteY5" fmla="*/ 684533 h 2184429"/>
                <a:gd name="connsiteX6" fmla="*/ 1220347 w 1225357"/>
                <a:gd name="connsiteY6" fmla="*/ 914426 h 2184429"/>
                <a:gd name="connsiteX7" fmla="*/ 1223933 w 1225357"/>
                <a:gd name="connsiteY7" fmla="*/ 1282174 h 2184429"/>
                <a:gd name="connsiteX8" fmla="*/ 1225109 w 1225357"/>
                <a:gd name="connsiteY8" fmla="*/ 1948066 h 2184429"/>
                <a:gd name="connsiteX9" fmla="*/ 1078896 w 1225357"/>
                <a:gd name="connsiteY9" fmla="*/ 2057214 h 2184429"/>
                <a:gd name="connsiteX10" fmla="*/ 819058 w 1225357"/>
                <a:gd name="connsiteY10" fmla="*/ 2119389 h 2184429"/>
                <a:gd name="connsiteX11" fmla="*/ 668955 w 1225357"/>
                <a:gd name="connsiteY11" fmla="*/ 2122064 h 2184429"/>
                <a:gd name="connsiteX12" fmla="*/ 360814 w 1225357"/>
                <a:gd name="connsiteY12" fmla="*/ 2108110 h 2184429"/>
                <a:gd name="connsiteX13" fmla="*/ 276381 w 1225357"/>
                <a:gd name="connsiteY13" fmla="*/ 1766201 h 2184429"/>
                <a:gd name="connsiteX14" fmla="*/ 243544 w 1225357"/>
                <a:gd name="connsiteY14" fmla="*/ 1314786 h 2184429"/>
                <a:gd name="connsiteX15" fmla="*/ 6439 w 1225357"/>
                <a:gd name="connsiteY15" fmla="*/ 1245295 h 2184429"/>
                <a:gd name="connsiteX16" fmla="*/ 0 w 1225357"/>
                <a:gd name="connsiteY16" fmla="*/ 907947 h 2184429"/>
                <a:gd name="connsiteX0" fmla="*/ 0 w 1225357"/>
                <a:gd name="connsiteY0" fmla="*/ 907947 h 2184429"/>
                <a:gd name="connsiteX1" fmla="*/ 103543 w 1225357"/>
                <a:gd name="connsiteY1" fmla="*/ 247140 h 2184429"/>
                <a:gd name="connsiteX2" fmla="*/ 117167 w 1225357"/>
                <a:gd name="connsiteY2" fmla="*/ 31915 h 2184429"/>
                <a:gd name="connsiteX3" fmla="*/ 372311 w 1225357"/>
                <a:gd name="connsiteY3" fmla="*/ 22196 h 2184429"/>
                <a:gd name="connsiteX4" fmla="*/ 458590 w 1225357"/>
                <a:gd name="connsiteY4" fmla="*/ 440036 h 2184429"/>
                <a:gd name="connsiteX5" fmla="*/ 948629 w 1225357"/>
                <a:gd name="connsiteY5" fmla="*/ 517819 h 2184429"/>
                <a:gd name="connsiteX6" fmla="*/ 1065758 w 1225357"/>
                <a:gd name="connsiteY6" fmla="*/ 684533 h 2184429"/>
                <a:gd name="connsiteX7" fmla="*/ 1220347 w 1225357"/>
                <a:gd name="connsiteY7" fmla="*/ 914426 h 2184429"/>
                <a:gd name="connsiteX8" fmla="*/ 1223933 w 1225357"/>
                <a:gd name="connsiteY8" fmla="*/ 1282174 h 2184429"/>
                <a:gd name="connsiteX9" fmla="*/ 1225109 w 1225357"/>
                <a:gd name="connsiteY9" fmla="*/ 1948066 h 2184429"/>
                <a:gd name="connsiteX10" fmla="*/ 1078896 w 1225357"/>
                <a:gd name="connsiteY10" fmla="*/ 2057214 h 2184429"/>
                <a:gd name="connsiteX11" fmla="*/ 819058 w 1225357"/>
                <a:gd name="connsiteY11" fmla="*/ 2119389 h 2184429"/>
                <a:gd name="connsiteX12" fmla="*/ 668955 w 1225357"/>
                <a:gd name="connsiteY12" fmla="*/ 2122064 h 2184429"/>
                <a:gd name="connsiteX13" fmla="*/ 360814 w 1225357"/>
                <a:gd name="connsiteY13" fmla="*/ 2108110 h 2184429"/>
                <a:gd name="connsiteX14" fmla="*/ 276381 w 1225357"/>
                <a:gd name="connsiteY14" fmla="*/ 1766201 h 2184429"/>
                <a:gd name="connsiteX15" fmla="*/ 243544 w 1225357"/>
                <a:gd name="connsiteY15" fmla="*/ 1314786 h 2184429"/>
                <a:gd name="connsiteX16" fmla="*/ 6439 w 1225357"/>
                <a:gd name="connsiteY16" fmla="*/ 1245295 h 2184429"/>
                <a:gd name="connsiteX17" fmla="*/ 0 w 1225357"/>
                <a:gd name="connsiteY17" fmla="*/ 907947 h 2184429"/>
                <a:gd name="connsiteX0" fmla="*/ 0 w 1225357"/>
                <a:gd name="connsiteY0" fmla="*/ 907947 h 2184429"/>
                <a:gd name="connsiteX1" fmla="*/ 103543 w 1225357"/>
                <a:gd name="connsiteY1" fmla="*/ 247140 h 2184429"/>
                <a:gd name="connsiteX2" fmla="*/ 117167 w 1225357"/>
                <a:gd name="connsiteY2" fmla="*/ 31915 h 2184429"/>
                <a:gd name="connsiteX3" fmla="*/ 372311 w 1225357"/>
                <a:gd name="connsiteY3" fmla="*/ 22196 h 2184429"/>
                <a:gd name="connsiteX4" fmla="*/ 458590 w 1225357"/>
                <a:gd name="connsiteY4" fmla="*/ 440036 h 2184429"/>
                <a:gd name="connsiteX5" fmla="*/ 976836 w 1225357"/>
                <a:gd name="connsiteY5" fmla="*/ 428534 h 2184429"/>
                <a:gd name="connsiteX6" fmla="*/ 1065758 w 1225357"/>
                <a:gd name="connsiteY6" fmla="*/ 684533 h 2184429"/>
                <a:gd name="connsiteX7" fmla="*/ 1220347 w 1225357"/>
                <a:gd name="connsiteY7" fmla="*/ 914426 h 2184429"/>
                <a:gd name="connsiteX8" fmla="*/ 1223933 w 1225357"/>
                <a:gd name="connsiteY8" fmla="*/ 1282174 h 2184429"/>
                <a:gd name="connsiteX9" fmla="*/ 1225109 w 1225357"/>
                <a:gd name="connsiteY9" fmla="*/ 1948066 h 2184429"/>
                <a:gd name="connsiteX10" fmla="*/ 1078896 w 1225357"/>
                <a:gd name="connsiteY10" fmla="*/ 2057214 h 2184429"/>
                <a:gd name="connsiteX11" fmla="*/ 819058 w 1225357"/>
                <a:gd name="connsiteY11" fmla="*/ 2119389 h 2184429"/>
                <a:gd name="connsiteX12" fmla="*/ 668955 w 1225357"/>
                <a:gd name="connsiteY12" fmla="*/ 2122064 h 2184429"/>
                <a:gd name="connsiteX13" fmla="*/ 360814 w 1225357"/>
                <a:gd name="connsiteY13" fmla="*/ 2108110 h 2184429"/>
                <a:gd name="connsiteX14" fmla="*/ 276381 w 1225357"/>
                <a:gd name="connsiteY14" fmla="*/ 1766201 h 2184429"/>
                <a:gd name="connsiteX15" fmla="*/ 243544 w 1225357"/>
                <a:gd name="connsiteY15" fmla="*/ 1314786 h 2184429"/>
                <a:gd name="connsiteX16" fmla="*/ 6439 w 1225357"/>
                <a:gd name="connsiteY16" fmla="*/ 1245295 h 2184429"/>
                <a:gd name="connsiteX17" fmla="*/ 0 w 1225357"/>
                <a:gd name="connsiteY17" fmla="*/ 907947 h 2184429"/>
                <a:gd name="connsiteX0" fmla="*/ 0 w 1225357"/>
                <a:gd name="connsiteY0" fmla="*/ 907947 h 2184429"/>
                <a:gd name="connsiteX1" fmla="*/ 103543 w 1225357"/>
                <a:gd name="connsiteY1" fmla="*/ 247140 h 2184429"/>
                <a:gd name="connsiteX2" fmla="*/ 117167 w 1225357"/>
                <a:gd name="connsiteY2" fmla="*/ 31915 h 2184429"/>
                <a:gd name="connsiteX3" fmla="*/ 372311 w 1225357"/>
                <a:gd name="connsiteY3" fmla="*/ 22196 h 2184429"/>
                <a:gd name="connsiteX4" fmla="*/ 458590 w 1225357"/>
                <a:gd name="connsiteY4" fmla="*/ 440036 h 2184429"/>
                <a:gd name="connsiteX5" fmla="*/ 976836 w 1225357"/>
                <a:gd name="connsiteY5" fmla="*/ 428534 h 2184429"/>
                <a:gd name="connsiteX6" fmla="*/ 1065758 w 1225357"/>
                <a:gd name="connsiteY6" fmla="*/ 684533 h 2184429"/>
                <a:gd name="connsiteX7" fmla="*/ 1220347 w 1225357"/>
                <a:gd name="connsiteY7" fmla="*/ 914426 h 2184429"/>
                <a:gd name="connsiteX8" fmla="*/ 1223933 w 1225357"/>
                <a:gd name="connsiteY8" fmla="*/ 1282174 h 2184429"/>
                <a:gd name="connsiteX9" fmla="*/ 1225109 w 1225357"/>
                <a:gd name="connsiteY9" fmla="*/ 1948066 h 2184429"/>
                <a:gd name="connsiteX10" fmla="*/ 1078896 w 1225357"/>
                <a:gd name="connsiteY10" fmla="*/ 2057214 h 2184429"/>
                <a:gd name="connsiteX11" fmla="*/ 819058 w 1225357"/>
                <a:gd name="connsiteY11" fmla="*/ 2119389 h 2184429"/>
                <a:gd name="connsiteX12" fmla="*/ 668955 w 1225357"/>
                <a:gd name="connsiteY12" fmla="*/ 2122064 h 2184429"/>
                <a:gd name="connsiteX13" fmla="*/ 360814 w 1225357"/>
                <a:gd name="connsiteY13" fmla="*/ 2108110 h 2184429"/>
                <a:gd name="connsiteX14" fmla="*/ 276381 w 1225357"/>
                <a:gd name="connsiteY14" fmla="*/ 1766201 h 2184429"/>
                <a:gd name="connsiteX15" fmla="*/ 243544 w 1225357"/>
                <a:gd name="connsiteY15" fmla="*/ 1314786 h 2184429"/>
                <a:gd name="connsiteX16" fmla="*/ 6439 w 1225357"/>
                <a:gd name="connsiteY16" fmla="*/ 1245295 h 2184429"/>
                <a:gd name="connsiteX17" fmla="*/ 0 w 1225357"/>
                <a:gd name="connsiteY17" fmla="*/ 907947 h 2184429"/>
                <a:gd name="connsiteX0" fmla="*/ 0 w 1233103"/>
                <a:gd name="connsiteY0" fmla="*/ 907947 h 2184429"/>
                <a:gd name="connsiteX1" fmla="*/ 103543 w 1233103"/>
                <a:gd name="connsiteY1" fmla="*/ 247140 h 2184429"/>
                <a:gd name="connsiteX2" fmla="*/ 117167 w 1233103"/>
                <a:gd name="connsiteY2" fmla="*/ 31915 h 2184429"/>
                <a:gd name="connsiteX3" fmla="*/ 372311 w 1233103"/>
                <a:gd name="connsiteY3" fmla="*/ 22196 h 2184429"/>
                <a:gd name="connsiteX4" fmla="*/ 458590 w 1233103"/>
                <a:gd name="connsiteY4" fmla="*/ 440036 h 2184429"/>
                <a:gd name="connsiteX5" fmla="*/ 976836 w 1233103"/>
                <a:gd name="connsiteY5" fmla="*/ 428534 h 2184429"/>
                <a:gd name="connsiteX6" fmla="*/ 1150379 w 1233103"/>
                <a:gd name="connsiteY6" fmla="*/ 469925 h 2184429"/>
                <a:gd name="connsiteX7" fmla="*/ 1220347 w 1233103"/>
                <a:gd name="connsiteY7" fmla="*/ 914426 h 2184429"/>
                <a:gd name="connsiteX8" fmla="*/ 1223933 w 1233103"/>
                <a:gd name="connsiteY8" fmla="*/ 1282174 h 2184429"/>
                <a:gd name="connsiteX9" fmla="*/ 1225109 w 1233103"/>
                <a:gd name="connsiteY9" fmla="*/ 1948066 h 2184429"/>
                <a:gd name="connsiteX10" fmla="*/ 1078896 w 1233103"/>
                <a:gd name="connsiteY10" fmla="*/ 2057214 h 2184429"/>
                <a:gd name="connsiteX11" fmla="*/ 819058 w 1233103"/>
                <a:gd name="connsiteY11" fmla="*/ 2119389 h 2184429"/>
                <a:gd name="connsiteX12" fmla="*/ 668955 w 1233103"/>
                <a:gd name="connsiteY12" fmla="*/ 2122064 h 2184429"/>
                <a:gd name="connsiteX13" fmla="*/ 360814 w 1233103"/>
                <a:gd name="connsiteY13" fmla="*/ 2108110 h 2184429"/>
                <a:gd name="connsiteX14" fmla="*/ 276381 w 1233103"/>
                <a:gd name="connsiteY14" fmla="*/ 1766201 h 2184429"/>
                <a:gd name="connsiteX15" fmla="*/ 243544 w 1233103"/>
                <a:gd name="connsiteY15" fmla="*/ 1314786 h 2184429"/>
                <a:gd name="connsiteX16" fmla="*/ 6439 w 1233103"/>
                <a:gd name="connsiteY16" fmla="*/ 1245295 h 2184429"/>
                <a:gd name="connsiteX17" fmla="*/ 0 w 1233103"/>
                <a:gd name="connsiteY17" fmla="*/ 907947 h 2184429"/>
                <a:gd name="connsiteX0" fmla="*/ 0 w 1233103"/>
                <a:gd name="connsiteY0" fmla="*/ 907947 h 2184429"/>
                <a:gd name="connsiteX1" fmla="*/ 103543 w 1233103"/>
                <a:gd name="connsiteY1" fmla="*/ 247140 h 2184429"/>
                <a:gd name="connsiteX2" fmla="*/ 117167 w 1233103"/>
                <a:gd name="connsiteY2" fmla="*/ 31915 h 2184429"/>
                <a:gd name="connsiteX3" fmla="*/ 372311 w 1233103"/>
                <a:gd name="connsiteY3" fmla="*/ 22196 h 2184429"/>
                <a:gd name="connsiteX4" fmla="*/ 458590 w 1233103"/>
                <a:gd name="connsiteY4" fmla="*/ 440036 h 2184429"/>
                <a:gd name="connsiteX5" fmla="*/ 976836 w 1233103"/>
                <a:gd name="connsiteY5" fmla="*/ 428534 h 2184429"/>
                <a:gd name="connsiteX6" fmla="*/ 1150379 w 1233103"/>
                <a:gd name="connsiteY6" fmla="*/ 469925 h 2184429"/>
                <a:gd name="connsiteX7" fmla="*/ 1220347 w 1233103"/>
                <a:gd name="connsiteY7" fmla="*/ 914426 h 2184429"/>
                <a:gd name="connsiteX8" fmla="*/ 1223933 w 1233103"/>
                <a:gd name="connsiteY8" fmla="*/ 1282174 h 2184429"/>
                <a:gd name="connsiteX9" fmla="*/ 1225109 w 1233103"/>
                <a:gd name="connsiteY9" fmla="*/ 1948066 h 2184429"/>
                <a:gd name="connsiteX10" fmla="*/ 1078896 w 1233103"/>
                <a:gd name="connsiteY10" fmla="*/ 2057214 h 2184429"/>
                <a:gd name="connsiteX11" fmla="*/ 819058 w 1233103"/>
                <a:gd name="connsiteY11" fmla="*/ 2119389 h 2184429"/>
                <a:gd name="connsiteX12" fmla="*/ 668955 w 1233103"/>
                <a:gd name="connsiteY12" fmla="*/ 2122064 h 2184429"/>
                <a:gd name="connsiteX13" fmla="*/ 360814 w 1233103"/>
                <a:gd name="connsiteY13" fmla="*/ 2108110 h 2184429"/>
                <a:gd name="connsiteX14" fmla="*/ 276381 w 1233103"/>
                <a:gd name="connsiteY14" fmla="*/ 1766201 h 2184429"/>
                <a:gd name="connsiteX15" fmla="*/ 243544 w 1233103"/>
                <a:gd name="connsiteY15" fmla="*/ 1314786 h 2184429"/>
                <a:gd name="connsiteX16" fmla="*/ 6439 w 1233103"/>
                <a:gd name="connsiteY16" fmla="*/ 1245295 h 2184429"/>
                <a:gd name="connsiteX17" fmla="*/ 0 w 1233103"/>
                <a:gd name="connsiteY17" fmla="*/ 907947 h 2184429"/>
                <a:gd name="connsiteX0" fmla="*/ 0 w 1233104"/>
                <a:gd name="connsiteY0" fmla="*/ 907947 h 2184429"/>
                <a:gd name="connsiteX1" fmla="*/ 103543 w 1233104"/>
                <a:gd name="connsiteY1" fmla="*/ 247140 h 2184429"/>
                <a:gd name="connsiteX2" fmla="*/ 117167 w 1233104"/>
                <a:gd name="connsiteY2" fmla="*/ 31915 h 2184429"/>
                <a:gd name="connsiteX3" fmla="*/ 372311 w 1233104"/>
                <a:gd name="connsiteY3" fmla="*/ 22196 h 2184429"/>
                <a:gd name="connsiteX4" fmla="*/ 458590 w 1233104"/>
                <a:gd name="connsiteY4" fmla="*/ 440036 h 2184429"/>
                <a:gd name="connsiteX5" fmla="*/ 976836 w 1233104"/>
                <a:gd name="connsiteY5" fmla="*/ 428534 h 2184429"/>
                <a:gd name="connsiteX6" fmla="*/ 1150379 w 1233104"/>
                <a:gd name="connsiteY6" fmla="*/ 469925 h 2184429"/>
                <a:gd name="connsiteX7" fmla="*/ 1220347 w 1233104"/>
                <a:gd name="connsiteY7" fmla="*/ 914426 h 2184429"/>
                <a:gd name="connsiteX8" fmla="*/ 1223933 w 1233104"/>
                <a:gd name="connsiteY8" fmla="*/ 1282174 h 2184429"/>
                <a:gd name="connsiteX9" fmla="*/ 1225109 w 1233104"/>
                <a:gd name="connsiteY9" fmla="*/ 1948066 h 2184429"/>
                <a:gd name="connsiteX10" fmla="*/ 1078896 w 1233104"/>
                <a:gd name="connsiteY10" fmla="*/ 2057214 h 2184429"/>
                <a:gd name="connsiteX11" fmla="*/ 819058 w 1233104"/>
                <a:gd name="connsiteY11" fmla="*/ 2119389 h 2184429"/>
                <a:gd name="connsiteX12" fmla="*/ 668955 w 1233104"/>
                <a:gd name="connsiteY12" fmla="*/ 2122064 h 2184429"/>
                <a:gd name="connsiteX13" fmla="*/ 360814 w 1233104"/>
                <a:gd name="connsiteY13" fmla="*/ 2108110 h 2184429"/>
                <a:gd name="connsiteX14" fmla="*/ 276381 w 1233104"/>
                <a:gd name="connsiteY14" fmla="*/ 1766201 h 2184429"/>
                <a:gd name="connsiteX15" fmla="*/ 243544 w 1233104"/>
                <a:gd name="connsiteY15" fmla="*/ 1314786 h 2184429"/>
                <a:gd name="connsiteX16" fmla="*/ 6439 w 1233104"/>
                <a:gd name="connsiteY16" fmla="*/ 1245295 h 2184429"/>
                <a:gd name="connsiteX17" fmla="*/ 0 w 1233104"/>
                <a:gd name="connsiteY17" fmla="*/ 907947 h 2184429"/>
                <a:gd name="connsiteX0" fmla="*/ 0 w 1269394"/>
                <a:gd name="connsiteY0" fmla="*/ 907947 h 2184429"/>
                <a:gd name="connsiteX1" fmla="*/ 103543 w 1269394"/>
                <a:gd name="connsiteY1" fmla="*/ 247140 h 2184429"/>
                <a:gd name="connsiteX2" fmla="*/ 117167 w 1269394"/>
                <a:gd name="connsiteY2" fmla="*/ 31915 h 2184429"/>
                <a:gd name="connsiteX3" fmla="*/ 372311 w 1269394"/>
                <a:gd name="connsiteY3" fmla="*/ 22196 h 2184429"/>
                <a:gd name="connsiteX4" fmla="*/ 458590 w 1269394"/>
                <a:gd name="connsiteY4" fmla="*/ 440036 h 2184429"/>
                <a:gd name="connsiteX5" fmla="*/ 976836 w 1269394"/>
                <a:gd name="connsiteY5" fmla="*/ 428534 h 2184429"/>
                <a:gd name="connsiteX6" fmla="*/ 1210212 w 1269394"/>
                <a:gd name="connsiteY6" fmla="*/ 454538 h 2184429"/>
                <a:gd name="connsiteX7" fmla="*/ 1220347 w 1269394"/>
                <a:gd name="connsiteY7" fmla="*/ 914426 h 2184429"/>
                <a:gd name="connsiteX8" fmla="*/ 1223933 w 1269394"/>
                <a:gd name="connsiteY8" fmla="*/ 1282174 h 2184429"/>
                <a:gd name="connsiteX9" fmla="*/ 1225109 w 1269394"/>
                <a:gd name="connsiteY9" fmla="*/ 1948066 h 2184429"/>
                <a:gd name="connsiteX10" fmla="*/ 1078896 w 1269394"/>
                <a:gd name="connsiteY10" fmla="*/ 2057214 h 2184429"/>
                <a:gd name="connsiteX11" fmla="*/ 819058 w 1269394"/>
                <a:gd name="connsiteY11" fmla="*/ 2119389 h 2184429"/>
                <a:gd name="connsiteX12" fmla="*/ 668955 w 1269394"/>
                <a:gd name="connsiteY12" fmla="*/ 2122064 h 2184429"/>
                <a:gd name="connsiteX13" fmla="*/ 360814 w 1269394"/>
                <a:gd name="connsiteY13" fmla="*/ 2108110 h 2184429"/>
                <a:gd name="connsiteX14" fmla="*/ 276381 w 1269394"/>
                <a:gd name="connsiteY14" fmla="*/ 1766201 h 2184429"/>
                <a:gd name="connsiteX15" fmla="*/ 243544 w 1269394"/>
                <a:gd name="connsiteY15" fmla="*/ 1314786 h 2184429"/>
                <a:gd name="connsiteX16" fmla="*/ 6439 w 1269394"/>
                <a:gd name="connsiteY16" fmla="*/ 1245295 h 2184429"/>
                <a:gd name="connsiteX17" fmla="*/ 0 w 1269394"/>
                <a:gd name="connsiteY17" fmla="*/ 907947 h 2184429"/>
                <a:gd name="connsiteX0" fmla="*/ 0 w 1269394"/>
                <a:gd name="connsiteY0" fmla="*/ 907947 h 2184429"/>
                <a:gd name="connsiteX1" fmla="*/ 103543 w 1269394"/>
                <a:gd name="connsiteY1" fmla="*/ 247140 h 2184429"/>
                <a:gd name="connsiteX2" fmla="*/ 117167 w 1269394"/>
                <a:gd name="connsiteY2" fmla="*/ 31915 h 2184429"/>
                <a:gd name="connsiteX3" fmla="*/ 372311 w 1269394"/>
                <a:gd name="connsiteY3" fmla="*/ 22196 h 2184429"/>
                <a:gd name="connsiteX4" fmla="*/ 458590 w 1269394"/>
                <a:gd name="connsiteY4" fmla="*/ 440036 h 2184429"/>
                <a:gd name="connsiteX5" fmla="*/ 976836 w 1269394"/>
                <a:gd name="connsiteY5" fmla="*/ 428534 h 2184429"/>
                <a:gd name="connsiteX6" fmla="*/ 1210212 w 1269394"/>
                <a:gd name="connsiteY6" fmla="*/ 454538 h 2184429"/>
                <a:gd name="connsiteX7" fmla="*/ 1220347 w 1269394"/>
                <a:gd name="connsiteY7" fmla="*/ 914426 h 2184429"/>
                <a:gd name="connsiteX8" fmla="*/ 1223933 w 1269394"/>
                <a:gd name="connsiteY8" fmla="*/ 1282174 h 2184429"/>
                <a:gd name="connsiteX9" fmla="*/ 1225109 w 1269394"/>
                <a:gd name="connsiteY9" fmla="*/ 1948066 h 2184429"/>
                <a:gd name="connsiteX10" fmla="*/ 1078896 w 1269394"/>
                <a:gd name="connsiteY10" fmla="*/ 2057214 h 2184429"/>
                <a:gd name="connsiteX11" fmla="*/ 819058 w 1269394"/>
                <a:gd name="connsiteY11" fmla="*/ 2119389 h 2184429"/>
                <a:gd name="connsiteX12" fmla="*/ 668955 w 1269394"/>
                <a:gd name="connsiteY12" fmla="*/ 2122064 h 2184429"/>
                <a:gd name="connsiteX13" fmla="*/ 360814 w 1269394"/>
                <a:gd name="connsiteY13" fmla="*/ 2108110 h 2184429"/>
                <a:gd name="connsiteX14" fmla="*/ 276381 w 1269394"/>
                <a:gd name="connsiteY14" fmla="*/ 1766201 h 2184429"/>
                <a:gd name="connsiteX15" fmla="*/ 243544 w 1269394"/>
                <a:gd name="connsiteY15" fmla="*/ 1314786 h 2184429"/>
                <a:gd name="connsiteX16" fmla="*/ 6439 w 1269394"/>
                <a:gd name="connsiteY16" fmla="*/ 1245295 h 2184429"/>
                <a:gd name="connsiteX17" fmla="*/ 0 w 1269394"/>
                <a:gd name="connsiteY17" fmla="*/ 907947 h 2184429"/>
                <a:gd name="connsiteX0" fmla="*/ 0 w 1269394"/>
                <a:gd name="connsiteY0" fmla="*/ 907947 h 2184429"/>
                <a:gd name="connsiteX1" fmla="*/ 103543 w 1269394"/>
                <a:gd name="connsiteY1" fmla="*/ 247140 h 2184429"/>
                <a:gd name="connsiteX2" fmla="*/ 117167 w 1269394"/>
                <a:gd name="connsiteY2" fmla="*/ 31915 h 2184429"/>
                <a:gd name="connsiteX3" fmla="*/ 372311 w 1269394"/>
                <a:gd name="connsiteY3" fmla="*/ 22196 h 2184429"/>
                <a:gd name="connsiteX4" fmla="*/ 458590 w 1269394"/>
                <a:gd name="connsiteY4" fmla="*/ 440036 h 2184429"/>
                <a:gd name="connsiteX5" fmla="*/ 976836 w 1269394"/>
                <a:gd name="connsiteY5" fmla="*/ 428534 h 2184429"/>
                <a:gd name="connsiteX6" fmla="*/ 1210212 w 1269394"/>
                <a:gd name="connsiteY6" fmla="*/ 454538 h 2184429"/>
                <a:gd name="connsiteX7" fmla="*/ 1220347 w 1269394"/>
                <a:gd name="connsiteY7" fmla="*/ 914426 h 2184429"/>
                <a:gd name="connsiteX8" fmla="*/ 1223933 w 1269394"/>
                <a:gd name="connsiteY8" fmla="*/ 1282174 h 2184429"/>
                <a:gd name="connsiteX9" fmla="*/ 1225109 w 1269394"/>
                <a:gd name="connsiteY9" fmla="*/ 1948066 h 2184429"/>
                <a:gd name="connsiteX10" fmla="*/ 1078896 w 1269394"/>
                <a:gd name="connsiteY10" fmla="*/ 2057214 h 2184429"/>
                <a:gd name="connsiteX11" fmla="*/ 819058 w 1269394"/>
                <a:gd name="connsiteY11" fmla="*/ 2119389 h 2184429"/>
                <a:gd name="connsiteX12" fmla="*/ 668955 w 1269394"/>
                <a:gd name="connsiteY12" fmla="*/ 2122064 h 2184429"/>
                <a:gd name="connsiteX13" fmla="*/ 360814 w 1269394"/>
                <a:gd name="connsiteY13" fmla="*/ 2108110 h 2184429"/>
                <a:gd name="connsiteX14" fmla="*/ 276381 w 1269394"/>
                <a:gd name="connsiteY14" fmla="*/ 1766201 h 2184429"/>
                <a:gd name="connsiteX15" fmla="*/ 243544 w 1269394"/>
                <a:gd name="connsiteY15" fmla="*/ 1314786 h 2184429"/>
                <a:gd name="connsiteX16" fmla="*/ 6439 w 1269394"/>
                <a:gd name="connsiteY16" fmla="*/ 1245295 h 2184429"/>
                <a:gd name="connsiteX17" fmla="*/ 0 w 1269394"/>
                <a:gd name="connsiteY17" fmla="*/ 907947 h 2184429"/>
                <a:gd name="connsiteX0" fmla="*/ 0 w 1234303"/>
                <a:gd name="connsiteY0" fmla="*/ 907947 h 2184429"/>
                <a:gd name="connsiteX1" fmla="*/ 103543 w 1234303"/>
                <a:gd name="connsiteY1" fmla="*/ 247140 h 2184429"/>
                <a:gd name="connsiteX2" fmla="*/ 117167 w 1234303"/>
                <a:gd name="connsiteY2" fmla="*/ 31915 h 2184429"/>
                <a:gd name="connsiteX3" fmla="*/ 372311 w 1234303"/>
                <a:gd name="connsiteY3" fmla="*/ 22196 h 2184429"/>
                <a:gd name="connsiteX4" fmla="*/ 458590 w 1234303"/>
                <a:gd name="connsiteY4" fmla="*/ 440036 h 2184429"/>
                <a:gd name="connsiteX5" fmla="*/ 976836 w 1234303"/>
                <a:gd name="connsiteY5" fmla="*/ 428534 h 2184429"/>
                <a:gd name="connsiteX6" fmla="*/ 1210212 w 1234303"/>
                <a:gd name="connsiteY6" fmla="*/ 454538 h 2184429"/>
                <a:gd name="connsiteX7" fmla="*/ 1220347 w 1234303"/>
                <a:gd name="connsiteY7" fmla="*/ 914426 h 2184429"/>
                <a:gd name="connsiteX8" fmla="*/ 1223933 w 1234303"/>
                <a:gd name="connsiteY8" fmla="*/ 1282174 h 2184429"/>
                <a:gd name="connsiteX9" fmla="*/ 1225109 w 1234303"/>
                <a:gd name="connsiteY9" fmla="*/ 1948066 h 2184429"/>
                <a:gd name="connsiteX10" fmla="*/ 1078896 w 1234303"/>
                <a:gd name="connsiteY10" fmla="*/ 2057214 h 2184429"/>
                <a:gd name="connsiteX11" fmla="*/ 819058 w 1234303"/>
                <a:gd name="connsiteY11" fmla="*/ 2119389 h 2184429"/>
                <a:gd name="connsiteX12" fmla="*/ 668955 w 1234303"/>
                <a:gd name="connsiteY12" fmla="*/ 2122064 h 2184429"/>
                <a:gd name="connsiteX13" fmla="*/ 360814 w 1234303"/>
                <a:gd name="connsiteY13" fmla="*/ 2108110 h 2184429"/>
                <a:gd name="connsiteX14" fmla="*/ 276381 w 1234303"/>
                <a:gd name="connsiteY14" fmla="*/ 1766201 h 2184429"/>
                <a:gd name="connsiteX15" fmla="*/ 243544 w 1234303"/>
                <a:gd name="connsiteY15" fmla="*/ 1314786 h 2184429"/>
                <a:gd name="connsiteX16" fmla="*/ 6439 w 1234303"/>
                <a:gd name="connsiteY16" fmla="*/ 1245295 h 2184429"/>
                <a:gd name="connsiteX17" fmla="*/ 0 w 1234303"/>
                <a:gd name="connsiteY17" fmla="*/ 907947 h 2184429"/>
                <a:gd name="connsiteX0" fmla="*/ 0 w 1234303"/>
                <a:gd name="connsiteY0" fmla="*/ 907947 h 2170382"/>
                <a:gd name="connsiteX1" fmla="*/ 103543 w 1234303"/>
                <a:gd name="connsiteY1" fmla="*/ 247140 h 2170382"/>
                <a:gd name="connsiteX2" fmla="*/ 117167 w 1234303"/>
                <a:gd name="connsiteY2" fmla="*/ 31915 h 2170382"/>
                <a:gd name="connsiteX3" fmla="*/ 372311 w 1234303"/>
                <a:gd name="connsiteY3" fmla="*/ 22196 h 2170382"/>
                <a:gd name="connsiteX4" fmla="*/ 458590 w 1234303"/>
                <a:gd name="connsiteY4" fmla="*/ 440036 h 2170382"/>
                <a:gd name="connsiteX5" fmla="*/ 976836 w 1234303"/>
                <a:gd name="connsiteY5" fmla="*/ 428534 h 2170382"/>
                <a:gd name="connsiteX6" fmla="*/ 1210212 w 1234303"/>
                <a:gd name="connsiteY6" fmla="*/ 454538 h 2170382"/>
                <a:gd name="connsiteX7" fmla="*/ 1220347 w 1234303"/>
                <a:gd name="connsiteY7" fmla="*/ 914426 h 2170382"/>
                <a:gd name="connsiteX8" fmla="*/ 1223933 w 1234303"/>
                <a:gd name="connsiteY8" fmla="*/ 1282174 h 2170382"/>
                <a:gd name="connsiteX9" fmla="*/ 1225109 w 1234303"/>
                <a:gd name="connsiteY9" fmla="*/ 1948066 h 2170382"/>
                <a:gd name="connsiteX10" fmla="*/ 1078896 w 1234303"/>
                <a:gd name="connsiteY10" fmla="*/ 2057214 h 2170382"/>
                <a:gd name="connsiteX11" fmla="*/ 878037 w 1234303"/>
                <a:gd name="connsiteY11" fmla="*/ 2102382 h 2170382"/>
                <a:gd name="connsiteX12" fmla="*/ 668955 w 1234303"/>
                <a:gd name="connsiteY12" fmla="*/ 2122064 h 2170382"/>
                <a:gd name="connsiteX13" fmla="*/ 360814 w 1234303"/>
                <a:gd name="connsiteY13" fmla="*/ 2108110 h 2170382"/>
                <a:gd name="connsiteX14" fmla="*/ 276381 w 1234303"/>
                <a:gd name="connsiteY14" fmla="*/ 1766201 h 2170382"/>
                <a:gd name="connsiteX15" fmla="*/ 243544 w 1234303"/>
                <a:gd name="connsiteY15" fmla="*/ 1314786 h 2170382"/>
                <a:gd name="connsiteX16" fmla="*/ 6439 w 1234303"/>
                <a:gd name="connsiteY16" fmla="*/ 1245295 h 2170382"/>
                <a:gd name="connsiteX17" fmla="*/ 0 w 1234303"/>
                <a:gd name="connsiteY17" fmla="*/ 907947 h 2170382"/>
                <a:gd name="connsiteX0" fmla="*/ 0 w 1234303"/>
                <a:gd name="connsiteY0" fmla="*/ 907947 h 2122064"/>
                <a:gd name="connsiteX1" fmla="*/ 103543 w 1234303"/>
                <a:gd name="connsiteY1" fmla="*/ 247140 h 2122064"/>
                <a:gd name="connsiteX2" fmla="*/ 117167 w 1234303"/>
                <a:gd name="connsiteY2" fmla="*/ 31915 h 2122064"/>
                <a:gd name="connsiteX3" fmla="*/ 372311 w 1234303"/>
                <a:gd name="connsiteY3" fmla="*/ 22196 h 2122064"/>
                <a:gd name="connsiteX4" fmla="*/ 458590 w 1234303"/>
                <a:gd name="connsiteY4" fmla="*/ 440036 h 2122064"/>
                <a:gd name="connsiteX5" fmla="*/ 976836 w 1234303"/>
                <a:gd name="connsiteY5" fmla="*/ 428534 h 2122064"/>
                <a:gd name="connsiteX6" fmla="*/ 1210212 w 1234303"/>
                <a:gd name="connsiteY6" fmla="*/ 454538 h 2122064"/>
                <a:gd name="connsiteX7" fmla="*/ 1220347 w 1234303"/>
                <a:gd name="connsiteY7" fmla="*/ 914426 h 2122064"/>
                <a:gd name="connsiteX8" fmla="*/ 1223933 w 1234303"/>
                <a:gd name="connsiteY8" fmla="*/ 1282174 h 2122064"/>
                <a:gd name="connsiteX9" fmla="*/ 1225109 w 1234303"/>
                <a:gd name="connsiteY9" fmla="*/ 1948066 h 2122064"/>
                <a:gd name="connsiteX10" fmla="*/ 1078896 w 1234303"/>
                <a:gd name="connsiteY10" fmla="*/ 2057214 h 2122064"/>
                <a:gd name="connsiteX11" fmla="*/ 668955 w 1234303"/>
                <a:gd name="connsiteY11" fmla="*/ 2122064 h 2122064"/>
                <a:gd name="connsiteX12" fmla="*/ 360814 w 1234303"/>
                <a:gd name="connsiteY12" fmla="*/ 2108110 h 2122064"/>
                <a:gd name="connsiteX13" fmla="*/ 276381 w 1234303"/>
                <a:gd name="connsiteY13" fmla="*/ 1766201 h 2122064"/>
                <a:gd name="connsiteX14" fmla="*/ 243544 w 1234303"/>
                <a:gd name="connsiteY14" fmla="*/ 1314786 h 2122064"/>
                <a:gd name="connsiteX15" fmla="*/ 6439 w 1234303"/>
                <a:gd name="connsiteY15" fmla="*/ 1245295 h 2122064"/>
                <a:gd name="connsiteX16" fmla="*/ 0 w 1234303"/>
                <a:gd name="connsiteY16" fmla="*/ 907947 h 2122064"/>
                <a:gd name="connsiteX0" fmla="*/ 0 w 1234303"/>
                <a:gd name="connsiteY0" fmla="*/ 907947 h 2127365"/>
                <a:gd name="connsiteX1" fmla="*/ 103543 w 1234303"/>
                <a:gd name="connsiteY1" fmla="*/ 247140 h 2127365"/>
                <a:gd name="connsiteX2" fmla="*/ 117167 w 1234303"/>
                <a:gd name="connsiteY2" fmla="*/ 31915 h 2127365"/>
                <a:gd name="connsiteX3" fmla="*/ 372311 w 1234303"/>
                <a:gd name="connsiteY3" fmla="*/ 22196 h 2127365"/>
                <a:gd name="connsiteX4" fmla="*/ 458590 w 1234303"/>
                <a:gd name="connsiteY4" fmla="*/ 440036 h 2127365"/>
                <a:gd name="connsiteX5" fmla="*/ 976836 w 1234303"/>
                <a:gd name="connsiteY5" fmla="*/ 428534 h 2127365"/>
                <a:gd name="connsiteX6" fmla="*/ 1210212 w 1234303"/>
                <a:gd name="connsiteY6" fmla="*/ 454538 h 2127365"/>
                <a:gd name="connsiteX7" fmla="*/ 1220347 w 1234303"/>
                <a:gd name="connsiteY7" fmla="*/ 914426 h 2127365"/>
                <a:gd name="connsiteX8" fmla="*/ 1223933 w 1234303"/>
                <a:gd name="connsiteY8" fmla="*/ 1282174 h 2127365"/>
                <a:gd name="connsiteX9" fmla="*/ 1225109 w 1234303"/>
                <a:gd name="connsiteY9" fmla="*/ 1948066 h 2127365"/>
                <a:gd name="connsiteX10" fmla="*/ 1078896 w 1234303"/>
                <a:gd name="connsiteY10" fmla="*/ 2057214 h 2127365"/>
                <a:gd name="connsiteX11" fmla="*/ 810223 w 1234303"/>
                <a:gd name="connsiteY11" fmla="*/ 2127365 h 2127365"/>
                <a:gd name="connsiteX12" fmla="*/ 360814 w 1234303"/>
                <a:gd name="connsiteY12" fmla="*/ 2108110 h 2127365"/>
                <a:gd name="connsiteX13" fmla="*/ 276381 w 1234303"/>
                <a:gd name="connsiteY13" fmla="*/ 1766201 h 2127365"/>
                <a:gd name="connsiteX14" fmla="*/ 243544 w 1234303"/>
                <a:gd name="connsiteY14" fmla="*/ 1314786 h 2127365"/>
                <a:gd name="connsiteX15" fmla="*/ 6439 w 1234303"/>
                <a:gd name="connsiteY15" fmla="*/ 1245295 h 2127365"/>
                <a:gd name="connsiteX16" fmla="*/ 0 w 1234303"/>
                <a:gd name="connsiteY16" fmla="*/ 907947 h 2127365"/>
                <a:gd name="connsiteX0" fmla="*/ 0 w 1234303"/>
                <a:gd name="connsiteY0" fmla="*/ 907947 h 2127365"/>
                <a:gd name="connsiteX1" fmla="*/ 103543 w 1234303"/>
                <a:gd name="connsiteY1" fmla="*/ 247140 h 2127365"/>
                <a:gd name="connsiteX2" fmla="*/ 117167 w 1234303"/>
                <a:gd name="connsiteY2" fmla="*/ 31915 h 2127365"/>
                <a:gd name="connsiteX3" fmla="*/ 372311 w 1234303"/>
                <a:gd name="connsiteY3" fmla="*/ 22196 h 2127365"/>
                <a:gd name="connsiteX4" fmla="*/ 458590 w 1234303"/>
                <a:gd name="connsiteY4" fmla="*/ 440036 h 2127365"/>
                <a:gd name="connsiteX5" fmla="*/ 976836 w 1234303"/>
                <a:gd name="connsiteY5" fmla="*/ 428534 h 2127365"/>
                <a:gd name="connsiteX6" fmla="*/ 1210212 w 1234303"/>
                <a:gd name="connsiteY6" fmla="*/ 454538 h 2127365"/>
                <a:gd name="connsiteX7" fmla="*/ 1220347 w 1234303"/>
                <a:gd name="connsiteY7" fmla="*/ 914426 h 2127365"/>
                <a:gd name="connsiteX8" fmla="*/ 1223933 w 1234303"/>
                <a:gd name="connsiteY8" fmla="*/ 1282174 h 2127365"/>
                <a:gd name="connsiteX9" fmla="*/ 1225109 w 1234303"/>
                <a:gd name="connsiteY9" fmla="*/ 1948066 h 2127365"/>
                <a:gd name="connsiteX10" fmla="*/ 1078896 w 1234303"/>
                <a:gd name="connsiteY10" fmla="*/ 2106246 h 2127365"/>
                <a:gd name="connsiteX11" fmla="*/ 810223 w 1234303"/>
                <a:gd name="connsiteY11" fmla="*/ 2127365 h 2127365"/>
                <a:gd name="connsiteX12" fmla="*/ 360814 w 1234303"/>
                <a:gd name="connsiteY12" fmla="*/ 2108110 h 2127365"/>
                <a:gd name="connsiteX13" fmla="*/ 276381 w 1234303"/>
                <a:gd name="connsiteY13" fmla="*/ 1766201 h 2127365"/>
                <a:gd name="connsiteX14" fmla="*/ 243544 w 1234303"/>
                <a:gd name="connsiteY14" fmla="*/ 1314786 h 2127365"/>
                <a:gd name="connsiteX15" fmla="*/ 6439 w 1234303"/>
                <a:gd name="connsiteY15" fmla="*/ 1245295 h 2127365"/>
                <a:gd name="connsiteX16" fmla="*/ 0 w 1234303"/>
                <a:gd name="connsiteY16" fmla="*/ 907947 h 2127365"/>
                <a:gd name="connsiteX0" fmla="*/ 0 w 1234303"/>
                <a:gd name="connsiteY0" fmla="*/ 907947 h 2139629"/>
                <a:gd name="connsiteX1" fmla="*/ 103543 w 1234303"/>
                <a:gd name="connsiteY1" fmla="*/ 247140 h 2139629"/>
                <a:gd name="connsiteX2" fmla="*/ 117167 w 1234303"/>
                <a:gd name="connsiteY2" fmla="*/ 31915 h 2139629"/>
                <a:gd name="connsiteX3" fmla="*/ 372311 w 1234303"/>
                <a:gd name="connsiteY3" fmla="*/ 22196 h 2139629"/>
                <a:gd name="connsiteX4" fmla="*/ 458590 w 1234303"/>
                <a:gd name="connsiteY4" fmla="*/ 440036 h 2139629"/>
                <a:gd name="connsiteX5" fmla="*/ 976836 w 1234303"/>
                <a:gd name="connsiteY5" fmla="*/ 428534 h 2139629"/>
                <a:gd name="connsiteX6" fmla="*/ 1210212 w 1234303"/>
                <a:gd name="connsiteY6" fmla="*/ 454538 h 2139629"/>
                <a:gd name="connsiteX7" fmla="*/ 1220347 w 1234303"/>
                <a:gd name="connsiteY7" fmla="*/ 914426 h 2139629"/>
                <a:gd name="connsiteX8" fmla="*/ 1223933 w 1234303"/>
                <a:gd name="connsiteY8" fmla="*/ 1282174 h 2139629"/>
                <a:gd name="connsiteX9" fmla="*/ 1225109 w 1234303"/>
                <a:gd name="connsiteY9" fmla="*/ 1948066 h 2139629"/>
                <a:gd name="connsiteX10" fmla="*/ 1078896 w 1234303"/>
                <a:gd name="connsiteY10" fmla="*/ 2106246 h 2139629"/>
                <a:gd name="connsiteX11" fmla="*/ 360814 w 1234303"/>
                <a:gd name="connsiteY11" fmla="*/ 2108110 h 2139629"/>
                <a:gd name="connsiteX12" fmla="*/ 276381 w 1234303"/>
                <a:gd name="connsiteY12" fmla="*/ 1766201 h 2139629"/>
                <a:gd name="connsiteX13" fmla="*/ 243544 w 1234303"/>
                <a:gd name="connsiteY13" fmla="*/ 1314786 h 2139629"/>
                <a:gd name="connsiteX14" fmla="*/ 6439 w 1234303"/>
                <a:gd name="connsiteY14" fmla="*/ 1245295 h 2139629"/>
                <a:gd name="connsiteX15" fmla="*/ 0 w 1234303"/>
                <a:gd name="connsiteY15" fmla="*/ 907947 h 2139629"/>
                <a:gd name="connsiteX0" fmla="*/ 0 w 1234303"/>
                <a:gd name="connsiteY0" fmla="*/ 907947 h 2172558"/>
                <a:gd name="connsiteX1" fmla="*/ 103543 w 1234303"/>
                <a:gd name="connsiteY1" fmla="*/ 247140 h 2172558"/>
                <a:gd name="connsiteX2" fmla="*/ 117167 w 1234303"/>
                <a:gd name="connsiteY2" fmla="*/ 31915 h 2172558"/>
                <a:gd name="connsiteX3" fmla="*/ 372311 w 1234303"/>
                <a:gd name="connsiteY3" fmla="*/ 22196 h 2172558"/>
                <a:gd name="connsiteX4" fmla="*/ 458590 w 1234303"/>
                <a:gd name="connsiteY4" fmla="*/ 440036 h 2172558"/>
                <a:gd name="connsiteX5" fmla="*/ 976836 w 1234303"/>
                <a:gd name="connsiteY5" fmla="*/ 428534 h 2172558"/>
                <a:gd name="connsiteX6" fmla="*/ 1210212 w 1234303"/>
                <a:gd name="connsiteY6" fmla="*/ 454538 h 2172558"/>
                <a:gd name="connsiteX7" fmla="*/ 1220347 w 1234303"/>
                <a:gd name="connsiteY7" fmla="*/ 914426 h 2172558"/>
                <a:gd name="connsiteX8" fmla="*/ 1223933 w 1234303"/>
                <a:gd name="connsiteY8" fmla="*/ 1282174 h 2172558"/>
                <a:gd name="connsiteX9" fmla="*/ 1225109 w 1234303"/>
                <a:gd name="connsiteY9" fmla="*/ 1948066 h 2172558"/>
                <a:gd name="connsiteX10" fmla="*/ 1078896 w 1234303"/>
                <a:gd name="connsiteY10" fmla="*/ 2106246 h 2172558"/>
                <a:gd name="connsiteX11" fmla="*/ 360814 w 1234303"/>
                <a:gd name="connsiteY11" fmla="*/ 2108110 h 2172558"/>
                <a:gd name="connsiteX12" fmla="*/ 243544 w 1234303"/>
                <a:gd name="connsiteY12" fmla="*/ 1314786 h 2172558"/>
                <a:gd name="connsiteX13" fmla="*/ 6439 w 1234303"/>
                <a:gd name="connsiteY13" fmla="*/ 1245295 h 2172558"/>
                <a:gd name="connsiteX14" fmla="*/ 0 w 1234303"/>
                <a:gd name="connsiteY14" fmla="*/ 907947 h 2172558"/>
                <a:gd name="connsiteX0" fmla="*/ 0 w 1234303"/>
                <a:gd name="connsiteY0" fmla="*/ 907947 h 2172558"/>
                <a:gd name="connsiteX1" fmla="*/ 103543 w 1234303"/>
                <a:gd name="connsiteY1" fmla="*/ 247140 h 2172558"/>
                <a:gd name="connsiteX2" fmla="*/ 117167 w 1234303"/>
                <a:gd name="connsiteY2" fmla="*/ 31915 h 2172558"/>
                <a:gd name="connsiteX3" fmla="*/ 372311 w 1234303"/>
                <a:gd name="connsiteY3" fmla="*/ 22196 h 2172558"/>
                <a:gd name="connsiteX4" fmla="*/ 458590 w 1234303"/>
                <a:gd name="connsiteY4" fmla="*/ 440036 h 2172558"/>
                <a:gd name="connsiteX5" fmla="*/ 976836 w 1234303"/>
                <a:gd name="connsiteY5" fmla="*/ 428534 h 2172558"/>
                <a:gd name="connsiteX6" fmla="*/ 1210212 w 1234303"/>
                <a:gd name="connsiteY6" fmla="*/ 454538 h 2172558"/>
                <a:gd name="connsiteX7" fmla="*/ 1220347 w 1234303"/>
                <a:gd name="connsiteY7" fmla="*/ 914426 h 2172558"/>
                <a:gd name="connsiteX8" fmla="*/ 1223933 w 1234303"/>
                <a:gd name="connsiteY8" fmla="*/ 1282174 h 2172558"/>
                <a:gd name="connsiteX9" fmla="*/ 1225109 w 1234303"/>
                <a:gd name="connsiteY9" fmla="*/ 1948066 h 2172558"/>
                <a:gd name="connsiteX10" fmla="*/ 1078896 w 1234303"/>
                <a:gd name="connsiteY10" fmla="*/ 2106246 h 2172558"/>
                <a:gd name="connsiteX11" fmla="*/ 360814 w 1234303"/>
                <a:gd name="connsiteY11" fmla="*/ 2108110 h 2172558"/>
                <a:gd name="connsiteX12" fmla="*/ 243544 w 1234303"/>
                <a:gd name="connsiteY12" fmla="*/ 1314786 h 2172558"/>
                <a:gd name="connsiteX13" fmla="*/ 6439 w 1234303"/>
                <a:gd name="connsiteY13" fmla="*/ 1245295 h 2172558"/>
                <a:gd name="connsiteX14" fmla="*/ 0 w 1234303"/>
                <a:gd name="connsiteY14" fmla="*/ 907947 h 2172558"/>
                <a:gd name="connsiteX0" fmla="*/ 0 w 1234303"/>
                <a:gd name="connsiteY0" fmla="*/ 907947 h 2124753"/>
                <a:gd name="connsiteX1" fmla="*/ 103543 w 1234303"/>
                <a:gd name="connsiteY1" fmla="*/ 247140 h 2124753"/>
                <a:gd name="connsiteX2" fmla="*/ 117167 w 1234303"/>
                <a:gd name="connsiteY2" fmla="*/ 31915 h 2124753"/>
                <a:gd name="connsiteX3" fmla="*/ 372311 w 1234303"/>
                <a:gd name="connsiteY3" fmla="*/ 22196 h 2124753"/>
                <a:gd name="connsiteX4" fmla="*/ 458590 w 1234303"/>
                <a:gd name="connsiteY4" fmla="*/ 440036 h 2124753"/>
                <a:gd name="connsiteX5" fmla="*/ 976836 w 1234303"/>
                <a:gd name="connsiteY5" fmla="*/ 428534 h 2124753"/>
                <a:gd name="connsiteX6" fmla="*/ 1210212 w 1234303"/>
                <a:gd name="connsiteY6" fmla="*/ 454538 h 2124753"/>
                <a:gd name="connsiteX7" fmla="*/ 1220347 w 1234303"/>
                <a:gd name="connsiteY7" fmla="*/ 914426 h 2124753"/>
                <a:gd name="connsiteX8" fmla="*/ 1223933 w 1234303"/>
                <a:gd name="connsiteY8" fmla="*/ 1282174 h 2124753"/>
                <a:gd name="connsiteX9" fmla="*/ 1225109 w 1234303"/>
                <a:gd name="connsiteY9" fmla="*/ 1948066 h 2124753"/>
                <a:gd name="connsiteX10" fmla="*/ 1078896 w 1234303"/>
                <a:gd name="connsiteY10" fmla="*/ 2106246 h 2124753"/>
                <a:gd name="connsiteX11" fmla="*/ 360814 w 1234303"/>
                <a:gd name="connsiteY11" fmla="*/ 2108110 h 2124753"/>
                <a:gd name="connsiteX12" fmla="*/ 243544 w 1234303"/>
                <a:gd name="connsiteY12" fmla="*/ 1314786 h 2124753"/>
                <a:gd name="connsiteX13" fmla="*/ 6439 w 1234303"/>
                <a:gd name="connsiteY13" fmla="*/ 1245295 h 2124753"/>
                <a:gd name="connsiteX14" fmla="*/ 0 w 1234303"/>
                <a:gd name="connsiteY14" fmla="*/ 907947 h 2124753"/>
                <a:gd name="connsiteX0" fmla="*/ 0 w 1234303"/>
                <a:gd name="connsiteY0" fmla="*/ 907947 h 2124000"/>
                <a:gd name="connsiteX1" fmla="*/ 103543 w 1234303"/>
                <a:gd name="connsiteY1" fmla="*/ 247140 h 2124000"/>
                <a:gd name="connsiteX2" fmla="*/ 117167 w 1234303"/>
                <a:gd name="connsiteY2" fmla="*/ 31915 h 2124000"/>
                <a:gd name="connsiteX3" fmla="*/ 372311 w 1234303"/>
                <a:gd name="connsiteY3" fmla="*/ 22196 h 2124000"/>
                <a:gd name="connsiteX4" fmla="*/ 458590 w 1234303"/>
                <a:gd name="connsiteY4" fmla="*/ 440036 h 2124000"/>
                <a:gd name="connsiteX5" fmla="*/ 976836 w 1234303"/>
                <a:gd name="connsiteY5" fmla="*/ 428534 h 2124000"/>
                <a:gd name="connsiteX6" fmla="*/ 1210212 w 1234303"/>
                <a:gd name="connsiteY6" fmla="*/ 454538 h 2124000"/>
                <a:gd name="connsiteX7" fmla="*/ 1220347 w 1234303"/>
                <a:gd name="connsiteY7" fmla="*/ 914426 h 2124000"/>
                <a:gd name="connsiteX8" fmla="*/ 1223933 w 1234303"/>
                <a:gd name="connsiteY8" fmla="*/ 1282174 h 2124000"/>
                <a:gd name="connsiteX9" fmla="*/ 1225109 w 1234303"/>
                <a:gd name="connsiteY9" fmla="*/ 1948066 h 2124000"/>
                <a:gd name="connsiteX10" fmla="*/ 1078896 w 1234303"/>
                <a:gd name="connsiteY10" fmla="*/ 2106246 h 2124000"/>
                <a:gd name="connsiteX11" fmla="*/ 309530 w 1234303"/>
                <a:gd name="connsiteY11" fmla="*/ 2106490 h 2124000"/>
                <a:gd name="connsiteX12" fmla="*/ 243544 w 1234303"/>
                <a:gd name="connsiteY12" fmla="*/ 1314786 h 2124000"/>
                <a:gd name="connsiteX13" fmla="*/ 6439 w 1234303"/>
                <a:gd name="connsiteY13" fmla="*/ 1245295 h 2124000"/>
                <a:gd name="connsiteX14" fmla="*/ 0 w 1234303"/>
                <a:gd name="connsiteY14" fmla="*/ 907947 h 2124000"/>
                <a:gd name="connsiteX0" fmla="*/ 0 w 1234303"/>
                <a:gd name="connsiteY0" fmla="*/ 907947 h 2124000"/>
                <a:gd name="connsiteX1" fmla="*/ 103543 w 1234303"/>
                <a:gd name="connsiteY1" fmla="*/ 247140 h 2124000"/>
                <a:gd name="connsiteX2" fmla="*/ 117167 w 1234303"/>
                <a:gd name="connsiteY2" fmla="*/ 31915 h 2124000"/>
                <a:gd name="connsiteX3" fmla="*/ 372311 w 1234303"/>
                <a:gd name="connsiteY3" fmla="*/ 22196 h 2124000"/>
                <a:gd name="connsiteX4" fmla="*/ 458590 w 1234303"/>
                <a:gd name="connsiteY4" fmla="*/ 440036 h 2124000"/>
                <a:gd name="connsiteX5" fmla="*/ 976836 w 1234303"/>
                <a:gd name="connsiteY5" fmla="*/ 428534 h 2124000"/>
                <a:gd name="connsiteX6" fmla="*/ 1210212 w 1234303"/>
                <a:gd name="connsiteY6" fmla="*/ 454538 h 2124000"/>
                <a:gd name="connsiteX7" fmla="*/ 1220347 w 1234303"/>
                <a:gd name="connsiteY7" fmla="*/ 914426 h 2124000"/>
                <a:gd name="connsiteX8" fmla="*/ 1223933 w 1234303"/>
                <a:gd name="connsiteY8" fmla="*/ 1282174 h 2124000"/>
                <a:gd name="connsiteX9" fmla="*/ 1225109 w 1234303"/>
                <a:gd name="connsiteY9" fmla="*/ 1948066 h 2124000"/>
                <a:gd name="connsiteX10" fmla="*/ 1078896 w 1234303"/>
                <a:gd name="connsiteY10" fmla="*/ 2106246 h 2124000"/>
                <a:gd name="connsiteX11" fmla="*/ 309530 w 1234303"/>
                <a:gd name="connsiteY11" fmla="*/ 2106490 h 2124000"/>
                <a:gd name="connsiteX12" fmla="*/ 243544 w 1234303"/>
                <a:gd name="connsiteY12" fmla="*/ 1314786 h 2124000"/>
                <a:gd name="connsiteX13" fmla="*/ 6439 w 1234303"/>
                <a:gd name="connsiteY13" fmla="*/ 1245295 h 2124000"/>
                <a:gd name="connsiteX14" fmla="*/ 0 w 1234303"/>
                <a:gd name="connsiteY14" fmla="*/ 907947 h 2124000"/>
                <a:gd name="connsiteX0" fmla="*/ 0 w 1234303"/>
                <a:gd name="connsiteY0" fmla="*/ 907947 h 2124000"/>
                <a:gd name="connsiteX1" fmla="*/ 103543 w 1234303"/>
                <a:gd name="connsiteY1" fmla="*/ 247140 h 2124000"/>
                <a:gd name="connsiteX2" fmla="*/ 117167 w 1234303"/>
                <a:gd name="connsiteY2" fmla="*/ 31915 h 2124000"/>
                <a:gd name="connsiteX3" fmla="*/ 372311 w 1234303"/>
                <a:gd name="connsiteY3" fmla="*/ 22196 h 2124000"/>
                <a:gd name="connsiteX4" fmla="*/ 458590 w 1234303"/>
                <a:gd name="connsiteY4" fmla="*/ 440036 h 2124000"/>
                <a:gd name="connsiteX5" fmla="*/ 976836 w 1234303"/>
                <a:gd name="connsiteY5" fmla="*/ 428534 h 2124000"/>
                <a:gd name="connsiteX6" fmla="*/ 1210212 w 1234303"/>
                <a:gd name="connsiteY6" fmla="*/ 454538 h 2124000"/>
                <a:gd name="connsiteX7" fmla="*/ 1220347 w 1234303"/>
                <a:gd name="connsiteY7" fmla="*/ 914426 h 2124000"/>
                <a:gd name="connsiteX8" fmla="*/ 1223933 w 1234303"/>
                <a:gd name="connsiteY8" fmla="*/ 1282174 h 2124000"/>
                <a:gd name="connsiteX9" fmla="*/ 1225109 w 1234303"/>
                <a:gd name="connsiteY9" fmla="*/ 1948066 h 2124000"/>
                <a:gd name="connsiteX10" fmla="*/ 1078896 w 1234303"/>
                <a:gd name="connsiteY10" fmla="*/ 2106246 h 2124000"/>
                <a:gd name="connsiteX11" fmla="*/ 309530 w 1234303"/>
                <a:gd name="connsiteY11" fmla="*/ 2106490 h 2124000"/>
                <a:gd name="connsiteX12" fmla="*/ 243544 w 1234303"/>
                <a:gd name="connsiteY12" fmla="*/ 1314786 h 2124000"/>
                <a:gd name="connsiteX13" fmla="*/ 7721 w 1234303"/>
                <a:gd name="connsiteY13" fmla="*/ 1235577 h 2124000"/>
                <a:gd name="connsiteX14" fmla="*/ 0 w 1234303"/>
                <a:gd name="connsiteY14" fmla="*/ 907947 h 2124000"/>
                <a:gd name="connsiteX0" fmla="*/ 0 w 1274049"/>
                <a:gd name="connsiteY0" fmla="*/ 810766 h 2124000"/>
                <a:gd name="connsiteX1" fmla="*/ 143289 w 1274049"/>
                <a:gd name="connsiteY1" fmla="*/ 247140 h 2124000"/>
                <a:gd name="connsiteX2" fmla="*/ 156913 w 1274049"/>
                <a:gd name="connsiteY2" fmla="*/ 31915 h 2124000"/>
                <a:gd name="connsiteX3" fmla="*/ 412057 w 1274049"/>
                <a:gd name="connsiteY3" fmla="*/ 22196 h 2124000"/>
                <a:gd name="connsiteX4" fmla="*/ 498336 w 1274049"/>
                <a:gd name="connsiteY4" fmla="*/ 440036 h 2124000"/>
                <a:gd name="connsiteX5" fmla="*/ 1016582 w 1274049"/>
                <a:gd name="connsiteY5" fmla="*/ 428534 h 2124000"/>
                <a:gd name="connsiteX6" fmla="*/ 1249958 w 1274049"/>
                <a:gd name="connsiteY6" fmla="*/ 454538 h 2124000"/>
                <a:gd name="connsiteX7" fmla="*/ 1260093 w 1274049"/>
                <a:gd name="connsiteY7" fmla="*/ 914426 h 2124000"/>
                <a:gd name="connsiteX8" fmla="*/ 1263679 w 1274049"/>
                <a:gd name="connsiteY8" fmla="*/ 1282174 h 2124000"/>
                <a:gd name="connsiteX9" fmla="*/ 1264855 w 1274049"/>
                <a:gd name="connsiteY9" fmla="*/ 1948066 h 2124000"/>
                <a:gd name="connsiteX10" fmla="*/ 1118642 w 1274049"/>
                <a:gd name="connsiteY10" fmla="*/ 2106246 h 2124000"/>
                <a:gd name="connsiteX11" fmla="*/ 349276 w 1274049"/>
                <a:gd name="connsiteY11" fmla="*/ 2106490 h 2124000"/>
                <a:gd name="connsiteX12" fmla="*/ 283290 w 1274049"/>
                <a:gd name="connsiteY12" fmla="*/ 1314786 h 2124000"/>
                <a:gd name="connsiteX13" fmla="*/ 47467 w 1274049"/>
                <a:gd name="connsiteY13" fmla="*/ 1235577 h 2124000"/>
                <a:gd name="connsiteX14" fmla="*/ 0 w 1274049"/>
                <a:gd name="connsiteY14" fmla="*/ 810766 h 2124000"/>
                <a:gd name="connsiteX0" fmla="*/ 3818 w 1277867"/>
                <a:gd name="connsiteY0" fmla="*/ 810766 h 2124000"/>
                <a:gd name="connsiteX1" fmla="*/ 147107 w 1277867"/>
                <a:gd name="connsiteY1" fmla="*/ 247140 h 2124000"/>
                <a:gd name="connsiteX2" fmla="*/ 160731 w 1277867"/>
                <a:gd name="connsiteY2" fmla="*/ 31915 h 2124000"/>
                <a:gd name="connsiteX3" fmla="*/ 415875 w 1277867"/>
                <a:gd name="connsiteY3" fmla="*/ 22196 h 2124000"/>
                <a:gd name="connsiteX4" fmla="*/ 502154 w 1277867"/>
                <a:gd name="connsiteY4" fmla="*/ 440036 h 2124000"/>
                <a:gd name="connsiteX5" fmla="*/ 1020400 w 1277867"/>
                <a:gd name="connsiteY5" fmla="*/ 428534 h 2124000"/>
                <a:gd name="connsiteX6" fmla="*/ 1253776 w 1277867"/>
                <a:gd name="connsiteY6" fmla="*/ 454538 h 2124000"/>
                <a:gd name="connsiteX7" fmla="*/ 1263911 w 1277867"/>
                <a:gd name="connsiteY7" fmla="*/ 914426 h 2124000"/>
                <a:gd name="connsiteX8" fmla="*/ 1267497 w 1277867"/>
                <a:gd name="connsiteY8" fmla="*/ 1282174 h 2124000"/>
                <a:gd name="connsiteX9" fmla="*/ 1268673 w 1277867"/>
                <a:gd name="connsiteY9" fmla="*/ 1948066 h 2124000"/>
                <a:gd name="connsiteX10" fmla="*/ 1122460 w 1277867"/>
                <a:gd name="connsiteY10" fmla="*/ 2106246 h 2124000"/>
                <a:gd name="connsiteX11" fmla="*/ 353094 w 1277867"/>
                <a:gd name="connsiteY11" fmla="*/ 2106490 h 2124000"/>
                <a:gd name="connsiteX12" fmla="*/ 287108 w 1277867"/>
                <a:gd name="connsiteY12" fmla="*/ 1314786 h 2124000"/>
                <a:gd name="connsiteX13" fmla="*/ 0 w 1277867"/>
                <a:gd name="connsiteY13" fmla="*/ 1212497 h 2124000"/>
                <a:gd name="connsiteX14" fmla="*/ 3818 w 1277867"/>
                <a:gd name="connsiteY14" fmla="*/ 810766 h 2124000"/>
                <a:gd name="connsiteX0" fmla="*/ 3818 w 1277867"/>
                <a:gd name="connsiteY0" fmla="*/ 810766 h 2128421"/>
                <a:gd name="connsiteX1" fmla="*/ 147107 w 1277867"/>
                <a:gd name="connsiteY1" fmla="*/ 247140 h 2128421"/>
                <a:gd name="connsiteX2" fmla="*/ 160731 w 1277867"/>
                <a:gd name="connsiteY2" fmla="*/ 31915 h 2128421"/>
                <a:gd name="connsiteX3" fmla="*/ 415875 w 1277867"/>
                <a:gd name="connsiteY3" fmla="*/ 22196 h 2128421"/>
                <a:gd name="connsiteX4" fmla="*/ 502154 w 1277867"/>
                <a:gd name="connsiteY4" fmla="*/ 440036 h 2128421"/>
                <a:gd name="connsiteX5" fmla="*/ 1020400 w 1277867"/>
                <a:gd name="connsiteY5" fmla="*/ 428534 h 2128421"/>
                <a:gd name="connsiteX6" fmla="*/ 1253776 w 1277867"/>
                <a:gd name="connsiteY6" fmla="*/ 454538 h 2128421"/>
                <a:gd name="connsiteX7" fmla="*/ 1263911 w 1277867"/>
                <a:gd name="connsiteY7" fmla="*/ 914426 h 2128421"/>
                <a:gd name="connsiteX8" fmla="*/ 1267497 w 1277867"/>
                <a:gd name="connsiteY8" fmla="*/ 1282174 h 2128421"/>
                <a:gd name="connsiteX9" fmla="*/ 1268673 w 1277867"/>
                <a:gd name="connsiteY9" fmla="*/ 1948066 h 2128421"/>
                <a:gd name="connsiteX10" fmla="*/ 1122460 w 1277867"/>
                <a:gd name="connsiteY10" fmla="*/ 2106246 h 2128421"/>
                <a:gd name="connsiteX11" fmla="*/ 445407 w 1277867"/>
                <a:gd name="connsiteY11" fmla="*/ 2114994 h 2128421"/>
                <a:gd name="connsiteX12" fmla="*/ 287108 w 1277867"/>
                <a:gd name="connsiteY12" fmla="*/ 1314786 h 2128421"/>
                <a:gd name="connsiteX13" fmla="*/ 0 w 1277867"/>
                <a:gd name="connsiteY13" fmla="*/ 1212497 h 2128421"/>
                <a:gd name="connsiteX14" fmla="*/ 3818 w 1277867"/>
                <a:gd name="connsiteY14" fmla="*/ 810766 h 2128421"/>
                <a:gd name="connsiteX0" fmla="*/ 3818 w 1277867"/>
                <a:gd name="connsiteY0" fmla="*/ 810766 h 2128421"/>
                <a:gd name="connsiteX1" fmla="*/ 147107 w 1277867"/>
                <a:gd name="connsiteY1" fmla="*/ 247140 h 2128421"/>
                <a:gd name="connsiteX2" fmla="*/ 160731 w 1277867"/>
                <a:gd name="connsiteY2" fmla="*/ 31915 h 2128421"/>
                <a:gd name="connsiteX3" fmla="*/ 415875 w 1277867"/>
                <a:gd name="connsiteY3" fmla="*/ 22196 h 2128421"/>
                <a:gd name="connsiteX4" fmla="*/ 502154 w 1277867"/>
                <a:gd name="connsiteY4" fmla="*/ 440036 h 2128421"/>
                <a:gd name="connsiteX5" fmla="*/ 1020400 w 1277867"/>
                <a:gd name="connsiteY5" fmla="*/ 428534 h 2128421"/>
                <a:gd name="connsiteX6" fmla="*/ 1253776 w 1277867"/>
                <a:gd name="connsiteY6" fmla="*/ 454538 h 2128421"/>
                <a:gd name="connsiteX7" fmla="*/ 1263911 w 1277867"/>
                <a:gd name="connsiteY7" fmla="*/ 914426 h 2128421"/>
                <a:gd name="connsiteX8" fmla="*/ 1267497 w 1277867"/>
                <a:gd name="connsiteY8" fmla="*/ 1282174 h 2128421"/>
                <a:gd name="connsiteX9" fmla="*/ 1268673 w 1277867"/>
                <a:gd name="connsiteY9" fmla="*/ 1948066 h 2128421"/>
                <a:gd name="connsiteX10" fmla="*/ 1122460 w 1277867"/>
                <a:gd name="connsiteY10" fmla="*/ 2106246 h 2128421"/>
                <a:gd name="connsiteX11" fmla="*/ 445407 w 1277867"/>
                <a:gd name="connsiteY11" fmla="*/ 2114994 h 2128421"/>
                <a:gd name="connsiteX12" fmla="*/ 287108 w 1277867"/>
                <a:gd name="connsiteY12" fmla="*/ 1314786 h 2128421"/>
                <a:gd name="connsiteX13" fmla="*/ 0 w 1277867"/>
                <a:gd name="connsiteY13" fmla="*/ 1212497 h 2128421"/>
                <a:gd name="connsiteX14" fmla="*/ 3818 w 1277867"/>
                <a:gd name="connsiteY14" fmla="*/ 810766 h 2128421"/>
                <a:gd name="connsiteX0" fmla="*/ 3818 w 1277867"/>
                <a:gd name="connsiteY0" fmla="*/ 810766 h 2126199"/>
                <a:gd name="connsiteX1" fmla="*/ 147107 w 1277867"/>
                <a:gd name="connsiteY1" fmla="*/ 247140 h 2126199"/>
                <a:gd name="connsiteX2" fmla="*/ 160731 w 1277867"/>
                <a:gd name="connsiteY2" fmla="*/ 31915 h 2126199"/>
                <a:gd name="connsiteX3" fmla="*/ 415875 w 1277867"/>
                <a:gd name="connsiteY3" fmla="*/ 22196 h 2126199"/>
                <a:gd name="connsiteX4" fmla="*/ 502154 w 1277867"/>
                <a:gd name="connsiteY4" fmla="*/ 440036 h 2126199"/>
                <a:gd name="connsiteX5" fmla="*/ 1020400 w 1277867"/>
                <a:gd name="connsiteY5" fmla="*/ 428534 h 2126199"/>
                <a:gd name="connsiteX6" fmla="*/ 1253776 w 1277867"/>
                <a:gd name="connsiteY6" fmla="*/ 454538 h 2126199"/>
                <a:gd name="connsiteX7" fmla="*/ 1263911 w 1277867"/>
                <a:gd name="connsiteY7" fmla="*/ 914426 h 2126199"/>
                <a:gd name="connsiteX8" fmla="*/ 1267497 w 1277867"/>
                <a:gd name="connsiteY8" fmla="*/ 1282174 h 2126199"/>
                <a:gd name="connsiteX9" fmla="*/ 1268673 w 1277867"/>
                <a:gd name="connsiteY9" fmla="*/ 1948066 h 2126199"/>
                <a:gd name="connsiteX10" fmla="*/ 1122460 w 1277867"/>
                <a:gd name="connsiteY10" fmla="*/ 2106246 h 2126199"/>
                <a:gd name="connsiteX11" fmla="*/ 445407 w 1277867"/>
                <a:gd name="connsiteY11" fmla="*/ 2114994 h 2126199"/>
                <a:gd name="connsiteX12" fmla="*/ 287108 w 1277867"/>
                <a:gd name="connsiteY12" fmla="*/ 1314786 h 2126199"/>
                <a:gd name="connsiteX13" fmla="*/ 0 w 1277867"/>
                <a:gd name="connsiteY13" fmla="*/ 1212497 h 2126199"/>
                <a:gd name="connsiteX14" fmla="*/ 3818 w 1277867"/>
                <a:gd name="connsiteY14" fmla="*/ 810766 h 2126199"/>
                <a:gd name="connsiteX0" fmla="*/ 3818 w 1277867"/>
                <a:gd name="connsiteY0" fmla="*/ 810766 h 2122966"/>
                <a:gd name="connsiteX1" fmla="*/ 147107 w 1277867"/>
                <a:gd name="connsiteY1" fmla="*/ 247140 h 2122966"/>
                <a:gd name="connsiteX2" fmla="*/ 160731 w 1277867"/>
                <a:gd name="connsiteY2" fmla="*/ 31915 h 2122966"/>
                <a:gd name="connsiteX3" fmla="*/ 415875 w 1277867"/>
                <a:gd name="connsiteY3" fmla="*/ 22196 h 2122966"/>
                <a:gd name="connsiteX4" fmla="*/ 502154 w 1277867"/>
                <a:gd name="connsiteY4" fmla="*/ 440036 h 2122966"/>
                <a:gd name="connsiteX5" fmla="*/ 1020400 w 1277867"/>
                <a:gd name="connsiteY5" fmla="*/ 428534 h 2122966"/>
                <a:gd name="connsiteX6" fmla="*/ 1253776 w 1277867"/>
                <a:gd name="connsiteY6" fmla="*/ 454538 h 2122966"/>
                <a:gd name="connsiteX7" fmla="*/ 1263911 w 1277867"/>
                <a:gd name="connsiteY7" fmla="*/ 914426 h 2122966"/>
                <a:gd name="connsiteX8" fmla="*/ 1267497 w 1277867"/>
                <a:gd name="connsiteY8" fmla="*/ 1282174 h 2122966"/>
                <a:gd name="connsiteX9" fmla="*/ 1268673 w 1277867"/>
                <a:gd name="connsiteY9" fmla="*/ 1948066 h 2122966"/>
                <a:gd name="connsiteX10" fmla="*/ 1122460 w 1277867"/>
                <a:gd name="connsiteY10" fmla="*/ 2106246 h 2122966"/>
                <a:gd name="connsiteX11" fmla="*/ 445407 w 1277867"/>
                <a:gd name="connsiteY11" fmla="*/ 2114994 h 2122966"/>
                <a:gd name="connsiteX12" fmla="*/ 287108 w 1277867"/>
                <a:gd name="connsiteY12" fmla="*/ 1314786 h 2122966"/>
                <a:gd name="connsiteX13" fmla="*/ 0 w 1277867"/>
                <a:gd name="connsiteY13" fmla="*/ 1212497 h 2122966"/>
                <a:gd name="connsiteX14" fmla="*/ 3818 w 1277867"/>
                <a:gd name="connsiteY14" fmla="*/ 810766 h 2122966"/>
                <a:gd name="connsiteX0" fmla="*/ 3818 w 1277867"/>
                <a:gd name="connsiteY0" fmla="*/ 810766 h 2122966"/>
                <a:gd name="connsiteX1" fmla="*/ 79086 w 1277867"/>
                <a:gd name="connsiteY1" fmla="*/ 425134 h 2122966"/>
                <a:gd name="connsiteX2" fmla="*/ 160731 w 1277867"/>
                <a:gd name="connsiteY2" fmla="*/ 31915 h 2122966"/>
                <a:gd name="connsiteX3" fmla="*/ 415875 w 1277867"/>
                <a:gd name="connsiteY3" fmla="*/ 22196 h 2122966"/>
                <a:gd name="connsiteX4" fmla="*/ 502154 w 1277867"/>
                <a:gd name="connsiteY4" fmla="*/ 440036 h 2122966"/>
                <a:gd name="connsiteX5" fmla="*/ 1020400 w 1277867"/>
                <a:gd name="connsiteY5" fmla="*/ 428534 h 2122966"/>
                <a:gd name="connsiteX6" fmla="*/ 1253776 w 1277867"/>
                <a:gd name="connsiteY6" fmla="*/ 454538 h 2122966"/>
                <a:gd name="connsiteX7" fmla="*/ 1263911 w 1277867"/>
                <a:gd name="connsiteY7" fmla="*/ 914426 h 2122966"/>
                <a:gd name="connsiteX8" fmla="*/ 1267497 w 1277867"/>
                <a:gd name="connsiteY8" fmla="*/ 1282174 h 2122966"/>
                <a:gd name="connsiteX9" fmla="*/ 1268673 w 1277867"/>
                <a:gd name="connsiteY9" fmla="*/ 1948066 h 2122966"/>
                <a:gd name="connsiteX10" fmla="*/ 1122460 w 1277867"/>
                <a:gd name="connsiteY10" fmla="*/ 2106246 h 2122966"/>
                <a:gd name="connsiteX11" fmla="*/ 445407 w 1277867"/>
                <a:gd name="connsiteY11" fmla="*/ 2114994 h 2122966"/>
                <a:gd name="connsiteX12" fmla="*/ 287108 w 1277867"/>
                <a:gd name="connsiteY12" fmla="*/ 1314786 h 2122966"/>
                <a:gd name="connsiteX13" fmla="*/ 0 w 1277867"/>
                <a:gd name="connsiteY13" fmla="*/ 1212497 h 2122966"/>
                <a:gd name="connsiteX14" fmla="*/ 3818 w 1277867"/>
                <a:gd name="connsiteY14" fmla="*/ 810766 h 2122966"/>
                <a:gd name="connsiteX0" fmla="*/ 3818 w 1277867"/>
                <a:gd name="connsiteY0" fmla="*/ 783246 h 2095446"/>
                <a:gd name="connsiteX1" fmla="*/ 79086 w 1277867"/>
                <a:gd name="connsiteY1" fmla="*/ 397614 h 2095446"/>
                <a:gd name="connsiteX2" fmla="*/ 160731 w 1277867"/>
                <a:gd name="connsiteY2" fmla="*/ 4395 h 2095446"/>
                <a:gd name="connsiteX3" fmla="*/ 386723 w 1277867"/>
                <a:gd name="connsiteY3" fmla="*/ 218703 h 2095446"/>
                <a:gd name="connsiteX4" fmla="*/ 502154 w 1277867"/>
                <a:gd name="connsiteY4" fmla="*/ 412516 h 2095446"/>
                <a:gd name="connsiteX5" fmla="*/ 1020400 w 1277867"/>
                <a:gd name="connsiteY5" fmla="*/ 401014 h 2095446"/>
                <a:gd name="connsiteX6" fmla="*/ 1253776 w 1277867"/>
                <a:gd name="connsiteY6" fmla="*/ 427018 h 2095446"/>
                <a:gd name="connsiteX7" fmla="*/ 1263911 w 1277867"/>
                <a:gd name="connsiteY7" fmla="*/ 886906 h 2095446"/>
                <a:gd name="connsiteX8" fmla="*/ 1267497 w 1277867"/>
                <a:gd name="connsiteY8" fmla="*/ 1254654 h 2095446"/>
                <a:gd name="connsiteX9" fmla="*/ 1268673 w 1277867"/>
                <a:gd name="connsiteY9" fmla="*/ 1920546 h 2095446"/>
                <a:gd name="connsiteX10" fmla="*/ 1122460 w 1277867"/>
                <a:gd name="connsiteY10" fmla="*/ 2078726 h 2095446"/>
                <a:gd name="connsiteX11" fmla="*/ 445407 w 1277867"/>
                <a:gd name="connsiteY11" fmla="*/ 2087474 h 2095446"/>
                <a:gd name="connsiteX12" fmla="*/ 287108 w 1277867"/>
                <a:gd name="connsiteY12" fmla="*/ 1287266 h 2095446"/>
                <a:gd name="connsiteX13" fmla="*/ 0 w 1277867"/>
                <a:gd name="connsiteY13" fmla="*/ 1184977 h 2095446"/>
                <a:gd name="connsiteX14" fmla="*/ 3818 w 1277867"/>
                <a:gd name="connsiteY14" fmla="*/ 783246 h 2095446"/>
                <a:gd name="connsiteX0" fmla="*/ 3818 w 1277867"/>
                <a:gd name="connsiteY0" fmla="*/ 588083 h 1900283"/>
                <a:gd name="connsiteX1" fmla="*/ 79086 w 1277867"/>
                <a:gd name="connsiteY1" fmla="*/ 202451 h 1900283"/>
                <a:gd name="connsiteX2" fmla="*/ 151014 w 1277867"/>
                <a:gd name="connsiteY2" fmla="*/ 30190 h 1900283"/>
                <a:gd name="connsiteX3" fmla="*/ 386723 w 1277867"/>
                <a:gd name="connsiteY3" fmla="*/ 23540 h 1900283"/>
                <a:gd name="connsiteX4" fmla="*/ 502154 w 1277867"/>
                <a:gd name="connsiteY4" fmla="*/ 217353 h 1900283"/>
                <a:gd name="connsiteX5" fmla="*/ 1020400 w 1277867"/>
                <a:gd name="connsiteY5" fmla="*/ 205851 h 1900283"/>
                <a:gd name="connsiteX6" fmla="*/ 1253776 w 1277867"/>
                <a:gd name="connsiteY6" fmla="*/ 231855 h 1900283"/>
                <a:gd name="connsiteX7" fmla="*/ 1263911 w 1277867"/>
                <a:gd name="connsiteY7" fmla="*/ 691743 h 1900283"/>
                <a:gd name="connsiteX8" fmla="*/ 1267497 w 1277867"/>
                <a:gd name="connsiteY8" fmla="*/ 1059491 h 1900283"/>
                <a:gd name="connsiteX9" fmla="*/ 1268673 w 1277867"/>
                <a:gd name="connsiteY9" fmla="*/ 1725383 h 1900283"/>
                <a:gd name="connsiteX10" fmla="*/ 1122460 w 1277867"/>
                <a:gd name="connsiteY10" fmla="*/ 1883563 h 1900283"/>
                <a:gd name="connsiteX11" fmla="*/ 445407 w 1277867"/>
                <a:gd name="connsiteY11" fmla="*/ 1892311 h 1900283"/>
                <a:gd name="connsiteX12" fmla="*/ 287108 w 1277867"/>
                <a:gd name="connsiteY12" fmla="*/ 1092103 h 1900283"/>
                <a:gd name="connsiteX13" fmla="*/ 0 w 1277867"/>
                <a:gd name="connsiteY13" fmla="*/ 989814 h 1900283"/>
                <a:gd name="connsiteX14" fmla="*/ 3818 w 1277867"/>
                <a:gd name="connsiteY14" fmla="*/ 588083 h 1900283"/>
                <a:gd name="connsiteX0" fmla="*/ 3818 w 1277867"/>
                <a:gd name="connsiteY0" fmla="*/ 588083 h 1900283"/>
                <a:gd name="connsiteX1" fmla="*/ 28881 w 1277867"/>
                <a:gd name="connsiteY1" fmla="*/ 196313 h 1900283"/>
                <a:gd name="connsiteX2" fmla="*/ 151014 w 1277867"/>
                <a:gd name="connsiteY2" fmla="*/ 30190 h 1900283"/>
                <a:gd name="connsiteX3" fmla="*/ 386723 w 1277867"/>
                <a:gd name="connsiteY3" fmla="*/ 23540 h 1900283"/>
                <a:gd name="connsiteX4" fmla="*/ 502154 w 1277867"/>
                <a:gd name="connsiteY4" fmla="*/ 217353 h 1900283"/>
                <a:gd name="connsiteX5" fmla="*/ 1020400 w 1277867"/>
                <a:gd name="connsiteY5" fmla="*/ 205851 h 1900283"/>
                <a:gd name="connsiteX6" fmla="*/ 1253776 w 1277867"/>
                <a:gd name="connsiteY6" fmla="*/ 231855 h 1900283"/>
                <a:gd name="connsiteX7" fmla="*/ 1263911 w 1277867"/>
                <a:gd name="connsiteY7" fmla="*/ 691743 h 1900283"/>
                <a:gd name="connsiteX8" fmla="*/ 1267497 w 1277867"/>
                <a:gd name="connsiteY8" fmla="*/ 1059491 h 1900283"/>
                <a:gd name="connsiteX9" fmla="*/ 1268673 w 1277867"/>
                <a:gd name="connsiteY9" fmla="*/ 1725383 h 1900283"/>
                <a:gd name="connsiteX10" fmla="*/ 1122460 w 1277867"/>
                <a:gd name="connsiteY10" fmla="*/ 1883563 h 1900283"/>
                <a:gd name="connsiteX11" fmla="*/ 445407 w 1277867"/>
                <a:gd name="connsiteY11" fmla="*/ 1892311 h 1900283"/>
                <a:gd name="connsiteX12" fmla="*/ 287108 w 1277867"/>
                <a:gd name="connsiteY12" fmla="*/ 1092103 h 1900283"/>
                <a:gd name="connsiteX13" fmla="*/ 0 w 1277867"/>
                <a:gd name="connsiteY13" fmla="*/ 989814 h 1900283"/>
                <a:gd name="connsiteX14" fmla="*/ 3818 w 1277867"/>
                <a:gd name="connsiteY14" fmla="*/ 588083 h 1900283"/>
                <a:gd name="connsiteX0" fmla="*/ 3818 w 1277867"/>
                <a:gd name="connsiteY0" fmla="*/ 588083 h 1894254"/>
                <a:gd name="connsiteX1" fmla="*/ 28881 w 1277867"/>
                <a:gd name="connsiteY1" fmla="*/ 196313 h 1894254"/>
                <a:gd name="connsiteX2" fmla="*/ 151014 w 1277867"/>
                <a:gd name="connsiteY2" fmla="*/ 30190 h 1894254"/>
                <a:gd name="connsiteX3" fmla="*/ 386723 w 1277867"/>
                <a:gd name="connsiteY3" fmla="*/ 23540 h 1894254"/>
                <a:gd name="connsiteX4" fmla="*/ 502154 w 1277867"/>
                <a:gd name="connsiteY4" fmla="*/ 217353 h 1894254"/>
                <a:gd name="connsiteX5" fmla="*/ 1020400 w 1277867"/>
                <a:gd name="connsiteY5" fmla="*/ 205851 h 1894254"/>
                <a:gd name="connsiteX6" fmla="*/ 1253776 w 1277867"/>
                <a:gd name="connsiteY6" fmla="*/ 231855 h 1894254"/>
                <a:gd name="connsiteX7" fmla="*/ 1263911 w 1277867"/>
                <a:gd name="connsiteY7" fmla="*/ 691743 h 1894254"/>
                <a:gd name="connsiteX8" fmla="*/ 1267497 w 1277867"/>
                <a:gd name="connsiteY8" fmla="*/ 1059491 h 1894254"/>
                <a:gd name="connsiteX9" fmla="*/ 1268673 w 1277867"/>
                <a:gd name="connsiteY9" fmla="*/ 1725383 h 1894254"/>
                <a:gd name="connsiteX10" fmla="*/ 1122460 w 1277867"/>
                <a:gd name="connsiteY10" fmla="*/ 1883563 h 1894254"/>
                <a:gd name="connsiteX11" fmla="*/ 445407 w 1277867"/>
                <a:gd name="connsiteY11" fmla="*/ 1892311 h 1894254"/>
                <a:gd name="connsiteX12" fmla="*/ 287108 w 1277867"/>
                <a:gd name="connsiteY12" fmla="*/ 1092103 h 1894254"/>
                <a:gd name="connsiteX13" fmla="*/ 0 w 1277867"/>
                <a:gd name="connsiteY13" fmla="*/ 989814 h 1894254"/>
                <a:gd name="connsiteX14" fmla="*/ 3818 w 1277867"/>
                <a:gd name="connsiteY14" fmla="*/ 588083 h 1894254"/>
                <a:gd name="connsiteX0" fmla="*/ 3818 w 1277867"/>
                <a:gd name="connsiteY0" fmla="*/ 588083 h 1894254"/>
                <a:gd name="connsiteX1" fmla="*/ 28881 w 1277867"/>
                <a:gd name="connsiteY1" fmla="*/ 196313 h 1894254"/>
                <a:gd name="connsiteX2" fmla="*/ 151014 w 1277867"/>
                <a:gd name="connsiteY2" fmla="*/ 30190 h 1894254"/>
                <a:gd name="connsiteX3" fmla="*/ 386723 w 1277867"/>
                <a:gd name="connsiteY3" fmla="*/ 23540 h 1894254"/>
                <a:gd name="connsiteX4" fmla="*/ 502154 w 1277867"/>
                <a:gd name="connsiteY4" fmla="*/ 217353 h 1894254"/>
                <a:gd name="connsiteX5" fmla="*/ 1020400 w 1277867"/>
                <a:gd name="connsiteY5" fmla="*/ 205851 h 1894254"/>
                <a:gd name="connsiteX6" fmla="*/ 1253776 w 1277867"/>
                <a:gd name="connsiteY6" fmla="*/ 231855 h 1894254"/>
                <a:gd name="connsiteX7" fmla="*/ 1263911 w 1277867"/>
                <a:gd name="connsiteY7" fmla="*/ 691743 h 1894254"/>
                <a:gd name="connsiteX8" fmla="*/ 1267497 w 1277867"/>
                <a:gd name="connsiteY8" fmla="*/ 1059491 h 1894254"/>
                <a:gd name="connsiteX9" fmla="*/ 1268673 w 1277867"/>
                <a:gd name="connsiteY9" fmla="*/ 1725383 h 1894254"/>
                <a:gd name="connsiteX10" fmla="*/ 1122460 w 1277867"/>
                <a:gd name="connsiteY10" fmla="*/ 1883563 h 1894254"/>
                <a:gd name="connsiteX11" fmla="*/ 445407 w 1277867"/>
                <a:gd name="connsiteY11" fmla="*/ 1892311 h 1894254"/>
                <a:gd name="connsiteX12" fmla="*/ 287108 w 1277867"/>
                <a:gd name="connsiteY12" fmla="*/ 1092103 h 1894254"/>
                <a:gd name="connsiteX13" fmla="*/ 0 w 1277867"/>
                <a:gd name="connsiteY13" fmla="*/ 989814 h 1894254"/>
                <a:gd name="connsiteX14" fmla="*/ 3818 w 1277867"/>
                <a:gd name="connsiteY14" fmla="*/ 588083 h 1894254"/>
                <a:gd name="connsiteX0" fmla="*/ 3818 w 1277867"/>
                <a:gd name="connsiteY0" fmla="*/ 588083 h 1894254"/>
                <a:gd name="connsiteX1" fmla="*/ 28881 w 1277867"/>
                <a:gd name="connsiteY1" fmla="*/ 196313 h 1894254"/>
                <a:gd name="connsiteX2" fmla="*/ 151014 w 1277867"/>
                <a:gd name="connsiteY2" fmla="*/ 30190 h 1894254"/>
                <a:gd name="connsiteX3" fmla="*/ 386723 w 1277867"/>
                <a:gd name="connsiteY3" fmla="*/ 23540 h 1894254"/>
                <a:gd name="connsiteX4" fmla="*/ 502154 w 1277867"/>
                <a:gd name="connsiteY4" fmla="*/ 217353 h 1894254"/>
                <a:gd name="connsiteX5" fmla="*/ 1020400 w 1277867"/>
                <a:gd name="connsiteY5" fmla="*/ 205851 h 1894254"/>
                <a:gd name="connsiteX6" fmla="*/ 1253776 w 1277867"/>
                <a:gd name="connsiteY6" fmla="*/ 231855 h 1894254"/>
                <a:gd name="connsiteX7" fmla="*/ 1263911 w 1277867"/>
                <a:gd name="connsiteY7" fmla="*/ 691743 h 1894254"/>
                <a:gd name="connsiteX8" fmla="*/ 1267497 w 1277867"/>
                <a:gd name="connsiteY8" fmla="*/ 1059491 h 1894254"/>
                <a:gd name="connsiteX9" fmla="*/ 1268673 w 1277867"/>
                <a:gd name="connsiteY9" fmla="*/ 1725383 h 1894254"/>
                <a:gd name="connsiteX10" fmla="*/ 1122460 w 1277867"/>
                <a:gd name="connsiteY10" fmla="*/ 1883563 h 1894254"/>
                <a:gd name="connsiteX11" fmla="*/ 445407 w 1277867"/>
                <a:gd name="connsiteY11" fmla="*/ 1892311 h 1894254"/>
                <a:gd name="connsiteX12" fmla="*/ 287108 w 1277867"/>
                <a:gd name="connsiteY12" fmla="*/ 1092103 h 1894254"/>
                <a:gd name="connsiteX13" fmla="*/ 0 w 1277867"/>
                <a:gd name="connsiteY13" fmla="*/ 989814 h 1894254"/>
                <a:gd name="connsiteX14" fmla="*/ 3818 w 1277867"/>
                <a:gd name="connsiteY14" fmla="*/ 588083 h 1894254"/>
                <a:gd name="connsiteX0" fmla="*/ 3818 w 1277867"/>
                <a:gd name="connsiteY0" fmla="*/ 588083 h 1894254"/>
                <a:gd name="connsiteX1" fmla="*/ 28881 w 1277867"/>
                <a:gd name="connsiteY1" fmla="*/ 196313 h 1894254"/>
                <a:gd name="connsiteX2" fmla="*/ 151014 w 1277867"/>
                <a:gd name="connsiteY2" fmla="*/ 30190 h 1894254"/>
                <a:gd name="connsiteX3" fmla="*/ 386723 w 1277867"/>
                <a:gd name="connsiteY3" fmla="*/ 23540 h 1894254"/>
                <a:gd name="connsiteX4" fmla="*/ 502154 w 1277867"/>
                <a:gd name="connsiteY4" fmla="*/ 217353 h 1894254"/>
                <a:gd name="connsiteX5" fmla="*/ 1020400 w 1277867"/>
                <a:gd name="connsiteY5" fmla="*/ 205851 h 1894254"/>
                <a:gd name="connsiteX6" fmla="*/ 1253776 w 1277867"/>
                <a:gd name="connsiteY6" fmla="*/ 231855 h 1894254"/>
                <a:gd name="connsiteX7" fmla="*/ 1263911 w 1277867"/>
                <a:gd name="connsiteY7" fmla="*/ 691743 h 1894254"/>
                <a:gd name="connsiteX8" fmla="*/ 1267497 w 1277867"/>
                <a:gd name="connsiteY8" fmla="*/ 1059491 h 1894254"/>
                <a:gd name="connsiteX9" fmla="*/ 1268673 w 1277867"/>
                <a:gd name="connsiteY9" fmla="*/ 1725383 h 1894254"/>
                <a:gd name="connsiteX10" fmla="*/ 1122460 w 1277867"/>
                <a:gd name="connsiteY10" fmla="*/ 1883563 h 1894254"/>
                <a:gd name="connsiteX11" fmla="*/ 445407 w 1277867"/>
                <a:gd name="connsiteY11" fmla="*/ 1892311 h 1894254"/>
                <a:gd name="connsiteX12" fmla="*/ 287108 w 1277867"/>
                <a:gd name="connsiteY12" fmla="*/ 1092103 h 1894254"/>
                <a:gd name="connsiteX13" fmla="*/ 0 w 1277867"/>
                <a:gd name="connsiteY13" fmla="*/ 989814 h 1894254"/>
                <a:gd name="connsiteX14" fmla="*/ 3818 w 1277867"/>
                <a:gd name="connsiteY14" fmla="*/ 588083 h 1894254"/>
                <a:gd name="connsiteX0" fmla="*/ 3818 w 1278516"/>
                <a:gd name="connsiteY0" fmla="*/ 588083 h 1894254"/>
                <a:gd name="connsiteX1" fmla="*/ 28881 w 1278516"/>
                <a:gd name="connsiteY1" fmla="*/ 196313 h 1894254"/>
                <a:gd name="connsiteX2" fmla="*/ 151014 w 1278516"/>
                <a:gd name="connsiteY2" fmla="*/ 30190 h 1894254"/>
                <a:gd name="connsiteX3" fmla="*/ 386723 w 1278516"/>
                <a:gd name="connsiteY3" fmla="*/ 23540 h 1894254"/>
                <a:gd name="connsiteX4" fmla="*/ 502154 w 1278516"/>
                <a:gd name="connsiteY4" fmla="*/ 217353 h 1894254"/>
                <a:gd name="connsiteX5" fmla="*/ 1020400 w 1278516"/>
                <a:gd name="connsiteY5" fmla="*/ 205851 h 1894254"/>
                <a:gd name="connsiteX6" fmla="*/ 1253776 w 1278516"/>
                <a:gd name="connsiteY6" fmla="*/ 231855 h 1894254"/>
                <a:gd name="connsiteX7" fmla="*/ 1263911 w 1278516"/>
                <a:gd name="connsiteY7" fmla="*/ 691743 h 1894254"/>
                <a:gd name="connsiteX8" fmla="*/ 1268673 w 1278516"/>
                <a:gd name="connsiteY8" fmla="*/ 1725383 h 1894254"/>
                <a:gd name="connsiteX9" fmla="*/ 1122460 w 1278516"/>
                <a:gd name="connsiteY9" fmla="*/ 1883563 h 1894254"/>
                <a:gd name="connsiteX10" fmla="*/ 445407 w 1278516"/>
                <a:gd name="connsiteY10" fmla="*/ 1892311 h 1894254"/>
                <a:gd name="connsiteX11" fmla="*/ 287108 w 1278516"/>
                <a:gd name="connsiteY11" fmla="*/ 1092103 h 1894254"/>
                <a:gd name="connsiteX12" fmla="*/ 0 w 1278516"/>
                <a:gd name="connsiteY12" fmla="*/ 989814 h 1894254"/>
                <a:gd name="connsiteX13" fmla="*/ 3818 w 1278516"/>
                <a:gd name="connsiteY13" fmla="*/ 588083 h 1894254"/>
                <a:gd name="connsiteX0" fmla="*/ 3818 w 1281859"/>
                <a:gd name="connsiteY0" fmla="*/ 588083 h 1894254"/>
                <a:gd name="connsiteX1" fmla="*/ 28881 w 1281859"/>
                <a:gd name="connsiteY1" fmla="*/ 196313 h 1894254"/>
                <a:gd name="connsiteX2" fmla="*/ 151014 w 1281859"/>
                <a:gd name="connsiteY2" fmla="*/ 30190 h 1894254"/>
                <a:gd name="connsiteX3" fmla="*/ 386723 w 1281859"/>
                <a:gd name="connsiteY3" fmla="*/ 23540 h 1894254"/>
                <a:gd name="connsiteX4" fmla="*/ 502154 w 1281859"/>
                <a:gd name="connsiteY4" fmla="*/ 217353 h 1894254"/>
                <a:gd name="connsiteX5" fmla="*/ 1020400 w 1281859"/>
                <a:gd name="connsiteY5" fmla="*/ 205851 h 1894254"/>
                <a:gd name="connsiteX6" fmla="*/ 1253776 w 1281859"/>
                <a:gd name="connsiteY6" fmla="*/ 231855 h 1894254"/>
                <a:gd name="connsiteX7" fmla="*/ 1274168 w 1281859"/>
                <a:gd name="connsiteY7" fmla="*/ 353230 h 1894254"/>
                <a:gd name="connsiteX8" fmla="*/ 1268673 w 1281859"/>
                <a:gd name="connsiteY8" fmla="*/ 1725383 h 1894254"/>
                <a:gd name="connsiteX9" fmla="*/ 1122460 w 1281859"/>
                <a:gd name="connsiteY9" fmla="*/ 1883563 h 1894254"/>
                <a:gd name="connsiteX10" fmla="*/ 445407 w 1281859"/>
                <a:gd name="connsiteY10" fmla="*/ 1892311 h 1894254"/>
                <a:gd name="connsiteX11" fmla="*/ 287108 w 1281859"/>
                <a:gd name="connsiteY11" fmla="*/ 1092103 h 1894254"/>
                <a:gd name="connsiteX12" fmla="*/ 0 w 1281859"/>
                <a:gd name="connsiteY12" fmla="*/ 989814 h 1894254"/>
                <a:gd name="connsiteX13" fmla="*/ 3818 w 1281859"/>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502154 w 1281521"/>
                <a:gd name="connsiteY4" fmla="*/ 217353 h 1894254"/>
                <a:gd name="connsiteX5" fmla="*/ 1020400 w 1281521"/>
                <a:gd name="connsiteY5" fmla="*/ 205851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502154 w 1281521"/>
                <a:gd name="connsiteY4" fmla="*/ 217353 h 1894254"/>
                <a:gd name="connsiteX5" fmla="*/ 1020400 w 1281521"/>
                <a:gd name="connsiteY5" fmla="*/ 205851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502154 w 1281521"/>
                <a:gd name="connsiteY4" fmla="*/ 217353 h 1894254"/>
                <a:gd name="connsiteX5" fmla="*/ 1020400 w 1281521"/>
                <a:gd name="connsiteY5" fmla="*/ 205851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502154 w 1281521"/>
                <a:gd name="connsiteY4" fmla="*/ 217353 h 1894254"/>
                <a:gd name="connsiteX5" fmla="*/ 1176848 w 1281521"/>
                <a:gd name="connsiteY5" fmla="*/ 215658 h 1894254"/>
                <a:gd name="connsiteX6" fmla="*/ 1274168 w 1281521"/>
                <a:gd name="connsiteY6" fmla="*/ 353230 h 1894254"/>
                <a:gd name="connsiteX7" fmla="*/ 1268673 w 1281521"/>
                <a:gd name="connsiteY7" fmla="*/ 1725383 h 1894254"/>
                <a:gd name="connsiteX8" fmla="*/ 1122460 w 1281521"/>
                <a:gd name="connsiteY8" fmla="*/ 1883563 h 1894254"/>
                <a:gd name="connsiteX9" fmla="*/ 445407 w 1281521"/>
                <a:gd name="connsiteY9" fmla="*/ 1892311 h 1894254"/>
                <a:gd name="connsiteX10" fmla="*/ 287108 w 1281521"/>
                <a:gd name="connsiteY10" fmla="*/ 1092103 h 1894254"/>
                <a:gd name="connsiteX11" fmla="*/ 0 w 1281521"/>
                <a:gd name="connsiteY11" fmla="*/ 989814 h 1894254"/>
                <a:gd name="connsiteX12" fmla="*/ 3818 w 1281521"/>
                <a:gd name="connsiteY12"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502154 w 1281521"/>
                <a:gd name="connsiteY4" fmla="*/ 217353 h 1894254"/>
                <a:gd name="connsiteX5" fmla="*/ 1176848 w 1281521"/>
                <a:gd name="connsiteY5" fmla="*/ 215658 h 1894254"/>
                <a:gd name="connsiteX6" fmla="*/ 1274168 w 1281521"/>
                <a:gd name="connsiteY6" fmla="*/ 353230 h 1894254"/>
                <a:gd name="connsiteX7" fmla="*/ 1268673 w 1281521"/>
                <a:gd name="connsiteY7" fmla="*/ 1725383 h 1894254"/>
                <a:gd name="connsiteX8" fmla="*/ 1122460 w 1281521"/>
                <a:gd name="connsiteY8" fmla="*/ 1883563 h 1894254"/>
                <a:gd name="connsiteX9" fmla="*/ 445407 w 1281521"/>
                <a:gd name="connsiteY9" fmla="*/ 1892311 h 1894254"/>
                <a:gd name="connsiteX10" fmla="*/ 287108 w 1281521"/>
                <a:gd name="connsiteY10" fmla="*/ 1092103 h 1894254"/>
                <a:gd name="connsiteX11" fmla="*/ 0 w 1281521"/>
                <a:gd name="connsiteY11" fmla="*/ 989814 h 1894254"/>
                <a:gd name="connsiteX12" fmla="*/ 3818 w 1281521"/>
                <a:gd name="connsiteY12"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502154 w 1281521"/>
                <a:gd name="connsiteY4" fmla="*/ 217353 h 1894254"/>
                <a:gd name="connsiteX5" fmla="*/ 500709 w 1281521"/>
                <a:gd name="connsiteY5" fmla="*/ 215569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502154 w 1281521"/>
                <a:gd name="connsiteY4" fmla="*/ 217353 h 1894254"/>
                <a:gd name="connsiteX5" fmla="*/ 622084 w 1281521"/>
                <a:gd name="connsiteY5" fmla="*/ 233385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45740 w 1281521"/>
                <a:gd name="connsiteY4" fmla="*/ 188199 h 1894254"/>
                <a:gd name="connsiteX5" fmla="*/ 622084 w 1281521"/>
                <a:gd name="connsiteY5" fmla="*/ 233385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45740 w 1281521"/>
                <a:gd name="connsiteY4" fmla="*/ 188199 h 1894254"/>
                <a:gd name="connsiteX5" fmla="*/ 622084 w 1281521"/>
                <a:gd name="connsiteY5" fmla="*/ 233385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45740 w 1281521"/>
                <a:gd name="connsiteY4" fmla="*/ 188199 h 1894254"/>
                <a:gd name="connsiteX5" fmla="*/ 497290 w 1281521"/>
                <a:gd name="connsiteY5" fmla="*/ 239864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15658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29263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29263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29263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287108 w 1281521"/>
                <a:gd name="connsiteY11" fmla="*/ 1092103 h 1894254"/>
                <a:gd name="connsiteX12" fmla="*/ 0 w 1281521"/>
                <a:gd name="connsiteY12" fmla="*/ 989814 h 1894254"/>
                <a:gd name="connsiteX13" fmla="*/ 3818 w 1281521"/>
                <a:gd name="connsiteY13"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29263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335742 w 1281521"/>
                <a:gd name="connsiteY11" fmla="*/ 1782610 h 1894254"/>
                <a:gd name="connsiteX12" fmla="*/ 287108 w 1281521"/>
                <a:gd name="connsiteY12" fmla="*/ 1092103 h 1894254"/>
                <a:gd name="connsiteX13" fmla="*/ 0 w 1281521"/>
                <a:gd name="connsiteY13" fmla="*/ 989814 h 1894254"/>
                <a:gd name="connsiteX14" fmla="*/ 3818 w 1281521"/>
                <a:gd name="connsiteY14"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29263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335742 w 1281521"/>
                <a:gd name="connsiteY11" fmla="*/ 1782610 h 1894254"/>
                <a:gd name="connsiteX12" fmla="*/ 287108 w 1281521"/>
                <a:gd name="connsiteY12" fmla="*/ 1092103 h 1894254"/>
                <a:gd name="connsiteX13" fmla="*/ 0 w 1281521"/>
                <a:gd name="connsiteY13" fmla="*/ 989814 h 1894254"/>
                <a:gd name="connsiteX14" fmla="*/ 3818 w 1281521"/>
                <a:gd name="connsiteY14" fmla="*/ 588083 h 1894254"/>
                <a:gd name="connsiteX0" fmla="*/ 3818 w 1281521"/>
                <a:gd name="connsiteY0" fmla="*/ 588083 h 1894254"/>
                <a:gd name="connsiteX1" fmla="*/ 28881 w 1281521"/>
                <a:gd name="connsiteY1" fmla="*/ 196313 h 1894254"/>
                <a:gd name="connsiteX2" fmla="*/ 151014 w 1281521"/>
                <a:gd name="connsiteY2" fmla="*/ 30190 h 1894254"/>
                <a:gd name="connsiteX3" fmla="*/ 386723 w 1281521"/>
                <a:gd name="connsiteY3" fmla="*/ 23540 h 1894254"/>
                <a:gd name="connsiteX4" fmla="*/ 433773 w 1281521"/>
                <a:gd name="connsiteY4" fmla="*/ 167143 h 1894254"/>
                <a:gd name="connsiteX5" fmla="*/ 497290 w 1281521"/>
                <a:gd name="connsiteY5" fmla="*/ 239864 h 1894254"/>
                <a:gd name="connsiteX6" fmla="*/ 1176848 w 1281521"/>
                <a:gd name="connsiteY6" fmla="*/ 229263 h 1894254"/>
                <a:gd name="connsiteX7" fmla="*/ 1274168 w 1281521"/>
                <a:gd name="connsiteY7" fmla="*/ 353230 h 1894254"/>
                <a:gd name="connsiteX8" fmla="*/ 1268673 w 1281521"/>
                <a:gd name="connsiteY8" fmla="*/ 1725383 h 1894254"/>
                <a:gd name="connsiteX9" fmla="*/ 1122460 w 1281521"/>
                <a:gd name="connsiteY9" fmla="*/ 1883563 h 1894254"/>
                <a:gd name="connsiteX10" fmla="*/ 445407 w 1281521"/>
                <a:gd name="connsiteY10" fmla="*/ 1892311 h 1894254"/>
                <a:gd name="connsiteX11" fmla="*/ 335742 w 1281521"/>
                <a:gd name="connsiteY11" fmla="*/ 1782610 h 1894254"/>
                <a:gd name="connsiteX12" fmla="*/ 287108 w 1281521"/>
                <a:gd name="connsiteY12" fmla="*/ 1092103 h 1894254"/>
                <a:gd name="connsiteX13" fmla="*/ 0 w 1281521"/>
                <a:gd name="connsiteY13" fmla="*/ 989814 h 1894254"/>
                <a:gd name="connsiteX14" fmla="*/ 3818 w 1281521"/>
                <a:gd name="connsiteY14" fmla="*/ 588083 h 1894254"/>
                <a:gd name="connsiteX0" fmla="*/ 3818 w 1281521"/>
                <a:gd name="connsiteY0" fmla="*/ 588083 h 1892311"/>
                <a:gd name="connsiteX1" fmla="*/ 28881 w 1281521"/>
                <a:gd name="connsiteY1" fmla="*/ 196313 h 1892311"/>
                <a:gd name="connsiteX2" fmla="*/ 151014 w 1281521"/>
                <a:gd name="connsiteY2" fmla="*/ 30190 h 1892311"/>
                <a:gd name="connsiteX3" fmla="*/ 386723 w 1281521"/>
                <a:gd name="connsiteY3" fmla="*/ 23540 h 1892311"/>
                <a:gd name="connsiteX4" fmla="*/ 433773 w 1281521"/>
                <a:gd name="connsiteY4" fmla="*/ 167143 h 1892311"/>
                <a:gd name="connsiteX5" fmla="*/ 497290 w 1281521"/>
                <a:gd name="connsiteY5" fmla="*/ 239864 h 1892311"/>
                <a:gd name="connsiteX6" fmla="*/ 1176848 w 1281521"/>
                <a:gd name="connsiteY6" fmla="*/ 229263 h 1892311"/>
                <a:gd name="connsiteX7" fmla="*/ 1274168 w 1281521"/>
                <a:gd name="connsiteY7" fmla="*/ 353230 h 1892311"/>
                <a:gd name="connsiteX8" fmla="*/ 1268673 w 1281521"/>
                <a:gd name="connsiteY8" fmla="*/ 1725383 h 1892311"/>
                <a:gd name="connsiteX9" fmla="*/ 1122460 w 1281521"/>
                <a:gd name="connsiteY9" fmla="*/ 1883563 h 1892311"/>
                <a:gd name="connsiteX10" fmla="*/ 445407 w 1281521"/>
                <a:gd name="connsiteY10" fmla="*/ 1892311 h 1892311"/>
                <a:gd name="connsiteX11" fmla="*/ 335742 w 1281521"/>
                <a:gd name="connsiteY11" fmla="*/ 1782610 h 1892311"/>
                <a:gd name="connsiteX12" fmla="*/ 287108 w 1281521"/>
                <a:gd name="connsiteY12" fmla="*/ 1092103 h 1892311"/>
                <a:gd name="connsiteX13" fmla="*/ 0 w 1281521"/>
                <a:gd name="connsiteY13" fmla="*/ 989814 h 1892311"/>
                <a:gd name="connsiteX14" fmla="*/ 3818 w 1281521"/>
                <a:gd name="connsiteY14" fmla="*/ 588083 h 1892311"/>
                <a:gd name="connsiteX0" fmla="*/ 3818 w 1281521"/>
                <a:gd name="connsiteY0" fmla="*/ 588083 h 1892311"/>
                <a:gd name="connsiteX1" fmla="*/ 28881 w 1281521"/>
                <a:gd name="connsiteY1" fmla="*/ 196313 h 1892311"/>
                <a:gd name="connsiteX2" fmla="*/ 151014 w 1281521"/>
                <a:gd name="connsiteY2" fmla="*/ 30190 h 1892311"/>
                <a:gd name="connsiteX3" fmla="*/ 386723 w 1281521"/>
                <a:gd name="connsiteY3" fmla="*/ 23540 h 1892311"/>
                <a:gd name="connsiteX4" fmla="*/ 433773 w 1281521"/>
                <a:gd name="connsiteY4" fmla="*/ 167143 h 1892311"/>
                <a:gd name="connsiteX5" fmla="*/ 497290 w 1281521"/>
                <a:gd name="connsiteY5" fmla="*/ 239864 h 1892311"/>
                <a:gd name="connsiteX6" fmla="*/ 1176848 w 1281521"/>
                <a:gd name="connsiteY6" fmla="*/ 229263 h 1892311"/>
                <a:gd name="connsiteX7" fmla="*/ 1274168 w 1281521"/>
                <a:gd name="connsiteY7" fmla="*/ 353230 h 1892311"/>
                <a:gd name="connsiteX8" fmla="*/ 1268673 w 1281521"/>
                <a:gd name="connsiteY8" fmla="*/ 1725383 h 1892311"/>
                <a:gd name="connsiteX9" fmla="*/ 1122460 w 1281521"/>
                <a:gd name="connsiteY9" fmla="*/ 1883563 h 1892311"/>
                <a:gd name="connsiteX10" fmla="*/ 445407 w 1281521"/>
                <a:gd name="connsiteY10" fmla="*/ 1892311 h 1892311"/>
                <a:gd name="connsiteX11" fmla="*/ 335742 w 1281521"/>
                <a:gd name="connsiteY11" fmla="*/ 1782610 h 1892311"/>
                <a:gd name="connsiteX12" fmla="*/ 287108 w 1281521"/>
                <a:gd name="connsiteY12" fmla="*/ 1092103 h 1892311"/>
                <a:gd name="connsiteX13" fmla="*/ 0 w 1281521"/>
                <a:gd name="connsiteY13" fmla="*/ 989814 h 1892311"/>
                <a:gd name="connsiteX14" fmla="*/ 3818 w 1281521"/>
                <a:gd name="connsiteY14" fmla="*/ 588083 h 1892311"/>
                <a:gd name="connsiteX0" fmla="*/ 3818 w 1281521"/>
                <a:gd name="connsiteY0" fmla="*/ 588083 h 1892311"/>
                <a:gd name="connsiteX1" fmla="*/ 28881 w 1281521"/>
                <a:gd name="connsiteY1" fmla="*/ 196313 h 1892311"/>
                <a:gd name="connsiteX2" fmla="*/ 151014 w 1281521"/>
                <a:gd name="connsiteY2" fmla="*/ 30190 h 1892311"/>
                <a:gd name="connsiteX3" fmla="*/ 386723 w 1281521"/>
                <a:gd name="connsiteY3" fmla="*/ 23540 h 1892311"/>
                <a:gd name="connsiteX4" fmla="*/ 433773 w 1281521"/>
                <a:gd name="connsiteY4" fmla="*/ 167143 h 1892311"/>
                <a:gd name="connsiteX5" fmla="*/ 497290 w 1281521"/>
                <a:gd name="connsiteY5" fmla="*/ 239864 h 1892311"/>
                <a:gd name="connsiteX6" fmla="*/ 1176848 w 1281521"/>
                <a:gd name="connsiteY6" fmla="*/ 229263 h 1892311"/>
                <a:gd name="connsiteX7" fmla="*/ 1274168 w 1281521"/>
                <a:gd name="connsiteY7" fmla="*/ 353230 h 1892311"/>
                <a:gd name="connsiteX8" fmla="*/ 1268673 w 1281521"/>
                <a:gd name="connsiteY8" fmla="*/ 1725383 h 1892311"/>
                <a:gd name="connsiteX9" fmla="*/ 1122460 w 1281521"/>
                <a:gd name="connsiteY9" fmla="*/ 1883563 h 1892311"/>
                <a:gd name="connsiteX10" fmla="*/ 445407 w 1281521"/>
                <a:gd name="connsiteY10" fmla="*/ 1892311 h 1892311"/>
                <a:gd name="connsiteX11" fmla="*/ 335742 w 1281521"/>
                <a:gd name="connsiteY11" fmla="*/ 1782610 h 1892311"/>
                <a:gd name="connsiteX12" fmla="*/ 287108 w 1281521"/>
                <a:gd name="connsiteY12" fmla="*/ 1092103 h 1892311"/>
                <a:gd name="connsiteX13" fmla="*/ 0 w 1281521"/>
                <a:gd name="connsiteY13" fmla="*/ 989814 h 1892311"/>
                <a:gd name="connsiteX14" fmla="*/ 3818 w 1281521"/>
                <a:gd name="connsiteY14" fmla="*/ 588083 h 1892311"/>
                <a:gd name="connsiteX0" fmla="*/ 3818 w 1274536"/>
                <a:gd name="connsiteY0" fmla="*/ 588083 h 1892311"/>
                <a:gd name="connsiteX1" fmla="*/ 28881 w 1274536"/>
                <a:gd name="connsiteY1" fmla="*/ 196313 h 1892311"/>
                <a:gd name="connsiteX2" fmla="*/ 151014 w 1274536"/>
                <a:gd name="connsiteY2" fmla="*/ 30190 h 1892311"/>
                <a:gd name="connsiteX3" fmla="*/ 386723 w 1274536"/>
                <a:gd name="connsiteY3" fmla="*/ 23540 h 1892311"/>
                <a:gd name="connsiteX4" fmla="*/ 433773 w 1274536"/>
                <a:gd name="connsiteY4" fmla="*/ 167143 h 1892311"/>
                <a:gd name="connsiteX5" fmla="*/ 497290 w 1274536"/>
                <a:gd name="connsiteY5" fmla="*/ 239864 h 1892311"/>
                <a:gd name="connsiteX6" fmla="*/ 1176848 w 1274536"/>
                <a:gd name="connsiteY6" fmla="*/ 229263 h 1892311"/>
                <a:gd name="connsiteX7" fmla="*/ 1274168 w 1274536"/>
                <a:gd name="connsiteY7" fmla="*/ 353230 h 1892311"/>
                <a:gd name="connsiteX8" fmla="*/ 1268673 w 1274536"/>
                <a:gd name="connsiteY8" fmla="*/ 1725383 h 1892311"/>
                <a:gd name="connsiteX9" fmla="*/ 1122460 w 1274536"/>
                <a:gd name="connsiteY9" fmla="*/ 1883563 h 1892311"/>
                <a:gd name="connsiteX10" fmla="*/ 445407 w 1274536"/>
                <a:gd name="connsiteY10" fmla="*/ 1892311 h 1892311"/>
                <a:gd name="connsiteX11" fmla="*/ 335742 w 1274536"/>
                <a:gd name="connsiteY11" fmla="*/ 1782610 h 1892311"/>
                <a:gd name="connsiteX12" fmla="*/ 287108 w 1274536"/>
                <a:gd name="connsiteY12" fmla="*/ 1092103 h 1892311"/>
                <a:gd name="connsiteX13" fmla="*/ 0 w 1274536"/>
                <a:gd name="connsiteY13" fmla="*/ 989814 h 1892311"/>
                <a:gd name="connsiteX14" fmla="*/ 3818 w 1274536"/>
                <a:gd name="connsiteY14" fmla="*/ 588083 h 1892311"/>
                <a:gd name="connsiteX0" fmla="*/ 3818 w 1274794"/>
                <a:gd name="connsiteY0" fmla="*/ 588083 h 1892311"/>
                <a:gd name="connsiteX1" fmla="*/ 28881 w 1274794"/>
                <a:gd name="connsiteY1" fmla="*/ 196313 h 1892311"/>
                <a:gd name="connsiteX2" fmla="*/ 151014 w 1274794"/>
                <a:gd name="connsiteY2" fmla="*/ 30190 h 1892311"/>
                <a:gd name="connsiteX3" fmla="*/ 386723 w 1274794"/>
                <a:gd name="connsiteY3" fmla="*/ 23540 h 1892311"/>
                <a:gd name="connsiteX4" fmla="*/ 433773 w 1274794"/>
                <a:gd name="connsiteY4" fmla="*/ 167143 h 1892311"/>
                <a:gd name="connsiteX5" fmla="*/ 497290 w 1274794"/>
                <a:gd name="connsiteY5" fmla="*/ 239864 h 1892311"/>
                <a:gd name="connsiteX6" fmla="*/ 1176848 w 1274794"/>
                <a:gd name="connsiteY6" fmla="*/ 229263 h 1892311"/>
                <a:gd name="connsiteX7" fmla="*/ 1274168 w 1274794"/>
                <a:gd name="connsiteY7" fmla="*/ 353230 h 1892311"/>
                <a:gd name="connsiteX8" fmla="*/ 1268673 w 1274794"/>
                <a:gd name="connsiteY8" fmla="*/ 1725383 h 1892311"/>
                <a:gd name="connsiteX9" fmla="*/ 1122460 w 1274794"/>
                <a:gd name="connsiteY9" fmla="*/ 1883563 h 1892311"/>
                <a:gd name="connsiteX10" fmla="*/ 445407 w 1274794"/>
                <a:gd name="connsiteY10" fmla="*/ 1892311 h 1892311"/>
                <a:gd name="connsiteX11" fmla="*/ 335742 w 1274794"/>
                <a:gd name="connsiteY11" fmla="*/ 1782610 h 1892311"/>
                <a:gd name="connsiteX12" fmla="*/ 287108 w 1274794"/>
                <a:gd name="connsiteY12" fmla="*/ 1092103 h 1892311"/>
                <a:gd name="connsiteX13" fmla="*/ 0 w 1274794"/>
                <a:gd name="connsiteY13" fmla="*/ 989814 h 1892311"/>
                <a:gd name="connsiteX14" fmla="*/ 3818 w 1274794"/>
                <a:gd name="connsiteY14" fmla="*/ 588083 h 1892311"/>
                <a:gd name="connsiteX0" fmla="*/ 3818 w 1274794"/>
                <a:gd name="connsiteY0" fmla="*/ 588083 h 1892311"/>
                <a:gd name="connsiteX1" fmla="*/ 28881 w 1274794"/>
                <a:gd name="connsiteY1" fmla="*/ 196313 h 1892311"/>
                <a:gd name="connsiteX2" fmla="*/ 151014 w 1274794"/>
                <a:gd name="connsiteY2" fmla="*/ 30190 h 1892311"/>
                <a:gd name="connsiteX3" fmla="*/ 386723 w 1274794"/>
                <a:gd name="connsiteY3" fmla="*/ 23540 h 1892311"/>
                <a:gd name="connsiteX4" fmla="*/ 433773 w 1274794"/>
                <a:gd name="connsiteY4" fmla="*/ 167143 h 1892311"/>
                <a:gd name="connsiteX5" fmla="*/ 497290 w 1274794"/>
                <a:gd name="connsiteY5" fmla="*/ 239864 h 1892311"/>
                <a:gd name="connsiteX6" fmla="*/ 1176848 w 1274794"/>
                <a:gd name="connsiteY6" fmla="*/ 229263 h 1892311"/>
                <a:gd name="connsiteX7" fmla="*/ 1274168 w 1274794"/>
                <a:gd name="connsiteY7" fmla="*/ 353230 h 1892311"/>
                <a:gd name="connsiteX8" fmla="*/ 1268673 w 1274794"/>
                <a:gd name="connsiteY8" fmla="*/ 1725383 h 1892311"/>
                <a:gd name="connsiteX9" fmla="*/ 1122460 w 1274794"/>
                <a:gd name="connsiteY9" fmla="*/ 1883563 h 1892311"/>
                <a:gd name="connsiteX10" fmla="*/ 445407 w 1274794"/>
                <a:gd name="connsiteY10" fmla="*/ 1892311 h 1892311"/>
                <a:gd name="connsiteX11" fmla="*/ 335742 w 1274794"/>
                <a:gd name="connsiteY11" fmla="*/ 1782610 h 1892311"/>
                <a:gd name="connsiteX12" fmla="*/ 287108 w 1274794"/>
                <a:gd name="connsiteY12" fmla="*/ 1092103 h 1892311"/>
                <a:gd name="connsiteX13" fmla="*/ 0 w 1274794"/>
                <a:gd name="connsiteY13" fmla="*/ 989814 h 1892311"/>
                <a:gd name="connsiteX14" fmla="*/ 3818 w 1274794"/>
                <a:gd name="connsiteY14" fmla="*/ 588083 h 1892311"/>
                <a:gd name="connsiteX0" fmla="*/ 3818 w 1274794"/>
                <a:gd name="connsiteY0" fmla="*/ 588083 h 1892311"/>
                <a:gd name="connsiteX1" fmla="*/ 28881 w 1274794"/>
                <a:gd name="connsiteY1" fmla="*/ 196313 h 1892311"/>
                <a:gd name="connsiteX2" fmla="*/ 151014 w 1274794"/>
                <a:gd name="connsiteY2" fmla="*/ 30190 h 1892311"/>
                <a:gd name="connsiteX3" fmla="*/ 386723 w 1274794"/>
                <a:gd name="connsiteY3" fmla="*/ 23540 h 1892311"/>
                <a:gd name="connsiteX4" fmla="*/ 433773 w 1274794"/>
                <a:gd name="connsiteY4" fmla="*/ 167143 h 1892311"/>
                <a:gd name="connsiteX5" fmla="*/ 497290 w 1274794"/>
                <a:gd name="connsiteY5" fmla="*/ 239864 h 1892311"/>
                <a:gd name="connsiteX6" fmla="*/ 1176848 w 1274794"/>
                <a:gd name="connsiteY6" fmla="*/ 229263 h 1892311"/>
                <a:gd name="connsiteX7" fmla="*/ 1274168 w 1274794"/>
                <a:gd name="connsiteY7" fmla="*/ 353230 h 1892311"/>
                <a:gd name="connsiteX8" fmla="*/ 1268673 w 1274794"/>
                <a:gd name="connsiteY8" fmla="*/ 1725383 h 1892311"/>
                <a:gd name="connsiteX9" fmla="*/ 1122460 w 1274794"/>
                <a:gd name="connsiteY9" fmla="*/ 1883563 h 1892311"/>
                <a:gd name="connsiteX10" fmla="*/ 445407 w 1274794"/>
                <a:gd name="connsiteY10" fmla="*/ 1892311 h 1892311"/>
                <a:gd name="connsiteX11" fmla="*/ 335742 w 1274794"/>
                <a:gd name="connsiteY11" fmla="*/ 1782610 h 1892311"/>
                <a:gd name="connsiteX12" fmla="*/ 287108 w 1274794"/>
                <a:gd name="connsiteY12" fmla="*/ 1092103 h 1892311"/>
                <a:gd name="connsiteX13" fmla="*/ 0 w 1274794"/>
                <a:gd name="connsiteY13" fmla="*/ 989814 h 1892311"/>
                <a:gd name="connsiteX14" fmla="*/ 3818 w 1274794"/>
                <a:gd name="connsiteY14" fmla="*/ 588083 h 1892311"/>
                <a:gd name="connsiteX0" fmla="*/ 3818 w 1281180"/>
                <a:gd name="connsiteY0" fmla="*/ 588083 h 1905618"/>
                <a:gd name="connsiteX1" fmla="*/ 28881 w 1281180"/>
                <a:gd name="connsiteY1" fmla="*/ 196313 h 1905618"/>
                <a:gd name="connsiteX2" fmla="*/ 151014 w 1281180"/>
                <a:gd name="connsiteY2" fmla="*/ 30190 h 1905618"/>
                <a:gd name="connsiteX3" fmla="*/ 386723 w 1281180"/>
                <a:gd name="connsiteY3" fmla="*/ 23540 h 1905618"/>
                <a:gd name="connsiteX4" fmla="*/ 433773 w 1281180"/>
                <a:gd name="connsiteY4" fmla="*/ 167143 h 1905618"/>
                <a:gd name="connsiteX5" fmla="*/ 497290 w 1281180"/>
                <a:gd name="connsiteY5" fmla="*/ 239864 h 1905618"/>
                <a:gd name="connsiteX6" fmla="*/ 1176848 w 1281180"/>
                <a:gd name="connsiteY6" fmla="*/ 229263 h 1905618"/>
                <a:gd name="connsiteX7" fmla="*/ 1271604 w 1281180"/>
                <a:gd name="connsiteY7" fmla="*/ 282774 h 1905618"/>
                <a:gd name="connsiteX8" fmla="*/ 1268673 w 1281180"/>
                <a:gd name="connsiteY8" fmla="*/ 1725383 h 1905618"/>
                <a:gd name="connsiteX9" fmla="*/ 1122460 w 1281180"/>
                <a:gd name="connsiteY9" fmla="*/ 1883563 h 1905618"/>
                <a:gd name="connsiteX10" fmla="*/ 445407 w 1281180"/>
                <a:gd name="connsiteY10" fmla="*/ 1892311 h 1905618"/>
                <a:gd name="connsiteX11" fmla="*/ 335742 w 1281180"/>
                <a:gd name="connsiteY11" fmla="*/ 1782610 h 1905618"/>
                <a:gd name="connsiteX12" fmla="*/ 287108 w 1281180"/>
                <a:gd name="connsiteY12" fmla="*/ 1092103 h 1905618"/>
                <a:gd name="connsiteX13" fmla="*/ 0 w 1281180"/>
                <a:gd name="connsiteY13" fmla="*/ 989814 h 1905618"/>
                <a:gd name="connsiteX14" fmla="*/ 3818 w 1281180"/>
                <a:gd name="connsiteY14" fmla="*/ 588083 h 1905618"/>
                <a:gd name="connsiteX0" fmla="*/ 3818 w 1281180"/>
                <a:gd name="connsiteY0" fmla="*/ 588083 h 1905618"/>
                <a:gd name="connsiteX1" fmla="*/ 28881 w 1281180"/>
                <a:gd name="connsiteY1" fmla="*/ 196313 h 1905618"/>
                <a:gd name="connsiteX2" fmla="*/ 151014 w 1281180"/>
                <a:gd name="connsiteY2" fmla="*/ 30190 h 1905618"/>
                <a:gd name="connsiteX3" fmla="*/ 386723 w 1281180"/>
                <a:gd name="connsiteY3" fmla="*/ 23540 h 1905618"/>
                <a:gd name="connsiteX4" fmla="*/ 433773 w 1281180"/>
                <a:gd name="connsiteY4" fmla="*/ 167143 h 1905618"/>
                <a:gd name="connsiteX5" fmla="*/ 497290 w 1281180"/>
                <a:gd name="connsiteY5" fmla="*/ 239864 h 1905618"/>
                <a:gd name="connsiteX6" fmla="*/ 1176848 w 1281180"/>
                <a:gd name="connsiteY6" fmla="*/ 229263 h 1905618"/>
                <a:gd name="connsiteX7" fmla="*/ 1271604 w 1281180"/>
                <a:gd name="connsiteY7" fmla="*/ 282774 h 1905618"/>
                <a:gd name="connsiteX8" fmla="*/ 1268673 w 1281180"/>
                <a:gd name="connsiteY8" fmla="*/ 1725383 h 1905618"/>
                <a:gd name="connsiteX9" fmla="*/ 1122460 w 1281180"/>
                <a:gd name="connsiteY9" fmla="*/ 1883563 h 1905618"/>
                <a:gd name="connsiteX10" fmla="*/ 445407 w 1281180"/>
                <a:gd name="connsiteY10" fmla="*/ 1892311 h 1905618"/>
                <a:gd name="connsiteX11" fmla="*/ 335742 w 1281180"/>
                <a:gd name="connsiteY11" fmla="*/ 1782610 h 1905618"/>
                <a:gd name="connsiteX12" fmla="*/ 287108 w 1281180"/>
                <a:gd name="connsiteY12" fmla="*/ 1092103 h 1905618"/>
                <a:gd name="connsiteX13" fmla="*/ 0 w 1281180"/>
                <a:gd name="connsiteY13" fmla="*/ 989814 h 1905618"/>
                <a:gd name="connsiteX14" fmla="*/ 3818 w 1281180"/>
                <a:gd name="connsiteY14" fmla="*/ 588083 h 1905618"/>
                <a:gd name="connsiteX0" fmla="*/ 3818 w 1276881"/>
                <a:gd name="connsiteY0" fmla="*/ 588083 h 1905618"/>
                <a:gd name="connsiteX1" fmla="*/ 28881 w 1276881"/>
                <a:gd name="connsiteY1" fmla="*/ 196313 h 1905618"/>
                <a:gd name="connsiteX2" fmla="*/ 151014 w 1276881"/>
                <a:gd name="connsiteY2" fmla="*/ 30190 h 1905618"/>
                <a:gd name="connsiteX3" fmla="*/ 386723 w 1276881"/>
                <a:gd name="connsiteY3" fmla="*/ 23540 h 1905618"/>
                <a:gd name="connsiteX4" fmla="*/ 433773 w 1276881"/>
                <a:gd name="connsiteY4" fmla="*/ 167143 h 1905618"/>
                <a:gd name="connsiteX5" fmla="*/ 497290 w 1276881"/>
                <a:gd name="connsiteY5" fmla="*/ 239864 h 1905618"/>
                <a:gd name="connsiteX6" fmla="*/ 1176848 w 1276881"/>
                <a:gd name="connsiteY6" fmla="*/ 229263 h 1905618"/>
                <a:gd name="connsiteX7" fmla="*/ 1271604 w 1276881"/>
                <a:gd name="connsiteY7" fmla="*/ 282774 h 1905618"/>
                <a:gd name="connsiteX8" fmla="*/ 1268673 w 1276881"/>
                <a:gd name="connsiteY8" fmla="*/ 1725383 h 1905618"/>
                <a:gd name="connsiteX9" fmla="*/ 1122460 w 1276881"/>
                <a:gd name="connsiteY9" fmla="*/ 1883563 h 1905618"/>
                <a:gd name="connsiteX10" fmla="*/ 445407 w 1276881"/>
                <a:gd name="connsiteY10" fmla="*/ 1892311 h 1905618"/>
                <a:gd name="connsiteX11" fmla="*/ 335742 w 1276881"/>
                <a:gd name="connsiteY11" fmla="*/ 1782610 h 1905618"/>
                <a:gd name="connsiteX12" fmla="*/ 287108 w 1276881"/>
                <a:gd name="connsiteY12" fmla="*/ 1092103 h 1905618"/>
                <a:gd name="connsiteX13" fmla="*/ 0 w 1276881"/>
                <a:gd name="connsiteY13" fmla="*/ 989814 h 1905618"/>
                <a:gd name="connsiteX14" fmla="*/ 3818 w 1276881"/>
                <a:gd name="connsiteY14" fmla="*/ 588083 h 1905618"/>
                <a:gd name="connsiteX0" fmla="*/ 3818 w 1279573"/>
                <a:gd name="connsiteY0" fmla="*/ 588083 h 1905618"/>
                <a:gd name="connsiteX1" fmla="*/ 28881 w 1279573"/>
                <a:gd name="connsiteY1" fmla="*/ 196313 h 1905618"/>
                <a:gd name="connsiteX2" fmla="*/ 151014 w 1279573"/>
                <a:gd name="connsiteY2" fmla="*/ 30190 h 1905618"/>
                <a:gd name="connsiteX3" fmla="*/ 386723 w 1279573"/>
                <a:gd name="connsiteY3" fmla="*/ 23540 h 1905618"/>
                <a:gd name="connsiteX4" fmla="*/ 433773 w 1279573"/>
                <a:gd name="connsiteY4" fmla="*/ 167143 h 1905618"/>
                <a:gd name="connsiteX5" fmla="*/ 497290 w 1279573"/>
                <a:gd name="connsiteY5" fmla="*/ 239864 h 1905618"/>
                <a:gd name="connsiteX6" fmla="*/ 1176848 w 1279573"/>
                <a:gd name="connsiteY6" fmla="*/ 229263 h 1905618"/>
                <a:gd name="connsiteX7" fmla="*/ 1271604 w 1279573"/>
                <a:gd name="connsiteY7" fmla="*/ 282774 h 1905618"/>
                <a:gd name="connsiteX8" fmla="*/ 1268673 w 1279573"/>
                <a:gd name="connsiteY8" fmla="*/ 1725383 h 1905618"/>
                <a:gd name="connsiteX9" fmla="*/ 1122460 w 1279573"/>
                <a:gd name="connsiteY9" fmla="*/ 1883563 h 1905618"/>
                <a:gd name="connsiteX10" fmla="*/ 445407 w 1279573"/>
                <a:gd name="connsiteY10" fmla="*/ 1892311 h 1905618"/>
                <a:gd name="connsiteX11" fmla="*/ 335742 w 1279573"/>
                <a:gd name="connsiteY11" fmla="*/ 1782610 h 1905618"/>
                <a:gd name="connsiteX12" fmla="*/ 287108 w 1279573"/>
                <a:gd name="connsiteY12" fmla="*/ 1092103 h 1905618"/>
                <a:gd name="connsiteX13" fmla="*/ 0 w 1279573"/>
                <a:gd name="connsiteY13" fmla="*/ 989814 h 1905618"/>
                <a:gd name="connsiteX14" fmla="*/ 3818 w 1279573"/>
                <a:gd name="connsiteY14" fmla="*/ 588083 h 1905618"/>
                <a:gd name="connsiteX0" fmla="*/ 3818 w 1279573"/>
                <a:gd name="connsiteY0" fmla="*/ 588083 h 1905618"/>
                <a:gd name="connsiteX1" fmla="*/ 28881 w 1279573"/>
                <a:gd name="connsiteY1" fmla="*/ 196313 h 1905618"/>
                <a:gd name="connsiteX2" fmla="*/ 151014 w 1279573"/>
                <a:gd name="connsiteY2" fmla="*/ 30190 h 1905618"/>
                <a:gd name="connsiteX3" fmla="*/ 386723 w 1279573"/>
                <a:gd name="connsiteY3" fmla="*/ 23540 h 1905618"/>
                <a:gd name="connsiteX4" fmla="*/ 433773 w 1279573"/>
                <a:gd name="connsiteY4" fmla="*/ 167143 h 1905618"/>
                <a:gd name="connsiteX5" fmla="*/ 497290 w 1279573"/>
                <a:gd name="connsiteY5" fmla="*/ 239864 h 1905618"/>
                <a:gd name="connsiteX6" fmla="*/ 1176848 w 1279573"/>
                <a:gd name="connsiteY6" fmla="*/ 229263 h 1905618"/>
                <a:gd name="connsiteX7" fmla="*/ 1271604 w 1279573"/>
                <a:gd name="connsiteY7" fmla="*/ 282774 h 1905618"/>
                <a:gd name="connsiteX8" fmla="*/ 1268673 w 1279573"/>
                <a:gd name="connsiteY8" fmla="*/ 1725383 h 1905618"/>
                <a:gd name="connsiteX9" fmla="*/ 1122460 w 1279573"/>
                <a:gd name="connsiteY9" fmla="*/ 1883563 h 1905618"/>
                <a:gd name="connsiteX10" fmla="*/ 445407 w 1279573"/>
                <a:gd name="connsiteY10" fmla="*/ 1892311 h 1905618"/>
                <a:gd name="connsiteX11" fmla="*/ 335742 w 1279573"/>
                <a:gd name="connsiteY11" fmla="*/ 1782610 h 1905618"/>
                <a:gd name="connsiteX12" fmla="*/ 287108 w 1279573"/>
                <a:gd name="connsiteY12" fmla="*/ 1092103 h 1905618"/>
                <a:gd name="connsiteX13" fmla="*/ 0 w 1279573"/>
                <a:gd name="connsiteY13" fmla="*/ 989814 h 1905618"/>
                <a:gd name="connsiteX14" fmla="*/ 3818 w 1279573"/>
                <a:gd name="connsiteY14" fmla="*/ 588083 h 1905618"/>
                <a:gd name="connsiteX0" fmla="*/ 3818 w 1278761"/>
                <a:gd name="connsiteY0" fmla="*/ 588083 h 1903095"/>
                <a:gd name="connsiteX1" fmla="*/ 28881 w 1278761"/>
                <a:gd name="connsiteY1" fmla="*/ 196313 h 1903095"/>
                <a:gd name="connsiteX2" fmla="*/ 151014 w 1278761"/>
                <a:gd name="connsiteY2" fmla="*/ 30190 h 1903095"/>
                <a:gd name="connsiteX3" fmla="*/ 386723 w 1278761"/>
                <a:gd name="connsiteY3" fmla="*/ 23540 h 1903095"/>
                <a:gd name="connsiteX4" fmla="*/ 433773 w 1278761"/>
                <a:gd name="connsiteY4" fmla="*/ 167143 h 1903095"/>
                <a:gd name="connsiteX5" fmla="*/ 497290 w 1278761"/>
                <a:gd name="connsiteY5" fmla="*/ 239864 h 1903095"/>
                <a:gd name="connsiteX6" fmla="*/ 1176848 w 1278761"/>
                <a:gd name="connsiteY6" fmla="*/ 229263 h 1903095"/>
                <a:gd name="connsiteX7" fmla="*/ 1269040 w 1278761"/>
                <a:gd name="connsiteY7" fmla="*/ 328935 h 1903095"/>
                <a:gd name="connsiteX8" fmla="*/ 1268673 w 1278761"/>
                <a:gd name="connsiteY8" fmla="*/ 1725383 h 1903095"/>
                <a:gd name="connsiteX9" fmla="*/ 1122460 w 1278761"/>
                <a:gd name="connsiteY9" fmla="*/ 1883563 h 1903095"/>
                <a:gd name="connsiteX10" fmla="*/ 445407 w 1278761"/>
                <a:gd name="connsiteY10" fmla="*/ 1892311 h 1903095"/>
                <a:gd name="connsiteX11" fmla="*/ 335742 w 1278761"/>
                <a:gd name="connsiteY11" fmla="*/ 1782610 h 1903095"/>
                <a:gd name="connsiteX12" fmla="*/ 287108 w 1278761"/>
                <a:gd name="connsiteY12" fmla="*/ 1092103 h 1903095"/>
                <a:gd name="connsiteX13" fmla="*/ 0 w 1278761"/>
                <a:gd name="connsiteY13" fmla="*/ 989814 h 1903095"/>
                <a:gd name="connsiteX14" fmla="*/ 3818 w 1278761"/>
                <a:gd name="connsiteY14" fmla="*/ 588083 h 1903095"/>
                <a:gd name="connsiteX0" fmla="*/ 3818 w 1278761"/>
                <a:gd name="connsiteY0" fmla="*/ 588083 h 1903095"/>
                <a:gd name="connsiteX1" fmla="*/ 28881 w 1278761"/>
                <a:gd name="connsiteY1" fmla="*/ 196313 h 1903095"/>
                <a:gd name="connsiteX2" fmla="*/ 151014 w 1278761"/>
                <a:gd name="connsiteY2" fmla="*/ 30190 h 1903095"/>
                <a:gd name="connsiteX3" fmla="*/ 386723 w 1278761"/>
                <a:gd name="connsiteY3" fmla="*/ 23540 h 1903095"/>
                <a:gd name="connsiteX4" fmla="*/ 433773 w 1278761"/>
                <a:gd name="connsiteY4" fmla="*/ 167143 h 1903095"/>
                <a:gd name="connsiteX5" fmla="*/ 497290 w 1278761"/>
                <a:gd name="connsiteY5" fmla="*/ 239864 h 1903095"/>
                <a:gd name="connsiteX6" fmla="*/ 1176848 w 1278761"/>
                <a:gd name="connsiteY6" fmla="*/ 229263 h 1903095"/>
                <a:gd name="connsiteX7" fmla="*/ 1269040 w 1278761"/>
                <a:gd name="connsiteY7" fmla="*/ 328935 h 1903095"/>
                <a:gd name="connsiteX8" fmla="*/ 1268673 w 1278761"/>
                <a:gd name="connsiteY8" fmla="*/ 1725383 h 1903095"/>
                <a:gd name="connsiteX9" fmla="*/ 1122460 w 1278761"/>
                <a:gd name="connsiteY9" fmla="*/ 1883563 h 1903095"/>
                <a:gd name="connsiteX10" fmla="*/ 445407 w 1278761"/>
                <a:gd name="connsiteY10" fmla="*/ 1892311 h 1903095"/>
                <a:gd name="connsiteX11" fmla="*/ 335742 w 1278761"/>
                <a:gd name="connsiteY11" fmla="*/ 1782610 h 1903095"/>
                <a:gd name="connsiteX12" fmla="*/ 287108 w 1278761"/>
                <a:gd name="connsiteY12" fmla="*/ 1092103 h 1903095"/>
                <a:gd name="connsiteX13" fmla="*/ 0 w 1278761"/>
                <a:gd name="connsiteY13" fmla="*/ 989814 h 1903095"/>
                <a:gd name="connsiteX14" fmla="*/ 3818 w 1278761"/>
                <a:gd name="connsiteY14" fmla="*/ 588083 h 1903095"/>
                <a:gd name="connsiteX0" fmla="*/ 3818 w 1278761"/>
                <a:gd name="connsiteY0" fmla="*/ 588083 h 1903095"/>
                <a:gd name="connsiteX1" fmla="*/ 28881 w 1278761"/>
                <a:gd name="connsiteY1" fmla="*/ 196313 h 1903095"/>
                <a:gd name="connsiteX2" fmla="*/ 151014 w 1278761"/>
                <a:gd name="connsiteY2" fmla="*/ 30190 h 1903095"/>
                <a:gd name="connsiteX3" fmla="*/ 386723 w 1278761"/>
                <a:gd name="connsiteY3" fmla="*/ 23540 h 1903095"/>
                <a:gd name="connsiteX4" fmla="*/ 433773 w 1278761"/>
                <a:gd name="connsiteY4" fmla="*/ 167143 h 1903095"/>
                <a:gd name="connsiteX5" fmla="*/ 497290 w 1278761"/>
                <a:gd name="connsiteY5" fmla="*/ 239864 h 1903095"/>
                <a:gd name="connsiteX6" fmla="*/ 1176848 w 1278761"/>
                <a:gd name="connsiteY6" fmla="*/ 229263 h 1903095"/>
                <a:gd name="connsiteX7" fmla="*/ 1269040 w 1278761"/>
                <a:gd name="connsiteY7" fmla="*/ 328935 h 1903095"/>
                <a:gd name="connsiteX8" fmla="*/ 1268673 w 1278761"/>
                <a:gd name="connsiteY8" fmla="*/ 1725383 h 1903095"/>
                <a:gd name="connsiteX9" fmla="*/ 1122460 w 1278761"/>
                <a:gd name="connsiteY9" fmla="*/ 1883563 h 1903095"/>
                <a:gd name="connsiteX10" fmla="*/ 445407 w 1278761"/>
                <a:gd name="connsiteY10" fmla="*/ 1892311 h 1903095"/>
                <a:gd name="connsiteX11" fmla="*/ 335742 w 1278761"/>
                <a:gd name="connsiteY11" fmla="*/ 1782610 h 1903095"/>
                <a:gd name="connsiteX12" fmla="*/ 287108 w 1278761"/>
                <a:gd name="connsiteY12" fmla="*/ 1092103 h 1903095"/>
                <a:gd name="connsiteX13" fmla="*/ 0 w 1278761"/>
                <a:gd name="connsiteY13" fmla="*/ 989814 h 1903095"/>
                <a:gd name="connsiteX14" fmla="*/ 3818 w 1278761"/>
                <a:gd name="connsiteY14" fmla="*/ 588083 h 1903095"/>
                <a:gd name="connsiteX0" fmla="*/ 3818 w 1278761"/>
                <a:gd name="connsiteY0" fmla="*/ 588083 h 1903095"/>
                <a:gd name="connsiteX1" fmla="*/ 28881 w 1278761"/>
                <a:gd name="connsiteY1" fmla="*/ 196313 h 1903095"/>
                <a:gd name="connsiteX2" fmla="*/ 151014 w 1278761"/>
                <a:gd name="connsiteY2" fmla="*/ 30190 h 1903095"/>
                <a:gd name="connsiteX3" fmla="*/ 386723 w 1278761"/>
                <a:gd name="connsiteY3" fmla="*/ 23540 h 1903095"/>
                <a:gd name="connsiteX4" fmla="*/ 433773 w 1278761"/>
                <a:gd name="connsiteY4" fmla="*/ 167143 h 1903095"/>
                <a:gd name="connsiteX5" fmla="*/ 497290 w 1278761"/>
                <a:gd name="connsiteY5" fmla="*/ 239864 h 1903095"/>
                <a:gd name="connsiteX6" fmla="*/ 1176848 w 1278761"/>
                <a:gd name="connsiteY6" fmla="*/ 229263 h 1903095"/>
                <a:gd name="connsiteX7" fmla="*/ 1269040 w 1278761"/>
                <a:gd name="connsiteY7" fmla="*/ 328935 h 1903095"/>
                <a:gd name="connsiteX8" fmla="*/ 1268673 w 1278761"/>
                <a:gd name="connsiteY8" fmla="*/ 1725383 h 1903095"/>
                <a:gd name="connsiteX9" fmla="*/ 1122460 w 1278761"/>
                <a:gd name="connsiteY9" fmla="*/ 1883563 h 1903095"/>
                <a:gd name="connsiteX10" fmla="*/ 445407 w 1278761"/>
                <a:gd name="connsiteY10" fmla="*/ 1892311 h 1903095"/>
                <a:gd name="connsiteX11" fmla="*/ 335742 w 1278761"/>
                <a:gd name="connsiteY11" fmla="*/ 1782610 h 1903095"/>
                <a:gd name="connsiteX12" fmla="*/ 287108 w 1278761"/>
                <a:gd name="connsiteY12" fmla="*/ 1092103 h 1903095"/>
                <a:gd name="connsiteX13" fmla="*/ 0 w 1278761"/>
                <a:gd name="connsiteY13" fmla="*/ 989814 h 1903095"/>
                <a:gd name="connsiteX14" fmla="*/ 3818 w 1278761"/>
                <a:gd name="connsiteY14" fmla="*/ 588083 h 1903095"/>
                <a:gd name="connsiteX0" fmla="*/ 3818 w 1278761"/>
                <a:gd name="connsiteY0" fmla="*/ 588083 h 1903095"/>
                <a:gd name="connsiteX1" fmla="*/ 28881 w 1278761"/>
                <a:gd name="connsiteY1" fmla="*/ 196313 h 1903095"/>
                <a:gd name="connsiteX2" fmla="*/ 151014 w 1278761"/>
                <a:gd name="connsiteY2" fmla="*/ 30190 h 1903095"/>
                <a:gd name="connsiteX3" fmla="*/ 386723 w 1278761"/>
                <a:gd name="connsiteY3" fmla="*/ 23540 h 1903095"/>
                <a:gd name="connsiteX4" fmla="*/ 433773 w 1278761"/>
                <a:gd name="connsiteY4" fmla="*/ 167143 h 1903095"/>
                <a:gd name="connsiteX5" fmla="*/ 497290 w 1278761"/>
                <a:gd name="connsiteY5" fmla="*/ 239864 h 1903095"/>
                <a:gd name="connsiteX6" fmla="*/ 1176848 w 1278761"/>
                <a:gd name="connsiteY6" fmla="*/ 229263 h 1903095"/>
                <a:gd name="connsiteX7" fmla="*/ 1269040 w 1278761"/>
                <a:gd name="connsiteY7" fmla="*/ 328935 h 1903095"/>
                <a:gd name="connsiteX8" fmla="*/ 1268673 w 1278761"/>
                <a:gd name="connsiteY8" fmla="*/ 1725383 h 1903095"/>
                <a:gd name="connsiteX9" fmla="*/ 1122460 w 1278761"/>
                <a:gd name="connsiteY9" fmla="*/ 1883563 h 1903095"/>
                <a:gd name="connsiteX10" fmla="*/ 445407 w 1278761"/>
                <a:gd name="connsiteY10" fmla="*/ 1892311 h 1903095"/>
                <a:gd name="connsiteX11" fmla="*/ 335742 w 1278761"/>
                <a:gd name="connsiteY11" fmla="*/ 1782610 h 1903095"/>
                <a:gd name="connsiteX12" fmla="*/ 287108 w 1278761"/>
                <a:gd name="connsiteY12" fmla="*/ 1092103 h 1903095"/>
                <a:gd name="connsiteX13" fmla="*/ 0 w 1278761"/>
                <a:gd name="connsiteY13" fmla="*/ 989814 h 1903095"/>
                <a:gd name="connsiteX14" fmla="*/ 3818 w 1278761"/>
                <a:gd name="connsiteY14" fmla="*/ 588083 h 1903095"/>
                <a:gd name="connsiteX0" fmla="*/ 3818 w 1278761"/>
                <a:gd name="connsiteY0" fmla="*/ 588083 h 1903095"/>
                <a:gd name="connsiteX1" fmla="*/ 28881 w 1278761"/>
                <a:gd name="connsiteY1" fmla="*/ 196313 h 1903095"/>
                <a:gd name="connsiteX2" fmla="*/ 151014 w 1278761"/>
                <a:gd name="connsiteY2" fmla="*/ 30190 h 1903095"/>
                <a:gd name="connsiteX3" fmla="*/ 386723 w 1278761"/>
                <a:gd name="connsiteY3" fmla="*/ 23540 h 1903095"/>
                <a:gd name="connsiteX4" fmla="*/ 433773 w 1278761"/>
                <a:gd name="connsiteY4" fmla="*/ 167143 h 1903095"/>
                <a:gd name="connsiteX5" fmla="*/ 497290 w 1278761"/>
                <a:gd name="connsiteY5" fmla="*/ 239864 h 1903095"/>
                <a:gd name="connsiteX6" fmla="*/ 1176848 w 1278761"/>
                <a:gd name="connsiteY6" fmla="*/ 229263 h 1903095"/>
                <a:gd name="connsiteX7" fmla="*/ 1269040 w 1278761"/>
                <a:gd name="connsiteY7" fmla="*/ 328935 h 1903095"/>
                <a:gd name="connsiteX8" fmla="*/ 1268673 w 1278761"/>
                <a:gd name="connsiteY8" fmla="*/ 1725383 h 1903095"/>
                <a:gd name="connsiteX9" fmla="*/ 1122460 w 1278761"/>
                <a:gd name="connsiteY9" fmla="*/ 1883563 h 1903095"/>
                <a:gd name="connsiteX10" fmla="*/ 445407 w 1278761"/>
                <a:gd name="connsiteY10" fmla="*/ 1892311 h 1903095"/>
                <a:gd name="connsiteX11" fmla="*/ 335742 w 1278761"/>
                <a:gd name="connsiteY11" fmla="*/ 1782610 h 1903095"/>
                <a:gd name="connsiteX12" fmla="*/ 287108 w 1278761"/>
                <a:gd name="connsiteY12" fmla="*/ 1092103 h 1903095"/>
                <a:gd name="connsiteX13" fmla="*/ 0 w 1278761"/>
                <a:gd name="connsiteY13" fmla="*/ 989814 h 1903095"/>
                <a:gd name="connsiteX14" fmla="*/ 3818 w 1278761"/>
                <a:gd name="connsiteY14" fmla="*/ 588083 h 1903095"/>
                <a:gd name="connsiteX0" fmla="*/ 3818 w 1278761"/>
                <a:gd name="connsiteY0" fmla="*/ 588083 h 1903095"/>
                <a:gd name="connsiteX1" fmla="*/ 28881 w 1278761"/>
                <a:gd name="connsiteY1" fmla="*/ 196313 h 1903095"/>
                <a:gd name="connsiteX2" fmla="*/ 151014 w 1278761"/>
                <a:gd name="connsiteY2" fmla="*/ 30190 h 1903095"/>
                <a:gd name="connsiteX3" fmla="*/ 386723 w 1278761"/>
                <a:gd name="connsiteY3" fmla="*/ 23540 h 1903095"/>
                <a:gd name="connsiteX4" fmla="*/ 433773 w 1278761"/>
                <a:gd name="connsiteY4" fmla="*/ 167143 h 1903095"/>
                <a:gd name="connsiteX5" fmla="*/ 497290 w 1278761"/>
                <a:gd name="connsiteY5" fmla="*/ 239864 h 1903095"/>
                <a:gd name="connsiteX6" fmla="*/ 1176848 w 1278761"/>
                <a:gd name="connsiteY6" fmla="*/ 229263 h 1903095"/>
                <a:gd name="connsiteX7" fmla="*/ 1269040 w 1278761"/>
                <a:gd name="connsiteY7" fmla="*/ 328935 h 1903095"/>
                <a:gd name="connsiteX8" fmla="*/ 1268673 w 1278761"/>
                <a:gd name="connsiteY8" fmla="*/ 1725383 h 1903095"/>
                <a:gd name="connsiteX9" fmla="*/ 1122460 w 1278761"/>
                <a:gd name="connsiteY9" fmla="*/ 1883563 h 1903095"/>
                <a:gd name="connsiteX10" fmla="*/ 445407 w 1278761"/>
                <a:gd name="connsiteY10" fmla="*/ 1892311 h 1903095"/>
                <a:gd name="connsiteX11" fmla="*/ 335742 w 1278761"/>
                <a:gd name="connsiteY11" fmla="*/ 1782610 h 1903095"/>
                <a:gd name="connsiteX12" fmla="*/ 287108 w 1278761"/>
                <a:gd name="connsiteY12" fmla="*/ 1092103 h 1903095"/>
                <a:gd name="connsiteX13" fmla="*/ 0 w 1278761"/>
                <a:gd name="connsiteY13" fmla="*/ 989814 h 1903095"/>
                <a:gd name="connsiteX14" fmla="*/ 3818 w 1278761"/>
                <a:gd name="connsiteY14" fmla="*/ 588083 h 1903095"/>
                <a:gd name="connsiteX0" fmla="*/ 3818 w 1269098"/>
                <a:gd name="connsiteY0" fmla="*/ 588083 h 1892311"/>
                <a:gd name="connsiteX1" fmla="*/ 28881 w 1269098"/>
                <a:gd name="connsiteY1" fmla="*/ 196313 h 1892311"/>
                <a:gd name="connsiteX2" fmla="*/ 151014 w 1269098"/>
                <a:gd name="connsiteY2" fmla="*/ 30190 h 1892311"/>
                <a:gd name="connsiteX3" fmla="*/ 386723 w 1269098"/>
                <a:gd name="connsiteY3" fmla="*/ 23540 h 1892311"/>
                <a:gd name="connsiteX4" fmla="*/ 433773 w 1269098"/>
                <a:gd name="connsiteY4" fmla="*/ 167143 h 1892311"/>
                <a:gd name="connsiteX5" fmla="*/ 497290 w 1269098"/>
                <a:gd name="connsiteY5" fmla="*/ 239864 h 1892311"/>
                <a:gd name="connsiteX6" fmla="*/ 1176848 w 1269098"/>
                <a:gd name="connsiteY6" fmla="*/ 229263 h 1892311"/>
                <a:gd name="connsiteX7" fmla="*/ 1269040 w 1269098"/>
                <a:gd name="connsiteY7" fmla="*/ 328935 h 1892311"/>
                <a:gd name="connsiteX8" fmla="*/ 1268673 w 1269098"/>
                <a:gd name="connsiteY8" fmla="*/ 1725383 h 1892311"/>
                <a:gd name="connsiteX9" fmla="*/ 1122460 w 1269098"/>
                <a:gd name="connsiteY9" fmla="*/ 1883563 h 1892311"/>
                <a:gd name="connsiteX10" fmla="*/ 445407 w 1269098"/>
                <a:gd name="connsiteY10" fmla="*/ 1892311 h 1892311"/>
                <a:gd name="connsiteX11" fmla="*/ 335742 w 1269098"/>
                <a:gd name="connsiteY11" fmla="*/ 1782610 h 1892311"/>
                <a:gd name="connsiteX12" fmla="*/ 287108 w 1269098"/>
                <a:gd name="connsiteY12" fmla="*/ 1092103 h 1892311"/>
                <a:gd name="connsiteX13" fmla="*/ 0 w 1269098"/>
                <a:gd name="connsiteY13" fmla="*/ 989814 h 1892311"/>
                <a:gd name="connsiteX14" fmla="*/ 3818 w 1269098"/>
                <a:gd name="connsiteY14" fmla="*/ 588083 h 1892311"/>
                <a:gd name="connsiteX0" fmla="*/ 3818 w 1269098"/>
                <a:gd name="connsiteY0" fmla="*/ 588083 h 1892311"/>
                <a:gd name="connsiteX1" fmla="*/ 28881 w 1269098"/>
                <a:gd name="connsiteY1" fmla="*/ 196313 h 1892311"/>
                <a:gd name="connsiteX2" fmla="*/ 151014 w 1269098"/>
                <a:gd name="connsiteY2" fmla="*/ 30190 h 1892311"/>
                <a:gd name="connsiteX3" fmla="*/ 386723 w 1269098"/>
                <a:gd name="connsiteY3" fmla="*/ 23540 h 1892311"/>
                <a:gd name="connsiteX4" fmla="*/ 433773 w 1269098"/>
                <a:gd name="connsiteY4" fmla="*/ 167143 h 1892311"/>
                <a:gd name="connsiteX5" fmla="*/ 497290 w 1269098"/>
                <a:gd name="connsiteY5" fmla="*/ 239864 h 1892311"/>
                <a:gd name="connsiteX6" fmla="*/ 1176848 w 1269098"/>
                <a:gd name="connsiteY6" fmla="*/ 229263 h 1892311"/>
                <a:gd name="connsiteX7" fmla="*/ 1269040 w 1269098"/>
                <a:gd name="connsiteY7" fmla="*/ 328935 h 1892311"/>
                <a:gd name="connsiteX8" fmla="*/ 1268673 w 1269098"/>
                <a:gd name="connsiteY8" fmla="*/ 1725383 h 1892311"/>
                <a:gd name="connsiteX9" fmla="*/ 1122460 w 1269098"/>
                <a:gd name="connsiteY9" fmla="*/ 1883563 h 1892311"/>
                <a:gd name="connsiteX10" fmla="*/ 445407 w 1269098"/>
                <a:gd name="connsiteY10" fmla="*/ 1892311 h 1892311"/>
                <a:gd name="connsiteX11" fmla="*/ 335742 w 1269098"/>
                <a:gd name="connsiteY11" fmla="*/ 1782610 h 1892311"/>
                <a:gd name="connsiteX12" fmla="*/ 287108 w 1269098"/>
                <a:gd name="connsiteY12" fmla="*/ 1092103 h 1892311"/>
                <a:gd name="connsiteX13" fmla="*/ 0 w 1269098"/>
                <a:gd name="connsiteY13" fmla="*/ 989814 h 1892311"/>
                <a:gd name="connsiteX14" fmla="*/ 3818 w 1269098"/>
                <a:gd name="connsiteY14" fmla="*/ 588083 h 1892311"/>
                <a:gd name="connsiteX0" fmla="*/ 3818 w 1269098"/>
                <a:gd name="connsiteY0" fmla="*/ 588083 h 1892311"/>
                <a:gd name="connsiteX1" fmla="*/ 28881 w 1269098"/>
                <a:gd name="connsiteY1" fmla="*/ 196313 h 1892311"/>
                <a:gd name="connsiteX2" fmla="*/ 151014 w 1269098"/>
                <a:gd name="connsiteY2" fmla="*/ 30190 h 1892311"/>
                <a:gd name="connsiteX3" fmla="*/ 386723 w 1269098"/>
                <a:gd name="connsiteY3" fmla="*/ 23540 h 1892311"/>
                <a:gd name="connsiteX4" fmla="*/ 433773 w 1269098"/>
                <a:gd name="connsiteY4" fmla="*/ 167143 h 1892311"/>
                <a:gd name="connsiteX5" fmla="*/ 497290 w 1269098"/>
                <a:gd name="connsiteY5" fmla="*/ 239864 h 1892311"/>
                <a:gd name="connsiteX6" fmla="*/ 1176848 w 1269098"/>
                <a:gd name="connsiteY6" fmla="*/ 229263 h 1892311"/>
                <a:gd name="connsiteX7" fmla="*/ 1269040 w 1269098"/>
                <a:gd name="connsiteY7" fmla="*/ 328935 h 1892311"/>
                <a:gd name="connsiteX8" fmla="*/ 1268673 w 1269098"/>
                <a:gd name="connsiteY8" fmla="*/ 1725383 h 1892311"/>
                <a:gd name="connsiteX9" fmla="*/ 1122460 w 1269098"/>
                <a:gd name="connsiteY9" fmla="*/ 1883563 h 1892311"/>
                <a:gd name="connsiteX10" fmla="*/ 445407 w 1269098"/>
                <a:gd name="connsiteY10" fmla="*/ 1892311 h 1892311"/>
                <a:gd name="connsiteX11" fmla="*/ 335742 w 1269098"/>
                <a:gd name="connsiteY11" fmla="*/ 1782610 h 1892311"/>
                <a:gd name="connsiteX12" fmla="*/ 287108 w 1269098"/>
                <a:gd name="connsiteY12" fmla="*/ 1092103 h 1892311"/>
                <a:gd name="connsiteX13" fmla="*/ 0 w 1269098"/>
                <a:gd name="connsiteY13" fmla="*/ 989814 h 1892311"/>
                <a:gd name="connsiteX14" fmla="*/ 3818 w 1269098"/>
                <a:gd name="connsiteY14" fmla="*/ 588083 h 1892311"/>
                <a:gd name="connsiteX0" fmla="*/ 3818 w 1269098"/>
                <a:gd name="connsiteY0" fmla="*/ 588083 h 1892311"/>
                <a:gd name="connsiteX1" fmla="*/ 28881 w 1269098"/>
                <a:gd name="connsiteY1" fmla="*/ 196313 h 1892311"/>
                <a:gd name="connsiteX2" fmla="*/ 151014 w 1269098"/>
                <a:gd name="connsiteY2" fmla="*/ 30190 h 1892311"/>
                <a:gd name="connsiteX3" fmla="*/ 386723 w 1269098"/>
                <a:gd name="connsiteY3" fmla="*/ 23540 h 1892311"/>
                <a:gd name="connsiteX4" fmla="*/ 433773 w 1269098"/>
                <a:gd name="connsiteY4" fmla="*/ 167143 h 1892311"/>
                <a:gd name="connsiteX5" fmla="*/ 497290 w 1269098"/>
                <a:gd name="connsiteY5" fmla="*/ 239864 h 1892311"/>
                <a:gd name="connsiteX6" fmla="*/ 1176848 w 1269098"/>
                <a:gd name="connsiteY6" fmla="*/ 229263 h 1892311"/>
                <a:gd name="connsiteX7" fmla="*/ 1269040 w 1269098"/>
                <a:gd name="connsiteY7" fmla="*/ 328935 h 1892311"/>
                <a:gd name="connsiteX8" fmla="*/ 1268673 w 1269098"/>
                <a:gd name="connsiteY8" fmla="*/ 1725383 h 1892311"/>
                <a:gd name="connsiteX9" fmla="*/ 1122460 w 1269098"/>
                <a:gd name="connsiteY9" fmla="*/ 1883563 h 1892311"/>
                <a:gd name="connsiteX10" fmla="*/ 445407 w 1269098"/>
                <a:gd name="connsiteY10" fmla="*/ 1892311 h 1892311"/>
                <a:gd name="connsiteX11" fmla="*/ 335742 w 1269098"/>
                <a:gd name="connsiteY11" fmla="*/ 1782610 h 1892311"/>
                <a:gd name="connsiteX12" fmla="*/ 287108 w 1269098"/>
                <a:gd name="connsiteY12" fmla="*/ 1092103 h 1892311"/>
                <a:gd name="connsiteX13" fmla="*/ 0 w 1269098"/>
                <a:gd name="connsiteY13" fmla="*/ 989814 h 1892311"/>
                <a:gd name="connsiteX14" fmla="*/ 3818 w 1269098"/>
                <a:gd name="connsiteY14" fmla="*/ 588083 h 1892311"/>
                <a:gd name="connsiteX0" fmla="*/ 3818 w 1269098"/>
                <a:gd name="connsiteY0" fmla="*/ 588083 h 1898645"/>
                <a:gd name="connsiteX1" fmla="*/ 28881 w 1269098"/>
                <a:gd name="connsiteY1" fmla="*/ 196313 h 1898645"/>
                <a:gd name="connsiteX2" fmla="*/ 151014 w 1269098"/>
                <a:gd name="connsiteY2" fmla="*/ 30190 h 1898645"/>
                <a:gd name="connsiteX3" fmla="*/ 386723 w 1269098"/>
                <a:gd name="connsiteY3" fmla="*/ 23540 h 1898645"/>
                <a:gd name="connsiteX4" fmla="*/ 433773 w 1269098"/>
                <a:gd name="connsiteY4" fmla="*/ 167143 h 1898645"/>
                <a:gd name="connsiteX5" fmla="*/ 497290 w 1269098"/>
                <a:gd name="connsiteY5" fmla="*/ 239864 h 1898645"/>
                <a:gd name="connsiteX6" fmla="*/ 1176848 w 1269098"/>
                <a:gd name="connsiteY6" fmla="*/ 229263 h 1898645"/>
                <a:gd name="connsiteX7" fmla="*/ 1269040 w 1269098"/>
                <a:gd name="connsiteY7" fmla="*/ 328935 h 1898645"/>
                <a:gd name="connsiteX8" fmla="*/ 1268673 w 1269098"/>
                <a:gd name="connsiteY8" fmla="*/ 1725383 h 1898645"/>
                <a:gd name="connsiteX9" fmla="*/ 1122460 w 1269098"/>
                <a:gd name="connsiteY9" fmla="*/ 1883563 h 1898645"/>
                <a:gd name="connsiteX10" fmla="*/ 445407 w 1269098"/>
                <a:gd name="connsiteY10" fmla="*/ 1892311 h 1898645"/>
                <a:gd name="connsiteX11" fmla="*/ 326340 w 1269098"/>
                <a:gd name="connsiteY11" fmla="*/ 1780181 h 1898645"/>
                <a:gd name="connsiteX12" fmla="*/ 287108 w 1269098"/>
                <a:gd name="connsiteY12" fmla="*/ 1092103 h 1898645"/>
                <a:gd name="connsiteX13" fmla="*/ 0 w 1269098"/>
                <a:gd name="connsiteY13" fmla="*/ 989814 h 1898645"/>
                <a:gd name="connsiteX14" fmla="*/ 3818 w 1269098"/>
                <a:gd name="connsiteY14" fmla="*/ 588083 h 1898645"/>
                <a:gd name="connsiteX0" fmla="*/ 3818 w 1269098"/>
                <a:gd name="connsiteY0" fmla="*/ 588083 h 1898645"/>
                <a:gd name="connsiteX1" fmla="*/ 28881 w 1269098"/>
                <a:gd name="connsiteY1" fmla="*/ 196313 h 1898645"/>
                <a:gd name="connsiteX2" fmla="*/ 151014 w 1269098"/>
                <a:gd name="connsiteY2" fmla="*/ 30190 h 1898645"/>
                <a:gd name="connsiteX3" fmla="*/ 386723 w 1269098"/>
                <a:gd name="connsiteY3" fmla="*/ 23540 h 1898645"/>
                <a:gd name="connsiteX4" fmla="*/ 433773 w 1269098"/>
                <a:gd name="connsiteY4" fmla="*/ 167143 h 1898645"/>
                <a:gd name="connsiteX5" fmla="*/ 497290 w 1269098"/>
                <a:gd name="connsiteY5" fmla="*/ 239864 h 1898645"/>
                <a:gd name="connsiteX6" fmla="*/ 1176848 w 1269098"/>
                <a:gd name="connsiteY6" fmla="*/ 229263 h 1898645"/>
                <a:gd name="connsiteX7" fmla="*/ 1269040 w 1269098"/>
                <a:gd name="connsiteY7" fmla="*/ 328935 h 1898645"/>
                <a:gd name="connsiteX8" fmla="*/ 1268673 w 1269098"/>
                <a:gd name="connsiteY8" fmla="*/ 1725383 h 1898645"/>
                <a:gd name="connsiteX9" fmla="*/ 1122460 w 1269098"/>
                <a:gd name="connsiteY9" fmla="*/ 1883563 h 1898645"/>
                <a:gd name="connsiteX10" fmla="*/ 445407 w 1269098"/>
                <a:gd name="connsiteY10" fmla="*/ 1892311 h 1898645"/>
                <a:gd name="connsiteX11" fmla="*/ 326340 w 1269098"/>
                <a:gd name="connsiteY11" fmla="*/ 1780181 h 1898645"/>
                <a:gd name="connsiteX12" fmla="*/ 287108 w 1269098"/>
                <a:gd name="connsiteY12" fmla="*/ 1092103 h 1898645"/>
                <a:gd name="connsiteX13" fmla="*/ 0 w 1269098"/>
                <a:gd name="connsiteY13" fmla="*/ 989814 h 1898645"/>
                <a:gd name="connsiteX14" fmla="*/ 3818 w 1269098"/>
                <a:gd name="connsiteY14" fmla="*/ 588083 h 1898645"/>
                <a:gd name="connsiteX0" fmla="*/ 3818 w 1269098"/>
                <a:gd name="connsiteY0" fmla="*/ 588083 h 1904437"/>
                <a:gd name="connsiteX1" fmla="*/ 28881 w 1269098"/>
                <a:gd name="connsiteY1" fmla="*/ 196313 h 1904437"/>
                <a:gd name="connsiteX2" fmla="*/ 151014 w 1269098"/>
                <a:gd name="connsiteY2" fmla="*/ 30190 h 1904437"/>
                <a:gd name="connsiteX3" fmla="*/ 386723 w 1269098"/>
                <a:gd name="connsiteY3" fmla="*/ 23540 h 1904437"/>
                <a:gd name="connsiteX4" fmla="*/ 433773 w 1269098"/>
                <a:gd name="connsiteY4" fmla="*/ 167143 h 1904437"/>
                <a:gd name="connsiteX5" fmla="*/ 497290 w 1269098"/>
                <a:gd name="connsiteY5" fmla="*/ 239864 h 1904437"/>
                <a:gd name="connsiteX6" fmla="*/ 1176848 w 1269098"/>
                <a:gd name="connsiteY6" fmla="*/ 229263 h 1904437"/>
                <a:gd name="connsiteX7" fmla="*/ 1269040 w 1269098"/>
                <a:gd name="connsiteY7" fmla="*/ 328935 h 1904437"/>
                <a:gd name="connsiteX8" fmla="*/ 1268673 w 1269098"/>
                <a:gd name="connsiteY8" fmla="*/ 1725383 h 1904437"/>
                <a:gd name="connsiteX9" fmla="*/ 1122460 w 1269098"/>
                <a:gd name="connsiteY9" fmla="*/ 1883563 h 1904437"/>
                <a:gd name="connsiteX10" fmla="*/ 438569 w 1269098"/>
                <a:gd name="connsiteY10" fmla="*/ 1891501 h 1904437"/>
                <a:gd name="connsiteX11" fmla="*/ 326340 w 1269098"/>
                <a:gd name="connsiteY11" fmla="*/ 1780181 h 1904437"/>
                <a:gd name="connsiteX12" fmla="*/ 287108 w 1269098"/>
                <a:gd name="connsiteY12" fmla="*/ 1092103 h 1904437"/>
                <a:gd name="connsiteX13" fmla="*/ 0 w 1269098"/>
                <a:gd name="connsiteY13" fmla="*/ 989814 h 1904437"/>
                <a:gd name="connsiteX14" fmla="*/ 3818 w 1269098"/>
                <a:gd name="connsiteY14" fmla="*/ 588083 h 1904437"/>
                <a:gd name="connsiteX0" fmla="*/ 3818 w 1269098"/>
                <a:gd name="connsiteY0" fmla="*/ 588083 h 1899470"/>
                <a:gd name="connsiteX1" fmla="*/ 28881 w 1269098"/>
                <a:gd name="connsiteY1" fmla="*/ 196313 h 1899470"/>
                <a:gd name="connsiteX2" fmla="*/ 151014 w 1269098"/>
                <a:gd name="connsiteY2" fmla="*/ 30190 h 1899470"/>
                <a:gd name="connsiteX3" fmla="*/ 386723 w 1269098"/>
                <a:gd name="connsiteY3" fmla="*/ 23540 h 1899470"/>
                <a:gd name="connsiteX4" fmla="*/ 433773 w 1269098"/>
                <a:gd name="connsiteY4" fmla="*/ 167143 h 1899470"/>
                <a:gd name="connsiteX5" fmla="*/ 497290 w 1269098"/>
                <a:gd name="connsiteY5" fmla="*/ 239864 h 1899470"/>
                <a:gd name="connsiteX6" fmla="*/ 1176848 w 1269098"/>
                <a:gd name="connsiteY6" fmla="*/ 229263 h 1899470"/>
                <a:gd name="connsiteX7" fmla="*/ 1269040 w 1269098"/>
                <a:gd name="connsiteY7" fmla="*/ 328935 h 1899470"/>
                <a:gd name="connsiteX8" fmla="*/ 1268673 w 1269098"/>
                <a:gd name="connsiteY8" fmla="*/ 1725383 h 1899470"/>
                <a:gd name="connsiteX9" fmla="*/ 1122460 w 1269098"/>
                <a:gd name="connsiteY9" fmla="*/ 1883563 h 1899470"/>
                <a:gd name="connsiteX10" fmla="*/ 438569 w 1269098"/>
                <a:gd name="connsiteY10" fmla="*/ 1891501 h 1899470"/>
                <a:gd name="connsiteX11" fmla="*/ 326340 w 1269098"/>
                <a:gd name="connsiteY11" fmla="*/ 1780181 h 1899470"/>
                <a:gd name="connsiteX12" fmla="*/ 287108 w 1269098"/>
                <a:gd name="connsiteY12" fmla="*/ 1092103 h 1899470"/>
                <a:gd name="connsiteX13" fmla="*/ 0 w 1269098"/>
                <a:gd name="connsiteY13" fmla="*/ 989814 h 1899470"/>
                <a:gd name="connsiteX14" fmla="*/ 3818 w 1269098"/>
                <a:gd name="connsiteY14" fmla="*/ 588083 h 1899470"/>
                <a:gd name="connsiteX0" fmla="*/ 3818 w 1269098"/>
                <a:gd name="connsiteY0" fmla="*/ 588083 h 1897738"/>
                <a:gd name="connsiteX1" fmla="*/ 28881 w 1269098"/>
                <a:gd name="connsiteY1" fmla="*/ 196313 h 1897738"/>
                <a:gd name="connsiteX2" fmla="*/ 151014 w 1269098"/>
                <a:gd name="connsiteY2" fmla="*/ 30190 h 1897738"/>
                <a:gd name="connsiteX3" fmla="*/ 386723 w 1269098"/>
                <a:gd name="connsiteY3" fmla="*/ 23540 h 1897738"/>
                <a:gd name="connsiteX4" fmla="*/ 433773 w 1269098"/>
                <a:gd name="connsiteY4" fmla="*/ 167143 h 1897738"/>
                <a:gd name="connsiteX5" fmla="*/ 497290 w 1269098"/>
                <a:gd name="connsiteY5" fmla="*/ 239864 h 1897738"/>
                <a:gd name="connsiteX6" fmla="*/ 1176848 w 1269098"/>
                <a:gd name="connsiteY6" fmla="*/ 229263 h 1897738"/>
                <a:gd name="connsiteX7" fmla="*/ 1269040 w 1269098"/>
                <a:gd name="connsiteY7" fmla="*/ 328935 h 1897738"/>
                <a:gd name="connsiteX8" fmla="*/ 1268673 w 1269098"/>
                <a:gd name="connsiteY8" fmla="*/ 1725383 h 1897738"/>
                <a:gd name="connsiteX9" fmla="*/ 1122460 w 1269098"/>
                <a:gd name="connsiteY9" fmla="*/ 1883563 h 1897738"/>
                <a:gd name="connsiteX10" fmla="*/ 438569 w 1269098"/>
                <a:gd name="connsiteY10" fmla="*/ 1891501 h 1897738"/>
                <a:gd name="connsiteX11" fmla="*/ 326340 w 1269098"/>
                <a:gd name="connsiteY11" fmla="*/ 1780181 h 1897738"/>
                <a:gd name="connsiteX12" fmla="*/ 287108 w 1269098"/>
                <a:gd name="connsiteY12" fmla="*/ 1092103 h 1897738"/>
                <a:gd name="connsiteX13" fmla="*/ 0 w 1269098"/>
                <a:gd name="connsiteY13" fmla="*/ 989814 h 1897738"/>
                <a:gd name="connsiteX14" fmla="*/ 3818 w 1269098"/>
                <a:gd name="connsiteY14" fmla="*/ 588083 h 1897738"/>
                <a:gd name="connsiteX0" fmla="*/ 3818 w 1269098"/>
                <a:gd name="connsiteY0" fmla="*/ 588083 h 1901921"/>
                <a:gd name="connsiteX1" fmla="*/ 28881 w 1269098"/>
                <a:gd name="connsiteY1" fmla="*/ 196313 h 1901921"/>
                <a:gd name="connsiteX2" fmla="*/ 151014 w 1269098"/>
                <a:gd name="connsiteY2" fmla="*/ 30190 h 1901921"/>
                <a:gd name="connsiteX3" fmla="*/ 386723 w 1269098"/>
                <a:gd name="connsiteY3" fmla="*/ 23540 h 1901921"/>
                <a:gd name="connsiteX4" fmla="*/ 433773 w 1269098"/>
                <a:gd name="connsiteY4" fmla="*/ 167143 h 1901921"/>
                <a:gd name="connsiteX5" fmla="*/ 497290 w 1269098"/>
                <a:gd name="connsiteY5" fmla="*/ 239864 h 1901921"/>
                <a:gd name="connsiteX6" fmla="*/ 1176848 w 1269098"/>
                <a:gd name="connsiteY6" fmla="*/ 229263 h 1901921"/>
                <a:gd name="connsiteX7" fmla="*/ 1269040 w 1269098"/>
                <a:gd name="connsiteY7" fmla="*/ 328935 h 1901921"/>
                <a:gd name="connsiteX8" fmla="*/ 1268673 w 1269098"/>
                <a:gd name="connsiteY8" fmla="*/ 1725383 h 1901921"/>
                <a:gd name="connsiteX9" fmla="*/ 1122460 w 1269098"/>
                <a:gd name="connsiteY9" fmla="*/ 1883563 h 1901921"/>
                <a:gd name="connsiteX10" fmla="*/ 438569 w 1269098"/>
                <a:gd name="connsiteY10" fmla="*/ 1891501 h 1901921"/>
                <a:gd name="connsiteX11" fmla="*/ 326340 w 1269098"/>
                <a:gd name="connsiteY11" fmla="*/ 1780181 h 1901921"/>
                <a:gd name="connsiteX12" fmla="*/ 287108 w 1269098"/>
                <a:gd name="connsiteY12" fmla="*/ 1092103 h 1901921"/>
                <a:gd name="connsiteX13" fmla="*/ 0 w 1269098"/>
                <a:gd name="connsiteY13" fmla="*/ 989814 h 1901921"/>
                <a:gd name="connsiteX14" fmla="*/ 3818 w 1269098"/>
                <a:gd name="connsiteY14" fmla="*/ 588083 h 1901921"/>
                <a:gd name="connsiteX0" fmla="*/ 3818 w 1269098"/>
                <a:gd name="connsiteY0" fmla="*/ 588083 h 1901921"/>
                <a:gd name="connsiteX1" fmla="*/ 28881 w 1269098"/>
                <a:gd name="connsiteY1" fmla="*/ 196313 h 1901921"/>
                <a:gd name="connsiteX2" fmla="*/ 151014 w 1269098"/>
                <a:gd name="connsiteY2" fmla="*/ 30190 h 1901921"/>
                <a:gd name="connsiteX3" fmla="*/ 386723 w 1269098"/>
                <a:gd name="connsiteY3" fmla="*/ 23540 h 1901921"/>
                <a:gd name="connsiteX4" fmla="*/ 433773 w 1269098"/>
                <a:gd name="connsiteY4" fmla="*/ 167143 h 1901921"/>
                <a:gd name="connsiteX5" fmla="*/ 497290 w 1269098"/>
                <a:gd name="connsiteY5" fmla="*/ 239864 h 1901921"/>
                <a:gd name="connsiteX6" fmla="*/ 1176848 w 1269098"/>
                <a:gd name="connsiteY6" fmla="*/ 229263 h 1901921"/>
                <a:gd name="connsiteX7" fmla="*/ 1269040 w 1269098"/>
                <a:gd name="connsiteY7" fmla="*/ 328935 h 1901921"/>
                <a:gd name="connsiteX8" fmla="*/ 1268673 w 1269098"/>
                <a:gd name="connsiteY8" fmla="*/ 1725383 h 1901921"/>
                <a:gd name="connsiteX9" fmla="*/ 1122460 w 1269098"/>
                <a:gd name="connsiteY9" fmla="*/ 1883563 h 1901921"/>
                <a:gd name="connsiteX10" fmla="*/ 438569 w 1269098"/>
                <a:gd name="connsiteY10" fmla="*/ 1891501 h 1901921"/>
                <a:gd name="connsiteX11" fmla="*/ 326340 w 1269098"/>
                <a:gd name="connsiteY11" fmla="*/ 1780181 h 1901921"/>
                <a:gd name="connsiteX12" fmla="*/ 287108 w 1269098"/>
                <a:gd name="connsiteY12" fmla="*/ 1092103 h 1901921"/>
                <a:gd name="connsiteX13" fmla="*/ 0 w 1269098"/>
                <a:gd name="connsiteY13" fmla="*/ 989814 h 1901921"/>
                <a:gd name="connsiteX14" fmla="*/ 3818 w 1269098"/>
                <a:gd name="connsiteY14" fmla="*/ 588083 h 1901921"/>
                <a:gd name="connsiteX0" fmla="*/ 3818 w 1269098"/>
                <a:gd name="connsiteY0" fmla="*/ 588083 h 1898371"/>
                <a:gd name="connsiteX1" fmla="*/ 28881 w 1269098"/>
                <a:gd name="connsiteY1" fmla="*/ 196313 h 1898371"/>
                <a:gd name="connsiteX2" fmla="*/ 151014 w 1269098"/>
                <a:gd name="connsiteY2" fmla="*/ 30190 h 1898371"/>
                <a:gd name="connsiteX3" fmla="*/ 386723 w 1269098"/>
                <a:gd name="connsiteY3" fmla="*/ 23540 h 1898371"/>
                <a:gd name="connsiteX4" fmla="*/ 433773 w 1269098"/>
                <a:gd name="connsiteY4" fmla="*/ 167143 h 1898371"/>
                <a:gd name="connsiteX5" fmla="*/ 497290 w 1269098"/>
                <a:gd name="connsiteY5" fmla="*/ 239864 h 1898371"/>
                <a:gd name="connsiteX6" fmla="*/ 1176848 w 1269098"/>
                <a:gd name="connsiteY6" fmla="*/ 229263 h 1898371"/>
                <a:gd name="connsiteX7" fmla="*/ 1269040 w 1269098"/>
                <a:gd name="connsiteY7" fmla="*/ 328935 h 1898371"/>
                <a:gd name="connsiteX8" fmla="*/ 1268673 w 1269098"/>
                <a:gd name="connsiteY8" fmla="*/ 1725383 h 1898371"/>
                <a:gd name="connsiteX9" fmla="*/ 1122460 w 1269098"/>
                <a:gd name="connsiteY9" fmla="*/ 1883563 h 1898371"/>
                <a:gd name="connsiteX10" fmla="*/ 438569 w 1269098"/>
                <a:gd name="connsiteY10" fmla="*/ 1891501 h 1898371"/>
                <a:gd name="connsiteX11" fmla="*/ 326340 w 1269098"/>
                <a:gd name="connsiteY11" fmla="*/ 1780181 h 1898371"/>
                <a:gd name="connsiteX12" fmla="*/ 287108 w 1269098"/>
                <a:gd name="connsiteY12" fmla="*/ 1092103 h 1898371"/>
                <a:gd name="connsiteX13" fmla="*/ 0 w 1269098"/>
                <a:gd name="connsiteY13" fmla="*/ 989814 h 1898371"/>
                <a:gd name="connsiteX14" fmla="*/ 3818 w 1269098"/>
                <a:gd name="connsiteY14" fmla="*/ 588083 h 1898371"/>
                <a:gd name="connsiteX0" fmla="*/ 3818 w 1269098"/>
                <a:gd name="connsiteY0" fmla="*/ 588083 h 1898371"/>
                <a:gd name="connsiteX1" fmla="*/ 28881 w 1269098"/>
                <a:gd name="connsiteY1" fmla="*/ 196313 h 1898371"/>
                <a:gd name="connsiteX2" fmla="*/ 151014 w 1269098"/>
                <a:gd name="connsiteY2" fmla="*/ 30190 h 1898371"/>
                <a:gd name="connsiteX3" fmla="*/ 386723 w 1269098"/>
                <a:gd name="connsiteY3" fmla="*/ 23540 h 1898371"/>
                <a:gd name="connsiteX4" fmla="*/ 433773 w 1269098"/>
                <a:gd name="connsiteY4" fmla="*/ 167143 h 1898371"/>
                <a:gd name="connsiteX5" fmla="*/ 497290 w 1269098"/>
                <a:gd name="connsiteY5" fmla="*/ 239864 h 1898371"/>
                <a:gd name="connsiteX6" fmla="*/ 1176848 w 1269098"/>
                <a:gd name="connsiteY6" fmla="*/ 229263 h 1898371"/>
                <a:gd name="connsiteX7" fmla="*/ 1269040 w 1269098"/>
                <a:gd name="connsiteY7" fmla="*/ 328935 h 1898371"/>
                <a:gd name="connsiteX8" fmla="*/ 1268673 w 1269098"/>
                <a:gd name="connsiteY8" fmla="*/ 1725383 h 1898371"/>
                <a:gd name="connsiteX9" fmla="*/ 1122460 w 1269098"/>
                <a:gd name="connsiteY9" fmla="*/ 1883563 h 1898371"/>
                <a:gd name="connsiteX10" fmla="*/ 438569 w 1269098"/>
                <a:gd name="connsiteY10" fmla="*/ 1891501 h 1898371"/>
                <a:gd name="connsiteX11" fmla="*/ 326340 w 1269098"/>
                <a:gd name="connsiteY11" fmla="*/ 1780181 h 1898371"/>
                <a:gd name="connsiteX12" fmla="*/ 287108 w 1269098"/>
                <a:gd name="connsiteY12" fmla="*/ 1092103 h 1898371"/>
                <a:gd name="connsiteX13" fmla="*/ 0 w 1269098"/>
                <a:gd name="connsiteY13" fmla="*/ 989814 h 1898371"/>
                <a:gd name="connsiteX14" fmla="*/ 3818 w 1269098"/>
                <a:gd name="connsiteY14" fmla="*/ 588083 h 1898371"/>
                <a:gd name="connsiteX0" fmla="*/ 3818 w 1269098"/>
                <a:gd name="connsiteY0" fmla="*/ 588083 h 1898371"/>
                <a:gd name="connsiteX1" fmla="*/ 28881 w 1269098"/>
                <a:gd name="connsiteY1" fmla="*/ 196313 h 1898371"/>
                <a:gd name="connsiteX2" fmla="*/ 151014 w 1269098"/>
                <a:gd name="connsiteY2" fmla="*/ 30190 h 1898371"/>
                <a:gd name="connsiteX3" fmla="*/ 386723 w 1269098"/>
                <a:gd name="connsiteY3" fmla="*/ 23540 h 1898371"/>
                <a:gd name="connsiteX4" fmla="*/ 433773 w 1269098"/>
                <a:gd name="connsiteY4" fmla="*/ 167143 h 1898371"/>
                <a:gd name="connsiteX5" fmla="*/ 497290 w 1269098"/>
                <a:gd name="connsiteY5" fmla="*/ 239864 h 1898371"/>
                <a:gd name="connsiteX6" fmla="*/ 1176848 w 1269098"/>
                <a:gd name="connsiteY6" fmla="*/ 229263 h 1898371"/>
                <a:gd name="connsiteX7" fmla="*/ 1269040 w 1269098"/>
                <a:gd name="connsiteY7" fmla="*/ 328935 h 1898371"/>
                <a:gd name="connsiteX8" fmla="*/ 1268673 w 1269098"/>
                <a:gd name="connsiteY8" fmla="*/ 1725383 h 1898371"/>
                <a:gd name="connsiteX9" fmla="*/ 1122460 w 1269098"/>
                <a:gd name="connsiteY9" fmla="*/ 1883563 h 1898371"/>
                <a:gd name="connsiteX10" fmla="*/ 438569 w 1269098"/>
                <a:gd name="connsiteY10" fmla="*/ 1891501 h 1898371"/>
                <a:gd name="connsiteX11" fmla="*/ 321211 w 1269098"/>
                <a:gd name="connsiteY11" fmla="*/ 1766414 h 1898371"/>
                <a:gd name="connsiteX12" fmla="*/ 287108 w 1269098"/>
                <a:gd name="connsiteY12" fmla="*/ 1092103 h 1898371"/>
                <a:gd name="connsiteX13" fmla="*/ 0 w 1269098"/>
                <a:gd name="connsiteY13" fmla="*/ 989814 h 1898371"/>
                <a:gd name="connsiteX14" fmla="*/ 3818 w 1269098"/>
                <a:gd name="connsiteY14" fmla="*/ 588083 h 1898371"/>
                <a:gd name="connsiteX0" fmla="*/ 3818 w 1269098"/>
                <a:gd name="connsiteY0" fmla="*/ 588083 h 1898371"/>
                <a:gd name="connsiteX1" fmla="*/ 28881 w 1269098"/>
                <a:gd name="connsiteY1" fmla="*/ 196313 h 1898371"/>
                <a:gd name="connsiteX2" fmla="*/ 151014 w 1269098"/>
                <a:gd name="connsiteY2" fmla="*/ 30190 h 1898371"/>
                <a:gd name="connsiteX3" fmla="*/ 386723 w 1269098"/>
                <a:gd name="connsiteY3" fmla="*/ 23540 h 1898371"/>
                <a:gd name="connsiteX4" fmla="*/ 433773 w 1269098"/>
                <a:gd name="connsiteY4" fmla="*/ 167143 h 1898371"/>
                <a:gd name="connsiteX5" fmla="*/ 497290 w 1269098"/>
                <a:gd name="connsiteY5" fmla="*/ 239864 h 1898371"/>
                <a:gd name="connsiteX6" fmla="*/ 1176848 w 1269098"/>
                <a:gd name="connsiteY6" fmla="*/ 229263 h 1898371"/>
                <a:gd name="connsiteX7" fmla="*/ 1269040 w 1269098"/>
                <a:gd name="connsiteY7" fmla="*/ 328935 h 1898371"/>
                <a:gd name="connsiteX8" fmla="*/ 1268673 w 1269098"/>
                <a:gd name="connsiteY8" fmla="*/ 1725383 h 1898371"/>
                <a:gd name="connsiteX9" fmla="*/ 1122460 w 1269098"/>
                <a:gd name="connsiteY9" fmla="*/ 1883563 h 1898371"/>
                <a:gd name="connsiteX10" fmla="*/ 438569 w 1269098"/>
                <a:gd name="connsiteY10" fmla="*/ 1891501 h 1898371"/>
                <a:gd name="connsiteX11" fmla="*/ 321211 w 1269098"/>
                <a:gd name="connsiteY11" fmla="*/ 1766414 h 1898371"/>
                <a:gd name="connsiteX12" fmla="*/ 287108 w 1269098"/>
                <a:gd name="connsiteY12" fmla="*/ 1092103 h 1898371"/>
                <a:gd name="connsiteX13" fmla="*/ 0 w 1269098"/>
                <a:gd name="connsiteY13" fmla="*/ 989814 h 1898371"/>
                <a:gd name="connsiteX14" fmla="*/ 3818 w 1269098"/>
                <a:gd name="connsiteY14" fmla="*/ 588083 h 1898371"/>
                <a:gd name="connsiteX0" fmla="*/ 3818 w 1269098"/>
                <a:gd name="connsiteY0" fmla="*/ 588083 h 1898371"/>
                <a:gd name="connsiteX1" fmla="*/ 28881 w 1269098"/>
                <a:gd name="connsiteY1" fmla="*/ 196313 h 1898371"/>
                <a:gd name="connsiteX2" fmla="*/ 151014 w 1269098"/>
                <a:gd name="connsiteY2" fmla="*/ 30190 h 1898371"/>
                <a:gd name="connsiteX3" fmla="*/ 386723 w 1269098"/>
                <a:gd name="connsiteY3" fmla="*/ 23540 h 1898371"/>
                <a:gd name="connsiteX4" fmla="*/ 433773 w 1269098"/>
                <a:gd name="connsiteY4" fmla="*/ 167143 h 1898371"/>
                <a:gd name="connsiteX5" fmla="*/ 497290 w 1269098"/>
                <a:gd name="connsiteY5" fmla="*/ 239864 h 1898371"/>
                <a:gd name="connsiteX6" fmla="*/ 1176848 w 1269098"/>
                <a:gd name="connsiteY6" fmla="*/ 229263 h 1898371"/>
                <a:gd name="connsiteX7" fmla="*/ 1269040 w 1269098"/>
                <a:gd name="connsiteY7" fmla="*/ 328935 h 1898371"/>
                <a:gd name="connsiteX8" fmla="*/ 1268673 w 1269098"/>
                <a:gd name="connsiteY8" fmla="*/ 1725383 h 1898371"/>
                <a:gd name="connsiteX9" fmla="*/ 1122460 w 1269098"/>
                <a:gd name="connsiteY9" fmla="*/ 1883563 h 1898371"/>
                <a:gd name="connsiteX10" fmla="*/ 438569 w 1269098"/>
                <a:gd name="connsiteY10" fmla="*/ 1891501 h 1898371"/>
                <a:gd name="connsiteX11" fmla="*/ 325485 w 1269098"/>
                <a:gd name="connsiteY11" fmla="*/ 1765604 h 1898371"/>
                <a:gd name="connsiteX12" fmla="*/ 287108 w 1269098"/>
                <a:gd name="connsiteY12" fmla="*/ 1092103 h 1898371"/>
                <a:gd name="connsiteX13" fmla="*/ 0 w 1269098"/>
                <a:gd name="connsiteY13" fmla="*/ 989814 h 1898371"/>
                <a:gd name="connsiteX14" fmla="*/ 3818 w 1269098"/>
                <a:gd name="connsiteY14" fmla="*/ 588083 h 1898371"/>
                <a:gd name="connsiteX0" fmla="*/ 3818 w 1269098"/>
                <a:gd name="connsiteY0" fmla="*/ 588083 h 1898371"/>
                <a:gd name="connsiteX1" fmla="*/ 28881 w 1269098"/>
                <a:gd name="connsiteY1" fmla="*/ 196313 h 1898371"/>
                <a:gd name="connsiteX2" fmla="*/ 151014 w 1269098"/>
                <a:gd name="connsiteY2" fmla="*/ 30190 h 1898371"/>
                <a:gd name="connsiteX3" fmla="*/ 386723 w 1269098"/>
                <a:gd name="connsiteY3" fmla="*/ 23540 h 1898371"/>
                <a:gd name="connsiteX4" fmla="*/ 433773 w 1269098"/>
                <a:gd name="connsiteY4" fmla="*/ 167143 h 1898371"/>
                <a:gd name="connsiteX5" fmla="*/ 497290 w 1269098"/>
                <a:gd name="connsiteY5" fmla="*/ 239864 h 1898371"/>
                <a:gd name="connsiteX6" fmla="*/ 1176848 w 1269098"/>
                <a:gd name="connsiteY6" fmla="*/ 229263 h 1898371"/>
                <a:gd name="connsiteX7" fmla="*/ 1269040 w 1269098"/>
                <a:gd name="connsiteY7" fmla="*/ 328935 h 1898371"/>
                <a:gd name="connsiteX8" fmla="*/ 1268673 w 1269098"/>
                <a:gd name="connsiteY8" fmla="*/ 1725383 h 1898371"/>
                <a:gd name="connsiteX9" fmla="*/ 1122460 w 1269098"/>
                <a:gd name="connsiteY9" fmla="*/ 1883563 h 1898371"/>
                <a:gd name="connsiteX10" fmla="*/ 438569 w 1269098"/>
                <a:gd name="connsiteY10" fmla="*/ 1891501 h 1898371"/>
                <a:gd name="connsiteX11" fmla="*/ 325485 w 1269098"/>
                <a:gd name="connsiteY11" fmla="*/ 1765604 h 1898371"/>
                <a:gd name="connsiteX12" fmla="*/ 287108 w 1269098"/>
                <a:gd name="connsiteY12" fmla="*/ 1092103 h 1898371"/>
                <a:gd name="connsiteX13" fmla="*/ 0 w 1269098"/>
                <a:gd name="connsiteY13" fmla="*/ 989814 h 1898371"/>
                <a:gd name="connsiteX14" fmla="*/ 3818 w 1269098"/>
                <a:gd name="connsiteY14" fmla="*/ 588083 h 1898371"/>
                <a:gd name="connsiteX0" fmla="*/ 3818 w 1269098"/>
                <a:gd name="connsiteY0" fmla="*/ 588083 h 1898130"/>
                <a:gd name="connsiteX1" fmla="*/ 28881 w 1269098"/>
                <a:gd name="connsiteY1" fmla="*/ 196313 h 1898130"/>
                <a:gd name="connsiteX2" fmla="*/ 151014 w 1269098"/>
                <a:gd name="connsiteY2" fmla="*/ 30190 h 1898130"/>
                <a:gd name="connsiteX3" fmla="*/ 386723 w 1269098"/>
                <a:gd name="connsiteY3" fmla="*/ 23540 h 1898130"/>
                <a:gd name="connsiteX4" fmla="*/ 433773 w 1269098"/>
                <a:gd name="connsiteY4" fmla="*/ 167143 h 1898130"/>
                <a:gd name="connsiteX5" fmla="*/ 497290 w 1269098"/>
                <a:gd name="connsiteY5" fmla="*/ 239864 h 1898130"/>
                <a:gd name="connsiteX6" fmla="*/ 1176848 w 1269098"/>
                <a:gd name="connsiteY6" fmla="*/ 229263 h 1898130"/>
                <a:gd name="connsiteX7" fmla="*/ 1269040 w 1269098"/>
                <a:gd name="connsiteY7" fmla="*/ 328935 h 1898130"/>
                <a:gd name="connsiteX8" fmla="*/ 1268673 w 1269098"/>
                <a:gd name="connsiteY8" fmla="*/ 1725383 h 1898130"/>
                <a:gd name="connsiteX9" fmla="*/ 1122460 w 1269098"/>
                <a:gd name="connsiteY9" fmla="*/ 1883563 h 1898130"/>
                <a:gd name="connsiteX10" fmla="*/ 438569 w 1269098"/>
                <a:gd name="connsiteY10" fmla="*/ 1891501 h 1898130"/>
                <a:gd name="connsiteX11" fmla="*/ 325485 w 1269098"/>
                <a:gd name="connsiteY11" fmla="*/ 1765604 h 1898130"/>
                <a:gd name="connsiteX12" fmla="*/ 287108 w 1269098"/>
                <a:gd name="connsiteY12" fmla="*/ 1092103 h 1898130"/>
                <a:gd name="connsiteX13" fmla="*/ 0 w 1269098"/>
                <a:gd name="connsiteY13" fmla="*/ 989814 h 1898130"/>
                <a:gd name="connsiteX14" fmla="*/ 3818 w 1269098"/>
                <a:gd name="connsiteY14" fmla="*/ 588083 h 1898130"/>
                <a:gd name="connsiteX0" fmla="*/ 3818 w 1275135"/>
                <a:gd name="connsiteY0" fmla="*/ 588083 h 1903538"/>
                <a:gd name="connsiteX1" fmla="*/ 28881 w 1275135"/>
                <a:gd name="connsiteY1" fmla="*/ 196313 h 1903538"/>
                <a:gd name="connsiteX2" fmla="*/ 151014 w 1275135"/>
                <a:gd name="connsiteY2" fmla="*/ 30190 h 1903538"/>
                <a:gd name="connsiteX3" fmla="*/ 386723 w 1275135"/>
                <a:gd name="connsiteY3" fmla="*/ 23540 h 1903538"/>
                <a:gd name="connsiteX4" fmla="*/ 433773 w 1275135"/>
                <a:gd name="connsiteY4" fmla="*/ 167143 h 1903538"/>
                <a:gd name="connsiteX5" fmla="*/ 497290 w 1275135"/>
                <a:gd name="connsiteY5" fmla="*/ 239864 h 1903538"/>
                <a:gd name="connsiteX6" fmla="*/ 1176848 w 1275135"/>
                <a:gd name="connsiteY6" fmla="*/ 229263 h 1903538"/>
                <a:gd name="connsiteX7" fmla="*/ 1269040 w 1275135"/>
                <a:gd name="connsiteY7" fmla="*/ 328935 h 1903538"/>
                <a:gd name="connsiteX8" fmla="*/ 1268673 w 1275135"/>
                <a:gd name="connsiteY8" fmla="*/ 1725383 h 1903538"/>
                <a:gd name="connsiteX9" fmla="*/ 1171694 w 1275135"/>
                <a:gd name="connsiteY9" fmla="*/ 1891337 h 1903538"/>
                <a:gd name="connsiteX10" fmla="*/ 438569 w 1275135"/>
                <a:gd name="connsiteY10" fmla="*/ 1891501 h 1903538"/>
                <a:gd name="connsiteX11" fmla="*/ 325485 w 1275135"/>
                <a:gd name="connsiteY11" fmla="*/ 1765604 h 1903538"/>
                <a:gd name="connsiteX12" fmla="*/ 287108 w 1275135"/>
                <a:gd name="connsiteY12" fmla="*/ 1092103 h 1903538"/>
                <a:gd name="connsiteX13" fmla="*/ 0 w 1275135"/>
                <a:gd name="connsiteY13" fmla="*/ 989814 h 1903538"/>
                <a:gd name="connsiteX14" fmla="*/ 3818 w 1275135"/>
                <a:gd name="connsiteY14" fmla="*/ 588083 h 1903538"/>
                <a:gd name="connsiteX0" fmla="*/ 3818 w 1275135"/>
                <a:gd name="connsiteY0" fmla="*/ 588083 h 1907933"/>
                <a:gd name="connsiteX1" fmla="*/ 28881 w 1275135"/>
                <a:gd name="connsiteY1" fmla="*/ 196313 h 1907933"/>
                <a:gd name="connsiteX2" fmla="*/ 151014 w 1275135"/>
                <a:gd name="connsiteY2" fmla="*/ 30190 h 1907933"/>
                <a:gd name="connsiteX3" fmla="*/ 386723 w 1275135"/>
                <a:gd name="connsiteY3" fmla="*/ 23540 h 1907933"/>
                <a:gd name="connsiteX4" fmla="*/ 433773 w 1275135"/>
                <a:gd name="connsiteY4" fmla="*/ 167143 h 1907933"/>
                <a:gd name="connsiteX5" fmla="*/ 497290 w 1275135"/>
                <a:gd name="connsiteY5" fmla="*/ 239864 h 1907933"/>
                <a:gd name="connsiteX6" fmla="*/ 1176848 w 1275135"/>
                <a:gd name="connsiteY6" fmla="*/ 229263 h 1907933"/>
                <a:gd name="connsiteX7" fmla="*/ 1269040 w 1275135"/>
                <a:gd name="connsiteY7" fmla="*/ 328935 h 1907933"/>
                <a:gd name="connsiteX8" fmla="*/ 1268673 w 1275135"/>
                <a:gd name="connsiteY8" fmla="*/ 1725383 h 1907933"/>
                <a:gd name="connsiteX9" fmla="*/ 1171694 w 1275135"/>
                <a:gd name="connsiteY9" fmla="*/ 1891337 h 1907933"/>
                <a:gd name="connsiteX10" fmla="*/ 438569 w 1275135"/>
                <a:gd name="connsiteY10" fmla="*/ 1891501 h 1907933"/>
                <a:gd name="connsiteX11" fmla="*/ 325485 w 1275135"/>
                <a:gd name="connsiteY11" fmla="*/ 1765604 h 1907933"/>
                <a:gd name="connsiteX12" fmla="*/ 287108 w 1275135"/>
                <a:gd name="connsiteY12" fmla="*/ 1092103 h 1907933"/>
                <a:gd name="connsiteX13" fmla="*/ 0 w 1275135"/>
                <a:gd name="connsiteY13" fmla="*/ 989814 h 1907933"/>
                <a:gd name="connsiteX14" fmla="*/ 3818 w 1275135"/>
                <a:gd name="connsiteY14" fmla="*/ 588083 h 1907933"/>
                <a:gd name="connsiteX0" fmla="*/ 3818 w 1275135"/>
                <a:gd name="connsiteY0" fmla="*/ 588083 h 1906905"/>
                <a:gd name="connsiteX1" fmla="*/ 28881 w 1275135"/>
                <a:gd name="connsiteY1" fmla="*/ 196313 h 1906905"/>
                <a:gd name="connsiteX2" fmla="*/ 151014 w 1275135"/>
                <a:gd name="connsiteY2" fmla="*/ 30190 h 1906905"/>
                <a:gd name="connsiteX3" fmla="*/ 386723 w 1275135"/>
                <a:gd name="connsiteY3" fmla="*/ 23540 h 1906905"/>
                <a:gd name="connsiteX4" fmla="*/ 433773 w 1275135"/>
                <a:gd name="connsiteY4" fmla="*/ 167143 h 1906905"/>
                <a:gd name="connsiteX5" fmla="*/ 497290 w 1275135"/>
                <a:gd name="connsiteY5" fmla="*/ 239864 h 1906905"/>
                <a:gd name="connsiteX6" fmla="*/ 1176848 w 1275135"/>
                <a:gd name="connsiteY6" fmla="*/ 229263 h 1906905"/>
                <a:gd name="connsiteX7" fmla="*/ 1269040 w 1275135"/>
                <a:gd name="connsiteY7" fmla="*/ 328935 h 1906905"/>
                <a:gd name="connsiteX8" fmla="*/ 1268673 w 1275135"/>
                <a:gd name="connsiteY8" fmla="*/ 1725383 h 1906905"/>
                <a:gd name="connsiteX9" fmla="*/ 1171694 w 1275135"/>
                <a:gd name="connsiteY9" fmla="*/ 1891337 h 1906905"/>
                <a:gd name="connsiteX10" fmla="*/ 438569 w 1275135"/>
                <a:gd name="connsiteY10" fmla="*/ 1891501 h 1906905"/>
                <a:gd name="connsiteX11" fmla="*/ 325485 w 1275135"/>
                <a:gd name="connsiteY11" fmla="*/ 1765604 h 1906905"/>
                <a:gd name="connsiteX12" fmla="*/ 287108 w 1275135"/>
                <a:gd name="connsiteY12" fmla="*/ 1092103 h 1906905"/>
                <a:gd name="connsiteX13" fmla="*/ 0 w 1275135"/>
                <a:gd name="connsiteY13" fmla="*/ 989814 h 1906905"/>
                <a:gd name="connsiteX14" fmla="*/ 3818 w 1275135"/>
                <a:gd name="connsiteY14" fmla="*/ 588083 h 1906905"/>
                <a:gd name="connsiteX0" fmla="*/ 3818 w 1275135"/>
                <a:gd name="connsiteY0" fmla="*/ 588083 h 1908203"/>
                <a:gd name="connsiteX1" fmla="*/ 28881 w 1275135"/>
                <a:gd name="connsiteY1" fmla="*/ 196313 h 1908203"/>
                <a:gd name="connsiteX2" fmla="*/ 151014 w 1275135"/>
                <a:gd name="connsiteY2" fmla="*/ 30190 h 1908203"/>
                <a:gd name="connsiteX3" fmla="*/ 386723 w 1275135"/>
                <a:gd name="connsiteY3" fmla="*/ 23540 h 1908203"/>
                <a:gd name="connsiteX4" fmla="*/ 433773 w 1275135"/>
                <a:gd name="connsiteY4" fmla="*/ 167143 h 1908203"/>
                <a:gd name="connsiteX5" fmla="*/ 497290 w 1275135"/>
                <a:gd name="connsiteY5" fmla="*/ 239864 h 1908203"/>
                <a:gd name="connsiteX6" fmla="*/ 1176848 w 1275135"/>
                <a:gd name="connsiteY6" fmla="*/ 229263 h 1908203"/>
                <a:gd name="connsiteX7" fmla="*/ 1269040 w 1275135"/>
                <a:gd name="connsiteY7" fmla="*/ 328935 h 1908203"/>
                <a:gd name="connsiteX8" fmla="*/ 1268673 w 1275135"/>
                <a:gd name="connsiteY8" fmla="*/ 1725383 h 1908203"/>
                <a:gd name="connsiteX9" fmla="*/ 1171694 w 1275135"/>
                <a:gd name="connsiteY9" fmla="*/ 1891337 h 1908203"/>
                <a:gd name="connsiteX10" fmla="*/ 438569 w 1275135"/>
                <a:gd name="connsiteY10" fmla="*/ 1891501 h 1908203"/>
                <a:gd name="connsiteX11" fmla="*/ 325485 w 1275135"/>
                <a:gd name="connsiteY11" fmla="*/ 1765604 h 1908203"/>
                <a:gd name="connsiteX12" fmla="*/ 287108 w 1275135"/>
                <a:gd name="connsiteY12" fmla="*/ 1092103 h 1908203"/>
                <a:gd name="connsiteX13" fmla="*/ 0 w 1275135"/>
                <a:gd name="connsiteY13" fmla="*/ 989814 h 1908203"/>
                <a:gd name="connsiteX14" fmla="*/ 3818 w 1275135"/>
                <a:gd name="connsiteY14" fmla="*/ 588083 h 1908203"/>
                <a:gd name="connsiteX0" fmla="*/ 3818 w 1284512"/>
                <a:gd name="connsiteY0" fmla="*/ 588083 h 1933586"/>
                <a:gd name="connsiteX1" fmla="*/ 28881 w 1284512"/>
                <a:gd name="connsiteY1" fmla="*/ 196313 h 1933586"/>
                <a:gd name="connsiteX2" fmla="*/ 151014 w 1284512"/>
                <a:gd name="connsiteY2" fmla="*/ 30190 h 1933586"/>
                <a:gd name="connsiteX3" fmla="*/ 386723 w 1284512"/>
                <a:gd name="connsiteY3" fmla="*/ 23540 h 1933586"/>
                <a:gd name="connsiteX4" fmla="*/ 433773 w 1284512"/>
                <a:gd name="connsiteY4" fmla="*/ 167143 h 1933586"/>
                <a:gd name="connsiteX5" fmla="*/ 497290 w 1284512"/>
                <a:gd name="connsiteY5" fmla="*/ 239864 h 1933586"/>
                <a:gd name="connsiteX6" fmla="*/ 1176848 w 1284512"/>
                <a:gd name="connsiteY6" fmla="*/ 229263 h 1933586"/>
                <a:gd name="connsiteX7" fmla="*/ 1269040 w 1284512"/>
                <a:gd name="connsiteY7" fmla="*/ 328935 h 1933586"/>
                <a:gd name="connsiteX8" fmla="*/ 1274827 w 1284512"/>
                <a:gd name="connsiteY8" fmla="*/ 1789522 h 1933586"/>
                <a:gd name="connsiteX9" fmla="*/ 1171694 w 1284512"/>
                <a:gd name="connsiteY9" fmla="*/ 1891337 h 1933586"/>
                <a:gd name="connsiteX10" fmla="*/ 438569 w 1284512"/>
                <a:gd name="connsiteY10" fmla="*/ 1891501 h 1933586"/>
                <a:gd name="connsiteX11" fmla="*/ 325485 w 1284512"/>
                <a:gd name="connsiteY11" fmla="*/ 1765604 h 1933586"/>
                <a:gd name="connsiteX12" fmla="*/ 287108 w 1284512"/>
                <a:gd name="connsiteY12" fmla="*/ 1092103 h 1933586"/>
                <a:gd name="connsiteX13" fmla="*/ 0 w 1284512"/>
                <a:gd name="connsiteY13" fmla="*/ 989814 h 1933586"/>
                <a:gd name="connsiteX14" fmla="*/ 3818 w 1284512"/>
                <a:gd name="connsiteY14" fmla="*/ 588083 h 1933586"/>
                <a:gd name="connsiteX0" fmla="*/ 3818 w 1279152"/>
                <a:gd name="connsiteY0" fmla="*/ 588083 h 1898921"/>
                <a:gd name="connsiteX1" fmla="*/ 28881 w 1279152"/>
                <a:gd name="connsiteY1" fmla="*/ 196313 h 1898921"/>
                <a:gd name="connsiteX2" fmla="*/ 151014 w 1279152"/>
                <a:gd name="connsiteY2" fmla="*/ 30190 h 1898921"/>
                <a:gd name="connsiteX3" fmla="*/ 386723 w 1279152"/>
                <a:gd name="connsiteY3" fmla="*/ 23540 h 1898921"/>
                <a:gd name="connsiteX4" fmla="*/ 433773 w 1279152"/>
                <a:gd name="connsiteY4" fmla="*/ 167143 h 1898921"/>
                <a:gd name="connsiteX5" fmla="*/ 497290 w 1279152"/>
                <a:gd name="connsiteY5" fmla="*/ 239864 h 1898921"/>
                <a:gd name="connsiteX6" fmla="*/ 1176848 w 1279152"/>
                <a:gd name="connsiteY6" fmla="*/ 229263 h 1898921"/>
                <a:gd name="connsiteX7" fmla="*/ 1269040 w 1279152"/>
                <a:gd name="connsiteY7" fmla="*/ 328935 h 1898921"/>
                <a:gd name="connsiteX8" fmla="*/ 1274827 w 1279152"/>
                <a:gd name="connsiteY8" fmla="*/ 1789522 h 1898921"/>
                <a:gd name="connsiteX9" fmla="*/ 1171694 w 1279152"/>
                <a:gd name="connsiteY9" fmla="*/ 1891337 h 1898921"/>
                <a:gd name="connsiteX10" fmla="*/ 438569 w 1279152"/>
                <a:gd name="connsiteY10" fmla="*/ 1891501 h 1898921"/>
                <a:gd name="connsiteX11" fmla="*/ 325485 w 1279152"/>
                <a:gd name="connsiteY11" fmla="*/ 1765604 h 1898921"/>
                <a:gd name="connsiteX12" fmla="*/ 287108 w 1279152"/>
                <a:gd name="connsiteY12" fmla="*/ 1092103 h 1898921"/>
                <a:gd name="connsiteX13" fmla="*/ 0 w 1279152"/>
                <a:gd name="connsiteY13" fmla="*/ 989814 h 1898921"/>
                <a:gd name="connsiteX14" fmla="*/ 3818 w 1279152"/>
                <a:gd name="connsiteY14" fmla="*/ 588083 h 1898921"/>
                <a:gd name="connsiteX0" fmla="*/ 3818 w 1279289"/>
                <a:gd name="connsiteY0" fmla="*/ 588083 h 1898921"/>
                <a:gd name="connsiteX1" fmla="*/ 28881 w 1279289"/>
                <a:gd name="connsiteY1" fmla="*/ 196313 h 1898921"/>
                <a:gd name="connsiteX2" fmla="*/ 151014 w 1279289"/>
                <a:gd name="connsiteY2" fmla="*/ 30190 h 1898921"/>
                <a:gd name="connsiteX3" fmla="*/ 386723 w 1279289"/>
                <a:gd name="connsiteY3" fmla="*/ 23540 h 1898921"/>
                <a:gd name="connsiteX4" fmla="*/ 433773 w 1279289"/>
                <a:gd name="connsiteY4" fmla="*/ 167143 h 1898921"/>
                <a:gd name="connsiteX5" fmla="*/ 497290 w 1279289"/>
                <a:gd name="connsiteY5" fmla="*/ 239864 h 1898921"/>
                <a:gd name="connsiteX6" fmla="*/ 1176848 w 1279289"/>
                <a:gd name="connsiteY6" fmla="*/ 229263 h 1898921"/>
                <a:gd name="connsiteX7" fmla="*/ 1269040 w 1279289"/>
                <a:gd name="connsiteY7" fmla="*/ 328935 h 1898921"/>
                <a:gd name="connsiteX8" fmla="*/ 1274827 w 1279289"/>
                <a:gd name="connsiteY8" fmla="*/ 1789522 h 1898921"/>
                <a:gd name="connsiteX9" fmla="*/ 1171694 w 1279289"/>
                <a:gd name="connsiteY9" fmla="*/ 1891337 h 1898921"/>
                <a:gd name="connsiteX10" fmla="*/ 438569 w 1279289"/>
                <a:gd name="connsiteY10" fmla="*/ 1891501 h 1898921"/>
                <a:gd name="connsiteX11" fmla="*/ 325485 w 1279289"/>
                <a:gd name="connsiteY11" fmla="*/ 1765604 h 1898921"/>
                <a:gd name="connsiteX12" fmla="*/ 287108 w 1279289"/>
                <a:gd name="connsiteY12" fmla="*/ 1092103 h 1898921"/>
                <a:gd name="connsiteX13" fmla="*/ 0 w 1279289"/>
                <a:gd name="connsiteY13" fmla="*/ 989814 h 1898921"/>
                <a:gd name="connsiteX14" fmla="*/ 3818 w 1279289"/>
                <a:gd name="connsiteY14" fmla="*/ 588083 h 1898921"/>
                <a:gd name="connsiteX0" fmla="*/ 3818 w 1277164"/>
                <a:gd name="connsiteY0" fmla="*/ 588083 h 1895186"/>
                <a:gd name="connsiteX1" fmla="*/ 28881 w 1277164"/>
                <a:gd name="connsiteY1" fmla="*/ 196313 h 1895186"/>
                <a:gd name="connsiteX2" fmla="*/ 151014 w 1277164"/>
                <a:gd name="connsiteY2" fmla="*/ 30190 h 1895186"/>
                <a:gd name="connsiteX3" fmla="*/ 386723 w 1277164"/>
                <a:gd name="connsiteY3" fmla="*/ 23540 h 1895186"/>
                <a:gd name="connsiteX4" fmla="*/ 433773 w 1277164"/>
                <a:gd name="connsiteY4" fmla="*/ 167143 h 1895186"/>
                <a:gd name="connsiteX5" fmla="*/ 497290 w 1277164"/>
                <a:gd name="connsiteY5" fmla="*/ 239864 h 1895186"/>
                <a:gd name="connsiteX6" fmla="*/ 1176848 w 1277164"/>
                <a:gd name="connsiteY6" fmla="*/ 229263 h 1895186"/>
                <a:gd name="connsiteX7" fmla="*/ 1269040 w 1277164"/>
                <a:gd name="connsiteY7" fmla="*/ 328935 h 1895186"/>
                <a:gd name="connsiteX8" fmla="*/ 1274827 w 1277164"/>
                <a:gd name="connsiteY8" fmla="*/ 1789522 h 1895186"/>
                <a:gd name="connsiteX9" fmla="*/ 1171694 w 1277164"/>
                <a:gd name="connsiteY9" fmla="*/ 1891337 h 1895186"/>
                <a:gd name="connsiteX10" fmla="*/ 438569 w 1277164"/>
                <a:gd name="connsiteY10" fmla="*/ 1891501 h 1895186"/>
                <a:gd name="connsiteX11" fmla="*/ 325485 w 1277164"/>
                <a:gd name="connsiteY11" fmla="*/ 1765604 h 1895186"/>
                <a:gd name="connsiteX12" fmla="*/ 287108 w 1277164"/>
                <a:gd name="connsiteY12" fmla="*/ 1092103 h 1895186"/>
                <a:gd name="connsiteX13" fmla="*/ 0 w 1277164"/>
                <a:gd name="connsiteY13" fmla="*/ 989814 h 1895186"/>
                <a:gd name="connsiteX14" fmla="*/ 3818 w 1277164"/>
                <a:gd name="connsiteY14" fmla="*/ 588083 h 1895186"/>
                <a:gd name="connsiteX0" fmla="*/ 3818 w 1277164"/>
                <a:gd name="connsiteY0" fmla="*/ 588083 h 1891501"/>
                <a:gd name="connsiteX1" fmla="*/ 28881 w 1277164"/>
                <a:gd name="connsiteY1" fmla="*/ 196313 h 1891501"/>
                <a:gd name="connsiteX2" fmla="*/ 151014 w 1277164"/>
                <a:gd name="connsiteY2" fmla="*/ 30190 h 1891501"/>
                <a:gd name="connsiteX3" fmla="*/ 386723 w 1277164"/>
                <a:gd name="connsiteY3" fmla="*/ 23540 h 1891501"/>
                <a:gd name="connsiteX4" fmla="*/ 433773 w 1277164"/>
                <a:gd name="connsiteY4" fmla="*/ 167143 h 1891501"/>
                <a:gd name="connsiteX5" fmla="*/ 497290 w 1277164"/>
                <a:gd name="connsiteY5" fmla="*/ 239864 h 1891501"/>
                <a:gd name="connsiteX6" fmla="*/ 1176848 w 1277164"/>
                <a:gd name="connsiteY6" fmla="*/ 229263 h 1891501"/>
                <a:gd name="connsiteX7" fmla="*/ 1269040 w 1277164"/>
                <a:gd name="connsiteY7" fmla="*/ 328935 h 1891501"/>
                <a:gd name="connsiteX8" fmla="*/ 1274827 w 1277164"/>
                <a:gd name="connsiteY8" fmla="*/ 1789522 h 1891501"/>
                <a:gd name="connsiteX9" fmla="*/ 1171694 w 1277164"/>
                <a:gd name="connsiteY9" fmla="*/ 1891337 h 1891501"/>
                <a:gd name="connsiteX10" fmla="*/ 438569 w 1277164"/>
                <a:gd name="connsiteY10" fmla="*/ 1891501 h 1891501"/>
                <a:gd name="connsiteX11" fmla="*/ 325485 w 1277164"/>
                <a:gd name="connsiteY11" fmla="*/ 1765604 h 1891501"/>
                <a:gd name="connsiteX12" fmla="*/ 287108 w 1277164"/>
                <a:gd name="connsiteY12" fmla="*/ 1092103 h 1891501"/>
                <a:gd name="connsiteX13" fmla="*/ 0 w 1277164"/>
                <a:gd name="connsiteY13" fmla="*/ 989814 h 1891501"/>
                <a:gd name="connsiteX14" fmla="*/ 3818 w 1277164"/>
                <a:gd name="connsiteY14" fmla="*/ 588083 h 1891501"/>
                <a:gd name="connsiteX0" fmla="*/ 3818 w 1286141"/>
                <a:gd name="connsiteY0" fmla="*/ 588083 h 1939285"/>
                <a:gd name="connsiteX1" fmla="*/ 28881 w 1286141"/>
                <a:gd name="connsiteY1" fmla="*/ 196313 h 1939285"/>
                <a:gd name="connsiteX2" fmla="*/ 151014 w 1286141"/>
                <a:gd name="connsiteY2" fmla="*/ 30190 h 1939285"/>
                <a:gd name="connsiteX3" fmla="*/ 386723 w 1286141"/>
                <a:gd name="connsiteY3" fmla="*/ 23540 h 1939285"/>
                <a:gd name="connsiteX4" fmla="*/ 433773 w 1286141"/>
                <a:gd name="connsiteY4" fmla="*/ 167143 h 1939285"/>
                <a:gd name="connsiteX5" fmla="*/ 497290 w 1286141"/>
                <a:gd name="connsiteY5" fmla="*/ 239864 h 1939285"/>
                <a:gd name="connsiteX6" fmla="*/ 1176848 w 1286141"/>
                <a:gd name="connsiteY6" fmla="*/ 229263 h 1939285"/>
                <a:gd name="connsiteX7" fmla="*/ 1272460 w 1286141"/>
                <a:gd name="connsiteY7" fmla="*/ 324076 h 1939285"/>
                <a:gd name="connsiteX8" fmla="*/ 1274827 w 1286141"/>
                <a:gd name="connsiteY8" fmla="*/ 1789522 h 1939285"/>
                <a:gd name="connsiteX9" fmla="*/ 1171694 w 1286141"/>
                <a:gd name="connsiteY9" fmla="*/ 1891337 h 1939285"/>
                <a:gd name="connsiteX10" fmla="*/ 438569 w 1286141"/>
                <a:gd name="connsiteY10" fmla="*/ 1891501 h 1939285"/>
                <a:gd name="connsiteX11" fmla="*/ 325485 w 1286141"/>
                <a:gd name="connsiteY11" fmla="*/ 1765604 h 1939285"/>
                <a:gd name="connsiteX12" fmla="*/ 287108 w 1286141"/>
                <a:gd name="connsiteY12" fmla="*/ 1092103 h 1939285"/>
                <a:gd name="connsiteX13" fmla="*/ 0 w 1286141"/>
                <a:gd name="connsiteY13" fmla="*/ 989814 h 1939285"/>
                <a:gd name="connsiteX14" fmla="*/ 3818 w 1286141"/>
                <a:gd name="connsiteY14" fmla="*/ 588083 h 1939285"/>
                <a:gd name="connsiteX0" fmla="*/ 3818 w 1285345"/>
                <a:gd name="connsiteY0" fmla="*/ 588083 h 1939285"/>
                <a:gd name="connsiteX1" fmla="*/ 28881 w 1285345"/>
                <a:gd name="connsiteY1" fmla="*/ 196313 h 1939285"/>
                <a:gd name="connsiteX2" fmla="*/ 151014 w 1285345"/>
                <a:gd name="connsiteY2" fmla="*/ 30190 h 1939285"/>
                <a:gd name="connsiteX3" fmla="*/ 386723 w 1285345"/>
                <a:gd name="connsiteY3" fmla="*/ 23540 h 1939285"/>
                <a:gd name="connsiteX4" fmla="*/ 433773 w 1285345"/>
                <a:gd name="connsiteY4" fmla="*/ 167143 h 1939285"/>
                <a:gd name="connsiteX5" fmla="*/ 497290 w 1285345"/>
                <a:gd name="connsiteY5" fmla="*/ 239864 h 1939285"/>
                <a:gd name="connsiteX6" fmla="*/ 1176848 w 1285345"/>
                <a:gd name="connsiteY6" fmla="*/ 229263 h 1939285"/>
                <a:gd name="connsiteX7" fmla="*/ 1272460 w 1285345"/>
                <a:gd name="connsiteY7" fmla="*/ 324076 h 1939285"/>
                <a:gd name="connsiteX8" fmla="*/ 1274827 w 1285345"/>
                <a:gd name="connsiteY8" fmla="*/ 1789522 h 1939285"/>
                <a:gd name="connsiteX9" fmla="*/ 1171694 w 1285345"/>
                <a:gd name="connsiteY9" fmla="*/ 1891337 h 1939285"/>
                <a:gd name="connsiteX10" fmla="*/ 438569 w 1285345"/>
                <a:gd name="connsiteY10" fmla="*/ 1891501 h 1939285"/>
                <a:gd name="connsiteX11" fmla="*/ 325485 w 1285345"/>
                <a:gd name="connsiteY11" fmla="*/ 1765604 h 1939285"/>
                <a:gd name="connsiteX12" fmla="*/ 287108 w 1285345"/>
                <a:gd name="connsiteY12" fmla="*/ 1092103 h 1939285"/>
                <a:gd name="connsiteX13" fmla="*/ 0 w 1285345"/>
                <a:gd name="connsiteY13" fmla="*/ 989814 h 1939285"/>
                <a:gd name="connsiteX14" fmla="*/ 3818 w 1285345"/>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8083 h 1939285"/>
                <a:gd name="connsiteX1" fmla="*/ 28881 w 1282903"/>
                <a:gd name="connsiteY1" fmla="*/ 196313 h 1939285"/>
                <a:gd name="connsiteX2" fmla="*/ 151014 w 1282903"/>
                <a:gd name="connsiteY2" fmla="*/ 30190 h 1939285"/>
                <a:gd name="connsiteX3" fmla="*/ 386723 w 1282903"/>
                <a:gd name="connsiteY3" fmla="*/ 23540 h 1939285"/>
                <a:gd name="connsiteX4" fmla="*/ 433773 w 1282903"/>
                <a:gd name="connsiteY4" fmla="*/ 167143 h 1939285"/>
                <a:gd name="connsiteX5" fmla="*/ 497290 w 1282903"/>
                <a:gd name="connsiteY5" fmla="*/ 239864 h 1939285"/>
                <a:gd name="connsiteX6" fmla="*/ 1176848 w 1282903"/>
                <a:gd name="connsiteY6" fmla="*/ 229263 h 1939285"/>
                <a:gd name="connsiteX7" fmla="*/ 1272460 w 1282903"/>
                <a:gd name="connsiteY7" fmla="*/ 324076 h 1939285"/>
                <a:gd name="connsiteX8" fmla="*/ 1274827 w 1282903"/>
                <a:gd name="connsiteY8" fmla="*/ 1789522 h 1939285"/>
                <a:gd name="connsiteX9" fmla="*/ 1171694 w 1282903"/>
                <a:gd name="connsiteY9" fmla="*/ 1891337 h 1939285"/>
                <a:gd name="connsiteX10" fmla="*/ 438569 w 1282903"/>
                <a:gd name="connsiteY10" fmla="*/ 1891501 h 1939285"/>
                <a:gd name="connsiteX11" fmla="*/ 325485 w 1282903"/>
                <a:gd name="connsiteY11" fmla="*/ 1765604 h 1939285"/>
                <a:gd name="connsiteX12" fmla="*/ 287108 w 1282903"/>
                <a:gd name="connsiteY12" fmla="*/ 1092103 h 1939285"/>
                <a:gd name="connsiteX13" fmla="*/ 0 w 1282903"/>
                <a:gd name="connsiteY13" fmla="*/ 989814 h 1939285"/>
                <a:gd name="connsiteX14" fmla="*/ 3818 w 1282903"/>
                <a:gd name="connsiteY14" fmla="*/ 588083 h 1939285"/>
                <a:gd name="connsiteX0" fmla="*/ 3818 w 1282903"/>
                <a:gd name="connsiteY0" fmla="*/ 586337 h 1937539"/>
                <a:gd name="connsiteX1" fmla="*/ 28881 w 1282903"/>
                <a:gd name="connsiteY1" fmla="*/ 194567 h 1937539"/>
                <a:gd name="connsiteX2" fmla="*/ 151014 w 1282903"/>
                <a:gd name="connsiteY2" fmla="*/ 28444 h 1937539"/>
                <a:gd name="connsiteX3" fmla="*/ 378517 w 1282903"/>
                <a:gd name="connsiteY3" fmla="*/ 19850 h 1937539"/>
                <a:gd name="connsiteX4" fmla="*/ 433773 w 1282903"/>
                <a:gd name="connsiteY4" fmla="*/ 165397 h 1937539"/>
                <a:gd name="connsiteX5" fmla="*/ 497290 w 1282903"/>
                <a:gd name="connsiteY5" fmla="*/ 238118 h 1937539"/>
                <a:gd name="connsiteX6" fmla="*/ 1176848 w 1282903"/>
                <a:gd name="connsiteY6" fmla="*/ 227517 h 1937539"/>
                <a:gd name="connsiteX7" fmla="*/ 1272460 w 1282903"/>
                <a:gd name="connsiteY7" fmla="*/ 322330 h 1937539"/>
                <a:gd name="connsiteX8" fmla="*/ 1274827 w 1282903"/>
                <a:gd name="connsiteY8" fmla="*/ 1787776 h 1937539"/>
                <a:gd name="connsiteX9" fmla="*/ 1171694 w 1282903"/>
                <a:gd name="connsiteY9" fmla="*/ 1889591 h 1937539"/>
                <a:gd name="connsiteX10" fmla="*/ 438569 w 1282903"/>
                <a:gd name="connsiteY10" fmla="*/ 1889755 h 1937539"/>
                <a:gd name="connsiteX11" fmla="*/ 325485 w 1282903"/>
                <a:gd name="connsiteY11" fmla="*/ 1763858 h 1937539"/>
                <a:gd name="connsiteX12" fmla="*/ 287108 w 1282903"/>
                <a:gd name="connsiteY12" fmla="*/ 1090357 h 1937539"/>
                <a:gd name="connsiteX13" fmla="*/ 0 w 1282903"/>
                <a:gd name="connsiteY13" fmla="*/ 988068 h 1937539"/>
                <a:gd name="connsiteX14" fmla="*/ 3818 w 1282903"/>
                <a:gd name="connsiteY14" fmla="*/ 586337 h 1937539"/>
                <a:gd name="connsiteX0" fmla="*/ 3818 w 1282903"/>
                <a:gd name="connsiteY0" fmla="*/ 586337 h 1937539"/>
                <a:gd name="connsiteX1" fmla="*/ 28881 w 1282903"/>
                <a:gd name="connsiteY1" fmla="*/ 194567 h 1937539"/>
                <a:gd name="connsiteX2" fmla="*/ 151014 w 1282903"/>
                <a:gd name="connsiteY2" fmla="*/ 28444 h 1937539"/>
                <a:gd name="connsiteX3" fmla="*/ 378517 w 1282903"/>
                <a:gd name="connsiteY3" fmla="*/ 19850 h 1937539"/>
                <a:gd name="connsiteX4" fmla="*/ 433773 w 1282903"/>
                <a:gd name="connsiteY4" fmla="*/ 165397 h 1937539"/>
                <a:gd name="connsiteX5" fmla="*/ 497290 w 1282903"/>
                <a:gd name="connsiteY5" fmla="*/ 238118 h 1937539"/>
                <a:gd name="connsiteX6" fmla="*/ 1176848 w 1282903"/>
                <a:gd name="connsiteY6" fmla="*/ 227517 h 1937539"/>
                <a:gd name="connsiteX7" fmla="*/ 1272460 w 1282903"/>
                <a:gd name="connsiteY7" fmla="*/ 322330 h 1937539"/>
                <a:gd name="connsiteX8" fmla="*/ 1274827 w 1282903"/>
                <a:gd name="connsiteY8" fmla="*/ 1787776 h 1937539"/>
                <a:gd name="connsiteX9" fmla="*/ 1171694 w 1282903"/>
                <a:gd name="connsiteY9" fmla="*/ 1889591 h 1937539"/>
                <a:gd name="connsiteX10" fmla="*/ 438569 w 1282903"/>
                <a:gd name="connsiteY10" fmla="*/ 1889755 h 1937539"/>
                <a:gd name="connsiteX11" fmla="*/ 325485 w 1282903"/>
                <a:gd name="connsiteY11" fmla="*/ 1763858 h 1937539"/>
                <a:gd name="connsiteX12" fmla="*/ 287108 w 1282903"/>
                <a:gd name="connsiteY12" fmla="*/ 1090357 h 1937539"/>
                <a:gd name="connsiteX13" fmla="*/ 0 w 1282903"/>
                <a:gd name="connsiteY13" fmla="*/ 988068 h 1937539"/>
                <a:gd name="connsiteX14" fmla="*/ 3818 w 1282903"/>
                <a:gd name="connsiteY14" fmla="*/ 586337 h 1937539"/>
                <a:gd name="connsiteX0" fmla="*/ 3818 w 1282903"/>
                <a:gd name="connsiteY0" fmla="*/ 573641 h 1924843"/>
                <a:gd name="connsiteX1" fmla="*/ 28881 w 1282903"/>
                <a:gd name="connsiteY1" fmla="*/ 181871 h 1924843"/>
                <a:gd name="connsiteX2" fmla="*/ 151014 w 1282903"/>
                <a:gd name="connsiteY2" fmla="*/ 15748 h 1924843"/>
                <a:gd name="connsiteX3" fmla="*/ 378517 w 1282903"/>
                <a:gd name="connsiteY3" fmla="*/ 7154 h 1924843"/>
                <a:gd name="connsiteX4" fmla="*/ 433773 w 1282903"/>
                <a:gd name="connsiteY4" fmla="*/ 152701 h 1924843"/>
                <a:gd name="connsiteX5" fmla="*/ 497290 w 1282903"/>
                <a:gd name="connsiteY5" fmla="*/ 225422 h 1924843"/>
                <a:gd name="connsiteX6" fmla="*/ 1176848 w 1282903"/>
                <a:gd name="connsiteY6" fmla="*/ 214821 h 1924843"/>
                <a:gd name="connsiteX7" fmla="*/ 1272460 w 1282903"/>
                <a:gd name="connsiteY7" fmla="*/ 309634 h 1924843"/>
                <a:gd name="connsiteX8" fmla="*/ 1274827 w 1282903"/>
                <a:gd name="connsiteY8" fmla="*/ 1775080 h 1924843"/>
                <a:gd name="connsiteX9" fmla="*/ 1171694 w 1282903"/>
                <a:gd name="connsiteY9" fmla="*/ 1876895 h 1924843"/>
                <a:gd name="connsiteX10" fmla="*/ 438569 w 1282903"/>
                <a:gd name="connsiteY10" fmla="*/ 1877059 h 1924843"/>
                <a:gd name="connsiteX11" fmla="*/ 325485 w 1282903"/>
                <a:gd name="connsiteY11" fmla="*/ 1751162 h 1924843"/>
                <a:gd name="connsiteX12" fmla="*/ 287108 w 1282903"/>
                <a:gd name="connsiteY12" fmla="*/ 1077661 h 1924843"/>
                <a:gd name="connsiteX13" fmla="*/ 0 w 1282903"/>
                <a:gd name="connsiteY13" fmla="*/ 975372 h 1924843"/>
                <a:gd name="connsiteX14" fmla="*/ 3818 w 1282903"/>
                <a:gd name="connsiteY14" fmla="*/ 573641 h 1924843"/>
                <a:gd name="connsiteX0" fmla="*/ 3818 w 1282903"/>
                <a:gd name="connsiteY0" fmla="*/ 573641 h 1924843"/>
                <a:gd name="connsiteX1" fmla="*/ 28881 w 1282903"/>
                <a:gd name="connsiteY1" fmla="*/ 181871 h 1924843"/>
                <a:gd name="connsiteX2" fmla="*/ 130500 w 1282903"/>
                <a:gd name="connsiteY2" fmla="*/ 15748 h 1924843"/>
                <a:gd name="connsiteX3" fmla="*/ 378517 w 1282903"/>
                <a:gd name="connsiteY3" fmla="*/ 7154 h 1924843"/>
                <a:gd name="connsiteX4" fmla="*/ 433773 w 1282903"/>
                <a:gd name="connsiteY4" fmla="*/ 152701 h 1924843"/>
                <a:gd name="connsiteX5" fmla="*/ 497290 w 1282903"/>
                <a:gd name="connsiteY5" fmla="*/ 225422 h 1924843"/>
                <a:gd name="connsiteX6" fmla="*/ 1176848 w 1282903"/>
                <a:gd name="connsiteY6" fmla="*/ 214821 h 1924843"/>
                <a:gd name="connsiteX7" fmla="*/ 1272460 w 1282903"/>
                <a:gd name="connsiteY7" fmla="*/ 309634 h 1924843"/>
                <a:gd name="connsiteX8" fmla="*/ 1274827 w 1282903"/>
                <a:gd name="connsiteY8" fmla="*/ 1775080 h 1924843"/>
                <a:gd name="connsiteX9" fmla="*/ 1171694 w 1282903"/>
                <a:gd name="connsiteY9" fmla="*/ 1876895 h 1924843"/>
                <a:gd name="connsiteX10" fmla="*/ 438569 w 1282903"/>
                <a:gd name="connsiteY10" fmla="*/ 1877059 h 1924843"/>
                <a:gd name="connsiteX11" fmla="*/ 325485 w 1282903"/>
                <a:gd name="connsiteY11" fmla="*/ 1751162 h 1924843"/>
                <a:gd name="connsiteX12" fmla="*/ 287108 w 1282903"/>
                <a:gd name="connsiteY12" fmla="*/ 1077661 h 1924843"/>
                <a:gd name="connsiteX13" fmla="*/ 0 w 1282903"/>
                <a:gd name="connsiteY13" fmla="*/ 975372 h 1924843"/>
                <a:gd name="connsiteX14" fmla="*/ 3818 w 1282903"/>
                <a:gd name="connsiteY14" fmla="*/ 573641 h 1924843"/>
                <a:gd name="connsiteX0" fmla="*/ 3818 w 1282903"/>
                <a:gd name="connsiteY0" fmla="*/ 567033 h 1918235"/>
                <a:gd name="connsiteX1" fmla="*/ 28881 w 1282903"/>
                <a:gd name="connsiteY1" fmla="*/ 175263 h 1918235"/>
                <a:gd name="connsiteX2" fmla="*/ 130500 w 1282903"/>
                <a:gd name="connsiteY2" fmla="*/ 9140 h 1918235"/>
                <a:gd name="connsiteX3" fmla="*/ 378517 w 1282903"/>
                <a:gd name="connsiteY3" fmla="*/ 546 h 1918235"/>
                <a:gd name="connsiteX4" fmla="*/ 433773 w 1282903"/>
                <a:gd name="connsiteY4" fmla="*/ 146093 h 1918235"/>
                <a:gd name="connsiteX5" fmla="*/ 497290 w 1282903"/>
                <a:gd name="connsiteY5" fmla="*/ 218814 h 1918235"/>
                <a:gd name="connsiteX6" fmla="*/ 1176848 w 1282903"/>
                <a:gd name="connsiteY6" fmla="*/ 208213 h 1918235"/>
                <a:gd name="connsiteX7" fmla="*/ 1272460 w 1282903"/>
                <a:gd name="connsiteY7" fmla="*/ 303026 h 1918235"/>
                <a:gd name="connsiteX8" fmla="*/ 1274827 w 1282903"/>
                <a:gd name="connsiteY8" fmla="*/ 1768472 h 1918235"/>
                <a:gd name="connsiteX9" fmla="*/ 1171694 w 1282903"/>
                <a:gd name="connsiteY9" fmla="*/ 1870287 h 1918235"/>
                <a:gd name="connsiteX10" fmla="*/ 438569 w 1282903"/>
                <a:gd name="connsiteY10" fmla="*/ 1870451 h 1918235"/>
                <a:gd name="connsiteX11" fmla="*/ 325485 w 1282903"/>
                <a:gd name="connsiteY11" fmla="*/ 1744554 h 1918235"/>
                <a:gd name="connsiteX12" fmla="*/ 287108 w 1282903"/>
                <a:gd name="connsiteY12" fmla="*/ 1071053 h 1918235"/>
                <a:gd name="connsiteX13" fmla="*/ 0 w 1282903"/>
                <a:gd name="connsiteY13" fmla="*/ 968764 h 1918235"/>
                <a:gd name="connsiteX14" fmla="*/ 3818 w 1282903"/>
                <a:gd name="connsiteY14" fmla="*/ 567033 h 1918235"/>
                <a:gd name="connsiteX0" fmla="*/ 3818 w 1282903"/>
                <a:gd name="connsiteY0" fmla="*/ 566512 h 1917714"/>
                <a:gd name="connsiteX1" fmla="*/ 28881 w 1282903"/>
                <a:gd name="connsiteY1" fmla="*/ 174742 h 1917714"/>
                <a:gd name="connsiteX2" fmla="*/ 130500 w 1282903"/>
                <a:gd name="connsiteY2" fmla="*/ 8619 h 1917714"/>
                <a:gd name="connsiteX3" fmla="*/ 378517 w 1282903"/>
                <a:gd name="connsiteY3" fmla="*/ 25 h 1917714"/>
                <a:gd name="connsiteX4" fmla="*/ 433773 w 1282903"/>
                <a:gd name="connsiteY4" fmla="*/ 145572 h 1917714"/>
                <a:gd name="connsiteX5" fmla="*/ 497290 w 1282903"/>
                <a:gd name="connsiteY5" fmla="*/ 218293 h 1917714"/>
                <a:gd name="connsiteX6" fmla="*/ 1176848 w 1282903"/>
                <a:gd name="connsiteY6" fmla="*/ 207692 h 1917714"/>
                <a:gd name="connsiteX7" fmla="*/ 1272460 w 1282903"/>
                <a:gd name="connsiteY7" fmla="*/ 302505 h 1917714"/>
                <a:gd name="connsiteX8" fmla="*/ 1274827 w 1282903"/>
                <a:gd name="connsiteY8" fmla="*/ 1767951 h 1917714"/>
                <a:gd name="connsiteX9" fmla="*/ 1171694 w 1282903"/>
                <a:gd name="connsiteY9" fmla="*/ 1869766 h 1917714"/>
                <a:gd name="connsiteX10" fmla="*/ 438569 w 1282903"/>
                <a:gd name="connsiteY10" fmla="*/ 1869930 h 1917714"/>
                <a:gd name="connsiteX11" fmla="*/ 325485 w 1282903"/>
                <a:gd name="connsiteY11" fmla="*/ 1744033 h 1917714"/>
                <a:gd name="connsiteX12" fmla="*/ 287108 w 1282903"/>
                <a:gd name="connsiteY12" fmla="*/ 1070532 h 1917714"/>
                <a:gd name="connsiteX13" fmla="*/ 0 w 1282903"/>
                <a:gd name="connsiteY13" fmla="*/ 968243 h 1917714"/>
                <a:gd name="connsiteX14" fmla="*/ 3818 w 1282903"/>
                <a:gd name="connsiteY14" fmla="*/ 566512 h 1917714"/>
                <a:gd name="connsiteX0" fmla="*/ 3818 w 1282903"/>
                <a:gd name="connsiteY0" fmla="*/ 566512 h 1917714"/>
                <a:gd name="connsiteX1" fmla="*/ 28881 w 1282903"/>
                <a:gd name="connsiteY1" fmla="*/ 174742 h 1917714"/>
                <a:gd name="connsiteX2" fmla="*/ 130500 w 1282903"/>
                <a:gd name="connsiteY2" fmla="*/ 8619 h 1917714"/>
                <a:gd name="connsiteX3" fmla="*/ 378517 w 1282903"/>
                <a:gd name="connsiteY3" fmla="*/ 25 h 1917714"/>
                <a:gd name="connsiteX4" fmla="*/ 433773 w 1282903"/>
                <a:gd name="connsiteY4" fmla="*/ 145572 h 1917714"/>
                <a:gd name="connsiteX5" fmla="*/ 497290 w 1282903"/>
                <a:gd name="connsiteY5" fmla="*/ 218293 h 1917714"/>
                <a:gd name="connsiteX6" fmla="*/ 1176848 w 1282903"/>
                <a:gd name="connsiteY6" fmla="*/ 207692 h 1917714"/>
                <a:gd name="connsiteX7" fmla="*/ 1272460 w 1282903"/>
                <a:gd name="connsiteY7" fmla="*/ 302505 h 1917714"/>
                <a:gd name="connsiteX8" fmla="*/ 1274827 w 1282903"/>
                <a:gd name="connsiteY8" fmla="*/ 1767951 h 1917714"/>
                <a:gd name="connsiteX9" fmla="*/ 1171694 w 1282903"/>
                <a:gd name="connsiteY9" fmla="*/ 1869766 h 1917714"/>
                <a:gd name="connsiteX10" fmla="*/ 438569 w 1282903"/>
                <a:gd name="connsiteY10" fmla="*/ 1869930 h 1917714"/>
                <a:gd name="connsiteX11" fmla="*/ 325485 w 1282903"/>
                <a:gd name="connsiteY11" fmla="*/ 1744033 h 1917714"/>
                <a:gd name="connsiteX12" fmla="*/ 287108 w 1282903"/>
                <a:gd name="connsiteY12" fmla="*/ 1070532 h 1917714"/>
                <a:gd name="connsiteX13" fmla="*/ 0 w 1282903"/>
                <a:gd name="connsiteY13" fmla="*/ 968243 h 1917714"/>
                <a:gd name="connsiteX14" fmla="*/ 3818 w 1282903"/>
                <a:gd name="connsiteY14" fmla="*/ 566512 h 1917714"/>
                <a:gd name="connsiteX0" fmla="*/ 3818 w 1282903"/>
                <a:gd name="connsiteY0" fmla="*/ 566533 h 1917735"/>
                <a:gd name="connsiteX1" fmla="*/ 28881 w 1282903"/>
                <a:gd name="connsiteY1" fmla="*/ 174763 h 1917735"/>
                <a:gd name="connsiteX2" fmla="*/ 130500 w 1282903"/>
                <a:gd name="connsiteY2" fmla="*/ 8640 h 1917735"/>
                <a:gd name="connsiteX3" fmla="*/ 378517 w 1282903"/>
                <a:gd name="connsiteY3" fmla="*/ 46 h 1917735"/>
                <a:gd name="connsiteX4" fmla="*/ 433773 w 1282903"/>
                <a:gd name="connsiteY4" fmla="*/ 145593 h 1917735"/>
                <a:gd name="connsiteX5" fmla="*/ 497290 w 1282903"/>
                <a:gd name="connsiteY5" fmla="*/ 218314 h 1917735"/>
                <a:gd name="connsiteX6" fmla="*/ 1176848 w 1282903"/>
                <a:gd name="connsiteY6" fmla="*/ 207713 h 1917735"/>
                <a:gd name="connsiteX7" fmla="*/ 1272460 w 1282903"/>
                <a:gd name="connsiteY7" fmla="*/ 302526 h 1917735"/>
                <a:gd name="connsiteX8" fmla="*/ 1274827 w 1282903"/>
                <a:gd name="connsiteY8" fmla="*/ 1767972 h 1917735"/>
                <a:gd name="connsiteX9" fmla="*/ 1171694 w 1282903"/>
                <a:gd name="connsiteY9" fmla="*/ 1869787 h 1917735"/>
                <a:gd name="connsiteX10" fmla="*/ 438569 w 1282903"/>
                <a:gd name="connsiteY10" fmla="*/ 1869951 h 1917735"/>
                <a:gd name="connsiteX11" fmla="*/ 325485 w 1282903"/>
                <a:gd name="connsiteY11" fmla="*/ 1744054 h 1917735"/>
                <a:gd name="connsiteX12" fmla="*/ 287108 w 1282903"/>
                <a:gd name="connsiteY12" fmla="*/ 1070553 h 1917735"/>
                <a:gd name="connsiteX13" fmla="*/ 0 w 1282903"/>
                <a:gd name="connsiteY13" fmla="*/ 968264 h 1917735"/>
                <a:gd name="connsiteX14" fmla="*/ 3818 w 1282903"/>
                <a:gd name="connsiteY14" fmla="*/ 566533 h 1917735"/>
                <a:gd name="connsiteX0" fmla="*/ 3818 w 1282903"/>
                <a:gd name="connsiteY0" fmla="*/ 566508 h 1917710"/>
                <a:gd name="connsiteX1" fmla="*/ 28881 w 1282903"/>
                <a:gd name="connsiteY1" fmla="*/ 174738 h 1917710"/>
                <a:gd name="connsiteX2" fmla="*/ 130500 w 1282903"/>
                <a:gd name="connsiteY2" fmla="*/ 8615 h 1917710"/>
                <a:gd name="connsiteX3" fmla="*/ 378517 w 1282903"/>
                <a:gd name="connsiteY3" fmla="*/ 21 h 1917710"/>
                <a:gd name="connsiteX4" fmla="*/ 433773 w 1282903"/>
                <a:gd name="connsiteY4" fmla="*/ 145568 h 1917710"/>
                <a:gd name="connsiteX5" fmla="*/ 497290 w 1282903"/>
                <a:gd name="connsiteY5" fmla="*/ 218289 h 1917710"/>
                <a:gd name="connsiteX6" fmla="*/ 1176848 w 1282903"/>
                <a:gd name="connsiteY6" fmla="*/ 207688 h 1917710"/>
                <a:gd name="connsiteX7" fmla="*/ 1272460 w 1282903"/>
                <a:gd name="connsiteY7" fmla="*/ 302501 h 1917710"/>
                <a:gd name="connsiteX8" fmla="*/ 1274827 w 1282903"/>
                <a:gd name="connsiteY8" fmla="*/ 1767947 h 1917710"/>
                <a:gd name="connsiteX9" fmla="*/ 1171694 w 1282903"/>
                <a:gd name="connsiteY9" fmla="*/ 1869762 h 1917710"/>
                <a:gd name="connsiteX10" fmla="*/ 438569 w 1282903"/>
                <a:gd name="connsiteY10" fmla="*/ 1869926 h 1917710"/>
                <a:gd name="connsiteX11" fmla="*/ 325485 w 1282903"/>
                <a:gd name="connsiteY11" fmla="*/ 1744029 h 1917710"/>
                <a:gd name="connsiteX12" fmla="*/ 287108 w 1282903"/>
                <a:gd name="connsiteY12" fmla="*/ 1070528 h 1917710"/>
                <a:gd name="connsiteX13" fmla="*/ 0 w 1282903"/>
                <a:gd name="connsiteY13" fmla="*/ 968239 h 1917710"/>
                <a:gd name="connsiteX14" fmla="*/ 3818 w 1282903"/>
                <a:gd name="connsiteY14" fmla="*/ 566508 h 1917710"/>
                <a:gd name="connsiteX0" fmla="*/ 3818 w 1282903"/>
                <a:gd name="connsiteY0" fmla="*/ 566508 h 1917710"/>
                <a:gd name="connsiteX1" fmla="*/ 28881 w 1282903"/>
                <a:gd name="connsiteY1" fmla="*/ 174738 h 1917710"/>
                <a:gd name="connsiteX2" fmla="*/ 130500 w 1282903"/>
                <a:gd name="connsiteY2" fmla="*/ 8615 h 1917710"/>
                <a:gd name="connsiteX3" fmla="*/ 378517 w 1282903"/>
                <a:gd name="connsiteY3" fmla="*/ 21 h 1917710"/>
                <a:gd name="connsiteX4" fmla="*/ 433773 w 1282903"/>
                <a:gd name="connsiteY4" fmla="*/ 145568 h 1917710"/>
                <a:gd name="connsiteX5" fmla="*/ 497290 w 1282903"/>
                <a:gd name="connsiteY5" fmla="*/ 218289 h 1917710"/>
                <a:gd name="connsiteX6" fmla="*/ 1176848 w 1282903"/>
                <a:gd name="connsiteY6" fmla="*/ 207688 h 1917710"/>
                <a:gd name="connsiteX7" fmla="*/ 1272460 w 1282903"/>
                <a:gd name="connsiteY7" fmla="*/ 302501 h 1917710"/>
                <a:gd name="connsiteX8" fmla="*/ 1274827 w 1282903"/>
                <a:gd name="connsiteY8" fmla="*/ 1767947 h 1917710"/>
                <a:gd name="connsiteX9" fmla="*/ 1171694 w 1282903"/>
                <a:gd name="connsiteY9" fmla="*/ 1869762 h 1917710"/>
                <a:gd name="connsiteX10" fmla="*/ 438569 w 1282903"/>
                <a:gd name="connsiteY10" fmla="*/ 1869926 h 1917710"/>
                <a:gd name="connsiteX11" fmla="*/ 325485 w 1282903"/>
                <a:gd name="connsiteY11" fmla="*/ 1744029 h 1917710"/>
                <a:gd name="connsiteX12" fmla="*/ 287108 w 1282903"/>
                <a:gd name="connsiteY12" fmla="*/ 1070528 h 1917710"/>
                <a:gd name="connsiteX13" fmla="*/ 43416 w 1282903"/>
                <a:gd name="connsiteY13" fmla="*/ 983588 h 1917710"/>
                <a:gd name="connsiteX14" fmla="*/ 0 w 1282903"/>
                <a:gd name="connsiteY14" fmla="*/ 968239 h 1917710"/>
                <a:gd name="connsiteX15" fmla="*/ 3818 w 1282903"/>
                <a:gd name="connsiteY15" fmla="*/ 566508 h 1917710"/>
                <a:gd name="connsiteX0" fmla="*/ 6382 w 1285467"/>
                <a:gd name="connsiteY0" fmla="*/ 566508 h 1917710"/>
                <a:gd name="connsiteX1" fmla="*/ 31445 w 1285467"/>
                <a:gd name="connsiteY1" fmla="*/ 174738 h 1917710"/>
                <a:gd name="connsiteX2" fmla="*/ 133064 w 1285467"/>
                <a:gd name="connsiteY2" fmla="*/ 8615 h 1917710"/>
                <a:gd name="connsiteX3" fmla="*/ 381081 w 1285467"/>
                <a:gd name="connsiteY3" fmla="*/ 21 h 1917710"/>
                <a:gd name="connsiteX4" fmla="*/ 436337 w 1285467"/>
                <a:gd name="connsiteY4" fmla="*/ 145568 h 1917710"/>
                <a:gd name="connsiteX5" fmla="*/ 499854 w 1285467"/>
                <a:gd name="connsiteY5" fmla="*/ 218289 h 1917710"/>
                <a:gd name="connsiteX6" fmla="*/ 1179412 w 1285467"/>
                <a:gd name="connsiteY6" fmla="*/ 207688 h 1917710"/>
                <a:gd name="connsiteX7" fmla="*/ 1275024 w 1285467"/>
                <a:gd name="connsiteY7" fmla="*/ 302501 h 1917710"/>
                <a:gd name="connsiteX8" fmla="*/ 1277391 w 1285467"/>
                <a:gd name="connsiteY8" fmla="*/ 1767947 h 1917710"/>
                <a:gd name="connsiteX9" fmla="*/ 1174258 w 1285467"/>
                <a:gd name="connsiteY9" fmla="*/ 1869762 h 1917710"/>
                <a:gd name="connsiteX10" fmla="*/ 441133 w 1285467"/>
                <a:gd name="connsiteY10" fmla="*/ 1869926 h 1917710"/>
                <a:gd name="connsiteX11" fmla="*/ 328049 w 1285467"/>
                <a:gd name="connsiteY11" fmla="*/ 1744029 h 1917710"/>
                <a:gd name="connsiteX12" fmla="*/ 289672 w 1285467"/>
                <a:gd name="connsiteY12" fmla="*/ 1070528 h 1917710"/>
                <a:gd name="connsiteX13" fmla="*/ 45980 w 1285467"/>
                <a:gd name="connsiteY13" fmla="*/ 983588 h 1917710"/>
                <a:gd name="connsiteX14" fmla="*/ 0 w 1285467"/>
                <a:gd name="connsiteY14" fmla="*/ 885635 h 1917710"/>
                <a:gd name="connsiteX15" fmla="*/ 6382 w 1285467"/>
                <a:gd name="connsiteY15" fmla="*/ 566508 h 1917710"/>
                <a:gd name="connsiteX0" fmla="*/ 8923 w 1288008"/>
                <a:gd name="connsiteY0" fmla="*/ 566508 h 1917710"/>
                <a:gd name="connsiteX1" fmla="*/ 33986 w 1288008"/>
                <a:gd name="connsiteY1" fmla="*/ 174738 h 1917710"/>
                <a:gd name="connsiteX2" fmla="*/ 135605 w 1288008"/>
                <a:gd name="connsiteY2" fmla="*/ 8615 h 1917710"/>
                <a:gd name="connsiteX3" fmla="*/ 383622 w 1288008"/>
                <a:gd name="connsiteY3" fmla="*/ 21 h 1917710"/>
                <a:gd name="connsiteX4" fmla="*/ 438878 w 1288008"/>
                <a:gd name="connsiteY4" fmla="*/ 145568 h 1917710"/>
                <a:gd name="connsiteX5" fmla="*/ 502395 w 1288008"/>
                <a:gd name="connsiteY5" fmla="*/ 218289 h 1917710"/>
                <a:gd name="connsiteX6" fmla="*/ 1181953 w 1288008"/>
                <a:gd name="connsiteY6" fmla="*/ 207688 h 1917710"/>
                <a:gd name="connsiteX7" fmla="*/ 1277565 w 1288008"/>
                <a:gd name="connsiteY7" fmla="*/ 302501 h 1917710"/>
                <a:gd name="connsiteX8" fmla="*/ 1279932 w 1288008"/>
                <a:gd name="connsiteY8" fmla="*/ 1767947 h 1917710"/>
                <a:gd name="connsiteX9" fmla="*/ 1176799 w 1288008"/>
                <a:gd name="connsiteY9" fmla="*/ 1869762 h 1917710"/>
                <a:gd name="connsiteX10" fmla="*/ 443674 w 1288008"/>
                <a:gd name="connsiteY10" fmla="*/ 1869926 h 1917710"/>
                <a:gd name="connsiteX11" fmla="*/ 330590 w 1288008"/>
                <a:gd name="connsiteY11" fmla="*/ 1744029 h 1917710"/>
                <a:gd name="connsiteX12" fmla="*/ 292213 w 1288008"/>
                <a:gd name="connsiteY12" fmla="*/ 1070528 h 1917710"/>
                <a:gd name="connsiteX13" fmla="*/ 48521 w 1288008"/>
                <a:gd name="connsiteY13" fmla="*/ 983588 h 1917710"/>
                <a:gd name="connsiteX14" fmla="*/ 2541 w 1288008"/>
                <a:gd name="connsiteY14" fmla="*/ 885635 h 1917710"/>
                <a:gd name="connsiteX15" fmla="*/ 8923 w 1288008"/>
                <a:gd name="connsiteY15" fmla="*/ 566508 h 1917710"/>
                <a:gd name="connsiteX0" fmla="*/ 8923 w 1288008"/>
                <a:gd name="connsiteY0" fmla="*/ 566508 h 1917710"/>
                <a:gd name="connsiteX1" fmla="*/ 33986 w 1288008"/>
                <a:gd name="connsiteY1" fmla="*/ 174738 h 1917710"/>
                <a:gd name="connsiteX2" fmla="*/ 135605 w 1288008"/>
                <a:gd name="connsiteY2" fmla="*/ 8615 h 1917710"/>
                <a:gd name="connsiteX3" fmla="*/ 383622 w 1288008"/>
                <a:gd name="connsiteY3" fmla="*/ 21 h 1917710"/>
                <a:gd name="connsiteX4" fmla="*/ 438878 w 1288008"/>
                <a:gd name="connsiteY4" fmla="*/ 145568 h 1917710"/>
                <a:gd name="connsiteX5" fmla="*/ 502395 w 1288008"/>
                <a:gd name="connsiteY5" fmla="*/ 218289 h 1917710"/>
                <a:gd name="connsiteX6" fmla="*/ 1181953 w 1288008"/>
                <a:gd name="connsiteY6" fmla="*/ 207688 h 1917710"/>
                <a:gd name="connsiteX7" fmla="*/ 1277565 w 1288008"/>
                <a:gd name="connsiteY7" fmla="*/ 302501 h 1917710"/>
                <a:gd name="connsiteX8" fmla="*/ 1279932 w 1288008"/>
                <a:gd name="connsiteY8" fmla="*/ 1767947 h 1917710"/>
                <a:gd name="connsiteX9" fmla="*/ 1176799 w 1288008"/>
                <a:gd name="connsiteY9" fmla="*/ 1869762 h 1917710"/>
                <a:gd name="connsiteX10" fmla="*/ 443674 w 1288008"/>
                <a:gd name="connsiteY10" fmla="*/ 1869926 h 1917710"/>
                <a:gd name="connsiteX11" fmla="*/ 330590 w 1288008"/>
                <a:gd name="connsiteY11" fmla="*/ 1744029 h 1917710"/>
                <a:gd name="connsiteX12" fmla="*/ 292213 w 1288008"/>
                <a:gd name="connsiteY12" fmla="*/ 1070528 h 1917710"/>
                <a:gd name="connsiteX13" fmla="*/ 48521 w 1288008"/>
                <a:gd name="connsiteY13" fmla="*/ 983588 h 1917710"/>
                <a:gd name="connsiteX14" fmla="*/ 2541 w 1288008"/>
                <a:gd name="connsiteY14" fmla="*/ 885635 h 1917710"/>
                <a:gd name="connsiteX15" fmla="*/ 8923 w 1288008"/>
                <a:gd name="connsiteY15" fmla="*/ 566508 h 1917710"/>
                <a:gd name="connsiteX0" fmla="*/ 1741 w 1280826"/>
                <a:gd name="connsiteY0" fmla="*/ 566508 h 1917710"/>
                <a:gd name="connsiteX1" fmla="*/ 26804 w 1280826"/>
                <a:gd name="connsiteY1" fmla="*/ 174738 h 1917710"/>
                <a:gd name="connsiteX2" fmla="*/ 128423 w 1280826"/>
                <a:gd name="connsiteY2" fmla="*/ 8615 h 1917710"/>
                <a:gd name="connsiteX3" fmla="*/ 376440 w 1280826"/>
                <a:gd name="connsiteY3" fmla="*/ 21 h 1917710"/>
                <a:gd name="connsiteX4" fmla="*/ 431696 w 1280826"/>
                <a:gd name="connsiteY4" fmla="*/ 145568 h 1917710"/>
                <a:gd name="connsiteX5" fmla="*/ 495213 w 1280826"/>
                <a:gd name="connsiteY5" fmla="*/ 218289 h 1917710"/>
                <a:gd name="connsiteX6" fmla="*/ 1174771 w 1280826"/>
                <a:gd name="connsiteY6" fmla="*/ 207688 h 1917710"/>
                <a:gd name="connsiteX7" fmla="*/ 1270383 w 1280826"/>
                <a:gd name="connsiteY7" fmla="*/ 302501 h 1917710"/>
                <a:gd name="connsiteX8" fmla="*/ 1272750 w 1280826"/>
                <a:gd name="connsiteY8" fmla="*/ 1767947 h 1917710"/>
                <a:gd name="connsiteX9" fmla="*/ 1169617 w 1280826"/>
                <a:gd name="connsiteY9" fmla="*/ 1869762 h 1917710"/>
                <a:gd name="connsiteX10" fmla="*/ 436492 w 1280826"/>
                <a:gd name="connsiteY10" fmla="*/ 1869926 h 1917710"/>
                <a:gd name="connsiteX11" fmla="*/ 323408 w 1280826"/>
                <a:gd name="connsiteY11" fmla="*/ 1744029 h 1917710"/>
                <a:gd name="connsiteX12" fmla="*/ 285031 w 1280826"/>
                <a:gd name="connsiteY12" fmla="*/ 1070528 h 1917710"/>
                <a:gd name="connsiteX13" fmla="*/ 41339 w 1280826"/>
                <a:gd name="connsiteY13" fmla="*/ 983588 h 1917710"/>
                <a:gd name="connsiteX14" fmla="*/ 10745 w 1280826"/>
                <a:gd name="connsiteY14" fmla="*/ 906691 h 1917710"/>
                <a:gd name="connsiteX15" fmla="*/ 1741 w 1280826"/>
                <a:gd name="connsiteY15" fmla="*/ 566508 h 1917710"/>
                <a:gd name="connsiteX0" fmla="*/ 3092 w 1282177"/>
                <a:gd name="connsiteY0" fmla="*/ 571937 h 1923139"/>
                <a:gd name="connsiteX1" fmla="*/ 12770 w 1282177"/>
                <a:gd name="connsiteY1" fmla="*/ 155872 h 1923139"/>
                <a:gd name="connsiteX2" fmla="*/ 129774 w 1282177"/>
                <a:gd name="connsiteY2" fmla="*/ 14044 h 1923139"/>
                <a:gd name="connsiteX3" fmla="*/ 377791 w 1282177"/>
                <a:gd name="connsiteY3" fmla="*/ 5450 h 1923139"/>
                <a:gd name="connsiteX4" fmla="*/ 433047 w 1282177"/>
                <a:gd name="connsiteY4" fmla="*/ 150997 h 1923139"/>
                <a:gd name="connsiteX5" fmla="*/ 496564 w 1282177"/>
                <a:gd name="connsiteY5" fmla="*/ 223718 h 1923139"/>
                <a:gd name="connsiteX6" fmla="*/ 1176122 w 1282177"/>
                <a:gd name="connsiteY6" fmla="*/ 213117 h 1923139"/>
                <a:gd name="connsiteX7" fmla="*/ 1271734 w 1282177"/>
                <a:gd name="connsiteY7" fmla="*/ 307930 h 1923139"/>
                <a:gd name="connsiteX8" fmla="*/ 1274101 w 1282177"/>
                <a:gd name="connsiteY8" fmla="*/ 1773376 h 1923139"/>
                <a:gd name="connsiteX9" fmla="*/ 1170968 w 1282177"/>
                <a:gd name="connsiteY9" fmla="*/ 1875191 h 1923139"/>
                <a:gd name="connsiteX10" fmla="*/ 437843 w 1282177"/>
                <a:gd name="connsiteY10" fmla="*/ 1875355 h 1923139"/>
                <a:gd name="connsiteX11" fmla="*/ 324759 w 1282177"/>
                <a:gd name="connsiteY11" fmla="*/ 1749458 h 1923139"/>
                <a:gd name="connsiteX12" fmla="*/ 286382 w 1282177"/>
                <a:gd name="connsiteY12" fmla="*/ 1075957 h 1923139"/>
                <a:gd name="connsiteX13" fmla="*/ 42690 w 1282177"/>
                <a:gd name="connsiteY13" fmla="*/ 989017 h 1923139"/>
                <a:gd name="connsiteX14" fmla="*/ 12096 w 1282177"/>
                <a:gd name="connsiteY14" fmla="*/ 912120 h 1923139"/>
                <a:gd name="connsiteX15" fmla="*/ 3092 w 1282177"/>
                <a:gd name="connsiteY15" fmla="*/ 571937 h 1923139"/>
                <a:gd name="connsiteX0" fmla="*/ 1741 w 1280826"/>
                <a:gd name="connsiteY0" fmla="*/ 571937 h 1923139"/>
                <a:gd name="connsiteX1" fmla="*/ 11419 w 1280826"/>
                <a:gd name="connsiteY1" fmla="*/ 155872 h 1923139"/>
                <a:gd name="connsiteX2" fmla="*/ 128423 w 1280826"/>
                <a:gd name="connsiteY2" fmla="*/ 14044 h 1923139"/>
                <a:gd name="connsiteX3" fmla="*/ 376440 w 1280826"/>
                <a:gd name="connsiteY3" fmla="*/ 5450 h 1923139"/>
                <a:gd name="connsiteX4" fmla="*/ 431696 w 1280826"/>
                <a:gd name="connsiteY4" fmla="*/ 150997 h 1923139"/>
                <a:gd name="connsiteX5" fmla="*/ 495213 w 1280826"/>
                <a:gd name="connsiteY5" fmla="*/ 223718 h 1923139"/>
                <a:gd name="connsiteX6" fmla="*/ 1174771 w 1280826"/>
                <a:gd name="connsiteY6" fmla="*/ 213117 h 1923139"/>
                <a:gd name="connsiteX7" fmla="*/ 1270383 w 1280826"/>
                <a:gd name="connsiteY7" fmla="*/ 307930 h 1923139"/>
                <a:gd name="connsiteX8" fmla="*/ 1272750 w 1280826"/>
                <a:gd name="connsiteY8" fmla="*/ 1773376 h 1923139"/>
                <a:gd name="connsiteX9" fmla="*/ 1169617 w 1280826"/>
                <a:gd name="connsiteY9" fmla="*/ 1875191 h 1923139"/>
                <a:gd name="connsiteX10" fmla="*/ 436492 w 1280826"/>
                <a:gd name="connsiteY10" fmla="*/ 1875355 h 1923139"/>
                <a:gd name="connsiteX11" fmla="*/ 323408 w 1280826"/>
                <a:gd name="connsiteY11" fmla="*/ 1749458 h 1923139"/>
                <a:gd name="connsiteX12" fmla="*/ 285031 w 1280826"/>
                <a:gd name="connsiteY12" fmla="*/ 1075957 h 1923139"/>
                <a:gd name="connsiteX13" fmla="*/ 41339 w 1280826"/>
                <a:gd name="connsiteY13" fmla="*/ 989017 h 1923139"/>
                <a:gd name="connsiteX14" fmla="*/ 10745 w 1280826"/>
                <a:gd name="connsiteY14" fmla="*/ 912120 h 1923139"/>
                <a:gd name="connsiteX15" fmla="*/ 1741 w 1280826"/>
                <a:gd name="connsiteY15" fmla="*/ 571937 h 1923139"/>
                <a:gd name="connsiteX0" fmla="*/ 1741 w 1280826"/>
                <a:gd name="connsiteY0" fmla="*/ 571937 h 1923139"/>
                <a:gd name="connsiteX1" fmla="*/ 11419 w 1280826"/>
                <a:gd name="connsiteY1" fmla="*/ 155872 h 1923139"/>
                <a:gd name="connsiteX2" fmla="*/ 128423 w 1280826"/>
                <a:gd name="connsiteY2" fmla="*/ 14044 h 1923139"/>
                <a:gd name="connsiteX3" fmla="*/ 376440 w 1280826"/>
                <a:gd name="connsiteY3" fmla="*/ 5450 h 1923139"/>
                <a:gd name="connsiteX4" fmla="*/ 431696 w 1280826"/>
                <a:gd name="connsiteY4" fmla="*/ 150997 h 1923139"/>
                <a:gd name="connsiteX5" fmla="*/ 495213 w 1280826"/>
                <a:gd name="connsiteY5" fmla="*/ 223718 h 1923139"/>
                <a:gd name="connsiteX6" fmla="*/ 1174771 w 1280826"/>
                <a:gd name="connsiteY6" fmla="*/ 213117 h 1923139"/>
                <a:gd name="connsiteX7" fmla="*/ 1270383 w 1280826"/>
                <a:gd name="connsiteY7" fmla="*/ 307930 h 1923139"/>
                <a:gd name="connsiteX8" fmla="*/ 1272750 w 1280826"/>
                <a:gd name="connsiteY8" fmla="*/ 1773376 h 1923139"/>
                <a:gd name="connsiteX9" fmla="*/ 1169617 w 1280826"/>
                <a:gd name="connsiteY9" fmla="*/ 1875191 h 1923139"/>
                <a:gd name="connsiteX10" fmla="*/ 436492 w 1280826"/>
                <a:gd name="connsiteY10" fmla="*/ 1875355 h 1923139"/>
                <a:gd name="connsiteX11" fmla="*/ 323408 w 1280826"/>
                <a:gd name="connsiteY11" fmla="*/ 1749458 h 1923139"/>
                <a:gd name="connsiteX12" fmla="*/ 285031 w 1280826"/>
                <a:gd name="connsiteY12" fmla="*/ 1075957 h 1923139"/>
                <a:gd name="connsiteX13" fmla="*/ 41339 w 1280826"/>
                <a:gd name="connsiteY13" fmla="*/ 989017 h 1923139"/>
                <a:gd name="connsiteX14" fmla="*/ 10745 w 1280826"/>
                <a:gd name="connsiteY14" fmla="*/ 912120 h 1923139"/>
                <a:gd name="connsiteX15" fmla="*/ 1741 w 1280826"/>
                <a:gd name="connsiteY15" fmla="*/ 571937 h 1923139"/>
                <a:gd name="connsiteX0" fmla="*/ 1741 w 1280826"/>
                <a:gd name="connsiteY0" fmla="*/ 577360 h 1928562"/>
                <a:gd name="connsiteX1" fmla="*/ 11419 w 1280826"/>
                <a:gd name="connsiteY1" fmla="*/ 161295 h 1928562"/>
                <a:gd name="connsiteX2" fmla="*/ 66881 w 1280826"/>
                <a:gd name="connsiteY2" fmla="*/ 11369 h 1928562"/>
                <a:gd name="connsiteX3" fmla="*/ 376440 w 1280826"/>
                <a:gd name="connsiteY3" fmla="*/ 10873 h 1928562"/>
                <a:gd name="connsiteX4" fmla="*/ 431696 w 1280826"/>
                <a:gd name="connsiteY4" fmla="*/ 156420 h 1928562"/>
                <a:gd name="connsiteX5" fmla="*/ 495213 w 1280826"/>
                <a:gd name="connsiteY5" fmla="*/ 229141 h 1928562"/>
                <a:gd name="connsiteX6" fmla="*/ 1174771 w 1280826"/>
                <a:gd name="connsiteY6" fmla="*/ 218540 h 1928562"/>
                <a:gd name="connsiteX7" fmla="*/ 1270383 w 1280826"/>
                <a:gd name="connsiteY7" fmla="*/ 313353 h 1928562"/>
                <a:gd name="connsiteX8" fmla="*/ 1272750 w 1280826"/>
                <a:gd name="connsiteY8" fmla="*/ 1778799 h 1928562"/>
                <a:gd name="connsiteX9" fmla="*/ 1169617 w 1280826"/>
                <a:gd name="connsiteY9" fmla="*/ 1880614 h 1928562"/>
                <a:gd name="connsiteX10" fmla="*/ 436492 w 1280826"/>
                <a:gd name="connsiteY10" fmla="*/ 1880778 h 1928562"/>
                <a:gd name="connsiteX11" fmla="*/ 323408 w 1280826"/>
                <a:gd name="connsiteY11" fmla="*/ 1754881 h 1928562"/>
                <a:gd name="connsiteX12" fmla="*/ 285031 w 1280826"/>
                <a:gd name="connsiteY12" fmla="*/ 1081380 h 1928562"/>
                <a:gd name="connsiteX13" fmla="*/ 41339 w 1280826"/>
                <a:gd name="connsiteY13" fmla="*/ 994440 h 1928562"/>
                <a:gd name="connsiteX14" fmla="*/ 10745 w 1280826"/>
                <a:gd name="connsiteY14" fmla="*/ 917543 h 1928562"/>
                <a:gd name="connsiteX15" fmla="*/ 1741 w 1280826"/>
                <a:gd name="connsiteY15" fmla="*/ 577360 h 1928562"/>
                <a:gd name="connsiteX0" fmla="*/ 1741 w 1280826"/>
                <a:gd name="connsiteY0" fmla="*/ 577705 h 1928907"/>
                <a:gd name="connsiteX1" fmla="*/ 11419 w 1280826"/>
                <a:gd name="connsiteY1" fmla="*/ 161640 h 1928907"/>
                <a:gd name="connsiteX2" fmla="*/ 66881 w 1280826"/>
                <a:gd name="connsiteY2" fmla="*/ 11714 h 1928907"/>
                <a:gd name="connsiteX3" fmla="*/ 376440 w 1280826"/>
                <a:gd name="connsiteY3" fmla="*/ 11218 h 1928907"/>
                <a:gd name="connsiteX4" fmla="*/ 431696 w 1280826"/>
                <a:gd name="connsiteY4" fmla="*/ 156765 h 1928907"/>
                <a:gd name="connsiteX5" fmla="*/ 495213 w 1280826"/>
                <a:gd name="connsiteY5" fmla="*/ 229486 h 1928907"/>
                <a:gd name="connsiteX6" fmla="*/ 1174771 w 1280826"/>
                <a:gd name="connsiteY6" fmla="*/ 218885 h 1928907"/>
                <a:gd name="connsiteX7" fmla="*/ 1270383 w 1280826"/>
                <a:gd name="connsiteY7" fmla="*/ 313698 h 1928907"/>
                <a:gd name="connsiteX8" fmla="*/ 1272750 w 1280826"/>
                <a:gd name="connsiteY8" fmla="*/ 1779144 h 1928907"/>
                <a:gd name="connsiteX9" fmla="*/ 1169617 w 1280826"/>
                <a:gd name="connsiteY9" fmla="*/ 1880959 h 1928907"/>
                <a:gd name="connsiteX10" fmla="*/ 436492 w 1280826"/>
                <a:gd name="connsiteY10" fmla="*/ 1881123 h 1928907"/>
                <a:gd name="connsiteX11" fmla="*/ 323408 w 1280826"/>
                <a:gd name="connsiteY11" fmla="*/ 1755226 h 1928907"/>
                <a:gd name="connsiteX12" fmla="*/ 285031 w 1280826"/>
                <a:gd name="connsiteY12" fmla="*/ 1081725 h 1928907"/>
                <a:gd name="connsiteX13" fmla="*/ 41339 w 1280826"/>
                <a:gd name="connsiteY13" fmla="*/ 994785 h 1928907"/>
                <a:gd name="connsiteX14" fmla="*/ 10745 w 1280826"/>
                <a:gd name="connsiteY14" fmla="*/ 917888 h 1928907"/>
                <a:gd name="connsiteX15" fmla="*/ 1741 w 1280826"/>
                <a:gd name="connsiteY15" fmla="*/ 577705 h 1928907"/>
                <a:gd name="connsiteX0" fmla="*/ 1741 w 1280826"/>
                <a:gd name="connsiteY0" fmla="*/ 572670 h 1923872"/>
                <a:gd name="connsiteX1" fmla="*/ 11419 w 1280826"/>
                <a:gd name="connsiteY1" fmla="*/ 156605 h 1923872"/>
                <a:gd name="connsiteX2" fmla="*/ 66881 w 1280826"/>
                <a:gd name="connsiteY2" fmla="*/ 6679 h 1923872"/>
                <a:gd name="connsiteX3" fmla="*/ 376440 w 1280826"/>
                <a:gd name="connsiteY3" fmla="*/ 6183 h 1923872"/>
                <a:gd name="connsiteX4" fmla="*/ 431696 w 1280826"/>
                <a:gd name="connsiteY4" fmla="*/ 151730 h 1923872"/>
                <a:gd name="connsiteX5" fmla="*/ 495213 w 1280826"/>
                <a:gd name="connsiteY5" fmla="*/ 224451 h 1923872"/>
                <a:gd name="connsiteX6" fmla="*/ 1174771 w 1280826"/>
                <a:gd name="connsiteY6" fmla="*/ 213850 h 1923872"/>
                <a:gd name="connsiteX7" fmla="*/ 1270383 w 1280826"/>
                <a:gd name="connsiteY7" fmla="*/ 308663 h 1923872"/>
                <a:gd name="connsiteX8" fmla="*/ 1272750 w 1280826"/>
                <a:gd name="connsiteY8" fmla="*/ 1774109 h 1923872"/>
                <a:gd name="connsiteX9" fmla="*/ 1169617 w 1280826"/>
                <a:gd name="connsiteY9" fmla="*/ 1875924 h 1923872"/>
                <a:gd name="connsiteX10" fmla="*/ 436492 w 1280826"/>
                <a:gd name="connsiteY10" fmla="*/ 1876088 h 1923872"/>
                <a:gd name="connsiteX11" fmla="*/ 323408 w 1280826"/>
                <a:gd name="connsiteY11" fmla="*/ 1750191 h 1923872"/>
                <a:gd name="connsiteX12" fmla="*/ 285031 w 1280826"/>
                <a:gd name="connsiteY12" fmla="*/ 1076690 h 1923872"/>
                <a:gd name="connsiteX13" fmla="*/ 41339 w 1280826"/>
                <a:gd name="connsiteY13" fmla="*/ 989750 h 1923872"/>
                <a:gd name="connsiteX14" fmla="*/ 10745 w 1280826"/>
                <a:gd name="connsiteY14" fmla="*/ 912853 h 1923872"/>
                <a:gd name="connsiteX15" fmla="*/ 1741 w 1280826"/>
                <a:gd name="connsiteY15" fmla="*/ 572670 h 1923872"/>
                <a:gd name="connsiteX0" fmla="*/ 1741 w 1280826"/>
                <a:gd name="connsiteY0" fmla="*/ 571128 h 1922330"/>
                <a:gd name="connsiteX1" fmla="*/ 9709 w 1280826"/>
                <a:gd name="connsiteY1" fmla="*/ 70840 h 1922330"/>
                <a:gd name="connsiteX2" fmla="*/ 66881 w 1280826"/>
                <a:gd name="connsiteY2" fmla="*/ 5137 h 1922330"/>
                <a:gd name="connsiteX3" fmla="*/ 376440 w 1280826"/>
                <a:gd name="connsiteY3" fmla="*/ 4641 h 1922330"/>
                <a:gd name="connsiteX4" fmla="*/ 431696 w 1280826"/>
                <a:gd name="connsiteY4" fmla="*/ 150188 h 1922330"/>
                <a:gd name="connsiteX5" fmla="*/ 495213 w 1280826"/>
                <a:gd name="connsiteY5" fmla="*/ 222909 h 1922330"/>
                <a:gd name="connsiteX6" fmla="*/ 1174771 w 1280826"/>
                <a:gd name="connsiteY6" fmla="*/ 212308 h 1922330"/>
                <a:gd name="connsiteX7" fmla="*/ 1270383 w 1280826"/>
                <a:gd name="connsiteY7" fmla="*/ 307121 h 1922330"/>
                <a:gd name="connsiteX8" fmla="*/ 1272750 w 1280826"/>
                <a:gd name="connsiteY8" fmla="*/ 1772567 h 1922330"/>
                <a:gd name="connsiteX9" fmla="*/ 1169617 w 1280826"/>
                <a:gd name="connsiteY9" fmla="*/ 1874382 h 1922330"/>
                <a:gd name="connsiteX10" fmla="*/ 436492 w 1280826"/>
                <a:gd name="connsiteY10" fmla="*/ 1874546 h 1922330"/>
                <a:gd name="connsiteX11" fmla="*/ 323408 w 1280826"/>
                <a:gd name="connsiteY11" fmla="*/ 1748649 h 1922330"/>
                <a:gd name="connsiteX12" fmla="*/ 285031 w 1280826"/>
                <a:gd name="connsiteY12" fmla="*/ 1075148 h 1922330"/>
                <a:gd name="connsiteX13" fmla="*/ 41339 w 1280826"/>
                <a:gd name="connsiteY13" fmla="*/ 988208 h 1922330"/>
                <a:gd name="connsiteX14" fmla="*/ 10745 w 1280826"/>
                <a:gd name="connsiteY14" fmla="*/ 911311 h 1922330"/>
                <a:gd name="connsiteX15" fmla="*/ 1741 w 1280826"/>
                <a:gd name="connsiteY15" fmla="*/ 571128 h 1922330"/>
                <a:gd name="connsiteX0" fmla="*/ 1741 w 1280826"/>
                <a:gd name="connsiteY0" fmla="*/ 571128 h 1922330"/>
                <a:gd name="connsiteX1" fmla="*/ 9709 w 1280826"/>
                <a:gd name="connsiteY1" fmla="*/ 70840 h 1922330"/>
                <a:gd name="connsiteX2" fmla="*/ 66881 w 1280826"/>
                <a:gd name="connsiteY2" fmla="*/ 5137 h 1922330"/>
                <a:gd name="connsiteX3" fmla="*/ 376440 w 1280826"/>
                <a:gd name="connsiteY3" fmla="*/ 4641 h 1922330"/>
                <a:gd name="connsiteX4" fmla="*/ 431696 w 1280826"/>
                <a:gd name="connsiteY4" fmla="*/ 150188 h 1922330"/>
                <a:gd name="connsiteX5" fmla="*/ 495213 w 1280826"/>
                <a:gd name="connsiteY5" fmla="*/ 222909 h 1922330"/>
                <a:gd name="connsiteX6" fmla="*/ 1174771 w 1280826"/>
                <a:gd name="connsiteY6" fmla="*/ 212308 h 1922330"/>
                <a:gd name="connsiteX7" fmla="*/ 1270383 w 1280826"/>
                <a:gd name="connsiteY7" fmla="*/ 307121 h 1922330"/>
                <a:gd name="connsiteX8" fmla="*/ 1272750 w 1280826"/>
                <a:gd name="connsiteY8" fmla="*/ 1772567 h 1922330"/>
                <a:gd name="connsiteX9" fmla="*/ 1169617 w 1280826"/>
                <a:gd name="connsiteY9" fmla="*/ 1874382 h 1922330"/>
                <a:gd name="connsiteX10" fmla="*/ 436492 w 1280826"/>
                <a:gd name="connsiteY10" fmla="*/ 1874546 h 1922330"/>
                <a:gd name="connsiteX11" fmla="*/ 323408 w 1280826"/>
                <a:gd name="connsiteY11" fmla="*/ 1748649 h 1922330"/>
                <a:gd name="connsiteX12" fmla="*/ 285031 w 1280826"/>
                <a:gd name="connsiteY12" fmla="*/ 1075148 h 1922330"/>
                <a:gd name="connsiteX13" fmla="*/ 41339 w 1280826"/>
                <a:gd name="connsiteY13" fmla="*/ 988208 h 1922330"/>
                <a:gd name="connsiteX14" fmla="*/ 10745 w 1280826"/>
                <a:gd name="connsiteY14" fmla="*/ 911311 h 1922330"/>
                <a:gd name="connsiteX15" fmla="*/ 1741 w 1280826"/>
                <a:gd name="connsiteY15" fmla="*/ 571128 h 1922330"/>
                <a:gd name="connsiteX0" fmla="*/ 1741 w 1280826"/>
                <a:gd name="connsiteY0" fmla="*/ 571128 h 1922330"/>
                <a:gd name="connsiteX1" fmla="*/ 9709 w 1280826"/>
                <a:gd name="connsiteY1" fmla="*/ 70840 h 1922330"/>
                <a:gd name="connsiteX2" fmla="*/ 66881 w 1280826"/>
                <a:gd name="connsiteY2" fmla="*/ 5137 h 1922330"/>
                <a:gd name="connsiteX3" fmla="*/ 376440 w 1280826"/>
                <a:gd name="connsiteY3" fmla="*/ 4641 h 1922330"/>
                <a:gd name="connsiteX4" fmla="*/ 431696 w 1280826"/>
                <a:gd name="connsiteY4" fmla="*/ 150188 h 1922330"/>
                <a:gd name="connsiteX5" fmla="*/ 495213 w 1280826"/>
                <a:gd name="connsiteY5" fmla="*/ 222909 h 1922330"/>
                <a:gd name="connsiteX6" fmla="*/ 1174771 w 1280826"/>
                <a:gd name="connsiteY6" fmla="*/ 212308 h 1922330"/>
                <a:gd name="connsiteX7" fmla="*/ 1270383 w 1280826"/>
                <a:gd name="connsiteY7" fmla="*/ 307121 h 1922330"/>
                <a:gd name="connsiteX8" fmla="*/ 1272750 w 1280826"/>
                <a:gd name="connsiteY8" fmla="*/ 1772567 h 1922330"/>
                <a:gd name="connsiteX9" fmla="*/ 1169617 w 1280826"/>
                <a:gd name="connsiteY9" fmla="*/ 1874382 h 1922330"/>
                <a:gd name="connsiteX10" fmla="*/ 436492 w 1280826"/>
                <a:gd name="connsiteY10" fmla="*/ 1874546 h 1922330"/>
                <a:gd name="connsiteX11" fmla="*/ 323408 w 1280826"/>
                <a:gd name="connsiteY11" fmla="*/ 1748649 h 1922330"/>
                <a:gd name="connsiteX12" fmla="*/ 285031 w 1280826"/>
                <a:gd name="connsiteY12" fmla="*/ 1075148 h 1922330"/>
                <a:gd name="connsiteX13" fmla="*/ 41339 w 1280826"/>
                <a:gd name="connsiteY13" fmla="*/ 988208 h 1922330"/>
                <a:gd name="connsiteX14" fmla="*/ 10745 w 1280826"/>
                <a:gd name="connsiteY14" fmla="*/ 911311 h 1922330"/>
                <a:gd name="connsiteX15" fmla="*/ 1741 w 1280826"/>
                <a:gd name="connsiteY15" fmla="*/ 571128 h 1922330"/>
                <a:gd name="connsiteX0" fmla="*/ 1741 w 1280826"/>
                <a:gd name="connsiteY0" fmla="*/ 571128 h 1922330"/>
                <a:gd name="connsiteX1" fmla="*/ 9709 w 1280826"/>
                <a:gd name="connsiteY1" fmla="*/ 70840 h 1922330"/>
                <a:gd name="connsiteX2" fmla="*/ 66881 w 1280826"/>
                <a:gd name="connsiteY2" fmla="*/ 5137 h 1922330"/>
                <a:gd name="connsiteX3" fmla="*/ 376440 w 1280826"/>
                <a:gd name="connsiteY3" fmla="*/ 4641 h 1922330"/>
                <a:gd name="connsiteX4" fmla="*/ 431696 w 1280826"/>
                <a:gd name="connsiteY4" fmla="*/ 150188 h 1922330"/>
                <a:gd name="connsiteX5" fmla="*/ 495213 w 1280826"/>
                <a:gd name="connsiteY5" fmla="*/ 222909 h 1922330"/>
                <a:gd name="connsiteX6" fmla="*/ 1174771 w 1280826"/>
                <a:gd name="connsiteY6" fmla="*/ 212308 h 1922330"/>
                <a:gd name="connsiteX7" fmla="*/ 1270383 w 1280826"/>
                <a:gd name="connsiteY7" fmla="*/ 307121 h 1922330"/>
                <a:gd name="connsiteX8" fmla="*/ 1272750 w 1280826"/>
                <a:gd name="connsiteY8" fmla="*/ 1772567 h 1922330"/>
                <a:gd name="connsiteX9" fmla="*/ 1169617 w 1280826"/>
                <a:gd name="connsiteY9" fmla="*/ 1874382 h 1922330"/>
                <a:gd name="connsiteX10" fmla="*/ 436492 w 1280826"/>
                <a:gd name="connsiteY10" fmla="*/ 1874546 h 1922330"/>
                <a:gd name="connsiteX11" fmla="*/ 323408 w 1280826"/>
                <a:gd name="connsiteY11" fmla="*/ 1748649 h 1922330"/>
                <a:gd name="connsiteX12" fmla="*/ 285031 w 1280826"/>
                <a:gd name="connsiteY12" fmla="*/ 1075148 h 1922330"/>
                <a:gd name="connsiteX13" fmla="*/ 41339 w 1280826"/>
                <a:gd name="connsiteY13" fmla="*/ 988208 h 1922330"/>
                <a:gd name="connsiteX14" fmla="*/ 10745 w 1280826"/>
                <a:gd name="connsiteY14" fmla="*/ 911311 h 1922330"/>
                <a:gd name="connsiteX15" fmla="*/ 1741 w 1280826"/>
                <a:gd name="connsiteY15" fmla="*/ 571128 h 1922330"/>
                <a:gd name="connsiteX0" fmla="*/ 1741 w 1280826"/>
                <a:gd name="connsiteY0" fmla="*/ 571128 h 1922330"/>
                <a:gd name="connsiteX1" fmla="*/ 9709 w 1280826"/>
                <a:gd name="connsiteY1" fmla="*/ 70840 h 1922330"/>
                <a:gd name="connsiteX2" fmla="*/ 66881 w 1280826"/>
                <a:gd name="connsiteY2" fmla="*/ 5137 h 1922330"/>
                <a:gd name="connsiteX3" fmla="*/ 376440 w 1280826"/>
                <a:gd name="connsiteY3" fmla="*/ 4641 h 1922330"/>
                <a:gd name="connsiteX4" fmla="*/ 431696 w 1280826"/>
                <a:gd name="connsiteY4" fmla="*/ 150188 h 1922330"/>
                <a:gd name="connsiteX5" fmla="*/ 495213 w 1280826"/>
                <a:gd name="connsiteY5" fmla="*/ 222909 h 1922330"/>
                <a:gd name="connsiteX6" fmla="*/ 1174771 w 1280826"/>
                <a:gd name="connsiteY6" fmla="*/ 212308 h 1922330"/>
                <a:gd name="connsiteX7" fmla="*/ 1270383 w 1280826"/>
                <a:gd name="connsiteY7" fmla="*/ 307121 h 1922330"/>
                <a:gd name="connsiteX8" fmla="*/ 1272750 w 1280826"/>
                <a:gd name="connsiteY8" fmla="*/ 1772567 h 1922330"/>
                <a:gd name="connsiteX9" fmla="*/ 1169617 w 1280826"/>
                <a:gd name="connsiteY9" fmla="*/ 1874382 h 1922330"/>
                <a:gd name="connsiteX10" fmla="*/ 436492 w 1280826"/>
                <a:gd name="connsiteY10" fmla="*/ 1874546 h 1922330"/>
                <a:gd name="connsiteX11" fmla="*/ 323408 w 1280826"/>
                <a:gd name="connsiteY11" fmla="*/ 1748649 h 1922330"/>
                <a:gd name="connsiteX12" fmla="*/ 285031 w 1280826"/>
                <a:gd name="connsiteY12" fmla="*/ 1075148 h 1922330"/>
                <a:gd name="connsiteX13" fmla="*/ 41339 w 1280826"/>
                <a:gd name="connsiteY13" fmla="*/ 988208 h 1922330"/>
                <a:gd name="connsiteX14" fmla="*/ 10745 w 1280826"/>
                <a:gd name="connsiteY14" fmla="*/ 911311 h 1922330"/>
                <a:gd name="connsiteX15" fmla="*/ 1741 w 1280826"/>
                <a:gd name="connsiteY15" fmla="*/ 571128 h 1922330"/>
                <a:gd name="connsiteX0" fmla="*/ 1741 w 1280826"/>
                <a:gd name="connsiteY0" fmla="*/ 571128 h 1922330"/>
                <a:gd name="connsiteX1" fmla="*/ 9709 w 1280826"/>
                <a:gd name="connsiteY1" fmla="*/ 70840 h 1922330"/>
                <a:gd name="connsiteX2" fmla="*/ 66881 w 1280826"/>
                <a:gd name="connsiteY2" fmla="*/ 5137 h 1922330"/>
                <a:gd name="connsiteX3" fmla="*/ 376440 w 1280826"/>
                <a:gd name="connsiteY3" fmla="*/ 4641 h 1922330"/>
                <a:gd name="connsiteX4" fmla="*/ 431696 w 1280826"/>
                <a:gd name="connsiteY4" fmla="*/ 150188 h 1922330"/>
                <a:gd name="connsiteX5" fmla="*/ 495213 w 1280826"/>
                <a:gd name="connsiteY5" fmla="*/ 222909 h 1922330"/>
                <a:gd name="connsiteX6" fmla="*/ 1174771 w 1280826"/>
                <a:gd name="connsiteY6" fmla="*/ 212308 h 1922330"/>
                <a:gd name="connsiteX7" fmla="*/ 1270383 w 1280826"/>
                <a:gd name="connsiteY7" fmla="*/ 307121 h 1922330"/>
                <a:gd name="connsiteX8" fmla="*/ 1272750 w 1280826"/>
                <a:gd name="connsiteY8" fmla="*/ 1772567 h 1922330"/>
                <a:gd name="connsiteX9" fmla="*/ 1169617 w 1280826"/>
                <a:gd name="connsiteY9" fmla="*/ 1874382 h 1922330"/>
                <a:gd name="connsiteX10" fmla="*/ 436492 w 1280826"/>
                <a:gd name="connsiteY10" fmla="*/ 1874546 h 1922330"/>
                <a:gd name="connsiteX11" fmla="*/ 323408 w 1280826"/>
                <a:gd name="connsiteY11" fmla="*/ 1748649 h 1922330"/>
                <a:gd name="connsiteX12" fmla="*/ 285031 w 1280826"/>
                <a:gd name="connsiteY12" fmla="*/ 1075148 h 1922330"/>
                <a:gd name="connsiteX13" fmla="*/ 41339 w 1280826"/>
                <a:gd name="connsiteY13" fmla="*/ 988208 h 1922330"/>
                <a:gd name="connsiteX14" fmla="*/ 10745 w 1280826"/>
                <a:gd name="connsiteY14" fmla="*/ 911311 h 1922330"/>
                <a:gd name="connsiteX15" fmla="*/ 1741 w 1280826"/>
                <a:gd name="connsiteY15" fmla="*/ 571128 h 1922330"/>
                <a:gd name="connsiteX0" fmla="*/ 1741 w 1280826"/>
                <a:gd name="connsiteY0" fmla="*/ 571128 h 1922330"/>
                <a:gd name="connsiteX1" fmla="*/ 9709 w 1280826"/>
                <a:gd name="connsiteY1" fmla="*/ 70840 h 1922330"/>
                <a:gd name="connsiteX2" fmla="*/ 66881 w 1280826"/>
                <a:gd name="connsiteY2" fmla="*/ 5137 h 1922330"/>
                <a:gd name="connsiteX3" fmla="*/ 376440 w 1280826"/>
                <a:gd name="connsiteY3" fmla="*/ 4641 h 1922330"/>
                <a:gd name="connsiteX4" fmla="*/ 431696 w 1280826"/>
                <a:gd name="connsiteY4" fmla="*/ 150188 h 1922330"/>
                <a:gd name="connsiteX5" fmla="*/ 495213 w 1280826"/>
                <a:gd name="connsiteY5" fmla="*/ 222909 h 1922330"/>
                <a:gd name="connsiteX6" fmla="*/ 1174771 w 1280826"/>
                <a:gd name="connsiteY6" fmla="*/ 212308 h 1922330"/>
                <a:gd name="connsiteX7" fmla="*/ 1270383 w 1280826"/>
                <a:gd name="connsiteY7" fmla="*/ 307121 h 1922330"/>
                <a:gd name="connsiteX8" fmla="*/ 1272750 w 1280826"/>
                <a:gd name="connsiteY8" fmla="*/ 1772567 h 1922330"/>
                <a:gd name="connsiteX9" fmla="*/ 1169617 w 1280826"/>
                <a:gd name="connsiteY9" fmla="*/ 1874382 h 1922330"/>
                <a:gd name="connsiteX10" fmla="*/ 436492 w 1280826"/>
                <a:gd name="connsiteY10" fmla="*/ 1874546 h 1922330"/>
                <a:gd name="connsiteX11" fmla="*/ 323408 w 1280826"/>
                <a:gd name="connsiteY11" fmla="*/ 1748649 h 1922330"/>
                <a:gd name="connsiteX12" fmla="*/ 285031 w 1280826"/>
                <a:gd name="connsiteY12" fmla="*/ 1075148 h 1922330"/>
                <a:gd name="connsiteX13" fmla="*/ 41339 w 1280826"/>
                <a:gd name="connsiteY13" fmla="*/ 988208 h 1922330"/>
                <a:gd name="connsiteX14" fmla="*/ 10745 w 1280826"/>
                <a:gd name="connsiteY14" fmla="*/ 911311 h 1922330"/>
                <a:gd name="connsiteX15" fmla="*/ 1741 w 1280826"/>
                <a:gd name="connsiteY15" fmla="*/ 571128 h 1922330"/>
                <a:gd name="connsiteX0" fmla="*/ 1741 w 1280826"/>
                <a:gd name="connsiteY0" fmla="*/ 573283 h 1924485"/>
                <a:gd name="connsiteX1" fmla="*/ 11419 w 1280826"/>
                <a:gd name="connsiteY1" fmla="*/ 102149 h 1924485"/>
                <a:gd name="connsiteX2" fmla="*/ 66881 w 1280826"/>
                <a:gd name="connsiteY2" fmla="*/ 7292 h 1924485"/>
                <a:gd name="connsiteX3" fmla="*/ 376440 w 1280826"/>
                <a:gd name="connsiteY3" fmla="*/ 6796 h 1924485"/>
                <a:gd name="connsiteX4" fmla="*/ 431696 w 1280826"/>
                <a:gd name="connsiteY4" fmla="*/ 152343 h 1924485"/>
                <a:gd name="connsiteX5" fmla="*/ 495213 w 1280826"/>
                <a:gd name="connsiteY5" fmla="*/ 225064 h 1924485"/>
                <a:gd name="connsiteX6" fmla="*/ 1174771 w 1280826"/>
                <a:gd name="connsiteY6" fmla="*/ 214463 h 1924485"/>
                <a:gd name="connsiteX7" fmla="*/ 1270383 w 1280826"/>
                <a:gd name="connsiteY7" fmla="*/ 309276 h 1924485"/>
                <a:gd name="connsiteX8" fmla="*/ 1272750 w 1280826"/>
                <a:gd name="connsiteY8" fmla="*/ 1774722 h 1924485"/>
                <a:gd name="connsiteX9" fmla="*/ 1169617 w 1280826"/>
                <a:gd name="connsiteY9" fmla="*/ 1876537 h 1924485"/>
                <a:gd name="connsiteX10" fmla="*/ 436492 w 1280826"/>
                <a:gd name="connsiteY10" fmla="*/ 1876701 h 1924485"/>
                <a:gd name="connsiteX11" fmla="*/ 323408 w 1280826"/>
                <a:gd name="connsiteY11" fmla="*/ 1750804 h 1924485"/>
                <a:gd name="connsiteX12" fmla="*/ 285031 w 1280826"/>
                <a:gd name="connsiteY12" fmla="*/ 1077303 h 1924485"/>
                <a:gd name="connsiteX13" fmla="*/ 41339 w 1280826"/>
                <a:gd name="connsiteY13" fmla="*/ 990363 h 1924485"/>
                <a:gd name="connsiteX14" fmla="*/ 10745 w 1280826"/>
                <a:gd name="connsiteY14" fmla="*/ 913466 h 1924485"/>
                <a:gd name="connsiteX15" fmla="*/ 1741 w 1280826"/>
                <a:gd name="connsiteY15" fmla="*/ 573283 h 1924485"/>
                <a:gd name="connsiteX0" fmla="*/ 1741 w 1280826"/>
                <a:gd name="connsiteY0" fmla="*/ 573283 h 1924485"/>
                <a:gd name="connsiteX1" fmla="*/ 11419 w 1280826"/>
                <a:gd name="connsiteY1" fmla="*/ 102149 h 1924485"/>
                <a:gd name="connsiteX2" fmla="*/ 66881 w 1280826"/>
                <a:gd name="connsiteY2" fmla="*/ 7292 h 1924485"/>
                <a:gd name="connsiteX3" fmla="*/ 376440 w 1280826"/>
                <a:gd name="connsiteY3" fmla="*/ 6796 h 1924485"/>
                <a:gd name="connsiteX4" fmla="*/ 431696 w 1280826"/>
                <a:gd name="connsiteY4" fmla="*/ 152343 h 1924485"/>
                <a:gd name="connsiteX5" fmla="*/ 495213 w 1280826"/>
                <a:gd name="connsiteY5" fmla="*/ 225064 h 1924485"/>
                <a:gd name="connsiteX6" fmla="*/ 1174771 w 1280826"/>
                <a:gd name="connsiteY6" fmla="*/ 214463 h 1924485"/>
                <a:gd name="connsiteX7" fmla="*/ 1270383 w 1280826"/>
                <a:gd name="connsiteY7" fmla="*/ 309276 h 1924485"/>
                <a:gd name="connsiteX8" fmla="*/ 1272750 w 1280826"/>
                <a:gd name="connsiteY8" fmla="*/ 1774722 h 1924485"/>
                <a:gd name="connsiteX9" fmla="*/ 1169617 w 1280826"/>
                <a:gd name="connsiteY9" fmla="*/ 1876537 h 1924485"/>
                <a:gd name="connsiteX10" fmla="*/ 436492 w 1280826"/>
                <a:gd name="connsiteY10" fmla="*/ 1876701 h 1924485"/>
                <a:gd name="connsiteX11" fmla="*/ 323408 w 1280826"/>
                <a:gd name="connsiteY11" fmla="*/ 1750804 h 1924485"/>
                <a:gd name="connsiteX12" fmla="*/ 285031 w 1280826"/>
                <a:gd name="connsiteY12" fmla="*/ 1077303 h 1924485"/>
                <a:gd name="connsiteX13" fmla="*/ 41339 w 1280826"/>
                <a:gd name="connsiteY13" fmla="*/ 990363 h 1924485"/>
                <a:gd name="connsiteX14" fmla="*/ 10745 w 1280826"/>
                <a:gd name="connsiteY14" fmla="*/ 913466 h 1924485"/>
                <a:gd name="connsiteX15" fmla="*/ 1741 w 1280826"/>
                <a:gd name="connsiteY15" fmla="*/ 573283 h 1924485"/>
                <a:gd name="connsiteX0" fmla="*/ 1741 w 1280826"/>
                <a:gd name="connsiteY0" fmla="*/ 568262 h 1919464"/>
                <a:gd name="connsiteX1" fmla="*/ 11419 w 1280826"/>
                <a:gd name="connsiteY1" fmla="*/ 97128 h 1919464"/>
                <a:gd name="connsiteX2" fmla="*/ 66881 w 1280826"/>
                <a:gd name="connsiteY2" fmla="*/ 2271 h 1919464"/>
                <a:gd name="connsiteX3" fmla="*/ 376440 w 1280826"/>
                <a:gd name="connsiteY3" fmla="*/ 1775 h 1919464"/>
                <a:gd name="connsiteX4" fmla="*/ 431696 w 1280826"/>
                <a:gd name="connsiteY4" fmla="*/ 147322 h 1919464"/>
                <a:gd name="connsiteX5" fmla="*/ 495213 w 1280826"/>
                <a:gd name="connsiteY5" fmla="*/ 220043 h 1919464"/>
                <a:gd name="connsiteX6" fmla="*/ 1174771 w 1280826"/>
                <a:gd name="connsiteY6" fmla="*/ 209442 h 1919464"/>
                <a:gd name="connsiteX7" fmla="*/ 1270383 w 1280826"/>
                <a:gd name="connsiteY7" fmla="*/ 304255 h 1919464"/>
                <a:gd name="connsiteX8" fmla="*/ 1272750 w 1280826"/>
                <a:gd name="connsiteY8" fmla="*/ 1769701 h 1919464"/>
                <a:gd name="connsiteX9" fmla="*/ 1169617 w 1280826"/>
                <a:gd name="connsiteY9" fmla="*/ 1871516 h 1919464"/>
                <a:gd name="connsiteX10" fmla="*/ 436492 w 1280826"/>
                <a:gd name="connsiteY10" fmla="*/ 1871680 h 1919464"/>
                <a:gd name="connsiteX11" fmla="*/ 323408 w 1280826"/>
                <a:gd name="connsiteY11" fmla="*/ 1745783 h 1919464"/>
                <a:gd name="connsiteX12" fmla="*/ 285031 w 1280826"/>
                <a:gd name="connsiteY12" fmla="*/ 1072282 h 1919464"/>
                <a:gd name="connsiteX13" fmla="*/ 41339 w 1280826"/>
                <a:gd name="connsiteY13" fmla="*/ 985342 h 1919464"/>
                <a:gd name="connsiteX14" fmla="*/ 10745 w 1280826"/>
                <a:gd name="connsiteY14" fmla="*/ 908445 h 1919464"/>
                <a:gd name="connsiteX15" fmla="*/ 1741 w 1280826"/>
                <a:gd name="connsiteY15" fmla="*/ 568262 h 1919464"/>
                <a:gd name="connsiteX0" fmla="*/ 1741 w 1280826"/>
                <a:gd name="connsiteY0" fmla="*/ 568262 h 1919464"/>
                <a:gd name="connsiteX1" fmla="*/ 11419 w 1280826"/>
                <a:gd name="connsiteY1" fmla="*/ 97128 h 1919464"/>
                <a:gd name="connsiteX2" fmla="*/ 66881 w 1280826"/>
                <a:gd name="connsiteY2" fmla="*/ 2271 h 1919464"/>
                <a:gd name="connsiteX3" fmla="*/ 376440 w 1280826"/>
                <a:gd name="connsiteY3" fmla="*/ 1775 h 1919464"/>
                <a:gd name="connsiteX4" fmla="*/ 431696 w 1280826"/>
                <a:gd name="connsiteY4" fmla="*/ 147322 h 1919464"/>
                <a:gd name="connsiteX5" fmla="*/ 495213 w 1280826"/>
                <a:gd name="connsiteY5" fmla="*/ 220043 h 1919464"/>
                <a:gd name="connsiteX6" fmla="*/ 1174771 w 1280826"/>
                <a:gd name="connsiteY6" fmla="*/ 209442 h 1919464"/>
                <a:gd name="connsiteX7" fmla="*/ 1270383 w 1280826"/>
                <a:gd name="connsiteY7" fmla="*/ 304255 h 1919464"/>
                <a:gd name="connsiteX8" fmla="*/ 1272750 w 1280826"/>
                <a:gd name="connsiteY8" fmla="*/ 1769701 h 1919464"/>
                <a:gd name="connsiteX9" fmla="*/ 1169617 w 1280826"/>
                <a:gd name="connsiteY9" fmla="*/ 1871516 h 1919464"/>
                <a:gd name="connsiteX10" fmla="*/ 436492 w 1280826"/>
                <a:gd name="connsiteY10" fmla="*/ 1871680 h 1919464"/>
                <a:gd name="connsiteX11" fmla="*/ 323408 w 1280826"/>
                <a:gd name="connsiteY11" fmla="*/ 1745783 h 1919464"/>
                <a:gd name="connsiteX12" fmla="*/ 285031 w 1280826"/>
                <a:gd name="connsiteY12" fmla="*/ 1072282 h 1919464"/>
                <a:gd name="connsiteX13" fmla="*/ 41339 w 1280826"/>
                <a:gd name="connsiteY13" fmla="*/ 985342 h 1919464"/>
                <a:gd name="connsiteX14" fmla="*/ 10745 w 1280826"/>
                <a:gd name="connsiteY14" fmla="*/ 908445 h 1919464"/>
                <a:gd name="connsiteX15" fmla="*/ 1741 w 1280826"/>
                <a:gd name="connsiteY15" fmla="*/ 568262 h 1919464"/>
                <a:gd name="connsiteX0" fmla="*/ 5100 w 1275181"/>
                <a:gd name="connsiteY0" fmla="*/ 914855 h 1925874"/>
                <a:gd name="connsiteX1" fmla="*/ 5774 w 1275181"/>
                <a:gd name="connsiteY1" fmla="*/ 103538 h 1925874"/>
                <a:gd name="connsiteX2" fmla="*/ 61236 w 1275181"/>
                <a:gd name="connsiteY2" fmla="*/ 8681 h 1925874"/>
                <a:gd name="connsiteX3" fmla="*/ 370795 w 1275181"/>
                <a:gd name="connsiteY3" fmla="*/ 8185 h 1925874"/>
                <a:gd name="connsiteX4" fmla="*/ 426051 w 1275181"/>
                <a:gd name="connsiteY4" fmla="*/ 153732 h 1925874"/>
                <a:gd name="connsiteX5" fmla="*/ 489568 w 1275181"/>
                <a:gd name="connsiteY5" fmla="*/ 226453 h 1925874"/>
                <a:gd name="connsiteX6" fmla="*/ 1169126 w 1275181"/>
                <a:gd name="connsiteY6" fmla="*/ 215852 h 1925874"/>
                <a:gd name="connsiteX7" fmla="*/ 1264738 w 1275181"/>
                <a:gd name="connsiteY7" fmla="*/ 310665 h 1925874"/>
                <a:gd name="connsiteX8" fmla="*/ 1267105 w 1275181"/>
                <a:gd name="connsiteY8" fmla="*/ 1776111 h 1925874"/>
                <a:gd name="connsiteX9" fmla="*/ 1163972 w 1275181"/>
                <a:gd name="connsiteY9" fmla="*/ 1877926 h 1925874"/>
                <a:gd name="connsiteX10" fmla="*/ 430847 w 1275181"/>
                <a:gd name="connsiteY10" fmla="*/ 1878090 h 1925874"/>
                <a:gd name="connsiteX11" fmla="*/ 317763 w 1275181"/>
                <a:gd name="connsiteY11" fmla="*/ 1752193 h 1925874"/>
                <a:gd name="connsiteX12" fmla="*/ 279386 w 1275181"/>
                <a:gd name="connsiteY12" fmla="*/ 1078692 h 1925874"/>
                <a:gd name="connsiteX13" fmla="*/ 35694 w 1275181"/>
                <a:gd name="connsiteY13" fmla="*/ 991752 h 1925874"/>
                <a:gd name="connsiteX14" fmla="*/ 5100 w 1275181"/>
                <a:gd name="connsiteY14" fmla="*/ 914855 h 1925874"/>
                <a:gd name="connsiteX0" fmla="*/ 8050 w 1278131"/>
                <a:gd name="connsiteY0" fmla="*/ 914855 h 1925874"/>
                <a:gd name="connsiteX1" fmla="*/ 8724 w 1278131"/>
                <a:gd name="connsiteY1" fmla="*/ 103538 h 1925874"/>
                <a:gd name="connsiteX2" fmla="*/ 64186 w 1278131"/>
                <a:gd name="connsiteY2" fmla="*/ 8681 h 1925874"/>
                <a:gd name="connsiteX3" fmla="*/ 373745 w 1278131"/>
                <a:gd name="connsiteY3" fmla="*/ 8185 h 1925874"/>
                <a:gd name="connsiteX4" fmla="*/ 429001 w 1278131"/>
                <a:gd name="connsiteY4" fmla="*/ 153732 h 1925874"/>
                <a:gd name="connsiteX5" fmla="*/ 492518 w 1278131"/>
                <a:gd name="connsiteY5" fmla="*/ 226453 h 1925874"/>
                <a:gd name="connsiteX6" fmla="*/ 1172076 w 1278131"/>
                <a:gd name="connsiteY6" fmla="*/ 215852 h 1925874"/>
                <a:gd name="connsiteX7" fmla="*/ 1267688 w 1278131"/>
                <a:gd name="connsiteY7" fmla="*/ 310665 h 1925874"/>
                <a:gd name="connsiteX8" fmla="*/ 1270055 w 1278131"/>
                <a:gd name="connsiteY8" fmla="*/ 1776111 h 1925874"/>
                <a:gd name="connsiteX9" fmla="*/ 1166922 w 1278131"/>
                <a:gd name="connsiteY9" fmla="*/ 1877926 h 1925874"/>
                <a:gd name="connsiteX10" fmla="*/ 433797 w 1278131"/>
                <a:gd name="connsiteY10" fmla="*/ 1878090 h 1925874"/>
                <a:gd name="connsiteX11" fmla="*/ 320713 w 1278131"/>
                <a:gd name="connsiteY11" fmla="*/ 1752193 h 1925874"/>
                <a:gd name="connsiteX12" fmla="*/ 282336 w 1278131"/>
                <a:gd name="connsiteY12" fmla="*/ 1078692 h 1925874"/>
                <a:gd name="connsiteX13" fmla="*/ 38644 w 1278131"/>
                <a:gd name="connsiteY13" fmla="*/ 991752 h 1925874"/>
                <a:gd name="connsiteX14" fmla="*/ 8050 w 1278131"/>
                <a:gd name="connsiteY14" fmla="*/ 914855 h 1925874"/>
                <a:gd name="connsiteX0" fmla="*/ 3863 w 1273944"/>
                <a:gd name="connsiteY0" fmla="*/ 914855 h 1925874"/>
                <a:gd name="connsiteX1" fmla="*/ 4537 w 1273944"/>
                <a:gd name="connsiteY1" fmla="*/ 103538 h 1925874"/>
                <a:gd name="connsiteX2" fmla="*/ 59999 w 1273944"/>
                <a:gd name="connsiteY2" fmla="*/ 8681 h 1925874"/>
                <a:gd name="connsiteX3" fmla="*/ 369558 w 1273944"/>
                <a:gd name="connsiteY3" fmla="*/ 8185 h 1925874"/>
                <a:gd name="connsiteX4" fmla="*/ 424814 w 1273944"/>
                <a:gd name="connsiteY4" fmla="*/ 153732 h 1925874"/>
                <a:gd name="connsiteX5" fmla="*/ 488331 w 1273944"/>
                <a:gd name="connsiteY5" fmla="*/ 226453 h 1925874"/>
                <a:gd name="connsiteX6" fmla="*/ 1167889 w 1273944"/>
                <a:gd name="connsiteY6" fmla="*/ 215852 h 1925874"/>
                <a:gd name="connsiteX7" fmla="*/ 1263501 w 1273944"/>
                <a:gd name="connsiteY7" fmla="*/ 310665 h 1925874"/>
                <a:gd name="connsiteX8" fmla="*/ 1265868 w 1273944"/>
                <a:gd name="connsiteY8" fmla="*/ 1776111 h 1925874"/>
                <a:gd name="connsiteX9" fmla="*/ 1162735 w 1273944"/>
                <a:gd name="connsiteY9" fmla="*/ 1877926 h 1925874"/>
                <a:gd name="connsiteX10" fmla="*/ 429610 w 1273944"/>
                <a:gd name="connsiteY10" fmla="*/ 1878090 h 1925874"/>
                <a:gd name="connsiteX11" fmla="*/ 316526 w 1273944"/>
                <a:gd name="connsiteY11" fmla="*/ 1752193 h 1925874"/>
                <a:gd name="connsiteX12" fmla="*/ 278149 w 1273944"/>
                <a:gd name="connsiteY12" fmla="*/ 1078692 h 1925874"/>
                <a:gd name="connsiteX13" fmla="*/ 34457 w 1273944"/>
                <a:gd name="connsiteY13" fmla="*/ 991752 h 1925874"/>
                <a:gd name="connsiteX14" fmla="*/ 3863 w 1273944"/>
                <a:gd name="connsiteY14"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79291 w 1277750"/>
                <a:gd name="connsiteY13" fmla="*/ 993372 h 1925874"/>
                <a:gd name="connsiteX14" fmla="*/ 7669 w 1277750"/>
                <a:gd name="connsiteY14"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79291 w 1277750"/>
                <a:gd name="connsiteY13" fmla="*/ 993372 h 1925874"/>
                <a:gd name="connsiteX14" fmla="*/ 7669 w 1277750"/>
                <a:gd name="connsiteY14"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79291 w 1277750"/>
                <a:gd name="connsiteY13" fmla="*/ 993372 h 1925874"/>
                <a:gd name="connsiteX14" fmla="*/ 7669 w 1277750"/>
                <a:gd name="connsiteY14"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208359 w 1277750"/>
                <a:gd name="connsiteY13" fmla="*/ 1033054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237421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237421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281955 w 1277750"/>
                <a:gd name="connsiteY12" fmla="*/ 1078692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0675 w 1277750"/>
                <a:gd name="connsiteY12" fmla="*/ 1026214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0675 w 1277750"/>
                <a:gd name="connsiteY12" fmla="*/ 1026214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0675 w 1277750"/>
                <a:gd name="connsiteY12" fmla="*/ 1026214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993372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999041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999041 h 1925874"/>
                <a:gd name="connsiteX15" fmla="*/ 7669 w 1277750"/>
                <a:gd name="connsiteY15" fmla="*/ 914855 h 1925874"/>
                <a:gd name="connsiteX0" fmla="*/ 6743 w 1276824"/>
                <a:gd name="connsiteY0" fmla="*/ 914855 h 1925874"/>
                <a:gd name="connsiteX1" fmla="*/ 7417 w 1276824"/>
                <a:gd name="connsiteY1" fmla="*/ 103538 h 1925874"/>
                <a:gd name="connsiteX2" fmla="*/ 62879 w 1276824"/>
                <a:gd name="connsiteY2" fmla="*/ 8681 h 1925874"/>
                <a:gd name="connsiteX3" fmla="*/ 372438 w 1276824"/>
                <a:gd name="connsiteY3" fmla="*/ 8185 h 1925874"/>
                <a:gd name="connsiteX4" fmla="*/ 427694 w 1276824"/>
                <a:gd name="connsiteY4" fmla="*/ 153732 h 1925874"/>
                <a:gd name="connsiteX5" fmla="*/ 491211 w 1276824"/>
                <a:gd name="connsiteY5" fmla="*/ 226453 h 1925874"/>
                <a:gd name="connsiteX6" fmla="*/ 1170769 w 1276824"/>
                <a:gd name="connsiteY6" fmla="*/ 215852 h 1925874"/>
                <a:gd name="connsiteX7" fmla="*/ 1266381 w 1276824"/>
                <a:gd name="connsiteY7" fmla="*/ 310665 h 1925874"/>
                <a:gd name="connsiteX8" fmla="*/ 1268748 w 1276824"/>
                <a:gd name="connsiteY8" fmla="*/ 1776111 h 1925874"/>
                <a:gd name="connsiteX9" fmla="*/ 1165615 w 1276824"/>
                <a:gd name="connsiteY9" fmla="*/ 1877926 h 1925874"/>
                <a:gd name="connsiteX10" fmla="*/ 432490 w 1276824"/>
                <a:gd name="connsiteY10" fmla="*/ 1878090 h 1925874"/>
                <a:gd name="connsiteX11" fmla="*/ 319406 w 1276824"/>
                <a:gd name="connsiteY11" fmla="*/ 1752193 h 1925874"/>
                <a:gd name="connsiteX12" fmla="*/ 313852 w 1276824"/>
                <a:gd name="connsiteY12" fmla="*/ 1070917 h 1925874"/>
                <a:gd name="connsiteX13" fmla="*/ 215981 w 1276824"/>
                <a:gd name="connsiteY13" fmla="*/ 1003900 h 1925874"/>
                <a:gd name="connsiteX14" fmla="*/ 78365 w 1276824"/>
                <a:gd name="connsiteY14" fmla="*/ 999041 h 1925874"/>
                <a:gd name="connsiteX15" fmla="*/ 6743 w 1276824"/>
                <a:gd name="connsiteY15" fmla="*/ 914855 h 1925874"/>
                <a:gd name="connsiteX0" fmla="*/ 4371 w 1274452"/>
                <a:gd name="connsiteY0" fmla="*/ 914855 h 1925874"/>
                <a:gd name="connsiteX1" fmla="*/ 5045 w 1274452"/>
                <a:gd name="connsiteY1" fmla="*/ 103538 h 1925874"/>
                <a:gd name="connsiteX2" fmla="*/ 60507 w 1274452"/>
                <a:gd name="connsiteY2" fmla="*/ 8681 h 1925874"/>
                <a:gd name="connsiteX3" fmla="*/ 370066 w 1274452"/>
                <a:gd name="connsiteY3" fmla="*/ 8185 h 1925874"/>
                <a:gd name="connsiteX4" fmla="*/ 425322 w 1274452"/>
                <a:gd name="connsiteY4" fmla="*/ 153732 h 1925874"/>
                <a:gd name="connsiteX5" fmla="*/ 488839 w 1274452"/>
                <a:gd name="connsiteY5" fmla="*/ 226453 h 1925874"/>
                <a:gd name="connsiteX6" fmla="*/ 1168397 w 1274452"/>
                <a:gd name="connsiteY6" fmla="*/ 215852 h 1925874"/>
                <a:gd name="connsiteX7" fmla="*/ 1264009 w 1274452"/>
                <a:gd name="connsiteY7" fmla="*/ 310665 h 1925874"/>
                <a:gd name="connsiteX8" fmla="*/ 1266376 w 1274452"/>
                <a:gd name="connsiteY8" fmla="*/ 1776111 h 1925874"/>
                <a:gd name="connsiteX9" fmla="*/ 1163243 w 1274452"/>
                <a:gd name="connsiteY9" fmla="*/ 1877926 h 1925874"/>
                <a:gd name="connsiteX10" fmla="*/ 430118 w 1274452"/>
                <a:gd name="connsiteY10" fmla="*/ 1878090 h 1925874"/>
                <a:gd name="connsiteX11" fmla="*/ 317034 w 1274452"/>
                <a:gd name="connsiteY11" fmla="*/ 1752193 h 1925874"/>
                <a:gd name="connsiteX12" fmla="*/ 311480 w 1274452"/>
                <a:gd name="connsiteY12" fmla="*/ 1070917 h 1925874"/>
                <a:gd name="connsiteX13" fmla="*/ 213609 w 1274452"/>
                <a:gd name="connsiteY13" fmla="*/ 1003900 h 1925874"/>
                <a:gd name="connsiteX14" fmla="*/ 75993 w 1274452"/>
                <a:gd name="connsiteY14" fmla="*/ 999041 h 1925874"/>
                <a:gd name="connsiteX15" fmla="*/ 4371 w 1274452"/>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1003090 h 1925874"/>
                <a:gd name="connsiteX15" fmla="*/ 7669 w 1277750"/>
                <a:gd name="connsiteY15" fmla="*/ 914855 h 1925874"/>
                <a:gd name="connsiteX0" fmla="*/ 7669 w 1277750"/>
                <a:gd name="connsiteY0" fmla="*/ 914855 h 1925874"/>
                <a:gd name="connsiteX1" fmla="*/ 8343 w 1277750"/>
                <a:gd name="connsiteY1" fmla="*/ 103538 h 1925874"/>
                <a:gd name="connsiteX2" fmla="*/ 63805 w 1277750"/>
                <a:gd name="connsiteY2" fmla="*/ 8681 h 1925874"/>
                <a:gd name="connsiteX3" fmla="*/ 373364 w 1277750"/>
                <a:gd name="connsiteY3" fmla="*/ 8185 h 1925874"/>
                <a:gd name="connsiteX4" fmla="*/ 428620 w 1277750"/>
                <a:gd name="connsiteY4" fmla="*/ 153732 h 1925874"/>
                <a:gd name="connsiteX5" fmla="*/ 492137 w 1277750"/>
                <a:gd name="connsiteY5" fmla="*/ 226453 h 1925874"/>
                <a:gd name="connsiteX6" fmla="*/ 1171695 w 1277750"/>
                <a:gd name="connsiteY6" fmla="*/ 215852 h 1925874"/>
                <a:gd name="connsiteX7" fmla="*/ 1267307 w 1277750"/>
                <a:gd name="connsiteY7" fmla="*/ 310665 h 1925874"/>
                <a:gd name="connsiteX8" fmla="*/ 1269674 w 1277750"/>
                <a:gd name="connsiteY8" fmla="*/ 1776111 h 1925874"/>
                <a:gd name="connsiteX9" fmla="*/ 1166541 w 1277750"/>
                <a:gd name="connsiteY9" fmla="*/ 1877926 h 1925874"/>
                <a:gd name="connsiteX10" fmla="*/ 433416 w 1277750"/>
                <a:gd name="connsiteY10" fmla="*/ 1878090 h 1925874"/>
                <a:gd name="connsiteX11" fmla="*/ 320332 w 1277750"/>
                <a:gd name="connsiteY11" fmla="*/ 1752193 h 1925874"/>
                <a:gd name="connsiteX12" fmla="*/ 314778 w 1277750"/>
                <a:gd name="connsiteY12" fmla="*/ 1070917 h 1925874"/>
                <a:gd name="connsiteX13" fmla="*/ 216907 w 1277750"/>
                <a:gd name="connsiteY13" fmla="*/ 1003900 h 1925874"/>
                <a:gd name="connsiteX14" fmla="*/ 79291 w 1277750"/>
                <a:gd name="connsiteY14" fmla="*/ 1003090 h 1925874"/>
                <a:gd name="connsiteX15" fmla="*/ 7669 w 1277750"/>
                <a:gd name="connsiteY15" fmla="*/ 914855 h 1925874"/>
                <a:gd name="connsiteX0" fmla="*/ 5441 w 1275522"/>
                <a:gd name="connsiteY0" fmla="*/ 914855 h 1925874"/>
                <a:gd name="connsiteX1" fmla="*/ 6115 w 1275522"/>
                <a:gd name="connsiteY1" fmla="*/ 103538 h 1925874"/>
                <a:gd name="connsiteX2" fmla="*/ 61577 w 1275522"/>
                <a:gd name="connsiteY2" fmla="*/ 8681 h 1925874"/>
                <a:gd name="connsiteX3" fmla="*/ 371136 w 1275522"/>
                <a:gd name="connsiteY3" fmla="*/ 8185 h 1925874"/>
                <a:gd name="connsiteX4" fmla="*/ 426392 w 1275522"/>
                <a:gd name="connsiteY4" fmla="*/ 153732 h 1925874"/>
                <a:gd name="connsiteX5" fmla="*/ 489909 w 1275522"/>
                <a:gd name="connsiteY5" fmla="*/ 226453 h 1925874"/>
                <a:gd name="connsiteX6" fmla="*/ 1169467 w 1275522"/>
                <a:gd name="connsiteY6" fmla="*/ 215852 h 1925874"/>
                <a:gd name="connsiteX7" fmla="*/ 1265079 w 1275522"/>
                <a:gd name="connsiteY7" fmla="*/ 310665 h 1925874"/>
                <a:gd name="connsiteX8" fmla="*/ 1267446 w 1275522"/>
                <a:gd name="connsiteY8" fmla="*/ 1776111 h 1925874"/>
                <a:gd name="connsiteX9" fmla="*/ 1164313 w 1275522"/>
                <a:gd name="connsiteY9" fmla="*/ 1877926 h 1925874"/>
                <a:gd name="connsiteX10" fmla="*/ 431188 w 1275522"/>
                <a:gd name="connsiteY10" fmla="*/ 1878090 h 1925874"/>
                <a:gd name="connsiteX11" fmla="*/ 318104 w 1275522"/>
                <a:gd name="connsiteY11" fmla="*/ 1752193 h 1925874"/>
                <a:gd name="connsiteX12" fmla="*/ 312550 w 1275522"/>
                <a:gd name="connsiteY12" fmla="*/ 1070917 h 1925874"/>
                <a:gd name="connsiteX13" fmla="*/ 214679 w 1275522"/>
                <a:gd name="connsiteY13" fmla="*/ 1003900 h 1925874"/>
                <a:gd name="connsiteX14" fmla="*/ 77063 w 1275522"/>
                <a:gd name="connsiteY14" fmla="*/ 1003090 h 1925874"/>
                <a:gd name="connsiteX15" fmla="*/ 5441 w 1275522"/>
                <a:gd name="connsiteY15" fmla="*/ 914855 h 1925874"/>
                <a:gd name="connsiteX0" fmla="*/ 3878 w 1273959"/>
                <a:gd name="connsiteY0" fmla="*/ 914855 h 1925874"/>
                <a:gd name="connsiteX1" fmla="*/ 4552 w 1273959"/>
                <a:gd name="connsiteY1" fmla="*/ 103538 h 1925874"/>
                <a:gd name="connsiteX2" fmla="*/ 60014 w 1273959"/>
                <a:gd name="connsiteY2" fmla="*/ 8681 h 1925874"/>
                <a:gd name="connsiteX3" fmla="*/ 369573 w 1273959"/>
                <a:gd name="connsiteY3" fmla="*/ 8185 h 1925874"/>
                <a:gd name="connsiteX4" fmla="*/ 424829 w 1273959"/>
                <a:gd name="connsiteY4" fmla="*/ 153732 h 1925874"/>
                <a:gd name="connsiteX5" fmla="*/ 488346 w 1273959"/>
                <a:gd name="connsiteY5" fmla="*/ 226453 h 1925874"/>
                <a:gd name="connsiteX6" fmla="*/ 1167904 w 1273959"/>
                <a:gd name="connsiteY6" fmla="*/ 215852 h 1925874"/>
                <a:gd name="connsiteX7" fmla="*/ 1263516 w 1273959"/>
                <a:gd name="connsiteY7" fmla="*/ 310665 h 1925874"/>
                <a:gd name="connsiteX8" fmla="*/ 1265883 w 1273959"/>
                <a:gd name="connsiteY8" fmla="*/ 1776111 h 1925874"/>
                <a:gd name="connsiteX9" fmla="*/ 1162750 w 1273959"/>
                <a:gd name="connsiteY9" fmla="*/ 1877926 h 1925874"/>
                <a:gd name="connsiteX10" fmla="*/ 429625 w 1273959"/>
                <a:gd name="connsiteY10" fmla="*/ 1878090 h 1925874"/>
                <a:gd name="connsiteX11" fmla="*/ 316541 w 1273959"/>
                <a:gd name="connsiteY11" fmla="*/ 1752193 h 1925874"/>
                <a:gd name="connsiteX12" fmla="*/ 310987 w 1273959"/>
                <a:gd name="connsiteY12" fmla="*/ 1070917 h 1925874"/>
                <a:gd name="connsiteX13" fmla="*/ 213116 w 1273959"/>
                <a:gd name="connsiteY13" fmla="*/ 1003900 h 1925874"/>
                <a:gd name="connsiteX14" fmla="*/ 75500 w 1273959"/>
                <a:gd name="connsiteY14" fmla="*/ 1003090 h 1925874"/>
                <a:gd name="connsiteX15" fmla="*/ 3878 w 1273959"/>
                <a:gd name="connsiteY15" fmla="*/ 914855 h 1925874"/>
                <a:gd name="connsiteX0" fmla="*/ 3878 w 1273959"/>
                <a:gd name="connsiteY0" fmla="*/ 914855 h 1925874"/>
                <a:gd name="connsiteX1" fmla="*/ 4552 w 1273959"/>
                <a:gd name="connsiteY1" fmla="*/ 103538 h 1925874"/>
                <a:gd name="connsiteX2" fmla="*/ 60014 w 1273959"/>
                <a:gd name="connsiteY2" fmla="*/ 8681 h 1925874"/>
                <a:gd name="connsiteX3" fmla="*/ 369573 w 1273959"/>
                <a:gd name="connsiteY3" fmla="*/ 8185 h 1925874"/>
                <a:gd name="connsiteX4" fmla="*/ 424829 w 1273959"/>
                <a:gd name="connsiteY4" fmla="*/ 153732 h 1925874"/>
                <a:gd name="connsiteX5" fmla="*/ 488346 w 1273959"/>
                <a:gd name="connsiteY5" fmla="*/ 226453 h 1925874"/>
                <a:gd name="connsiteX6" fmla="*/ 1167904 w 1273959"/>
                <a:gd name="connsiteY6" fmla="*/ 215852 h 1925874"/>
                <a:gd name="connsiteX7" fmla="*/ 1263516 w 1273959"/>
                <a:gd name="connsiteY7" fmla="*/ 310665 h 1925874"/>
                <a:gd name="connsiteX8" fmla="*/ 1265883 w 1273959"/>
                <a:gd name="connsiteY8" fmla="*/ 1776111 h 1925874"/>
                <a:gd name="connsiteX9" fmla="*/ 1162750 w 1273959"/>
                <a:gd name="connsiteY9" fmla="*/ 1877926 h 1925874"/>
                <a:gd name="connsiteX10" fmla="*/ 429625 w 1273959"/>
                <a:gd name="connsiteY10" fmla="*/ 1878090 h 1925874"/>
                <a:gd name="connsiteX11" fmla="*/ 316541 w 1273959"/>
                <a:gd name="connsiteY11" fmla="*/ 1752193 h 1925874"/>
                <a:gd name="connsiteX12" fmla="*/ 310987 w 1273959"/>
                <a:gd name="connsiteY12" fmla="*/ 1070917 h 1925874"/>
                <a:gd name="connsiteX13" fmla="*/ 213116 w 1273959"/>
                <a:gd name="connsiteY13" fmla="*/ 1003900 h 1925874"/>
                <a:gd name="connsiteX14" fmla="*/ 75500 w 1273959"/>
                <a:gd name="connsiteY14" fmla="*/ 1003090 h 1925874"/>
                <a:gd name="connsiteX15" fmla="*/ 3878 w 1273959"/>
                <a:gd name="connsiteY15" fmla="*/ 914855 h 1925874"/>
                <a:gd name="connsiteX0" fmla="*/ 6525 w 1276606"/>
                <a:gd name="connsiteY0" fmla="*/ 914855 h 1925874"/>
                <a:gd name="connsiteX1" fmla="*/ 7199 w 1276606"/>
                <a:gd name="connsiteY1" fmla="*/ 103538 h 1925874"/>
                <a:gd name="connsiteX2" fmla="*/ 98561 w 1276606"/>
                <a:gd name="connsiteY2" fmla="*/ 8681 h 1925874"/>
                <a:gd name="connsiteX3" fmla="*/ 372220 w 1276606"/>
                <a:gd name="connsiteY3" fmla="*/ 8185 h 1925874"/>
                <a:gd name="connsiteX4" fmla="*/ 427476 w 1276606"/>
                <a:gd name="connsiteY4" fmla="*/ 153732 h 1925874"/>
                <a:gd name="connsiteX5" fmla="*/ 490993 w 1276606"/>
                <a:gd name="connsiteY5" fmla="*/ 226453 h 1925874"/>
                <a:gd name="connsiteX6" fmla="*/ 1170551 w 1276606"/>
                <a:gd name="connsiteY6" fmla="*/ 215852 h 1925874"/>
                <a:gd name="connsiteX7" fmla="*/ 1266163 w 1276606"/>
                <a:gd name="connsiteY7" fmla="*/ 310665 h 1925874"/>
                <a:gd name="connsiteX8" fmla="*/ 1268530 w 1276606"/>
                <a:gd name="connsiteY8" fmla="*/ 1776111 h 1925874"/>
                <a:gd name="connsiteX9" fmla="*/ 1165397 w 1276606"/>
                <a:gd name="connsiteY9" fmla="*/ 1877926 h 1925874"/>
                <a:gd name="connsiteX10" fmla="*/ 432272 w 1276606"/>
                <a:gd name="connsiteY10" fmla="*/ 1878090 h 1925874"/>
                <a:gd name="connsiteX11" fmla="*/ 319188 w 1276606"/>
                <a:gd name="connsiteY11" fmla="*/ 1752193 h 1925874"/>
                <a:gd name="connsiteX12" fmla="*/ 313634 w 1276606"/>
                <a:gd name="connsiteY12" fmla="*/ 1070917 h 1925874"/>
                <a:gd name="connsiteX13" fmla="*/ 215763 w 1276606"/>
                <a:gd name="connsiteY13" fmla="*/ 1003900 h 1925874"/>
                <a:gd name="connsiteX14" fmla="*/ 78147 w 1276606"/>
                <a:gd name="connsiteY14" fmla="*/ 1003090 h 1925874"/>
                <a:gd name="connsiteX15" fmla="*/ 6525 w 1276606"/>
                <a:gd name="connsiteY15" fmla="*/ 914855 h 1925874"/>
                <a:gd name="connsiteX0" fmla="*/ 6525 w 1276606"/>
                <a:gd name="connsiteY0" fmla="*/ 913843 h 1924862"/>
                <a:gd name="connsiteX1" fmla="*/ 7199 w 1276606"/>
                <a:gd name="connsiteY1" fmla="*/ 102526 h 1924862"/>
                <a:gd name="connsiteX2" fmla="*/ 98561 w 1276606"/>
                <a:gd name="connsiteY2" fmla="*/ 7669 h 1924862"/>
                <a:gd name="connsiteX3" fmla="*/ 372220 w 1276606"/>
                <a:gd name="connsiteY3" fmla="*/ 7173 h 1924862"/>
                <a:gd name="connsiteX4" fmla="*/ 427476 w 1276606"/>
                <a:gd name="connsiteY4" fmla="*/ 152720 h 1924862"/>
                <a:gd name="connsiteX5" fmla="*/ 490993 w 1276606"/>
                <a:gd name="connsiteY5" fmla="*/ 225441 h 1924862"/>
                <a:gd name="connsiteX6" fmla="*/ 1170551 w 1276606"/>
                <a:gd name="connsiteY6" fmla="*/ 214840 h 1924862"/>
                <a:gd name="connsiteX7" fmla="*/ 1266163 w 1276606"/>
                <a:gd name="connsiteY7" fmla="*/ 309653 h 1924862"/>
                <a:gd name="connsiteX8" fmla="*/ 1268530 w 1276606"/>
                <a:gd name="connsiteY8" fmla="*/ 1775099 h 1924862"/>
                <a:gd name="connsiteX9" fmla="*/ 1165397 w 1276606"/>
                <a:gd name="connsiteY9" fmla="*/ 1876914 h 1924862"/>
                <a:gd name="connsiteX10" fmla="*/ 432272 w 1276606"/>
                <a:gd name="connsiteY10" fmla="*/ 1877078 h 1924862"/>
                <a:gd name="connsiteX11" fmla="*/ 319188 w 1276606"/>
                <a:gd name="connsiteY11" fmla="*/ 1751181 h 1924862"/>
                <a:gd name="connsiteX12" fmla="*/ 313634 w 1276606"/>
                <a:gd name="connsiteY12" fmla="*/ 1069905 h 1924862"/>
                <a:gd name="connsiteX13" fmla="*/ 215763 w 1276606"/>
                <a:gd name="connsiteY13" fmla="*/ 1002888 h 1924862"/>
                <a:gd name="connsiteX14" fmla="*/ 78147 w 1276606"/>
                <a:gd name="connsiteY14" fmla="*/ 1002078 h 1924862"/>
                <a:gd name="connsiteX15" fmla="*/ 6525 w 1276606"/>
                <a:gd name="connsiteY15" fmla="*/ 913843 h 1924862"/>
                <a:gd name="connsiteX0" fmla="*/ 6525 w 1276606"/>
                <a:gd name="connsiteY0" fmla="*/ 915466 h 1926485"/>
                <a:gd name="connsiteX1" fmla="*/ 7199 w 1276606"/>
                <a:gd name="connsiteY1" fmla="*/ 104149 h 1926485"/>
                <a:gd name="connsiteX2" fmla="*/ 98561 w 1276606"/>
                <a:gd name="connsiteY2" fmla="*/ 9292 h 1926485"/>
                <a:gd name="connsiteX3" fmla="*/ 372220 w 1276606"/>
                <a:gd name="connsiteY3" fmla="*/ 8796 h 1926485"/>
                <a:gd name="connsiteX4" fmla="*/ 427476 w 1276606"/>
                <a:gd name="connsiteY4" fmla="*/ 154343 h 1926485"/>
                <a:gd name="connsiteX5" fmla="*/ 490993 w 1276606"/>
                <a:gd name="connsiteY5" fmla="*/ 227064 h 1926485"/>
                <a:gd name="connsiteX6" fmla="*/ 1170551 w 1276606"/>
                <a:gd name="connsiteY6" fmla="*/ 216463 h 1926485"/>
                <a:gd name="connsiteX7" fmla="*/ 1266163 w 1276606"/>
                <a:gd name="connsiteY7" fmla="*/ 311276 h 1926485"/>
                <a:gd name="connsiteX8" fmla="*/ 1268530 w 1276606"/>
                <a:gd name="connsiteY8" fmla="*/ 1776722 h 1926485"/>
                <a:gd name="connsiteX9" fmla="*/ 1165397 w 1276606"/>
                <a:gd name="connsiteY9" fmla="*/ 1878537 h 1926485"/>
                <a:gd name="connsiteX10" fmla="*/ 432272 w 1276606"/>
                <a:gd name="connsiteY10" fmla="*/ 1878701 h 1926485"/>
                <a:gd name="connsiteX11" fmla="*/ 319188 w 1276606"/>
                <a:gd name="connsiteY11" fmla="*/ 1752804 h 1926485"/>
                <a:gd name="connsiteX12" fmla="*/ 313634 w 1276606"/>
                <a:gd name="connsiteY12" fmla="*/ 1071528 h 1926485"/>
                <a:gd name="connsiteX13" fmla="*/ 215763 w 1276606"/>
                <a:gd name="connsiteY13" fmla="*/ 1004511 h 1926485"/>
                <a:gd name="connsiteX14" fmla="*/ 78147 w 1276606"/>
                <a:gd name="connsiteY14" fmla="*/ 1003701 h 1926485"/>
                <a:gd name="connsiteX15" fmla="*/ 6525 w 1276606"/>
                <a:gd name="connsiteY15" fmla="*/ 915466 h 1926485"/>
                <a:gd name="connsiteX0" fmla="*/ 1640 w 1271721"/>
                <a:gd name="connsiteY0" fmla="*/ 907920 h 1918939"/>
                <a:gd name="connsiteX1" fmla="*/ 2314 w 1271721"/>
                <a:gd name="connsiteY1" fmla="*/ 96603 h 1918939"/>
                <a:gd name="connsiteX2" fmla="*/ 93676 w 1271721"/>
                <a:gd name="connsiteY2" fmla="*/ 1746 h 1918939"/>
                <a:gd name="connsiteX3" fmla="*/ 367335 w 1271721"/>
                <a:gd name="connsiteY3" fmla="*/ 1250 h 1918939"/>
                <a:gd name="connsiteX4" fmla="*/ 422591 w 1271721"/>
                <a:gd name="connsiteY4" fmla="*/ 146797 h 1918939"/>
                <a:gd name="connsiteX5" fmla="*/ 486108 w 1271721"/>
                <a:gd name="connsiteY5" fmla="*/ 219518 h 1918939"/>
                <a:gd name="connsiteX6" fmla="*/ 1165666 w 1271721"/>
                <a:gd name="connsiteY6" fmla="*/ 208917 h 1918939"/>
                <a:gd name="connsiteX7" fmla="*/ 1261278 w 1271721"/>
                <a:gd name="connsiteY7" fmla="*/ 303730 h 1918939"/>
                <a:gd name="connsiteX8" fmla="*/ 1263645 w 1271721"/>
                <a:gd name="connsiteY8" fmla="*/ 1769176 h 1918939"/>
                <a:gd name="connsiteX9" fmla="*/ 1160512 w 1271721"/>
                <a:gd name="connsiteY9" fmla="*/ 1870991 h 1918939"/>
                <a:gd name="connsiteX10" fmla="*/ 427387 w 1271721"/>
                <a:gd name="connsiteY10" fmla="*/ 1871155 h 1918939"/>
                <a:gd name="connsiteX11" fmla="*/ 314303 w 1271721"/>
                <a:gd name="connsiteY11" fmla="*/ 1745258 h 1918939"/>
                <a:gd name="connsiteX12" fmla="*/ 308749 w 1271721"/>
                <a:gd name="connsiteY12" fmla="*/ 1063982 h 1918939"/>
                <a:gd name="connsiteX13" fmla="*/ 210878 w 1271721"/>
                <a:gd name="connsiteY13" fmla="*/ 996965 h 1918939"/>
                <a:gd name="connsiteX14" fmla="*/ 73262 w 1271721"/>
                <a:gd name="connsiteY14" fmla="*/ 996155 h 1918939"/>
                <a:gd name="connsiteX15" fmla="*/ 1640 w 1271721"/>
                <a:gd name="connsiteY15" fmla="*/ 907920 h 1918939"/>
                <a:gd name="connsiteX0" fmla="*/ 186 w 1270267"/>
                <a:gd name="connsiteY0" fmla="*/ 907920 h 1918939"/>
                <a:gd name="connsiteX1" fmla="*/ 860 w 1270267"/>
                <a:gd name="connsiteY1" fmla="*/ 96603 h 1918939"/>
                <a:gd name="connsiteX2" fmla="*/ 92222 w 1270267"/>
                <a:gd name="connsiteY2" fmla="*/ 1746 h 1918939"/>
                <a:gd name="connsiteX3" fmla="*/ 365881 w 1270267"/>
                <a:gd name="connsiteY3" fmla="*/ 1250 h 1918939"/>
                <a:gd name="connsiteX4" fmla="*/ 421137 w 1270267"/>
                <a:gd name="connsiteY4" fmla="*/ 146797 h 1918939"/>
                <a:gd name="connsiteX5" fmla="*/ 484654 w 1270267"/>
                <a:gd name="connsiteY5" fmla="*/ 219518 h 1918939"/>
                <a:gd name="connsiteX6" fmla="*/ 1164212 w 1270267"/>
                <a:gd name="connsiteY6" fmla="*/ 208917 h 1918939"/>
                <a:gd name="connsiteX7" fmla="*/ 1259824 w 1270267"/>
                <a:gd name="connsiteY7" fmla="*/ 303730 h 1918939"/>
                <a:gd name="connsiteX8" fmla="*/ 1262191 w 1270267"/>
                <a:gd name="connsiteY8" fmla="*/ 1769176 h 1918939"/>
                <a:gd name="connsiteX9" fmla="*/ 1159058 w 1270267"/>
                <a:gd name="connsiteY9" fmla="*/ 1870991 h 1918939"/>
                <a:gd name="connsiteX10" fmla="*/ 425933 w 1270267"/>
                <a:gd name="connsiteY10" fmla="*/ 1871155 h 1918939"/>
                <a:gd name="connsiteX11" fmla="*/ 312849 w 1270267"/>
                <a:gd name="connsiteY11" fmla="*/ 1745258 h 1918939"/>
                <a:gd name="connsiteX12" fmla="*/ 307295 w 1270267"/>
                <a:gd name="connsiteY12" fmla="*/ 1063982 h 1918939"/>
                <a:gd name="connsiteX13" fmla="*/ 209424 w 1270267"/>
                <a:gd name="connsiteY13" fmla="*/ 996965 h 1918939"/>
                <a:gd name="connsiteX14" fmla="*/ 71808 w 1270267"/>
                <a:gd name="connsiteY14" fmla="*/ 996155 h 1918939"/>
                <a:gd name="connsiteX15" fmla="*/ 186 w 1270267"/>
                <a:gd name="connsiteY15" fmla="*/ 907920 h 1918939"/>
                <a:gd name="connsiteX0" fmla="*/ 186 w 1285431"/>
                <a:gd name="connsiteY0" fmla="*/ 907920 h 1871155"/>
                <a:gd name="connsiteX1" fmla="*/ 860 w 1285431"/>
                <a:gd name="connsiteY1" fmla="*/ 96603 h 1871155"/>
                <a:gd name="connsiteX2" fmla="*/ 92222 w 1285431"/>
                <a:gd name="connsiteY2" fmla="*/ 1746 h 1871155"/>
                <a:gd name="connsiteX3" fmla="*/ 365881 w 1285431"/>
                <a:gd name="connsiteY3" fmla="*/ 1250 h 1871155"/>
                <a:gd name="connsiteX4" fmla="*/ 421137 w 1285431"/>
                <a:gd name="connsiteY4" fmla="*/ 146797 h 1871155"/>
                <a:gd name="connsiteX5" fmla="*/ 484654 w 1285431"/>
                <a:gd name="connsiteY5" fmla="*/ 219518 h 1871155"/>
                <a:gd name="connsiteX6" fmla="*/ 1164212 w 1285431"/>
                <a:gd name="connsiteY6" fmla="*/ 208917 h 1871155"/>
                <a:gd name="connsiteX7" fmla="*/ 1259824 w 1285431"/>
                <a:gd name="connsiteY7" fmla="*/ 303730 h 1871155"/>
                <a:gd name="connsiteX8" fmla="*/ 1262191 w 1285431"/>
                <a:gd name="connsiteY8" fmla="*/ 1769176 h 1871155"/>
                <a:gd name="connsiteX9" fmla="*/ 1159058 w 1285431"/>
                <a:gd name="connsiteY9" fmla="*/ 1870991 h 1871155"/>
                <a:gd name="connsiteX10" fmla="*/ 425933 w 1285431"/>
                <a:gd name="connsiteY10" fmla="*/ 1871155 h 1871155"/>
                <a:gd name="connsiteX11" fmla="*/ 312849 w 1285431"/>
                <a:gd name="connsiteY11" fmla="*/ 1745258 h 1871155"/>
                <a:gd name="connsiteX12" fmla="*/ 307295 w 1285431"/>
                <a:gd name="connsiteY12" fmla="*/ 1063982 h 1871155"/>
                <a:gd name="connsiteX13" fmla="*/ 209424 w 1285431"/>
                <a:gd name="connsiteY13" fmla="*/ 996965 h 1871155"/>
                <a:gd name="connsiteX14" fmla="*/ 71808 w 1285431"/>
                <a:gd name="connsiteY14" fmla="*/ 996155 h 1871155"/>
                <a:gd name="connsiteX15" fmla="*/ 186 w 1285431"/>
                <a:gd name="connsiteY15" fmla="*/ 907920 h 1871155"/>
                <a:gd name="connsiteX0" fmla="*/ 186 w 1263901"/>
                <a:gd name="connsiteY0" fmla="*/ 90792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2849 w 1263901"/>
                <a:gd name="connsiteY11" fmla="*/ 1745258 h 1871155"/>
                <a:gd name="connsiteX12" fmla="*/ 307295 w 1263901"/>
                <a:gd name="connsiteY12" fmla="*/ 1063982 h 1871155"/>
                <a:gd name="connsiteX13" fmla="*/ 209424 w 1263901"/>
                <a:gd name="connsiteY13" fmla="*/ 996965 h 1871155"/>
                <a:gd name="connsiteX14" fmla="*/ 71808 w 1263901"/>
                <a:gd name="connsiteY14" fmla="*/ 996155 h 1871155"/>
                <a:gd name="connsiteX15" fmla="*/ 186 w 1263901"/>
                <a:gd name="connsiteY15" fmla="*/ 907920 h 1871155"/>
                <a:gd name="connsiteX0" fmla="*/ 186 w 1263901"/>
                <a:gd name="connsiteY0" fmla="*/ 907920 h 1874516"/>
                <a:gd name="connsiteX1" fmla="*/ 860 w 1263901"/>
                <a:gd name="connsiteY1" fmla="*/ 96603 h 1874516"/>
                <a:gd name="connsiteX2" fmla="*/ 92222 w 1263901"/>
                <a:gd name="connsiteY2" fmla="*/ 1746 h 1874516"/>
                <a:gd name="connsiteX3" fmla="*/ 365881 w 1263901"/>
                <a:gd name="connsiteY3" fmla="*/ 1250 h 1874516"/>
                <a:gd name="connsiteX4" fmla="*/ 421137 w 1263901"/>
                <a:gd name="connsiteY4" fmla="*/ 146797 h 1874516"/>
                <a:gd name="connsiteX5" fmla="*/ 484654 w 1263901"/>
                <a:gd name="connsiteY5" fmla="*/ 219518 h 1874516"/>
                <a:gd name="connsiteX6" fmla="*/ 1164212 w 1263901"/>
                <a:gd name="connsiteY6" fmla="*/ 208917 h 1874516"/>
                <a:gd name="connsiteX7" fmla="*/ 1259824 w 1263901"/>
                <a:gd name="connsiteY7" fmla="*/ 303730 h 1874516"/>
                <a:gd name="connsiteX8" fmla="*/ 1262191 w 1263901"/>
                <a:gd name="connsiteY8" fmla="*/ 1769176 h 1874516"/>
                <a:gd name="connsiteX9" fmla="*/ 1159058 w 1263901"/>
                <a:gd name="connsiteY9" fmla="*/ 1870991 h 1874516"/>
                <a:gd name="connsiteX10" fmla="*/ 425933 w 1263901"/>
                <a:gd name="connsiteY10" fmla="*/ 1871155 h 1874516"/>
                <a:gd name="connsiteX11" fmla="*/ 309430 w 1263901"/>
                <a:gd name="connsiteY11" fmla="*/ 1776842 h 1874516"/>
                <a:gd name="connsiteX12" fmla="*/ 307295 w 1263901"/>
                <a:gd name="connsiteY12" fmla="*/ 1063982 h 1874516"/>
                <a:gd name="connsiteX13" fmla="*/ 209424 w 1263901"/>
                <a:gd name="connsiteY13" fmla="*/ 996965 h 1874516"/>
                <a:gd name="connsiteX14" fmla="*/ 71808 w 1263901"/>
                <a:gd name="connsiteY14" fmla="*/ 996155 h 1874516"/>
                <a:gd name="connsiteX15" fmla="*/ 186 w 1263901"/>
                <a:gd name="connsiteY15" fmla="*/ 907920 h 1874516"/>
                <a:gd name="connsiteX0" fmla="*/ 186 w 1263901"/>
                <a:gd name="connsiteY0" fmla="*/ 907920 h 1874888"/>
                <a:gd name="connsiteX1" fmla="*/ 860 w 1263901"/>
                <a:gd name="connsiteY1" fmla="*/ 96603 h 1874888"/>
                <a:gd name="connsiteX2" fmla="*/ 92222 w 1263901"/>
                <a:gd name="connsiteY2" fmla="*/ 1746 h 1874888"/>
                <a:gd name="connsiteX3" fmla="*/ 365881 w 1263901"/>
                <a:gd name="connsiteY3" fmla="*/ 1250 h 1874888"/>
                <a:gd name="connsiteX4" fmla="*/ 421137 w 1263901"/>
                <a:gd name="connsiteY4" fmla="*/ 146797 h 1874888"/>
                <a:gd name="connsiteX5" fmla="*/ 484654 w 1263901"/>
                <a:gd name="connsiteY5" fmla="*/ 219518 h 1874888"/>
                <a:gd name="connsiteX6" fmla="*/ 1164212 w 1263901"/>
                <a:gd name="connsiteY6" fmla="*/ 208917 h 1874888"/>
                <a:gd name="connsiteX7" fmla="*/ 1259824 w 1263901"/>
                <a:gd name="connsiteY7" fmla="*/ 303730 h 1874888"/>
                <a:gd name="connsiteX8" fmla="*/ 1262191 w 1263901"/>
                <a:gd name="connsiteY8" fmla="*/ 1769176 h 1874888"/>
                <a:gd name="connsiteX9" fmla="*/ 1159058 w 1263901"/>
                <a:gd name="connsiteY9" fmla="*/ 1870991 h 1874888"/>
                <a:gd name="connsiteX10" fmla="*/ 425933 w 1263901"/>
                <a:gd name="connsiteY10" fmla="*/ 1871155 h 1874888"/>
                <a:gd name="connsiteX11" fmla="*/ 309430 w 1263901"/>
                <a:gd name="connsiteY11" fmla="*/ 1776842 h 1874888"/>
                <a:gd name="connsiteX12" fmla="*/ 307295 w 1263901"/>
                <a:gd name="connsiteY12" fmla="*/ 1063982 h 1874888"/>
                <a:gd name="connsiteX13" fmla="*/ 209424 w 1263901"/>
                <a:gd name="connsiteY13" fmla="*/ 996965 h 1874888"/>
                <a:gd name="connsiteX14" fmla="*/ 71808 w 1263901"/>
                <a:gd name="connsiteY14" fmla="*/ 996155 h 1874888"/>
                <a:gd name="connsiteX15" fmla="*/ 186 w 1263901"/>
                <a:gd name="connsiteY15" fmla="*/ 907920 h 1874888"/>
                <a:gd name="connsiteX0" fmla="*/ 186 w 1263901"/>
                <a:gd name="connsiteY0" fmla="*/ 90792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09430 w 1263901"/>
                <a:gd name="connsiteY11" fmla="*/ 1776842 h 1871155"/>
                <a:gd name="connsiteX12" fmla="*/ 307295 w 1263901"/>
                <a:gd name="connsiteY12" fmla="*/ 1063982 h 1871155"/>
                <a:gd name="connsiteX13" fmla="*/ 209424 w 1263901"/>
                <a:gd name="connsiteY13" fmla="*/ 996965 h 1871155"/>
                <a:gd name="connsiteX14" fmla="*/ 71808 w 1263901"/>
                <a:gd name="connsiteY14" fmla="*/ 996155 h 1871155"/>
                <a:gd name="connsiteX15" fmla="*/ 186 w 1263901"/>
                <a:gd name="connsiteY15" fmla="*/ 907920 h 1871155"/>
                <a:gd name="connsiteX0" fmla="*/ 186 w 1263901"/>
                <a:gd name="connsiteY0" fmla="*/ 90792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09430 w 1263901"/>
                <a:gd name="connsiteY11" fmla="*/ 1776842 h 1871155"/>
                <a:gd name="connsiteX12" fmla="*/ 307295 w 1263901"/>
                <a:gd name="connsiteY12" fmla="*/ 1063982 h 1871155"/>
                <a:gd name="connsiteX13" fmla="*/ 209424 w 1263901"/>
                <a:gd name="connsiteY13" fmla="*/ 996965 h 1871155"/>
                <a:gd name="connsiteX14" fmla="*/ 71808 w 1263901"/>
                <a:gd name="connsiteY14" fmla="*/ 996155 h 1871155"/>
                <a:gd name="connsiteX15" fmla="*/ 186 w 1263901"/>
                <a:gd name="connsiteY15" fmla="*/ 907920 h 1871155"/>
                <a:gd name="connsiteX0" fmla="*/ 186 w 1263901"/>
                <a:gd name="connsiteY0" fmla="*/ 90792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09430 w 1263901"/>
                <a:gd name="connsiteY11" fmla="*/ 1776842 h 1871155"/>
                <a:gd name="connsiteX12" fmla="*/ 307295 w 1263901"/>
                <a:gd name="connsiteY12" fmla="*/ 1063982 h 1871155"/>
                <a:gd name="connsiteX13" fmla="*/ 209424 w 1263901"/>
                <a:gd name="connsiteY13" fmla="*/ 996965 h 1871155"/>
                <a:gd name="connsiteX14" fmla="*/ 71808 w 1263901"/>
                <a:gd name="connsiteY14" fmla="*/ 996155 h 1871155"/>
                <a:gd name="connsiteX15" fmla="*/ 186 w 1263901"/>
                <a:gd name="connsiteY15" fmla="*/ 907920 h 1871155"/>
                <a:gd name="connsiteX0" fmla="*/ 186 w 1263901"/>
                <a:gd name="connsiteY0" fmla="*/ 90792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1994 w 1263901"/>
                <a:gd name="connsiteY11" fmla="*/ 1776842 h 1871155"/>
                <a:gd name="connsiteX12" fmla="*/ 307295 w 1263901"/>
                <a:gd name="connsiteY12" fmla="*/ 1063982 h 1871155"/>
                <a:gd name="connsiteX13" fmla="*/ 209424 w 1263901"/>
                <a:gd name="connsiteY13" fmla="*/ 996965 h 1871155"/>
                <a:gd name="connsiteX14" fmla="*/ 71808 w 1263901"/>
                <a:gd name="connsiteY14" fmla="*/ 996155 h 1871155"/>
                <a:gd name="connsiteX15" fmla="*/ 186 w 1263901"/>
                <a:gd name="connsiteY15" fmla="*/ 907920 h 1871155"/>
                <a:gd name="connsiteX0" fmla="*/ 186 w 1263901"/>
                <a:gd name="connsiteY0" fmla="*/ 90792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1994 w 1263901"/>
                <a:gd name="connsiteY11" fmla="*/ 1776842 h 1871155"/>
                <a:gd name="connsiteX12" fmla="*/ 307295 w 1263901"/>
                <a:gd name="connsiteY12" fmla="*/ 1063982 h 1871155"/>
                <a:gd name="connsiteX13" fmla="*/ 209424 w 1263901"/>
                <a:gd name="connsiteY13" fmla="*/ 996965 h 1871155"/>
                <a:gd name="connsiteX14" fmla="*/ 71808 w 1263901"/>
                <a:gd name="connsiteY14" fmla="*/ 996155 h 1871155"/>
                <a:gd name="connsiteX15" fmla="*/ 186 w 1263901"/>
                <a:gd name="connsiteY15" fmla="*/ 907920 h 1871155"/>
                <a:gd name="connsiteX0" fmla="*/ 186 w 1263901"/>
                <a:gd name="connsiteY0" fmla="*/ 90792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1994 w 1263901"/>
                <a:gd name="connsiteY11" fmla="*/ 1776842 h 1871155"/>
                <a:gd name="connsiteX12" fmla="*/ 313985 w 1263901"/>
                <a:gd name="connsiteY12" fmla="*/ 1129331 h 1871155"/>
                <a:gd name="connsiteX13" fmla="*/ 209424 w 1263901"/>
                <a:gd name="connsiteY13" fmla="*/ 996965 h 1871155"/>
                <a:gd name="connsiteX14" fmla="*/ 71808 w 1263901"/>
                <a:gd name="connsiteY14" fmla="*/ 996155 h 1871155"/>
                <a:gd name="connsiteX15" fmla="*/ 186 w 1263901"/>
                <a:gd name="connsiteY15" fmla="*/ 907920 h 1871155"/>
                <a:gd name="connsiteX0" fmla="*/ 186 w 1263901"/>
                <a:gd name="connsiteY0" fmla="*/ 101383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1994 w 1263901"/>
                <a:gd name="connsiteY11" fmla="*/ 1776842 h 1871155"/>
                <a:gd name="connsiteX12" fmla="*/ 313985 w 1263901"/>
                <a:gd name="connsiteY12" fmla="*/ 1129331 h 1871155"/>
                <a:gd name="connsiteX13" fmla="*/ 209424 w 1263901"/>
                <a:gd name="connsiteY13" fmla="*/ 996965 h 1871155"/>
                <a:gd name="connsiteX14" fmla="*/ 71808 w 1263901"/>
                <a:gd name="connsiteY14" fmla="*/ 996155 h 1871155"/>
                <a:gd name="connsiteX15" fmla="*/ 186 w 1263901"/>
                <a:gd name="connsiteY15" fmla="*/ 1013830 h 1871155"/>
                <a:gd name="connsiteX0" fmla="*/ 186 w 1263901"/>
                <a:gd name="connsiteY0" fmla="*/ 101383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1994 w 1263901"/>
                <a:gd name="connsiteY11" fmla="*/ 1776842 h 1871155"/>
                <a:gd name="connsiteX12" fmla="*/ 313985 w 1263901"/>
                <a:gd name="connsiteY12" fmla="*/ 1129331 h 1871155"/>
                <a:gd name="connsiteX13" fmla="*/ 209424 w 1263901"/>
                <a:gd name="connsiteY13" fmla="*/ 996965 h 1871155"/>
                <a:gd name="connsiteX14" fmla="*/ 81843 w 1263901"/>
                <a:gd name="connsiteY14" fmla="*/ 1075024 h 1871155"/>
                <a:gd name="connsiteX15" fmla="*/ 186 w 1263901"/>
                <a:gd name="connsiteY15" fmla="*/ 1013830 h 1871155"/>
                <a:gd name="connsiteX0" fmla="*/ 186 w 1263901"/>
                <a:gd name="connsiteY0" fmla="*/ 1013830 h 1871155"/>
                <a:gd name="connsiteX1" fmla="*/ 860 w 1263901"/>
                <a:gd name="connsiteY1" fmla="*/ 96603 h 1871155"/>
                <a:gd name="connsiteX2" fmla="*/ 92222 w 1263901"/>
                <a:gd name="connsiteY2" fmla="*/ 1746 h 1871155"/>
                <a:gd name="connsiteX3" fmla="*/ 365881 w 1263901"/>
                <a:gd name="connsiteY3" fmla="*/ 1250 h 1871155"/>
                <a:gd name="connsiteX4" fmla="*/ 421137 w 1263901"/>
                <a:gd name="connsiteY4" fmla="*/ 146797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1994 w 1263901"/>
                <a:gd name="connsiteY11" fmla="*/ 1776842 h 1871155"/>
                <a:gd name="connsiteX12" fmla="*/ 313985 w 1263901"/>
                <a:gd name="connsiteY12" fmla="*/ 1129331 h 1871155"/>
                <a:gd name="connsiteX13" fmla="*/ 216115 w 1263901"/>
                <a:gd name="connsiteY13" fmla="*/ 1078088 h 1871155"/>
                <a:gd name="connsiteX14" fmla="*/ 81843 w 1263901"/>
                <a:gd name="connsiteY14" fmla="*/ 1075024 h 1871155"/>
                <a:gd name="connsiteX15" fmla="*/ 186 w 1263901"/>
                <a:gd name="connsiteY15" fmla="*/ 1013830 h 1871155"/>
                <a:gd name="connsiteX0" fmla="*/ 186 w 1263901"/>
                <a:gd name="connsiteY0" fmla="*/ 1013830 h 1871155"/>
                <a:gd name="connsiteX1" fmla="*/ 860 w 1263901"/>
                <a:gd name="connsiteY1" fmla="*/ 96603 h 1871155"/>
                <a:gd name="connsiteX2" fmla="*/ 92222 w 1263901"/>
                <a:gd name="connsiteY2" fmla="*/ 1746 h 1871155"/>
                <a:gd name="connsiteX3" fmla="*/ 365881 w 1263901"/>
                <a:gd name="connsiteY3" fmla="*/ 1250 h 1871155"/>
                <a:gd name="connsiteX4" fmla="*/ 765659 w 1263901"/>
                <a:gd name="connsiteY4" fmla="*/ 131023 h 1871155"/>
                <a:gd name="connsiteX5" fmla="*/ 484654 w 1263901"/>
                <a:gd name="connsiteY5" fmla="*/ 219518 h 1871155"/>
                <a:gd name="connsiteX6" fmla="*/ 1164212 w 1263901"/>
                <a:gd name="connsiteY6" fmla="*/ 208917 h 1871155"/>
                <a:gd name="connsiteX7" fmla="*/ 1259824 w 1263901"/>
                <a:gd name="connsiteY7" fmla="*/ 303730 h 1871155"/>
                <a:gd name="connsiteX8" fmla="*/ 1262191 w 1263901"/>
                <a:gd name="connsiteY8" fmla="*/ 1769176 h 1871155"/>
                <a:gd name="connsiteX9" fmla="*/ 1159058 w 1263901"/>
                <a:gd name="connsiteY9" fmla="*/ 1870991 h 1871155"/>
                <a:gd name="connsiteX10" fmla="*/ 425933 w 1263901"/>
                <a:gd name="connsiteY10" fmla="*/ 1871155 h 1871155"/>
                <a:gd name="connsiteX11" fmla="*/ 311994 w 1263901"/>
                <a:gd name="connsiteY11" fmla="*/ 1776842 h 1871155"/>
                <a:gd name="connsiteX12" fmla="*/ 313985 w 1263901"/>
                <a:gd name="connsiteY12" fmla="*/ 1129331 h 1871155"/>
                <a:gd name="connsiteX13" fmla="*/ 216115 w 1263901"/>
                <a:gd name="connsiteY13" fmla="*/ 1078088 h 1871155"/>
                <a:gd name="connsiteX14" fmla="*/ 81843 w 1263901"/>
                <a:gd name="connsiteY14" fmla="*/ 1075024 h 1871155"/>
                <a:gd name="connsiteX15" fmla="*/ 186 w 1263901"/>
                <a:gd name="connsiteY15" fmla="*/ 1013830 h 1871155"/>
                <a:gd name="connsiteX0" fmla="*/ 1748 w 1265463"/>
                <a:gd name="connsiteY0" fmla="*/ 1022276 h 1879601"/>
                <a:gd name="connsiteX1" fmla="*/ 2422 w 1265463"/>
                <a:gd name="connsiteY1" fmla="*/ 105049 h 1879601"/>
                <a:gd name="connsiteX2" fmla="*/ 93784 w 1265463"/>
                <a:gd name="connsiteY2" fmla="*/ 10192 h 1879601"/>
                <a:gd name="connsiteX3" fmla="*/ 698586 w 1265463"/>
                <a:gd name="connsiteY3" fmla="*/ 2935 h 1879601"/>
                <a:gd name="connsiteX4" fmla="*/ 767221 w 1265463"/>
                <a:gd name="connsiteY4" fmla="*/ 139469 h 1879601"/>
                <a:gd name="connsiteX5" fmla="*/ 486216 w 1265463"/>
                <a:gd name="connsiteY5" fmla="*/ 227964 h 1879601"/>
                <a:gd name="connsiteX6" fmla="*/ 1165774 w 1265463"/>
                <a:gd name="connsiteY6" fmla="*/ 217363 h 1879601"/>
                <a:gd name="connsiteX7" fmla="*/ 1261386 w 1265463"/>
                <a:gd name="connsiteY7" fmla="*/ 312176 h 1879601"/>
                <a:gd name="connsiteX8" fmla="*/ 1263753 w 1265463"/>
                <a:gd name="connsiteY8" fmla="*/ 1777622 h 1879601"/>
                <a:gd name="connsiteX9" fmla="*/ 1160620 w 1265463"/>
                <a:gd name="connsiteY9" fmla="*/ 1879437 h 1879601"/>
                <a:gd name="connsiteX10" fmla="*/ 427495 w 1265463"/>
                <a:gd name="connsiteY10" fmla="*/ 1879601 h 1879601"/>
                <a:gd name="connsiteX11" fmla="*/ 313556 w 1265463"/>
                <a:gd name="connsiteY11" fmla="*/ 1785288 h 1879601"/>
                <a:gd name="connsiteX12" fmla="*/ 315547 w 1265463"/>
                <a:gd name="connsiteY12" fmla="*/ 1137777 h 1879601"/>
                <a:gd name="connsiteX13" fmla="*/ 217677 w 1265463"/>
                <a:gd name="connsiteY13" fmla="*/ 1086534 h 1879601"/>
                <a:gd name="connsiteX14" fmla="*/ 83405 w 1265463"/>
                <a:gd name="connsiteY14" fmla="*/ 1083470 h 1879601"/>
                <a:gd name="connsiteX15" fmla="*/ 1748 w 1265463"/>
                <a:gd name="connsiteY15" fmla="*/ 1022276 h 1879601"/>
                <a:gd name="connsiteX0" fmla="*/ 1748 w 1265463"/>
                <a:gd name="connsiteY0" fmla="*/ 1022276 h 1879601"/>
                <a:gd name="connsiteX1" fmla="*/ 2422 w 1265463"/>
                <a:gd name="connsiteY1" fmla="*/ 105049 h 1879601"/>
                <a:gd name="connsiteX2" fmla="*/ 93784 w 1265463"/>
                <a:gd name="connsiteY2" fmla="*/ 10192 h 1879601"/>
                <a:gd name="connsiteX3" fmla="*/ 698586 w 1265463"/>
                <a:gd name="connsiteY3" fmla="*/ 2935 h 1879601"/>
                <a:gd name="connsiteX4" fmla="*/ 767221 w 1265463"/>
                <a:gd name="connsiteY4" fmla="*/ 139469 h 1879601"/>
                <a:gd name="connsiteX5" fmla="*/ 817360 w 1265463"/>
                <a:gd name="connsiteY5" fmla="*/ 212189 h 1879601"/>
                <a:gd name="connsiteX6" fmla="*/ 1165774 w 1265463"/>
                <a:gd name="connsiteY6" fmla="*/ 217363 h 1879601"/>
                <a:gd name="connsiteX7" fmla="*/ 1261386 w 1265463"/>
                <a:gd name="connsiteY7" fmla="*/ 312176 h 1879601"/>
                <a:gd name="connsiteX8" fmla="*/ 1263753 w 1265463"/>
                <a:gd name="connsiteY8" fmla="*/ 1777622 h 1879601"/>
                <a:gd name="connsiteX9" fmla="*/ 1160620 w 1265463"/>
                <a:gd name="connsiteY9" fmla="*/ 1879437 h 1879601"/>
                <a:gd name="connsiteX10" fmla="*/ 427495 w 1265463"/>
                <a:gd name="connsiteY10" fmla="*/ 1879601 h 1879601"/>
                <a:gd name="connsiteX11" fmla="*/ 313556 w 1265463"/>
                <a:gd name="connsiteY11" fmla="*/ 1785288 h 1879601"/>
                <a:gd name="connsiteX12" fmla="*/ 315547 w 1265463"/>
                <a:gd name="connsiteY12" fmla="*/ 1137777 h 1879601"/>
                <a:gd name="connsiteX13" fmla="*/ 217677 w 1265463"/>
                <a:gd name="connsiteY13" fmla="*/ 1086534 h 1879601"/>
                <a:gd name="connsiteX14" fmla="*/ 83405 w 1265463"/>
                <a:gd name="connsiteY14" fmla="*/ 1083470 h 1879601"/>
                <a:gd name="connsiteX15" fmla="*/ 1748 w 1265463"/>
                <a:gd name="connsiteY15" fmla="*/ 1022276 h 1879601"/>
                <a:gd name="connsiteX0" fmla="*/ 1748 w 1265463"/>
                <a:gd name="connsiteY0" fmla="*/ 1022276 h 1879601"/>
                <a:gd name="connsiteX1" fmla="*/ 2422 w 1265463"/>
                <a:gd name="connsiteY1" fmla="*/ 105049 h 1879601"/>
                <a:gd name="connsiteX2" fmla="*/ 93784 w 1265463"/>
                <a:gd name="connsiteY2" fmla="*/ 10192 h 1879601"/>
                <a:gd name="connsiteX3" fmla="*/ 698586 w 1265463"/>
                <a:gd name="connsiteY3" fmla="*/ 2935 h 1879601"/>
                <a:gd name="connsiteX4" fmla="*/ 760531 w 1265463"/>
                <a:gd name="connsiteY4" fmla="*/ 105667 h 1879601"/>
                <a:gd name="connsiteX5" fmla="*/ 817360 w 1265463"/>
                <a:gd name="connsiteY5" fmla="*/ 212189 h 1879601"/>
                <a:gd name="connsiteX6" fmla="*/ 1165774 w 1265463"/>
                <a:gd name="connsiteY6" fmla="*/ 217363 h 1879601"/>
                <a:gd name="connsiteX7" fmla="*/ 1261386 w 1265463"/>
                <a:gd name="connsiteY7" fmla="*/ 312176 h 1879601"/>
                <a:gd name="connsiteX8" fmla="*/ 1263753 w 1265463"/>
                <a:gd name="connsiteY8" fmla="*/ 1777622 h 1879601"/>
                <a:gd name="connsiteX9" fmla="*/ 1160620 w 1265463"/>
                <a:gd name="connsiteY9" fmla="*/ 1879437 h 1879601"/>
                <a:gd name="connsiteX10" fmla="*/ 427495 w 1265463"/>
                <a:gd name="connsiteY10" fmla="*/ 1879601 h 1879601"/>
                <a:gd name="connsiteX11" fmla="*/ 313556 w 1265463"/>
                <a:gd name="connsiteY11" fmla="*/ 1785288 h 1879601"/>
                <a:gd name="connsiteX12" fmla="*/ 315547 w 1265463"/>
                <a:gd name="connsiteY12" fmla="*/ 1137777 h 1879601"/>
                <a:gd name="connsiteX13" fmla="*/ 217677 w 1265463"/>
                <a:gd name="connsiteY13" fmla="*/ 1086534 h 1879601"/>
                <a:gd name="connsiteX14" fmla="*/ 83405 w 1265463"/>
                <a:gd name="connsiteY14" fmla="*/ 1083470 h 1879601"/>
                <a:gd name="connsiteX15" fmla="*/ 1748 w 1265463"/>
                <a:gd name="connsiteY15" fmla="*/ 1022276 h 1879601"/>
                <a:gd name="connsiteX0" fmla="*/ 1748 w 1265463"/>
                <a:gd name="connsiteY0" fmla="*/ 1022276 h 1879601"/>
                <a:gd name="connsiteX1" fmla="*/ 2422 w 1265463"/>
                <a:gd name="connsiteY1" fmla="*/ 105049 h 1879601"/>
                <a:gd name="connsiteX2" fmla="*/ 93784 w 1265463"/>
                <a:gd name="connsiteY2" fmla="*/ 10192 h 1879601"/>
                <a:gd name="connsiteX3" fmla="*/ 698586 w 1265463"/>
                <a:gd name="connsiteY3" fmla="*/ 2935 h 1879601"/>
                <a:gd name="connsiteX4" fmla="*/ 760531 w 1265463"/>
                <a:gd name="connsiteY4" fmla="*/ 105667 h 1879601"/>
                <a:gd name="connsiteX5" fmla="*/ 817360 w 1265463"/>
                <a:gd name="connsiteY5" fmla="*/ 212189 h 1879601"/>
                <a:gd name="connsiteX6" fmla="*/ 1165774 w 1265463"/>
                <a:gd name="connsiteY6" fmla="*/ 217363 h 1879601"/>
                <a:gd name="connsiteX7" fmla="*/ 1261386 w 1265463"/>
                <a:gd name="connsiteY7" fmla="*/ 312176 h 1879601"/>
                <a:gd name="connsiteX8" fmla="*/ 1263753 w 1265463"/>
                <a:gd name="connsiteY8" fmla="*/ 1777622 h 1879601"/>
                <a:gd name="connsiteX9" fmla="*/ 1160620 w 1265463"/>
                <a:gd name="connsiteY9" fmla="*/ 1879437 h 1879601"/>
                <a:gd name="connsiteX10" fmla="*/ 427495 w 1265463"/>
                <a:gd name="connsiteY10" fmla="*/ 1879601 h 1879601"/>
                <a:gd name="connsiteX11" fmla="*/ 313556 w 1265463"/>
                <a:gd name="connsiteY11" fmla="*/ 1785288 h 1879601"/>
                <a:gd name="connsiteX12" fmla="*/ 315547 w 1265463"/>
                <a:gd name="connsiteY12" fmla="*/ 1137777 h 1879601"/>
                <a:gd name="connsiteX13" fmla="*/ 217677 w 1265463"/>
                <a:gd name="connsiteY13" fmla="*/ 1086534 h 1879601"/>
                <a:gd name="connsiteX14" fmla="*/ 83405 w 1265463"/>
                <a:gd name="connsiteY14" fmla="*/ 1083470 h 1879601"/>
                <a:gd name="connsiteX15" fmla="*/ 1748 w 1265463"/>
                <a:gd name="connsiteY15" fmla="*/ 1022276 h 1879601"/>
                <a:gd name="connsiteX0" fmla="*/ 1748 w 1265463"/>
                <a:gd name="connsiteY0" fmla="*/ 1025053 h 1882378"/>
                <a:gd name="connsiteX1" fmla="*/ 2422 w 1265463"/>
                <a:gd name="connsiteY1" fmla="*/ 107826 h 1882378"/>
                <a:gd name="connsiteX2" fmla="*/ 93784 w 1265463"/>
                <a:gd name="connsiteY2" fmla="*/ 8462 h 1882378"/>
                <a:gd name="connsiteX3" fmla="*/ 698586 w 1265463"/>
                <a:gd name="connsiteY3" fmla="*/ 5712 h 1882378"/>
                <a:gd name="connsiteX4" fmla="*/ 760531 w 1265463"/>
                <a:gd name="connsiteY4" fmla="*/ 108444 h 1882378"/>
                <a:gd name="connsiteX5" fmla="*/ 817360 w 1265463"/>
                <a:gd name="connsiteY5" fmla="*/ 214966 h 1882378"/>
                <a:gd name="connsiteX6" fmla="*/ 1165774 w 1265463"/>
                <a:gd name="connsiteY6" fmla="*/ 220140 h 1882378"/>
                <a:gd name="connsiteX7" fmla="*/ 1261386 w 1265463"/>
                <a:gd name="connsiteY7" fmla="*/ 314953 h 1882378"/>
                <a:gd name="connsiteX8" fmla="*/ 1263753 w 1265463"/>
                <a:gd name="connsiteY8" fmla="*/ 1780399 h 1882378"/>
                <a:gd name="connsiteX9" fmla="*/ 1160620 w 1265463"/>
                <a:gd name="connsiteY9" fmla="*/ 1882214 h 1882378"/>
                <a:gd name="connsiteX10" fmla="*/ 427495 w 1265463"/>
                <a:gd name="connsiteY10" fmla="*/ 1882378 h 1882378"/>
                <a:gd name="connsiteX11" fmla="*/ 313556 w 1265463"/>
                <a:gd name="connsiteY11" fmla="*/ 1788065 h 1882378"/>
                <a:gd name="connsiteX12" fmla="*/ 315547 w 1265463"/>
                <a:gd name="connsiteY12" fmla="*/ 1140554 h 1882378"/>
                <a:gd name="connsiteX13" fmla="*/ 217677 w 1265463"/>
                <a:gd name="connsiteY13" fmla="*/ 1089311 h 1882378"/>
                <a:gd name="connsiteX14" fmla="*/ 83405 w 1265463"/>
                <a:gd name="connsiteY14" fmla="*/ 1086247 h 1882378"/>
                <a:gd name="connsiteX15" fmla="*/ 1748 w 1265463"/>
                <a:gd name="connsiteY15" fmla="*/ 1025053 h 1882378"/>
                <a:gd name="connsiteX0" fmla="*/ 186 w 1263901"/>
                <a:gd name="connsiteY0" fmla="*/ 1019510 h 1876835"/>
                <a:gd name="connsiteX1" fmla="*/ 860 w 1263901"/>
                <a:gd name="connsiteY1" fmla="*/ 102283 h 1876835"/>
                <a:gd name="connsiteX2" fmla="*/ 92222 w 1263901"/>
                <a:gd name="connsiteY2" fmla="*/ 2919 h 1876835"/>
                <a:gd name="connsiteX3" fmla="*/ 697024 w 1263901"/>
                <a:gd name="connsiteY3" fmla="*/ 169 h 1876835"/>
                <a:gd name="connsiteX4" fmla="*/ 758969 w 1263901"/>
                <a:gd name="connsiteY4" fmla="*/ 102901 h 1876835"/>
                <a:gd name="connsiteX5" fmla="*/ 815798 w 1263901"/>
                <a:gd name="connsiteY5" fmla="*/ 209423 h 1876835"/>
                <a:gd name="connsiteX6" fmla="*/ 1164212 w 1263901"/>
                <a:gd name="connsiteY6" fmla="*/ 214597 h 1876835"/>
                <a:gd name="connsiteX7" fmla="*/ 1259824 w 1263901"/>
                <a:gd name="connsiteY7" fmla="*/ 309410 h 1876835"/>
                <a:gd name="connsiteX8" fmla="*/ 1262191 w 1263901"/>
                <a:gd name="connsiteY8" fmla="*/ 1774856 h 1876835"/>
                <a:gd name="connsiteX9" fmla="*/ 1159058 w 1263901"/>
                <a:gd name="connsiteY9" fmla="*/ 1876671 h 1876835"/>
                <a:gd name="connsiteX10" fmla="*/ 425933 w 1263901"/>
                <a:gd name="connsiteY10" fmla="*/ 1876835 h 1876835"/>
                <a:gd name="connsiteX11" fmla="*/ 311994 w 1263901"/>
                <a:gd name="connsiteY11" fmla="*/ 1782522 h 1876835"/>
                <a:gd name="connsiteX12" fmla="*/ 313985 w 1263901"/>
                <a:gd name="connsiteY12" fmla="*/ 1135011 h 1876835"/>
                <a:gd name="connsiteX13" fmla="*/ 216115 w 1263901"/>
                <a:gd name="connsiteY13" fmla="*/ 1083768 h 1876835"/>
                <a:gd name="connsiteX14" fmla="*/ 81843 w 1263901"/>
                <a:gd name="connsiteY14" fmla="*/ 1080704 h 1876835"/>
                <a:gd name="connsiteX15" fmla="*/ 186 w 1263901"/>
                <a:gd name="connsiteY15" fmla="*/ 1019510 h 1876835"/>
                <a:gd name="connsiteX0" fmla="*/ 186 w 1263901"/>
                <a:gd name="connsiteY0" fmla="*/ 1019510 h 1876835"/>
                <a:gd name="connsiteX1" fmla="*/ 860 w 1263901"/>
                <a:gd name="connsiteY1" fmla="*/ 102283 h 1876835"/>
                <a:gd name="connsiteX2" fmla="*/ 92222 w 1263901"/>
                <a:gd name="connsiteY2" fmla="*/ 2919 h 1876835"/>
                <a:gd name="connsiteX3" fmla="*/ 697024 w 1263901"/>
                <a:gd name="connsiteY3" fmla="*/ 169 h 1876835"/>
                <a:gd name="connsiteX4" fmla="*/ 758969 w 1263901"/>
                <a:gd name="connsiteY4" fmla="*/ 102901 h 1876835"/>
                <a:gd name="connsiteX5" fmla="*/ 815798 w 1263901"/>
                <a:gd name="connsiteY5" fmla="*/ 209423 h 1876835"/>
                <a:gd name="connsiteX6" fmla="*/ 1164212 w 1263901"/>
                <a:gd name="connsiteY6" fmla="*/ 214597 h 1876835"/>
                <a:gd name="connsiteX7" fmla="*/ 1259824 w 1263901"/>
                <a:gd name="connsiteY7" fmla="*/ 309410 h 1876835"/>
                <a:gd name="connsiteX8" fmla="*/ 1262191 w 1263901"/>
                <a:gd name="connsiteY8" fmla="*/ 1774856 h 1876835"/>
                <a:gd name="connsiteX9" fmla="*/ 1159058 w 1263901"/>
                <a:gd name="connsiteY9" fmla="*/ 1876671 h 1876835"/>
                <a:gd name="connsiteX10" fmla="*/ 425933 w 1263901"/>
                <a:gd name="connsiteY10" fmla="*/ 1876835 h 1876835"/>
                <a:gd name="connsiteX11" fmla="*/ 311994 w 1263901"/>
                <a:gd name="connsiteY11" fmla="*/ 1782522 h 1876835"/>
                <a:gd name="connsiteX12" fmla="*/ 313985 w 1263901"/>
                <a:gd name="connsiteY12" fmla="*/ 1135011 h 1876835"/>
                <a:gd name="connsiteX13" fmla="*/ 216115 w 1263901"/>
                <a:gd name="connsiteY13" fmla="*/ 1081914 h 1876835"/>
                <a:gd name="connsiteX14" fmla="*/ 81843 w 1263901"/>
                <a:gd name="connsiteY14" fmla="*/ 1080704 h 1876835"/>
                <a:gd name="connsiteX15" fmla="*/ 186 w 1263901"/>
                <a:gd name="connsiteY15" fmla="*/ 1019510 h 1876835"/>
                <a:gd name="connsiteX0" fmla="*/ 186 w 1263901"/>
                <a:gd name="connsiteY0" fmla="*/ 1019510 h 1876835"/>
                <a:gd name="connsiteX1" fmla="*/ 860 w 1263901"/>
                <a:gd name="connsiteY1" fmla="*/ 102283 h 1876835"/>
                <a:gd name="connsiteX2" fmla="*/ 92222 w 1263901"/>
                <a:gd name="connsiteY2" fmla="*/ 2919 h 1876835"/>
                <a:gd name="connsiteX3" fmla="*/ 697024 w 1263901"/>
                <a:gd name="connsiteY3" fmla="*/ 169 h 1876835"/>
                <a:gd name="connsiteX4" fmla="*/ 758969 w 1263901"/>
                <a:gd name="connsiteY4" fmla="*/ 102901 h 1876835"/>
                <a:gd name="connsiteX5" fmla="*/ 815798 w 1263901"/>
                <a:gd name="connsiteY5" fmla="*/ 209423 h 1876835"/>
                <a:gd name="connsiteX6" fmla="*/ 1164212 w 1263901"/>
                <a:gd name="connsiteY6" fmla="*/ 214597 h 1876835"/>
                <a:gd name="connsiteX7" fmla="*/ 1259824 w 1263901"/>
                <a:gd name="connsiteY7" fmla="*/ 309410 h 1876835"/>
                <a:gd name="connsiteX8" fmla="*/ 1262191 w 1263901"/>
                <a:gd name="connsiteY8" fmla="*/ 1774856 h 1876835"/>
                <a:gd name="connsiteX9" fmla="*/ 1159058 w 1263901"/>
                <a:gd name="connsiteY9" fmla="*/ 1876671 h 1876835"/>
                <a:gd name="connsiteX10" fmla="*/ 425933 w 1263901"/>
                <a:gd name="connsiteY10" fmla="*/ 1876835 h 1876835"/>
                <a:gd name="connsiteX11" fmla="*/ 311994 w 1263901"/>
                <a:gd name="connsiteY11" fmla="*/ 1782522 h 1876835"/>
                <a:gd name="connsiteX12" fmla="*/ 313985 w 1263901"/>
                <a:gd name="connsiteY12" fmla="*/ 1135011 h 1876835"/>
                <a:gd name="connsiteX13" fmla="*/ 216115 w 1263901"/>
                <a:gd name="connsiteY13" fmla="*/ 1081914 h 1876835"/>
                <a:gd name="connsiteX14" fmla="*/ 81843 w 1263901"/>
                <a:gd name="connsiteY14" fmla="*/ 1080704 h 1876835"/>
                <a:gd name="connsiteX15" fmla="*/ 186 w 1263901"/>
                <a:gd name="connsiteY15" fmla="*/ 1019510 h 1876835"/>
                <a:gd name="connsiteX0" fmla="*/ 186 w 1263901"/>
                <a:gd name="connsiteY0" fmla="*/ 1019510 h 1876835"/>
                <a:gd name="connsiteX1" fmla="*/ 860 w 1263901"/>
                <a:gd name="connsiteY1" fmla="*/ 102283 h 1876835"/>
                <a:gd name="connsiteX2" fmla="*/ 92222 w 1263901"/>
                <a:gd name="connsiteY2" fmla="*/ 2919 h 1876835"/>
                <a:gd name="connsiteX3" fmla="*/ 697024 w 1263901"/>
                <a:gd name="connsiteY3" fmla="*/ 169 h 1876835"/>
                <a:gd name="connsiteX4" fmla="*/ 758969 w 1263901"/>
                <a:gd name="connsiteY4" fmla="*/ 102901 h 1876835"/>
                <a:gd name="connsiteX5" fmla="*/ 815798 w 1263901"/>
                <a:gd name="connsiteY5" fmla="*/ 209423 h 1876835"/>
                <a:gd name="connsiteX6" fmla="*/ 1164212 w 1263901"/>
                <a:gd name="connsiteY6" fmla="*/ 214597 h 1876835"/>
                <a:gd name="connsiteX7" fmla="*/ 1259824 w 1263901"/>
                <a:gd name="connsiteY7" fmla="*/ 309410 h 1876835"/>
                <a:gd name="connsiteX8" fmla="*/ 1262191 w 1263901"/>
                <a:gd name="connsiteY8" fmla="*/ 1774856 h 1876835"/>
                <a:gd name="connsiteX9" fmla="*/ 1159058 w 1263901"/>
                <a:gd name="connsiteY9" fmla="*/ 1876671 h 1876835"/>
                <a:gd name="connsiteX10" fmla="*/ 425933 w 1263901"/>
                <a:gd name="connsiteY10" fmla="*/ 1876835 h 1876835"/>
                <a:gd name="connsiteX11" fmla="*/ 311994 w 1263901"/>
                <a:gd name="connsiteY11" fmla="*/ 1782522 h 1876835"/>
                <a:gd name="connsiteX12" fmla="*/ 313985 w 1263901"/>
                <a:gd name="connsiteY12" fmla="*/ 1151965 h 1876835"/>
                <a:gd name="connsiteX13" fmla="*/ 216115 w 1263901"/>
                <a:gd name="connsiteY13" fmla="*/ 1081914 h 1876835"/>
                <a:gd name="connsiteX14" fmla="*/ 81843 w 1263901"/>
                <a:gd name="connsiteY14" fmla="*/ 1080704 h 1876835"/>
                <a:gd name="connsiteX15" fmla="*/ 186 w 1263901"/>
                <a:gd name="connsiteY15" fmla="*/ 1019510 h 1876835"/>
                <a:gd name="connsiteX0" fmla="*/ 186 w 1263901"/>
                <a:gd name="connsiteY0" fmla="*/ 1019510 h 1876835"/>
                <a:gd name="connsiteX1" fmla="*/ 860 w 1263901"/>
                <a:gd name="connsiteY1" fmla="*/ 102283 h 1876835"/>
                <a:gd name="connsiteX2" fmla="*/ 92222 w 1263901"/>
                <a:gd name="connsiteY2" fmla="*/ 2919 h 1876835"/>
                <a:gd name="connsiteX3" fmla="*/ 697024 w 1263901"/>
                <a:gd name="connsiteY3" fmla="*/ 169 h 1876835"/>
                <a:gd name="connsiteX4" fmla="*/ 758969 w 1263901"/>
                <a:gd name="connsiteY4" fmla="*/ 102901 h 1876835"/>
                <a:gd name="connsiteX5" fmla="*/ 815798 w 1263901"/>
                <a:gd name="connsiteY5" fmla="*/ 209423 h 1876835"/>
                <a:gd name="connsiteX6" fmla="*/ 1164212 w 1263901"/>
                <a:gd name="connsiteY6" fmla="*/ 214597 h 1876835"/>
                <a:gd name="connsiteX7" fmla="*/ 1259824 w 1263901"/>
                <a:gd name="connsiteY7" fmla="*/ 309410 h 1876835"/>
                <a:gd name="connsiteX8" fmla="*/ 1262191 w 1263901"/>
                <a:gd name="connsiteY8" fmla="*/ 1774856 h 1876835"/>
                <a:gd name="connsiteX9" fmla="*/ 1159058 w 1263901"/>
                <a:gd name="connsiteY9" fmla="*/ 1876671 h 1876835"/>
                <a:gd name="connsiteX10" fmla="*/ 425933 w 1263901"/>
                <a:gd name="connsiteY10" fmla="*/ 1876835 h 1876835"/>
                <a:gd name="connsiteX11" fmla="*/ 311994 w 1263901"/>
                <a:gd name="connsiteY11" fmla="*/ 1782522 h 1876835"/>
                <a:gd name="connsiteX12" fmla="*/ 313985 w 1263901"/>
                <a:gd name="connsiteY12" fmla="*/ 1151965 h 1876835"/>
                <a:gd name="connsiteX13" fmla="*/ 216115 w 1263901"/>
                <a:gd name="connsiteY13" fmla="*/ 1081914 h 1876835"/>
                <a:gd name="connsiteX14" fmla="*/ 81843 w 1263901"/>
                <a:gd name="connsiteY14" fmla="*/ 1080704 h 1876835"/>
                <a:gd name="connsiteX15" fmla="*/ 186 w 1263901"/>
                <a:gd name="connsiteY15" fmla="*/ 1019510 h 1876835"/>
                <a:gd name="connsiteX0" fmla="*/ 186 w 1268894"/>
                <a:gd name="connsiteY0" fmla="*/ 1019510 h 1933152"/>
                <a:gd name="connsiteX1" fmla="*/ 860 w 1268894"/>
                <a:gd name="connsiteY1" fmla="*/ 102283 h 1933152"/>
                <a:gd name="connsiteX2" fmla="*/ 92222 w 1268894"/>
                <a:gd name="connsiteY2" fmla="*/ 2919 h 1933152"/>
                <a:gd name="connsiteX3" fmla="*/ 697024 w 1268894"/>
                <a:gd name="connsiteY3" fmla="*/ 169 h 1933152"/>
                <a:gd name="connsiteX4" fmla="*/ 758969 w 1268894"/>
                <a:gd name="connsiteY4" fmla="*/ 102901 h 1933152"/>
                <a:gd name="connsiteX5" fmla="*/ 815798 w 1268894"/>
                <a:gd name="connsiteY5" fmla="*/ 209423 h 1933152"/>
                <a:gd name="connsiteX6" fmla="*/ 1164212 w 1268894"/>
                <a:gd name="connsiteY6" fmla="*/ 214597 h 1933152"/>
                <a:gd name="connsiteX7" fmla="*/ 1255630 w 1268894"/>
                <a:gd name="connsiteY7" fmla="*/ 185079 h 1933152"/>
                <a:gd name="connsiteX8" fmla="*/ 1262191 w 1268894"/>
                <a:gd name="connsiteY8" fmla="*/ 1774856 h 1933152"/>
                <a:gd name="connsiteX9" fmla="*/ 1159058 w 1268894"/>
                <a:gd name="connsiteY9" fmla="*/ 1876671 h 1933152"/>
                <a:gd name="connsiteX10" fmla="*/ 425933 w 1268894"/>
                <a:gd name="connsiteY10" fmla="*/ 1876835 h 1933152"/>
                <a:gd name="connsiteX11" fmla="*/ 311994 w 1268894"/>
                <a:gd name="connsiteY11" fmla="*/ 1782522 h 1933152"/>
                <a:gd name="connsiteX12" fmla="*/ 313985 w 1268894"/>
                <a:gd name="connsiteY12" fmla="*/ 1151965 h 1933152"/>
                <a:gd name="connsiteX13" fmla="*/ 216115 w 1268894"/>
                <a:gd name="connsiteY13" fmla="*/ 1081914 h 1933152"/>
                <a:gd name="connsiteX14" fmla="*/ 81843 w 1268894"/>
                <a:gd name="connsiteY14" fmla="*/ 1080704 h 1933152"/>
                <a:gd name="connsiteX15" fmla="*/ 186 w 1268894"/>
                <a:gd name="connsiteY15" fmla="*/ 1019510 h 1933152"/>
                <a:gd name="connsiteX0" fmla="*/ 186 w 1273774"/>
                <a:gd name="connsiteY0" fmla="*/ 1019510 h 1933152"/>
                <a:gd name="connsiteX1" fmla="*/ 860 w 1273774"/>
                <a:gd name="connsiteY1" fmla="*/ 102283 h 1933152"/>
                <a:gd name="connsiteX2" fmla="*/ 92222 w 1273774"/>
                <a:gd name="connsiteY2" fmla="*/ 2919 h 1933152"/>
                <a:gd name="connsiteX3" fmla="*/ 697024 w 1273774"/>
                <a:gd name="connsiteY3" fmla="*/ 169 h 1933152"/>
                <a:gd name="connsiteX4" fmla="*/ 758969 w 1273774"/>
                <a:gd name="connsiteY4" fmla="*/ 102901 h 1933152"/>
                <a:gd name="connsiteX5" fmla="*/ 815798 w 1273774"/>
                <a:gd name="connsiteY5" fmla="*/ 209423 h 1933152"/>
                <a:gd name="connsiteX6" fmla="*/ 1122268 w 1273774"/>
                <a:gd name="connsiteY6" fmla="*/ 175037 h 1933152"/>
                <a:gd name="connsiteX7" fmla="*/ 1255630 w 1273774"/>
                <a:gd name="connsiteY7" fmla="*/ 185079 h 1933152"/>
                <a:gd name="connsiteX8" fmla="*/ 1262191 w 1273774"/>
                <a:gd name="connsiteY8" fmla="*/ 1774856 h 1933152"/>
                <a:gd name="connsiteX9" fmla="*/ 1159058 w 1273774"/>
                <a:gd name="connsiteY9" fmla="*/ 1876671 h 1933152"/>
                <a:gd name="connsiteX10" fmla="*/ 425933 w 1273774"/>
                <a:gd name="connsiteY10" fmla="*/ 1876835 h 1933152"/>
                <a:gd name="connsiteX11" fmla="*/ 311994 w 1273774"/>
                <a:gd name="connsiteY11" fmla="*/ 1782522 h 1933152"/>
                <a:gd name="connsiteX12" fmla="*/ 313985 w 1273774"/>
                <a:gd name="connsiteY12" fmla="*/ 1151965 h 1933152"/>
                <a:gd name="connsiteX13" fmla="*/ 216115 w 1273774"/>
                <a:gd name="connsiteY13" fmla="*/ 1081914 h 1933152"/>
                <a:gd name="connsiteX14" fmla="*/ 81843 w 1273774"/>
                <a:gd name="connsiteY14" fmla="*/ 1080704 h 1933152"/>
                <a:gd name="connsiteX15" fmla="*/ 186 w 1273774"/>
                <a:gd name="connsiteY15" fmla="*/ 1019510 h 1933152"/>
                <a:gd name="connsiteX0" fmla="*/ 186 w 1273774"/>
                <a:gd name="connsiteY0" fmla="*/ 1019510 h 1933152"/>
                <a:gd name="connsiteX1" fmla="*/ 860 w 1273774"/>
                <a:gd name="connsiteY1" fmla="*/ 102283 h 1933152"/>
                <a:gd name="connsiteX2" fmla="*/ 92222 w 1273774"/>
                <a:gd name="connsiteY2" fmla="*/ 2919 h 1933152"/>
                <a:gd name="connsiteX3" fmla="*/ 697024 w 1273774"/>
                <a:gd name="connsiteY3" fmla="*/ 169 h 1933152"/>
                <a:gd name="connsiteX4" fmla="*/ 758969 w 1273774"/>
                <a:gd name="connsiteY4" fmla="*/ 102901 h 1933152"/>
                <a:gd name="connsiteX5" fmla="*/ 815799 w 1273774"/>
                <a:gd name="connsiteY5" fmla="*/ 161386 h 1933152"/>
                <a:gd name="connsiteX6" fmla="*/ 1122268 w 1273774"/>
                <a:gd name="connsiteY6" fmla="*/ 175037 h 1933152"/>
                <a:gd name="connsiteX7" fmla="*/ 1255630 w 1273774"/>
                <a:gd name="connsiteY7" fmla="*/ 185079 h 1933152"/>
                <a:gd name="connsiteX8" fmla="*/ 1262191 w 1273774"/>
                <a:gd name="connsiteY8" fmla="*/ 1774856 h 1933152"/>
                <a:gd name="connsiteX9" fmla="*/ 1159058 w 1273774"/>
                <a:gd name="connsiteY9" fmla="*/ 1876671 h 1933152"/>
                <a:gd name="connsiteX10" fmla="*/ 425933 w 1273774"/>
                <a:gd name="connsiteY10" fmla="*/ 1876835 h 1933152"/>
                <a:gd name="connsiteX11" fmla="*/ 311994 w 1273774"/>
                <a:gd name="connsiteY11" fmla="*/ 1782522 h 1933152"/>
                <a:gd name="connsiteX12" fmla="*/ 313985 w 1273774"/>
                <a:gd name="connsiteY12" fmla="*/ 1151965 h 1933152"/>
                <a:gd name="connsiteX13" fmla="*/ 216115 w 1273774"/>
                <a:gd name="connsiteY13" fmla="*/ 1081914 h 1933152"/>
                <a:gd name="connsiteX14" fmla="*/ 81843 w 1273774"/>
                <a:gd name="connsiteY14" fmla="*/ 1080704 h 1933152"/>
                <a:gd name="connsiteX15" fmla="*/ 186 w 1273774"/>
                <a:gd name="connsiteY15" fmla="*/ 1019510 h 1933152"/>
                <a:gd name="connsiteX0" fmla="*/ 186 w 1313226"/>
                <a:gd name="connsiteY0" fmla="*/ 1019510 h 1933152"/>
                <a:gd name="connsiteX1" fmla="*/ 860 w 1313226"/>
                <a:gd name="connsiteY1" fmla="*/ 102283 h 1933152"/>
                <a:gd name="connsiteX2" fmla="*/ 92222 w 1313226"/>
                <a:gd name="connsiteY2" fmla="*/ 2919 h 1933152"/>
                <a:gd name="connsiteX3" fmla="*/ 697024 w 1313226"/>
                <a:gd name="connsiteY3" fmla="*/ 169 h 1933152"/>
                <a:gd name="connsiteX4" fmla="*/ 758969 w 1313226"/>
                <a:gd name="connsiteY4" fmla="*/ 102901 h 1933152"/>
                <a:gd name="connsiteX5" fmla="*/ 815799 w 1313226"/>
                <a:gd name="connsiteY5" fmla="*/ 161386 h 1933152"/>
                <a:gd name="connsiteX6" fmla="*/ 1122268 w 1313226"/>
                <a:gd name="connsiteY6" fmla="*/ 175037 h 1933152"/>
                <a:gd name="connsiteX7" fmla="*/ 1255630 w 1313226"/>
                <a:gd name="connsiteY7" fmla="*/ 185079 h 1933152"/>
                <a:gd name="connsiteX8" fmla="*/ 1262191 w 1313226"/>
                <a:gd name="connsiteY8" fmla="*/ 1774856 h 1933152"/>
                <a:gd name="connsiteX9" fmla="*/ 1159058 w 1313226"/>
                <a:gd name="connsiteY9" fmla="*/ 1876671 h 1933152"/>
                <a:gd name="connsiteX10" fmla="*/ 425933 w 1313226"/>
                <a:gd name="connsiteY10" fmla="*/ 1876835 h 1933152"/>
                <a:gd name="connsiteX11" fmla="*/ 311994 w 1313226"/>
                <a:gd name="connsiteY11" fmla="*/ 1782522 h 1933152"/>
                <a:gd name="connsiteX12" fmla="*/ 313985 w 1313226"/>
                <a:gd name="connsiteY12" fmla="*/ 1151965 h 1933152"/>
                <a:gd name="connsiteX13" fmla="*/ 216115 w 1313226"/>
                <a:gd name="connsiteY13" fmla="*/ 1081914 h 1933152"/>
                <a:gd name="connsiteX14" fmla="*/ 81843 w 1313226"/>
                <a:gd name="connsiteY14" fmla="*/ 1080704 h 1933152"/>
                <a:gd name="connsiteX15" fmla="*/ 186 w 1313226"/>
                <a:gd name="connsiteY15" fmla="*/ 1019510 h 1933152"/>
                <a:gd name="connsiteX0" fmla="*/ 186 w 1313226"/>
                <a:gd name="connsiteY0" fmla="*/ 1019510 h 1933152"/>
                <a:gd name="connsiteX1" fmla="*/ 860 w 1313226"/>
                <a:gd name="connsiteY1" fmla="*/ 102283 h 1933152"/>
                <a:gd name="connsiteX2" fmla="*/ 92222 w 1313226"/>
                <a:gd name="connsiteY2" fmla="*/ 2919 h 1933152"/>
                <a:gd name="connsiteX3" fmla="*/ 697024 w 1313226"/>
                <a:gd name="connsiteY3" fmla="*/ 169 h 1933152"/>
                <a:gd name="connsiteX4" fmla="*/ 758969 w 1313226"/>
                <a:gd name="connsiteY4" fmla="*/ 102901 h 1933152"/>
                <a:gd name="connsiteX5" fmla="*/ 815799 w 1313226"/>
                <a:gd name="connsiteY5" fmla="*/ 161386 h 1933152"/>
                <a:gd name="connsiteX6" fmla="*/ 1122268 w 1313226"/>
                <a:gd name="connsiteY6" fmla="*/ 175037 h 1933152"/>
                <a:gd name="connsiteX7" fmla="*/ 1255630 w 1313226"/>
                <a:gd name="connsiteY7" fmla="*/ 185079 h 1933152"/>
                <a:gd name="connsiteX8" fmla="*/ 1262191 w 1313226"/>
                <a:gd name="connsiteY8" fmla="*/ 1774856 h 1933152"/>
                <a:gd name="connsiteX9" fmla="*/ 1159058 w 1313226"/>
                <a:gd name="connsiteY9" fmla="*/ 1876671 h 1933152"/>
                <a:gd name="connsiteX10" fmla="*/ 425933 w 1313226"/>
                <a:gd name="connsiteY10" fmla="*/ 1876835 h 1933152"/>
                <a:gd name="connsiteX11" fmla="*/ 311994 w 1313226"/>
                <a:gd name="connsiteY11" fmla="*/ 1782522 h 1933152"/>
                <a:gd name="connsiteX12" fmla="*/ 313985 w 1313226"/>
                <a:gd name="connsiteY12" fmla="*/ 1151965 h 1933152"/>
                <a:gd name="connsiteX13" fmla="*/ 216115 w 1313226"/>
                <a:gd name="connsiteY13" fmla="*/ 1081914 h 1933152"/>
                <a:gd name="connsiteX14" fmla="*/ 81843 w 1313226"/>
                <a:gd name="connsiteY14" fmla="*/ 1080704 h 1933152"/>
                <a:gd name="connsiteX15" fmla="*/ 186 w 1313226"/>
                <a:gd name="connsiteY15" fmla="*/ 1019510 h 1933152"/>
                <a:gd name="connsiteX0" fmla="*/ 186 w 1313226"/>
                <a:gd name="connsiteY0" fmla="*/ 1019510 h 1933152"/>
                <a:gd name="connsiteX1" fmla="*/ 860 w 1313226"/>
                <a:gd name="connsiteY1" fmla="*/ 102283 h 1933152"/>
                <a:gd name="connsiteX2" fmla="*/ 92222 w 1313226"/>
                <a:gd name="connsiteY2" fmla="*/ 2919 h 1933152"/>
                <a:gd name="connsiteX3" fmla="*/ 697024 w 1313226"/>
                <a:gd name="connsiteY3" fmla="*/ 169 h 1933152"/>
                <a:gd name="connsiteX4" fmla="*/ 758969 w 1313226"/>
                <a:gd name="connsiteY4" fmla="*/ 102901 h 1933152"/>
                <a:gd name="connsiteX5" fmla="*/ 815799 w 1313226"/>
                <a:gd name="connsiteY5" fmla="*/ 161386 h 1933152"/>
                <a:gd name="connsiteX6" fmla="*/ 1122268 w 1313226"/>
                <a:gd name="connsiteY6" fmla="*/ 175037 h 1933152"/>
                <a:gd name="connsiteX7" fmla="*/ 1255630 w 1313226"/>
                <a:gd name="connsiteY7" fmla="*/ 185079 h 1933152"/>
                <a:gd name="connsiteX8" fmla="*/ 1262191 w 1313226"/>
                <a:gd name="connsiteY8" fmla="*/ 1774856 h 1933152"/>
                <a:gd name="connsiteX9" fmla="*/ 1159058 w 1313226"/>
                <a:gd name="connsiteY9" fmla="*/ 1876671 h 1933152"/>
                <a:gd name="connsiteX10" fmla="*/ 425933 w 1313226"/>
                <a:gd name="connsiteY10" fmla="*/ 1876835 h 1933152"/>
                <a:gd name="connsiteX11" fmla="*/ 311994 w 1313226"/>
                <a:gd name="connsiteY11" fmla="*/ 1782522 h 1933152"/>
                <a:gd name="connsiteX12" fmla="*/ 313985 w 1313226"/>
                <a:gd name="connsiteY12" fmla="*/ 1151965 h 1933152"/>
                <a:gd name="connsiteX13" fmla="*/ 216115 w 1313226"/>
                <a:gd name="connsiteY13" fmla="*/ 1081914 h 1933152"/>
                <a:gd name="connsiteX14" fmla="*/ 81843 w 1313226"/>
                <a:gd name="connsiteY14" fmla="*/ 1080704 h 1933152"/>
                <a:gd name="connsiteX15" fmla="*/ 186 w 1313226"/>
                <a:gd name="connsiteY15" fmla="*/ 1019510 h 1933152"/>
                <a:gd name="connsiteX0" fmla="*/ 186 w 1294719"/>
                <a:gd name="connsiteY0" fmla="*/ 1019510 h 1933152"/>
                <a:gd name="connsiteX1" fmla="*/ 860 w 1294719"/>
                <a:gd name="connsiteY1" fmla="*/ 102283 h 1933152"/>
                <a:gd name="connsiteX2" fmla="*/ 92222 w 1294719"/>
                <a:gd name="connsiteY2" fmla="*/ 2919 h 1933152"/>
                <a:gd name="connsiteX3" fmla="*/ 697024 w 1294719"/>
                <a:gd name="connsiteY3" fmla="*/ 169 h 1933152"/>
                <a:gd name="connsiteX4" fmla="*/ 758969 w 1294719"/>
                <a:gd name="connsiteY4" fmla="*/ 102901 h 1933152"/>
                <a:gd name="connsiteX5" fmla="*/ 815799 w 1294719"/>
                <a:gd name="connsiteY5" fmla="*/ 161386 h 1933152"/>
                <a:gd name="connsiteX6" fmla="*/ 1255630 w 1294719"/>
                <a:gd name="connsiteY6" fmla="*/ 185079 h 1933152"/>
                <a:gd name="connsiteX7" fmla="*/ 1262191 w 1294719"/>
                <a:gd name="connsiteY7" fmla="*/ 1774856 h 1933152"/>
                <a:gd name="connsiteX8" fmla="*/ 1159058 w 1294719"/>
                <a:gd name="connsiteY8" fmla="*/ 1876671 h 1933152"/>
                <a:gd name="connsiteX9" fmla="*/ 425933 w 1294719"/>
                <a:gd name="connsiteY9" fmla="*/ 1876835 h 1933152"/>
                <a:gd name="connsiteX10" fmla="*/ 311994 w 1294719"/>
                <a:gd name="connsiteY10" fmla="*/ 1782522 h 1933152"/>
                <a:gd name="connsiteX11" fmla="*/ 313985 w 1294719"/>
                <a:gd name="connsiteY11" fmla="*/ 1151965 h 1933152"/>
                <a:gd name="connsiteX12" fmla="*/ 216115 w 1294719"/>
                <a:gd name="connsiteY12" fmla="*/ 1081914 h 1933152"/>
                <a:gd name="connsiteX13" fmla="*/ 81843 w 1294719"/>
                <a:gd name="connsiteY13" fmla="*/ 1080704 h 1933152"/>
                <a:gd name="connsiteX14" fmla="*/ 186 w 1294719"/>
                <a:gd name="connsiteY14" fmla="*/ 1019510 h 1933152"/>
                <a:gd name="connsiteX0" fmla="*/ 186 w 1294719"/>
                <a:gd name="connsiteY0" fmla="*/ 1019510 h 1933152"/>
                <a:gd name="connsiteX1" fmla="*/ 860 w 1294719"/>
                <a:gd name="connsiteY1" fmla="*/ 102283 h 1933152"/>
                <a:gd name="connsiteX2" fmla="*/ 92222 w 1294719"/>
                <a:gd name="connsiteY2" fmla="*/ 2919 h 1933152"/>
                <a:gd name="connsiteX3" fmla="*/ 697024 w 1294719"/>
                <a:gd name="connsiteY3" fmla="*/ 169 h 1933152"/>
                <a:gd name="connsiteX4" fmla="*/ 758969 w 1294719"/>
                <a:gd name="connsiteY4" fmla="*/ 102901 h 1933152"/>
                <a:gd name="connsiteX5" fmla="*/ 815799 w 1294719"/>
                <a:gd name="connsiteY5" fmla="*/ 161386 h 1933152"/>
                <a:gd name="connsiteX6" fmla="*/ 1255630 w 1294719"/>
                <a:gd name="connsiteY6" fmla="*/ 185079 h 1933152"/>
                <a:gd name="connsiteX7" fmla="*/ 1262191 w 1294719"/>
                <a:gd name="connsiteY7" fmla="*/ 1774856 h 1933152"/>
                <a:gd name="connsiteX8" fmla="*/ 1159058 w 1294719"/>
                <a:gd name="connsiteY8" fmla="*/ 1876671 h 1933152"/>
                <a:gd name="connsiteX9" fmla="*/ 425933 w 1294719"/>
                <a:gd name="connsiteY9" fmla="*/ 1876835 h 1933152"/>
                <a:gd name="connsiteX10" fmla="*/ 311994 w 1294719"/>
                <a:gd name="connsiteY10" fmla="*/ 1782522 h 1933152"/>
                <a:gd name="connsiteX11" fmla="*/ 313985 w 1294719"/>
                <a:gd name="connsiteY11" fmla="*/ 1151965 h 1933152"/>
                <a:gd name="connsiteX12" fmla="*/ 216115 w 1294719"/>
                <a:gd name="connsiteY12" fmla="*/ 1081914 h 1933152"/>
                <a:gd name="connsiteX13" fmla="*/ 81843 w 1294719"/>
                <a:gd name="connsiteY13" fmla="*/ 1080704 h 1933152"/>
                <a:gd name="connsiteX14" fmla="*/ 186 w 1294719"/>
                <a:gd name="connsiteY14" fmla="*/ 1019510 h 1933152"/>
                <a:gd name="connsiteX0" fmla="*/ 186 w 1294719"/>
                <a:gd name="connsiteY0" fmla="*/ 1019510 h 1933152"/>
                <a:gd name="connsiteX1" fmla="*/ 860 w 1294719"/>
                <a:gd name="connsiteY1" fmla="*/ 102283 h 1933152"/>
                <a:gd name="connsiteX2" fmla="*/ 92222 w 1294719"/>
                <a:gd name="connsiteY2" fmla="*/ 2919 h 1933152"/>
                <a:gd name="connsiteX3" fmla="*/ 697024 w 1294719"/>
                <a:gd name="connsiteY3" fmla="*/ 169 h 1933152"/>
                <a:gd name="connsiteX4" fmla="*/ 758969 w 1294719"/>
                <a:gd name="connsiteY4" fmla="*/ 102901 h 1933152"/>
                <a:gd name="connsiteX5" fmla="*/ 815799 w 1294719"/>
                <a:gd name="connsiteY5" fmla="*/ 161386 h 1933152"/>
                <a:gd name="connsiteX6" fmla="*/ 1255630 w 1294719"/>
                <a:gd name="connsiteY6" fmla="*/ 185079 h 1933152"/>
                <a:gd name="connsiteX7" fmla="*/ 1262191 w 1294719"/>
                <a:gd name="connsiteY7" fmla="*/ 1774856 h 1933152"/>
                <a:gd name="connsiteX8" fmla="*/ 1159058 w 1294719"/>
                <a:gd name="connsiteY8" fmla="*/ 1876671 h 1933152"/>
                <a:gd name="connsiteX9" fmla="*/ 425933 w 1294719"/>
                <a:gd name="connsiteY9" fmla="*/ 1876835 h 1933152"/>
                <a:gd name="connsiteX10" fmla="*/ 311994 w 1294719"/>
                <a:gd name="connsiteY10" fmla="*/ 1782522 h 1933152"/>
                <a:gd name="connsiteX11" fmla="*/ 313985 w 1294719"/>
                <a:gd name="connsiteY11" fmla="*/ 1151965 h 1933152"/>
                <a:gd name="connsiteX12" fmla="*/ 216115 w 1294719"/>
                <a:gd name="connsiteY12" fmla="*/ 1081914 h 1933152"/>
                <a:gd name="connsiteX13" fmla="*/ 81843 w 1294719"/>
                <a:gd name="connsiteY13" fmla="*/ 1080704 h 1933152"/>
                <a:gd name="connsiteX14" fmla="*/ 186 w 1294719"/>
                <a:gd name="connsiteY14" fmla="*/ 1019510 h 1933152"/>
                <a:gd name="connsiteX0" fmla="*/ 186 w 1294719"/>
                <a:gd name="connsiteY0" fmla="*/ 1019510 h 1933152"/>
                <a:gd name="connsiteX1" fmla="*/ 860 w 1294719"/>
                <a:gd name="connsiteY1" fmla="*/ 102283 h 1933152"/>
                <a:gd name="connsiteX2" fmla="*/ 92222 w 1294719"/>
                <a:gd name="connsiteY2" fmla="*/ 2919 h 1933152"/>
                <a:gd name="connsiteX3" fmla="*/ 697024 w 1294719"/>
                <a:gd name="connsiteY3" fmla="*/ 169 h 1933152"/>
                <a:gd name="connsiteX4" fmla="*/ 758969 w 1294719"/>
                <a:gd name="connsiteY4" fmla="*/ 102901 h 1933152"/>
                <a:gd name="connsiteX5" fmla="*/ 815799 w 1294719"/>
                <a:gd name="connsiteY5" fmla="*/ 161386 h 1933152"/>
                <a:gd name="connsiteX6" fmla="*/ 1255630 w 1294719"/>
                <a:gd name="connsiteY6" fmla="*/ 185079 h 1933152"/>
                <a:gd name="connsiteX7" fmla="*/ 1262191 w 1294719"/>
                <a:gd name="connsiteY7" fmla="*/ 1774856 h 1933152"/>
                <a:gd name="connsiteX8" fmla="*/ 1159058 w 1294719"/>
                <a:gd name="connsiteY8" fmla="*/ 1876671 h 1933152"/>
                <a:gd name="connsiteX9" fmla="*/ 425933 w 1294719"/>
                <a:gd name="connsiteY9" fmla="*/ 1876835 h 1933152"/>
                <a:gd name="connsiteX10" fmla="*/ 311994 w 1294719"/>
                <a:gd name="connsiteY10" fmla="*/ 1782522 h 1933152"/>
                <a:gd name="connsiteX11" fmla="*/ 313985 w 1294719"/>
                <a:gd name="connsiteY11" fmla="*/ 1151965 h 1933152"/>
                <a:gd name="connsiteX12" fmla="*/ 216115 w 1294719"/>
                <a:gd name="connsiteY12" fmla="*/ 1081914 h 1933152"/>
                <a:gd name="connsiteX13" fmla="*/ 81843 w 1294719"/>
                <a:gd name="connsiteY13" fmla="*/ 1080704 h 1933152"/>
                <a:gd name="connsiteX14" fmla="*/ 186 w 1294719"/>
                <a:gd name="connsiteY14" fmla="*/ 1019510 h 1933152"/>
                <a:gd name="connsiteX0" fmla="*/ 186 w 1294719"/>
                <a:gd name="connsiteY0" fmla="*/ 1019510 h 1933152"/>
                <a:gd name="connsiteX1" fmla="*/ 860 w 1294719"/>
                <a:gd name="connsiteY1" fmla="*/ 102283 h 1933152"/>
                <a:gd name="connsiteX2" fmla="*/ 92222 w 1294719"/>
                <a:gd name="connsiteY2" fmla="*/ 2919 h 1933152"/>
                <a:gd name="connsiteX3" fmla="*/ 697024 w 1294719"/>
                <a:gd name="connsiteY3" fmla="*/ 169 h 1933152"/>
                <a:gd name="connsiteX4" fmla="*/ 758969 w 1294719"/>
                <a:gd name="connsiteY4" fmla="*/ 102901 h 1933152"/>
                <a:gd name="connsiteX5" fmla="*/ 815799 w 1294719"/>
                <a:gd name="connsiteY5" fmla="*/ 161386 h 1933152"/>
                <a:gd name="connsiteX6" fmla="*/ 1255630 w 1294719"/>
                <a:gd name="connsiteY6" fmla="*/ 185079 h 1933152"/>
                <a:gd name="connsiteX7" fmla="*/ 1262191 w 1294719"/>
                <a:gd name="connsiteY7" fmla="*/ 1774856 h 1933152"/>
                <a:gd name="connsiteX8" fmla="*/ 1159058 w 1294719"/>
                <a:gd name="connsiteY8" fmla="*/ 1876671 h 1933152"/>
                <a:gd name="connsiteX9" fmla="*/ 425933 w 1294719"/>
                <a:gd name="connsiteY9" fmla="*/ 1876835 h 1933152"/>
                <a:gd name="connsiteX10" fmla="*/ 311994 w 1294719"/>
                <a:gd name="connsiteY10" fmla="*/ 1782522 h 1933152"/>
                <a:gd name="connsiteX11" fmla="*/ 313985 w 1294719"/>
                <a:gd name="connsiteY11" fmla="*/ 1151965 h 1933152"/>
                <a:gd name="connsiteX12" fmla="*/ 216115 w 1294719"/>
                <a:gd name="connsiteY12" fmla="*/ 1081914 h 1933152"/>
                <a:gd name="connsiteX13" fmla="*/ 81843 w 1294719"/>
                <a:gd name="connsiteY13" fmla="*/ 1080704 h 1933152"/>
                <a:gd name="connsiteX14" fmla="*/ 186 w 1294719"/>
                <a:gd name="connsiteY14" fmla="*/ 1019510 h 1933152"/>
                <a:gd name="connsiteX0" fmla="*/ 186 w 1294719"/>
                <a:gd name="connsiteY0" fmla="*/ 1019510 h 1933152"/>
                <a:gd name="connsiteX1" fmla="*/ 860 w 1294719"/>
                <a:gd name="connsiteY1" fmla="*/ 102283 h 1933152"/>
                <a:gd name="connsiteX2" fmla="*/ 92222 w 1294719"/>
                <a:gd name="connsiteY2" fmla="*/ 2919 h 1933152"/>
                <a:gd name="connsiteX3" fmla="*/ 697024 w 1294719"/>
                <a:gd name="connsiteY3" fmla="*/ 169 h 1933152"/>
                <a:gd name="connsiteX4" fmla="*/ 758969 w 1294719"/>
                <a:gd name="connsiteY4" fmla="*/ 102901 h 1933152"/>
                <a:gd name="connsiteX5" fmla="*/ 924852 w 1294719"/>
                <a:gd name="connsiteY5" fmla="*/ 155735 h 1933152"/>
                <a:gd name="connsiteX6" fmla="*/ 1255630 w 1294719"/>
                <a:gd name="connsiteY6" fmla="*/ 185079 h 1933152"/>
                <a:gd name="connsiteX7" fmla="*/ 1262191 w 1294719"/>
                <a:gd name="connsiteY7" fmla="*/ 1774856 h 1933152"/>
                <a:gd name="connsiteX8" fmla="*/ 1159058 w 1294719"/>
                <a:gd name="connsiteY8" fmla="*/ 1876671 h 1933152"/>
                <a:gd name="connsiteX9" fmla="*/ 425933 w 1294719"/>
                <a:gd name="connsiteY9" fmla="*/ 1876835 h 1933152"/>
                <a:gd name="connsiteX10" fmla="*/ 311994 w 1294719"/>
                <a:gd name="connsiteY10" fmla="*/ 1782522 h 1933152"/>
                <a:gd name="connsiteX11" fmla="*/ 313985 w 1294719"/>
                <a:gd name="connsiteY11" fmla="*/ 1151965 h 1933152"/>
                <a:gd name="connsiteX12" fmla="*/ 216115 w 1294719"/>
                <a:gd name="connsiteY12" fmla="*/ 1081914 h 1933152"/>
                <a:gd name="connsiteX13" fmla="*/ 81843 w 1294719"/>
                <a:gd name="connsiteY13" fmla="*/ 1080704 h 1933152"/>
                <a:gd name="connsiteX14" fmla="*/ 186 w 1294719"/>
                <a:gd name="connsiteY14" fmla="*/ 1019510 h 1933152"/>
                <a:gd name="connsiteX0" fmla="*/ 186 w 1294719"/>
                <a:gd name="connsiteY0" fmla="*/ 1019510 h 1933152"/>
                <a:gd name="connsiteX1" fmla="*/ 860 w 1294719"/>
                <a:gd name="connsiteY1" fmla="*/ 102283 h 1933152"/>
                <a:gd name="connsiteX2" fmla="*/ 92222 w 1294719"/>
                <a:gd name="connsiteY2" fmla="*/ 2919 h 1933152"/>
                <a:gd name="connsiteX3" fmla="*/ 697024 w 1294719"/>
                <a:gd name="connsiteY3" fmla="*/ 169 h 1933152"/>
                <a:gd name="connsiteX4" fmla="*/ 758969 w 1294719"/>
                <a:gd name="connsiteY4" fmla="*/ 71818 h 1933152"/>
                <a:gd name="connsiteX5" fmla="*/ 924852 w 1294719"/>
                <a:gd name="connsiteY5" fmla="*/ 155735 h 1933152"/>
                <a:gd name="connsiteX6" fmla="*/ 1255630 w 1294719"/>
                <a:gd name="connsiteY6" fmla="*/ 185079 h 1933152"/>
                <a:gd name="connsiteX7" fmla="*/ 1262191 w 1294719"/>
                <a:gd name="connsiteY7" fmla="*/ 1774856 h 1933152"/>
                <a:gd name="connsiteX8" fmla="*/ 1159058 w 1294719"/>
                <a:gd name="connsiteY8" fmla="*/ 1876671 h 1933152"/>
                <a:gd name="connsiteX9" fmla="*/ 425933 w 1294719"/>
                <a:gd name="connsiteY9" fmla="*/ 1876835 h 1933152"/>
                <a:gd name="connsiteX10" fmla="*/ 311994 w 1294719"/>
                <a:gd name="connsiteY10" fmla="*/ 1782522 h 1933152"/>
                <a:gd name="connsiteX11" fmla="*/ 313985 w 1294719"/>
                <a:gd name="connsiteY11" fmla="*/ 1151965 h 1933152"/>
                <a:gd name="connsiteX12" fmla="*/ 216115 w 1294719"/>
                <a:gd name="connsiteY12" fmla="*/ 1081914 h 1933152"/>
                <a:gd name="connsiteX13" fmla="*/ 81843 w 1294719"/>
                <a:gd name="connsiteY13" fmla="*/ 1080704 h 1933152"/>
                <a:gd name="connsiteX14" fmla="*/ 186 w 1294719"/>
                <a:gd name="connsiteY14" fmla="*/ 1019510 h 1933152"/>
                <a:gd name="connsiteX0" fmla="*/ 186 w 1290074"/>
                <a:gd name="connsiteY0" fmla="*/ 1019510 h 1876835"/>
                <a:gd name="connsiteX1" fmla="*/ 860 w 1290074"/>
                <a:gd name="connsiteY1" fmla="*/ 102283 h 1876835"/>
                <a:gd name="connsiteX2" fmla="*/ 92222 w 1290074"/>
                <a:gd name="connsiteY2" fmla="*/ 2919 h 1876835"/>
                <a:gd name="connsiteX3" fmla="*/ 697024 w 1290074"/>
                <a:gd name="connsiteY3" fmla="*/ 169 h 1876835"/>
                <a:gd name="connsiteX4" fmla="*/ 758969 w 1290074"/>
                <a:gd name="connsiteY4" fmla="*/ 71818 h 1876835"/>
                <a:gd name="connsiteX5" fmla="*/ 924852 w 1290074"/>
                <a:gd name="connsiteY5" fmla="*/ 155735 h 1876835"/>
                <a:gd name="connsiteX6" fmla="*/ 1255630 w 1290074"/>
                <a:gd name="connsiteY6" fmla="*/ 185079 h 1876835"/>
                <a:gd name="connsiteX7" fmla="*/ 1262191 w 1290074"/>
                <a:gd name="connsiteY7" fmla="*/ 1774856 h 1876835"/>
                <a:gd name="connsiteX8" fmla="*/ 1159058 w 1290074"/>
                <a:gd name="connsiteY8" fmla="*/ 1876671 h 1876835"/>
                <a:gd name="connsiteX9" fmla="*/ 425933 w 1290074"/>
                <a:gd name="connsiteY9" fmla="*/ 1876835 h 1876835"/>
                <a:gd name="connsiteX10" fmla="*/ 311994 w 1290074"/>
                <a:gd name="connsiteY10" fmla="*/ 1782522 h 1876835"/>
                <a:gd name="connsiteX11" fmla="*/ 313985 w 1290074"/>
                <a:gd name="connsiteY11" fmla="*/ 1151965 h 1876835"/>
                <a:gd name="connsiteX12" fmla="*/ 216115 w 1290074"/>
                <a:gd name="connsiteY12" fmla="*/ 1081914 h 1876835"/>
                <a:gd name="connsiteX13" fmla="*/ 81843 w 1290074"/>
                <a:gd name="connsiteY13" fmla="*/ 1080704 h 1876835"/>
                <a:gd name="connsiteX14" fmla="*/ 186 w 1290074"/>
                <a:gd name="connsiteY14" fmla="*/ 1019510 h 1876835"/>
                <a:gd name="connsiteX0" fmla="*/ 186 w 1262200"/>
                <a:gd name="connsiteY0" fmla="*/ 1019510 h 1876835"/>
                <a:gd name="connsiteX1" fmla="*/ 860 w 1262200"/>
                <a:gd name="connsiteY1" fmla="*/ 102283 h 1876835"/>
                <a:gd name="connsiteX2" fmla="*/ 92222 w 1262200"/>
                <a:gd name="connsiteY2" fmla="*/ 2919 h 1876835"/>
                <a:gd name="connsiteX3" fmla="*/ 697024 w 1262200"/>
                <a:gd name="connsiteY3" fmla="*/ 169 h 1876835"/>
                <a:gd name="connsiteX4" fmla="*/ 758969 w 1262200"/>
                <a:gd name="connsiteY4" fmla="*/ 71818 h 1876835"/>
                <a:gd name="connsiteX5" fmla="*/ 924852 w 1262200"/>
                <a:gd name="connsiteY5" fmla="*/ 155735 h 1876835"/>
                <a:gd name="connsiteX6" fmla="*/ 1255630 w 1262200"/>
                <a:gd name="connsiteY6" fmla="*/ 185079 h 1876835"/>
                <a:gd name="connsiteX7" fmla="*/ 1262191 w 1262200"/>
                <a:gd name="connsiteY7" fmla="*/ 1774856 h 1876835"/>
                <a:gd name="connsiteX8" fmla="*/ 1159058 w 1262200"/>
                <a:gd name="connsiteY8" fmla="*/ 1876671 h 1876835"/>
                <a:gd name="connsiteX9" fmla="*/ 425933 w 1262200"/>
                <a:gd name="connsiteY9" fmla="*/ 1876835 h 1876835"/>
                <a:gd name="connsiteX10" fmla="*/ 311994 w 1262200"/>
                <a:gd name="connsiteY10" fmla="*/ 1782522 h 1876835"/>
                <a:gd name="connsiteX11" fmla="*/ 313985 w 1262200"/>
                <a:gd name="connsiteY11" fmla="*/ 1151965 h 1876835"/>
                <a:gd name="connsiteX12" fmla="*/ 216115 w 1262200"/>
                <a:gd name="connsiteY12" fmla="*/ 1081914 h 1876835"/>
                <a:gd name="connsiteX13" fmla="*/ 81843 w 1262200"/>
                <a:gd name="connsiteY13" fmla="*/ 1080704 h 1876835"/>
                <a:gd name="connsiteX14" fmla="*/ 186 w 1262200"/>
                <a:gd name="connsiteY14" fmla="*/ 1019510 h 1876835"/>
                <a:gd name="connsiteX0" fmla="*/ 186 w 1272464"/>
                <a:gd name="connsiteY0" fmla="*/ 1019510 h 1931810"/>
                <a:gd name="connsiteX1" fmla="*/ 860 w 1272464"/>
                <a:gd name="connsiteY1" fmla="*/ 102283 h 1931810"/>
                <a:gd name="connsiteX2" fmla="*/ 92222 w 1272464"/>
                <a:gd name="connsiteY2" fmla="*/ 2919 h 1931810"/>
                <a:gd name="connsiteX3" fmla="*/ 697024 w 1272464"/>
                <a:gd name="connsiteY3" fmla="*/ 169 h 1931810"/>
                <a:gd name="connsiteX4" fmla="*/ 758969 w 1272464"/>
                <a:gd name="connsiteY4" fmla="*/ 71818 h 1931810"/>
                <a:gd name="connsiteX5" fmla="*/ 924852 w 1272464"/>
                <a:gd name="connsiteY5" fmla="*/ 155735 h 1931810"/>
                <a:gd name="connsiteX6" fmla="*/ 1255630 w 1272464"/>
                <a:gd name="connsiteY6" fmla="*/ 185079 h 1931810"/>
                <a:gd name="connsiteX7" fmla="*/ 1262191 w 1272464"/>
                <a:gd name="connsiteY7" fmla="*/ 1774856 h 1931810"/>
                <a:gd name="connsiteX8" fmla="*/ 1104531 w 1272464"/>
                <a:gd name="connsiteY8" fmla="*/ 1873845 h 1931810"/>
                <a:gd name="connsiteX9" fmla="*/ 425933 w 1272464"/>
                <a:gd name="connsiteY9" fmla="*/ 1876835 h 1931810"/>
                <a:gd name="connsiteX10" fmla="*/ 311994 w 1272464"/>
                <a:gd name="connsiteY10" fmla="*/ 1782522 h 1931810"/>
                <a:gd name="connsiteX11" fmla="*/ 313985 w 1272464"/>
                <a:gd name="connsiteY11" fmla="*/ 1151965 h 1931810"/>
                <a:gd name="connsiteX12" fmla="*/ 216115 w 1272464"/>
                <a:gd name="connsiteY12" fmla="*/ 1081914 h 1931810"/>
                <a:gd name="connsiteX13" fmla="*/ 81843 w 1272464"/>
                <a:gd name="connsiteY13" fmla="*/ 1080704 h 1931810"/>
                <a:gd name="connsiteX14" fmla="*/ 186 w 1272464"/>
                <a:gd name="connsiteY14" fmla="*/ 1019510 h 1931810"/>
                <a:gd name="connsiteX0" fmla="*/ 186 w 1272464"/>
                <a:gd name="connsiteY0" fmla="*/ 1019510 h 1929119"/>
                <a:gd name="connsiteX1" fmla="*/ 860 w 1272464"/>
                <a:gd name="connsiteY1" fmla="*/ 102283 h 1929119"/>
                <a:gd name="connsiteX2" fmla="*/ 92222 w 1272464"/>
                <a:gd name="connsiteY2" fmla="*/ 2919 h 1929119"/>
                <a:gd name="connsiteX3" fmla="*/ 697024 w 1272464"/>
                <a:gd name="connsiteY3" fmla="*/ 169 h 1929119"/>
                <a:gd name="connsiteX4" fmla="*/ 758969 w 1272464"/>
                <a:gd name="connsiteY4" fmla="*/ 71818 h 1929119"/>
                <a:gd name="connsiteX5" fmla="*/ 924852 w 1272464"/>
                <a:gd name="connsiteY5" fmla="*/ 155735 h 1929119"/>
                <a:gd name="connsiteX6" fmla="*/ 1255630 w 1272464"/>
                <a:gd name="connsiteY6" fmla="*/ 185079 h 1929119"/>
                <a:gd name="connsiteX7" fmla="*/ 1262191 w 1272464"/>
                <a:gd name="connsiteY7" fmla="*/ 1774856 h 1929119"/>
                <a:gd name="connsiteX8" fmla="*/ 1104531 w 1272464"/>
                <a:gd name="connsiteY8" fmla="*/ 1873845 h 1929119"/>
                <a:gd name="connsiteX9" fmla="*/ 425933 w 1272464"/>
                <a:gd name="connsiteY9" fmla="*/ 1876835 h 1929119"/>
                <a:gd name="connsiteX10" fmla="*/ 311994 w 1272464"/>
                <a:gd name="connsiteY10" fmla="*/ 1782522 h 1929119"/>
                <a:gd name="connsiteX11" fmla="*/ 313985 w 1272464"/>
                <a:gd name="connsiteY11" fmla="*/ 1151965 h 1929119"/>
                <a:gd name="connsiteX12" fmla="*/ 216115 w 1272464"/>
                <a:gd name="connsiteY12" fmla="*/ 1081914 h 1929119"/>
                <a:gd name="connsiteX13" fmla="*/ 81843 w 1272464"/>
                <a:gd name="connsiteY13" fmla="*/ 1080704 h 1929119"/>
                <a:gd name="connsiteX14" fmla="*/ 186 w 1272464"/>
                <a:gd name="connsiteY14" fmla="*/ 1019510 h 1929119"/>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58969 w 1262191"/>
                <a:gd name="connsiteY4" fmla="*/ 71818 h 1876835"/>
                <a:gd name="connsiteX5" fmla="*/ 924852 w 1262191"/>
                <a:gd name="connsiteY5" fmla="*/ 155735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58969 w 1262191"/>
                <a:gd name="connsiteY4" fmla="*/ 71818 h 1876835"/>
                <a:gd name="connsiteX5" fmla="*/ 924852 w 1262191"/>
                <a:gd name="connsiteY5" fmla="*/ 155735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58969 w 1262191"/>
                <a:gd name="connsiteY4" fmla="*/ 71818 h 1876835"/>
                <a:gd name="connsiteX5" fmla="*/ 924852 w 1262191"/>
                <a:gd name="connsiteY5" fmla="*/ 155735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58969 w 1262191"/>
                <a:gd name="connsiteY4" fmla="*/ 71818 h 1876835"/>
                <a:gd name="connsiteX5" fmla="*/ 924852 w 1262191"/>
                <a:gd name="connsiteY5" fmla="*/ 155735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58969 w 1262191"/>
                <a:gd name="connsiteY4" fmla="*/ 71818 h 1876835"/>
                <a:gd name="connsiteX5" fmla="*/ 828513 w 1262191"/>
                <a:gd name="connsiteY5" fmla="*/ 156353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58969 w 1262191"/>
                <a:gd name="connsiteY4" fmla="*/ 71818 h 1876835"/>
                <a:gd name="connsiteX5" fmla="*/ 828513 w 1262191"/>
                <a:gd name="connsiteY5" fmla="*/ 156353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7320 w 1262191"/>
                <a:gd name="connsiteY4" fmla="*/ 62546 h 1876835"/>
                <a:gd name="connsiteX5" fmla="*/ 828513 w 1262191"/>
                <a:gd name="connsiteY5" fmla="*/ 156353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7320 w 1262191"/>
                <a:gd name="connsiteY4" fmla="*/ 62546 h 1876835"/>
                <a:gd name="connsiteX5" fmla="*/ 828513 w 1262191"/>
                <a:gd name="connsiteY5" fmla="*/ 156353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6 w 1262191"/>
                <a:gd name="connsiteY4" fmla="*/ 46320 h 1876835"/>
                <a:gd name="connsiteX5" fmla="*/ 828513 w 1262191"/>
                <a:gd name="connsiteY5" fmla="*/ 156353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6 w 1262191"/>
                <a:gd name="connsiteY4" fmla="*/ 46320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6 w 1262191"/>
                <a:gd name="connsiteY4" fmla="*/ 46320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7 w 1262191"/>
                <a:gd name="connsiteY4" fmla="*/ 39829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7 w 1262191"/>
                <a:gd name="connsiteY4" fmla="*/ 39829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7 w 1262191"/>
                <a:gd name="connsiteY4" fmla="*/ 39829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7 w 1262191"/>
                <a:gd name="connsiteY4" fmla="*/ 39829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7 w 1262191"/>
                <a:gd name="connsiteY4" fmla="*/ 39829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7 w 1262191"/>
                <a:gd name="connsiteY4" fmla="*/ 39829 h 1876835"/>
                <a:gd name="connsiteX5" fmla="*/ 844341 w 1262191"/>
                <a:gd name="connsiteY5" fmla="*/ 15728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191"/>
                <a:gd name="connsiteY0" fmla="*/ 1019510 h 1876835"/>
                <a:gd name="connsiteX1" fmla="*/ 860 w 1262191"/>
                <a:gd name="connsiteY1" fmla="*/ 102283 h 1876835"/>
                <a:gd name="connsiteX2" fmla="*/ 92222 w 1262191"/>
                <a:gd name="connsiteY2" fmla="*/ 2919 h 1876835"/>
                <a:gd name="connsiteX3" fmla="*/ 697024 w 1262191"/>
                <a:gd name="connsiteY3" fmla="*/ 169 h 1876835"/>
                <a:gd name="connsiteX4" fmla="*/ 775257 w 1262191"/>
                <a:gd name="connsiteY4" fmla="*/ 39829 h 1876835"/>
                <a:gd name="connsiteX5" fmla="*/ 853288 w 1262191"/>
                <a:gd name="connsiteY5" fmla="*/ 129000 h 1876835"/>
                <a:gd name="connsiteX6" fmla="*/ 1255630 w 1262191"/>
                <a:gd name="connsiteY6" fmla="*/ 185079 h 1876835"/>
                <a:gd name="connsiteX7" fmla="*/ 1262191 w 1262191"/>
                <a:gd name="connsiteY7" fmla="*/ 1774856 h 1876835"/>
                <a:gd name="connsiteX8" fmla="*/ 1104531 w 1262191"/>
                <a:gd name="connsiteY8" fmla="*/ 1873845 h 1876835"/>
                <a:gd name="connsiteX9" fmla="*/ 425933 w 1262191"/>
                <a:gd name="connsiteY9" fmla="*/ 1876835 h 1876835"/>
                <a:gd name="connsiteX10" fmla="*/ 311994 w 1262191"/>
                <a:gd name="connsiteY10" fmla="*/ 1782522 h 1876835"/>
                <a:gd name="connsiteX11" fmla="*/ 313985 w 1262191"/>
                <a:gd name="connsiteY11" fmla="*/ 1151965 h 1876835"/>
                <a:gd name="connsiteX12" fmla="*/ 216115 w 1262191"/>
                <a:gd name="connsiteY12" fmla="*/ 1081914 h 1876835"/>
                <a:gd name="connsiteX13" fmla="*/ 81843 w 1262191"/>
                <a:gd name="connsiteY13" fmla="*/ 1080704 h 1876835"/>
                <a:gd name="connsiteX14" fmla="*/ 186 w 1262191"/>
                <a:gd name="connsiteY14" fmla="*/ 1019510 h 1876835"/>
                <a:gd name="connsiteX0" fmla="*/ 186 w 1262413"/>
                <a:gd name="connsiteY0" fmla="*/ 1019510 h 1876835"/>
                <a:gd name="connsiteX1" fmla="*/ 860 w 1262413"/>
                <a:gd name="connsiteY1" fmla="*/ 102283 h 1876835"/>
                <a:gd name="connsiteX2" fmla="*/ 92222 w 1262413"/>
                <a:gd name="connsiteY2" fmla="*/ 2919 h 1876835"/>
                <a:gd name="connsiteX3" fmla="*/ 697024 w 1262413"/>
                <a:gd name="connsiteY3" fmla="*/ 169 h 1876835"/>
                <a:gd name="connsiteX4" fmla="*/ 775257 w 1262413"/>
                <a:gd name="connsiteY4" fmla="*/ 39829 h 1876835"/>
                <a:gd name="connsiteX5" fmla="*/ 853288 w 1262413"/>
                <a:gd name="connsiteY5" fmla="*/ 129000 h 1876835"/>
                <a:gd name="connsiteX6" fmla="*/ 1255630 w 1262413"/>
                <a:gd name="connsiteY6" fmla="*/ 185079 h 1876835"/>
                <a:gd name="connsiteX7" fmla="*/ 1262191 w 1262413"/>
                <a:gd name="connsiteY7" fmla="*/ 1774856 h 1876835"/>
                <a:gd name="connsiteX8" fmla="*/ 1104531 w 1262413"/>
                <a:gd name="connsiteY8" fmla="*/ 1873845 h 1876835"/>
                <a:gd name="connsiteX9" fmla="*/ 425933 w 1262413"/>
                <a:gd name="connsiteY9" fmla="*/ 1876835 h 1876835"/>
                <a:gd name="connsiteX10" fmla="*/ 311994 w 1262413"/>
                <a:gd name="connsiteY10" fmla="*/ 1782522 h 1876835"/>
                <a:gd name="connsiteX11" fmla="*/ 313985 w 1262413"/>
                <a:gd name="connsiteY11" fmla="*/ 1151965 h 1876835"/>
                <a:gd name="connsiteX12" fmla="*/ 216115 w 1262413"/>
                <a:gd name="connsiteY12" fmla="*/ 1081914 h 1876835"/>
                <a:gd name="connsiteX13" fmla="*/ 81843 w 1262413"/>
                <a:gd name="connsiteY13" fmla="*/ 1080704 h 1876835"/>
                <a:gd name="connsiteX14" fmla="*/ 186 w 1262413"/>
                <a:gd name="connsiteY14" fmla="*/ 1019510 h 1876835"/>
                <a:gd name="connsiteX0" fmla="*/ 186 w 1262405"/>
                <a:gd name="connsiteY0" fmla="*/ 1019510 h 1876835"/>
                <a:gd name="connsiteX1" fmla="*/ 860 w 1262405"/>
                <a:gd name="connsiteY1" fmla="*/ 102283 h 1876835"/>
                <a:gd name="connsiteX2" fmla="*/ 92222 w 1262405"/>
                <a:gd name="connsiteY2" fmla="*/ 2919 h 1876835"/>
                <a:gd name="connsiteX3" fmla="*/ 697024 w 1262405"/>
                <a:gd name="connsiteY3" fmla="*/ 169 h 1876835"/>
                <a:gd name="connsiteX4" fmla="*/ 775257 w 1262405"/>
                <a:gd name="connsiteY4" fmla="*/ 39829 h 1876835"/>
                <a:gd name="connsiteX5" fmla="*/ 853288 w 1262405"/>
                <a:gd name="connsiteY5" fmla="*/ 129000 h 1876835"/>
                <a:gd name="connsiteX6" fmla="*/ 1255630 w 1262405"/>
                <a:gd name="connsiteY6" fmla="*/ 185079 h 1876835"/>
                <a:gd name="connsiteX7" fmla="*/ 1262191 w 1262405"/>
                <a:gd name="connsiteY7" fmla="*/ 1774856 h 1876835"/>
                <a:gd name="connsiteX8" fmla="*/ 1104531 w 1262405"/>
                <a:gd name="connsiteY8" fmla="*/ 1873845 h 1876835"/>
                <a:gd name="connsiteX9" fmla="*/ 425933 w 1262405"/>
                <a:gd name="connsiteY9" fmla="*/ 1876835 h 1876835"/>
                <a:gd name="connsiteX10" fmla="*/ 311994 w 1262405"/>
                <a:gd name="connsiteY10" fmla="*/ 1782522 h 1876835"/>
                <a:gd name="connsiteX11" fmla="*/ 313985 w 1262405"/>
                <a:gd name="connsiteY11" fmla="*/ 1151965 h 1876835"/>
                <a:gd name="connsiteX12" fmla="*/ 216115 w 1262405"/>
                <a:gd name="connsiteY12" fmla="*/ 1081914 h 1876835"/>
                <a:gd name="connsiteX13" fmla="*/ 81843 w 1262405"/>
                <a:gd name="connsiteY13" fmla="*/ 1080704 h 1876835"/>
                <a:gd name="connsiteX14" fmla="*/ 186 w 1262405"/>
                <a:gd name="connsiteY14" fmla="*/ 1019510 h 1876835"/>
                <a:gd name="connsiteX0" fmla="*/ 186 w 1262480"/>
                <a:gd name="connsiteY0" fmla="*/ 1019510 h 1876835"/>
                <a:gd name="connsiteX1" fmla="*/ 860 w 1262480"/>
                <a:gd name="connsiteY1" fmla="*/ 102283 h 1876835"/>
                <a:gd name="connsiteX2" fmla="*/ 92222 w 1262480"/>
                <a:gd name="connsiteY2" fmla="*/ 2919 h 1876835"/>
                <a:gd name="connsiteX3" fmla="*/ 697024 w 1262480"/>
                <a:gd name="connsiteY3" fmla="*/ 169 h 1876835"/>
                <a:gd name="connsiteX4" fmla="*/ 775257 w 1262480"/>
                <a:gd name="connsiteY4" fmla="*/ 39829 h 1876835"/>
                <a:gd name="connsiteX5" fmla="*/ 853288 w 1262480"/>
                <a:gd name="connsiteY5" fmla="*/ 129000 h 1876835"/>
                <a:gd name="connsiteX6" fmla="*/ 1255630 w 1262480"/>
                <a:gd name="connsiteY6" fmla="*/ 185079 h 1876835"/>
                <a:gd name="connsiteX7" fmla="*/ 1262191 w 1262480"/>
                <a:gd name="connsiteY7" fmla="*/ 1774856 h 1876835"/>
                <a:gd name="connsiteX8" fmla="*/ 1104531 w 1262480"/>
                <a:gd name="connsiteY8" fmla="*/ 1873845 h 1876835"/>
                <a:gd name="connsiteX9" fmla="*/ 425933 w 1262480"/>
                <a:gd name="connsiteY9" fmla="*/ 1876835 h 1876835"/>
                <a:gd name="connsiteX10" fmla="*/ 311994 w 1262480"/>
                <a:gd name="connsiteY10" fmla="*/ 1782522 h 1876835"/>
                <a:gd name="connsiteX11" fmla="*/ 313985 w 1262480"/>
                <a:gd name="connsiteY11" fmla="*/ 1151965 h 1876835"/>
                <a:gd name="connsiteX12" fmla="*/ 216115 w 1262480"/>
                <a:gd name="connsiteY12" fmla="*/ 1081914 h 1876835"/>
                <a:gd name="connsiteX13" fmla="*/ 81843 w 1262480"/>
                <a:gd name="connsiteY13" fmla="*/ 1080704 h 1876835"/>
                <a:gd name="connsiteX14" fmla="*/ 186 w 1262480"/>
                <a:gd name="connsiteY14" fmla="*/ 1019510 h 1876835"/>
                <a:gd name="connsiteX0" fmla="*/ 186 w 1272464"/>
                <a:gd name="connsiteY0" fmla="*/ 1039349 h 1963950"/>
                <a:gd name="connsiteX1" fmla="*/ 860 w 1272464"/>
                <a:gd name="connsiteY1" fmla="*/ 122122 h 1963950"/>
                <a:gd name="connsiteX2" fmla="*/ 92222 w 1272464"/>
                <a:gd name="connsiteY2" fmla="*/ 22758 h 1963950"/>
                <a:gd name="connsiteX3" fmla="*/ 697024 w 1272464"/>
                <a:gd name="connsiteY3" fmla="*/ 20008 h 1963950"/>
                <a:gd name="connsiteX4" fmla="*/ 775257 w 1272464"/>
                <a:gd name="connsiteY4" fmla="*/ 59668 h 1963950"/>
                <a:gd name="connsiteX5" fmla="*/ 853288 w 1272464"/>
                <a:gd name="connsiteY5" fmla="*/ 148839 h 1963950"/>
                <a:gd name="connsiteX6" fmla="*/ 1255631 w 1272464"/>
                <a:gd name="connsiteY6" fmla="*/ 8354 h 1963950"/>
                <a:gd name="connsiteX7" fmla="*/ 1262191 w 1272464"/>
                <a:gd name="connsiteY7" fmla="*/ 1794695 h 1963950"/>
                <a:gd name="connsiteX8" fmla="*/ 1104531 w 1272464"/>
                <a:gd name="connsiteY8" fmla="*/ 1893684 h 1963950"/>
                <a:gd name="connsiteX9" fmla="*/ 425933 w 1272464"/>
                <a:gd name="connsiteY9" fmla="*/ 1896674 h 1963950"/>
                <a:gd name="connsiteX10" fmla="*/ 311994 w 1272464"/>
                <a:gd name="connsiteY10" fmla="*/ 1802361 h 1963950"/>
                <a:gd name="connsiteX11" fmla="*/ 313985 w 1272464"/>
                <a:gd name="connsiteY11" fmla="*/ 1171804 h 1963950"/>
                <a:gd name="connsiteX12" fmla="*/ 216115 w 1272464"/>
                <a:gd name="connsiteY12" fmla="*/ 1101753 h 1963950"/>
                <a:gd name="connsiteX13" fmla="*/ 81843 w 1272464"/>
                <a:gd name="connsiteY13" fmla="*/ 1100543 h 1963950"/>
                <a:gd name="connsiteX14" fmla="*/ 186 w 1272464"/>
                <a:gd name="connsiteY14" fmla="*/ 1039349 h 1963950"/>
                <a:gd name="connsiteX0" fmla="*/ 186 w 1272464"/>
                <a:gd name="connsiteY0" fmla="*/ 1049737 h 1974338"/>
                <a:gd name="connsiteX1" fmla="*/ 860 w 1272464"/>
                <a:gd name="connsiteY1" fmla="*/ 132510 h 1974338"/>
                <a:gd name="connsiteX2" fmla="*/ 92222 w 1272464"/>
                <a:gd name="connsiteY2" fmla="*/ 33146 h 1974338"/>
                <a:gd name="connsiteX3" fmla="*/ 697024 w 1272464"/>
                <a:gd name="connsiteY3" fmla="*/ 30396 h 1974338"/>
                <a:gd name="connsiteX4" fmla="*/ 775257 w 1272464"/>
                <a:gd name="connsiteY4" fmla="*/ 70056 h 1974338"/>
                <a:gd name="connsiteX5" fmla="*/ 849618 w 1272464"/>
                <a:gd name="connsiteY5" fmla="*/ 33130 h 1974338"/>
                <a:gd name="connsiteX6" fmla="*/ 1255631 w 1272464"/>
                <a:gd name="connsiteY6" fmla="*/ 18742 h 1974338"/>
                <a:gd name="connsiteX7" fmla="*/ 1262191 w 1272464"/>
                <a:gd name="connsiteY7" fmla="*/ 1805083 h 1974338"/>
                <a:gd name="connsiteX8" fmla="*/ 1104531 w 1272464"/>
                <a:gd name="connsiteY8" fmla="*/ 1904072 h 1974338"/>
                <a:gd name="connsiteX9" fmla="*/ 425933 w 1272464"/>
                <a:gd name="connsiteY9" fmla="*/ 1907062 h 1974338"/>
                <a:gd name="connsiteX10" fmla="*/ 311994 w 1272464"/>
                <a:gd name="connsiteY10" fmla="*/ 1812749 h 1974338"/>
                <a:gd name="connsiteX11" fmla="*/ 313985 w 1272464"/>
                <a:gd name="connsiteY11" fmla="*/ 1182192 h 1974338"/>
                <a:gd name="connsiteX12" fmla="*/ 216115 w 1272464"/>
                <a:gd name="connsiteY12" fmla="*/ 1112141 h 1974338"/>
                <a:gd name="connsiteX13" fmla="*/ 81843 w 1272464"/>
                <a:gd name="connsiteY13" fmla="*/ 1110931 h 1974338"/>
                <a:gd name="connsiteX14" fmla="*/ 186 w 1272464"/>
                <a:gd name="connsiteY14" fmla="*/ 1049737 h 1974338"/>
                <a:gd name="connsiteX0" fmla="*/ 186 w 1300275"/>
                <a:gd name="connsiteY0" fmla="*/ 1147803 h 2072404"/>
                <a:gd name="connsiteX1" fmla="*/ 860 w 1300275"/>
                <a:gd name="connsiteY1" fmla="*/ 230576 h 2072404"/>
                <a:gd name="connsiteX2" fmla="*/ 92222 w 1300275"/>
                <a:gd name="connsiteY2" fmla="*/ 131212 h 2072404"/>
                <a:gd name="connsiteX3" fmla="*/ 697024 w 1300275"/>
                <a:gd name="connsiteY3" fmla="*/ 128462 h 2072404"/>
                <a:gd name="connsiteX4" fmla="*/ 775257 w 1300275"/>
                <a:gd name="connsiteY4" fmla="*/ 168122 h 2072404"/>
                <a:gd name="connsiteX5" fmla="*/ 1255631 w 1300275"/>
                <a:gd name="connsiteY5" fmla="*/ 116808 h 2072404"/>
                <a:gd name="connsiteX6" fmla="*/ 1262191 w 1300275"/>
                <a:gd name="connsiteY6" fmla="*/ 1903149 h 2072404"/>
                <a:gd name="connsiteX7" fmla="*/ 1104531 w 1300275"/>
                <a:gd name="connsiteY7" fmla="*/ 2002138 h 2072404"/>
                <a:gd name="connsiteX8" fmla="*/ 425933 w 1300275"/>
                <a:gd name="connsiteY8" fmla="*/ 2005128 h 2072404"/>
                <a:gd name="connsiteX9" fmla="*/ 311994 w 1300275"/>
                <a:gd name="connsiteY9" fmla="*/ 1910815 h 2072404"/>
                <a:gd name="connsiteX10" fmla="*/ 313985 w 1300275"/>
                <a:gd name="connsiteY10" fmla="*/ 1280258 h 2072404"/>
                <a:gd name="connsiteX11" fmla="*/ 216115 w 1300275"/>
                <a:gd name="connsiteY11" fmla="*/ 1210207 h 2072404"/>
                <a:gd name="connsiteX12" fmla="*/ 81843 w 1300275"/>
                <a:gd name="connsiteY12" fmla="*/ 1208997 h 2072404"/>
                <a:gd name="connsiteX13" fmla="*/ 186 w 1300275"/>
                <a:gd name="connsiteY13" fmla="*/ 1147803 h 2072404"/>
                <a:gd name="connsiteX0" fmla="*/ 186 w 1305884"/>
                <a:gd name="connsiteY0" fmla="*/ 1160013 h 2084614"/>
                <a:gd name="connsiteX1" fmla="*/ 860 w 1305884"/>
                <a:gd name="connsiteY1" fmla="*/ 242786 h 2084614"/>
                <a:gd name="connsiteX2" fmla="*/ 92222 w 1305884"/>
                <a:gd name="connsiteY2" fmla="*/ 143422 h 2084614"/>
                <a:gd name="connsiteX3" fmla="*/ 697024 w 1305884"/>
                <a:gd name="connsiteY3" fmla="*/ 140672 h 2084614"/>
                <a:gd name="connsiteX4" fmla="*/ 1255631 w 1305884"/>
                <a:gd name="connsiteY4" fmla="*/ 129018 h 2084614"/>
                <a:gd name="connsiteX5" fmla="*/ 1262191 w 1305884"/>
                <a:gd name="connsiteY5" fmla="*/ 1915359 h 2084614"/>
                <a:gd name="connsiteX6" fmla="*/ 1104531 w 1305884"/>
                <a:gd name="connsiteY6" fmla="*/ 2014348 h 2084614"/>
                <a:gd name="connsiteX7" fmla="*/ 425933 w 1305884"/>
                <a:gd name="connsiteY7" fmla="*/ 2017338 h 2084614"/>
                <a:gd name="connsiteX8" fmla="*/ 311994 w 1305884"/>
                <a:gd name="connsiteY8" fmla="*/ 1923025 h 2084614"/>
                <a:gd name="connsiteX9" fmla="*/ 313985 w 1305884"/>
                <a:gd name="connsiteY9" fmla="*/ 1292468 h 2084614"/>
                <a:gd name="connsiteX10" fmla="*/ 216115 w 1305884"/>
                <a:gd name="connsiteY10" fmla="*/ 1222417 h 2084614"/>
                <a:gd name="connsiteX11" fmla="*/ 81843 w 1305884"/>
                <a:gd name="connsiteY11" fmla="*/ 1221207 h 2084614"/>
                <a:gd name="connsiteX12" fmla="*/ 186 w 1305884"/>
                <a:gd name="connsiteY12" fmla="*/ 1160013 h 2084614"/>
                <a:gd name="connsiteX0" fmla="*/ 32549 w 1382466"/>
                <a:gd name="connsiteY0" fmla="*/ 1162728 h 2087329"/>
                <a:gd name="connsiteX1" fmla="*/ 33223 w 1382466"/>
                <a:gd name="connsiteY1" fmla="*/ 245501 h 2087329"/>
                <a:gd name="connsiteX2" fmla="*/ 124585 w 1382466"/>
                <a:gd name="connsiteY2" fmla="*/ 146137 h 2087329"/>
                <a:gd name="connsiteX3" fmla="*/ 1287994 w 1382466"/>
                <a:gd name="connsiteY3" fmla="*/ 131733 h 2087329"/>
                <a:gd name="connsiteX4" fmla="*/ 1294554 w 1382466"/>
                <a:gd name="connsiteY4" fmla="*/ 1918074 h 2087329"/>
                <a:gd name="connsiteX5" fmla="*/ 1136894 w 1382466"/>
                <a:gd name="connsiteY5" fmla="*/ 2017063 h 2087329"/>
                <a:gd name="connsiteX6" fmla="*/ 458296 w 1382466"/>
                <a:gd name="connsiteY6" fmla="*/ 2020053 h 2087329"/>
                <a:gd name="connsiteX7" fmla="*/ 344357 w 1382466"/>
                <a:gd name="connsiteY7" fmla="*/ 1925740 h 2087329"/>
                <a:gd name="connsiteX8" fmla="*/ 346348 w 1382466"/>
                <a:gd name="connsiteY8" fmla="*/ 1295183 h 2087329"/>
                <a:gd name="connsiteX9" fmla="*/ 248478 w 1382466"/>
                <a:gd name="connsiteY9" fmla="*/ 1225132 h 2087329"/>
                <a:gd name="connsiteX10" fmla="*/ 114206 w 1382466"/>
                <a:gd name="connsiteY10" fmla="*/ 1223922 h 2087329"/>
                <a:gd name="connsiteX11" fmla="*/ 32549 w 1382466"/>
                <a:gd name="connsiteY11" fmla="*/ 1162728 h 2087329"/>
                <a:gd name="connsiteX0" fmla="*/ 32549 w 1382466"/>
                <a:gd name="connsiteY0" fmla="*/ 1030995 h 1955596"/>
                <a:gd name="connsiteX1" fmla="*/ 33223 w 1382466"/>
                <a:gd name="connsiteY1" fmla="*/ 113768 h 1955596"/>
                <a:gd name="connsiteX2" fmla="*/ 124585 w 1382466"/>
                <a:gd name="connsiteY2" fmla="*/ 14404 h 1955596"/>
                <a:gd name="connsiteX3" fmla="*/ 1287994 w 1382466"/>
                <a:gd name="connsiteY3" fmla="*/ 0 h 1955596"/>
                <a:gd name="connsiteX4" fmla="*/ 1294554 w 1382466"/>
                <a:gd name="connsiteY4" fmla="*/ 1786341 h 1955596"/>
                <a:gd name="connsiteX5" fmla="*/ 1136894 w 1382466"/>
                <a:gd name="connsiteY5" fmla="*/ 1885330 h 1955596"/>
                <a:gd name="connsiteX6" fmla="*/ 458296 w 1382466"/>
                <a:gd name="connsiteY6" fmla="*/ 1888320 h 1955596"/>
                <a:gd name="connsiteX7" fmla="*/ 344357 w 1382466"/>
                <a:gd name="connsiteY7" fmla="*/ 1794007 h 1955596"/>
                <a:gd name="connsiteX8" fmla="*/ 346348 w 1382466"/>
                <a:gd name="connsiteY8" fmla="*/ 1163450 h 1955596"/>
                <a:gd name="connsiteX9" fmla="*/ 248478 w 1382466"/>
                <a:gd name="connsiteY9" fmla="*/ 1093399 h 1955596"/>
                <a:gd name="connsiteX10" fmla="*/ 114206 w 1382466"/>
                <a:gd name="connsiteY10" fmla="*/ 1092189 h 1955596"/>
                <a:gd name="connsiteX11" fmla="*/ 32549 w 1382466"/>
                <a:gd name="connsiteY11" fmla="*/ 1030995 h 1955596"/>
                <a:gd name="connsiteX0" fmla="*/ 32549 w 1303738"/>
                <a:gd name="connsiteY0" fmla="*/ 1030995 h 1955596"/>
                <a:gd name="connsiteX1" fmla="*/ 33223 w 1303738"/>
                <a:gd name="connsiteY1" fmla="*/ 113768 h 1955596"/>
                <a:gd name="connsiteX2" fmla="*/ 124585 w 1303738"/>
                <a:gd name="connsiteY2" fmla="*/ 14404 h 1955596"/>
                <a:gd name="connsiteX3" fmla="*/ 1287994 w 1303738"/>
                <a:gd name="connsiteY3" fmla="*/ 0 h 1955596"/>
                <a:gd name="connsiteX4" fmla="*/ 1294554 w 1303738"/>
                <a:gd name="connsiteY4" fmla="*/ 1786341 h 1955596"/>
                <a:gd name="connsiteX5" fmla="*/ 1136894 w 1303738"/>
                <a:gd name="connsiteY5" fmla="*/ 1885330 h 1955596"/>
                <a:gd name="connsiteX6" fmla="*/ 458296 w 1303738"/>
                <a:gd name="connsiteY6" fmla="*/ 1888320 h 1955596"/>
                <a:gd name="connsiteX7" fmla="*/ 344357 w 1303738"/>
                <a:gd name="connsiteY7" fmla="*/ 1794007 h 1955596"/>
                <a:gd name="connsiteX8" fmla="*/ 346348 w 1303738"/>
                <a:gd name="connsiteY8" fmla="*/ 1163450 h 1955596"/>
                <a:gd name="connsiteX9" fmla="*/ 248478 w 1303738"/>
                <a:gd name="connsiteY9" fmla="*/ 1093399 h 1955596"/>
                <a:gd name="connsiteX10" fmla="*/ 114206 w 1303738"/>
                <a:gd name="connsiteY10" fmla="*/ 1092189 h 1955596"/>
                <a:gd name="connsiteX11" fmla="*/ 32549 w 1303738"/>
                <a:gd name="connsiteY11" fmla="*/ 1030995 h 1955596"/>
                <a:gd name="connsiteX0" fmla="*/ 32549 w 1294616"/>
                <a:gd name="connsiteY0" fmla="*/ 1030995 h 1888320"/>
                <a:gd name="connsiteX1" fmla="*/ 33223 w 1294616"/>
                <a:gd name="connsiteY1" fmla="*/ 113768 h 1888320"/>
                <a:gd name="connsiteX2" fmla="*/ 124585 w 1294616"/>
                <a:gd name="connsiteY2" fmla="*/ 14404 h 1888320"/>
                <a:gd name="connsiteX3" fmla="*/ 1287994 w 1294616"/>
                <a:gd name="connsiteY3" fmla="*/ 0 h 1888320"/>
                <a:gd name="connsiteX4" fmla="*/ 1294554 w 1294616"/>
                <a:gd name="connsiteY4" fmla="*/ 1786341 h 1888320"/>
                <a:gd name="connsiteX5" fmla="*/ 1136894 w 1294616"/>
                <a:gd name="connsiteY5" fmla="*/ 1885330 h 1888320"/>
                <a:gd name="connsiteX6" fmla="*/ 458296 w 1294616"/>
                <a:gd name="connsiteY6" fmla="*/ 1888320 h 1888320"/>
                <a:gd name="connsiteX7" fmla="*/ 344357 w 1294616"/>
                <a:gd name="connsiteY7" fmla="*/ 1794007 h 1888320"/>
                <a:gd name="connsiteX8" fmla="*/ 346348 w 1294616"/>
                <a:gd name="connsiteY8" fmla="*/ 1163450 h 1888320"/>
                <a:gd name="connsiteX9" fmla="*/ 248478 w 1294616"/>
                <a:gd name="connsiteY9" fmla="*/ 1093399 h 1888320"/>
                <a:gd name="connsiteX10" fmla="*/ 114206 w 1294616"/>
                <a:gd name="connsiteY10" fmla="*/ 1092189 h 1888320"/>
                <a:gd name="connsiteX11" fmla="*/ 32549 w 1294616"/>
                <a:gd name="connsiteY11" fmla="*/ 1030995 h 1888320"/>
                <a:gd name="connsiteX0" fmla="*/ 32549 w 1294616"/>
                <a:gd name="connsiteY0" fmla="*/ 1175091 h 2032416"/>
                <a:gd name="connsiteX1" fmla="*/ 33223 w 1294616"/>
                <a:gd name="connsiteY1" fmla="*/ 257864 h 2032416"/>
                <a:gd name="connsiteX2" fmla="*/ 124585 w 1294616"/>
                <a:gd name="connsiteY2" fmla="*/ 158500 h 2032416"/>
                <a:gd name="connsiteX3" fmla="*/ 1287994 w 1294616"/>
                <a:gd name="connsiteY3" fmla="*/ 144096 h 2032416"/>
                <a:gd name="connsiteX4" fmla="*/ 1294554 w 1294616"/>
                <a:gd name="connsiteY4" fmla="*/ 1930437 h 2032416"/>
                <a:gd name="connsiteX5" fmla="*/ 1136894 w 1294616"/>
                <a:gd name="connsiteY5" fmla="*/ 2029426 h 2032416"/>
                <a:gd name="connsiteX6" fmla="*/ 458296 w 1294616"/>
                <a:gd name="connsiteY6" fmla="*/ 2032416 h 2032416"/>
                <a:gd name="connsiteX7" fmla="*/ 344357 w 1294616"/>
                <a:gd name="connsiteY7" fmla="*/ 1938103 h 2032416"/>
                <a:gd name="connsiteX8" fmla="*/ 346348 w 1294616"/>
                <a:gd name="connsiteY8" fmla="*/ 1307546 h 2032416"/>
                <a:gd name="connsiteX9" fmla="*/ 248478 w 1294616"/>
                <a:gd name="connsiteY9" fmla="*/ 1237495 h 2032416"/>
                <a:gd name="connsiteX10" fmla="*/ 114206 w 1294616"/>
                <a:gd name="connsiteY10" fmla="*/ 1236285 h 2032416"/>
                <a:gd name="connsiteX11" fmla="*/ 32549 w 1294616"/>
                <a:gd name="connsiteY11" fmla="*/ 1175091 h 2032416"/>
                <a:gd name="connsiteX0" fmla="*/ 32549 w 1294616"/>
                <a:gd name="connsiteY0" fmla="*/ 1175091 h 2032416"/>
                <a:gd name="connsiteX1" fmla="*/ 33223 w 1294616"/>
                <a:gd name="connsiteY1" fmla="*/ 257864 h 2032416"/>
                <a:gd name="connsiteX2" fmla="*/ 124585 w 1294616"/>
                <a:gd name="connsiteY2" fmla="*/ 158500 h 2032416"/>
                <a:gd name="connsiteX3" fmla="*/ 1287994 w 1294616"/>
                <a:gd name="connsiteY3" fmla="*/ 144096 h 2032416"/>
                <a:gd name="connsiteX4" fmla="*/ 1294554 w 1294616"/>
                <a:gd name="connsiteY4" fmla="*/ 1930437 h 2032416"/>
                <a:gd name="connsiteX5" fmla="*/ 1136894 w 1294616"/>
                <a:gd name="connsiteY5" fmla="*/ 2029426 h 2032416"/>
                <a:gd name="connsiteX6" fmla="*/ 458296 w 1294616"/>
                <a:gd name="connsiteY6" fmla="*/ 2032416 h 2032416"/>
                <a:gd name="connsiteX7" fmla="*/ 344357 w 1294616"/>
                <a:gd name="connsiteY7" fmla="*/ 1938103 h 2032416"/>
                <a:gd name="connsiteX8" fmla="*/ 346348 w 1294616"/>
                <a:gd name="connsiteY8" fmla="*/ 1307546 h 2032416"/>
                <a:gd name="connsiteX9" fmla="*/ 248478 w 1294616"/>
                <a:gd name="connsiteY9" fmla="*/ 1237495 h 2032416"/>
                <a:gd name="connsiteX10" fmla="*/ 114206 w 1294616"/>
                <a:gd name="connsiteY10" fmla="*/ 1236285 h 2032416"/>
                <a:gd name="connsiteX11" fmla="*/ 32549 w 1294616"/>
                <a:gd name="connsiteY11" fmla="*/ 1175091 h 2032416"/>
                <a:gd name="connsiteX0" fmla="*/ 32549 w 1294616"/>
                <a:gd name="connsiteY0" fmla="*/ 1031139 h 1888464"/>
                <a:gd name="connsiteX1" fmla="*/ 33223 w 1294616"/>
                <a:gd name="connsiteY1" fmla="*/ 113912 h 1888464"/>
                <a:gd name="connsiteX2" fmla="*/ 124585 w 1294616"/>
                <a:gd name="connsiteY2" fmla="*/ 14548 h 1888464"/>
                <a:gd name="connsiteX3" fmla="*/ 1287994 w 1294616"/>
                <a:gd name="connsiteY3" fmla="*/ 144 h 1888464"/>
                <a:gd name="connsiteX4" fmla="*/ 1294554 w 1294616"/>
                <a:gd name="connsiteY4" fmla="*/ 1786485 h 1888464"/>
                <a:gd name="connsiteX5" fmla="*/ 1136894 w 1294616"/>
                <a:gd name="connsiteY5" fmla="*/ 1885474 h 1888464"/>
                <a:gd name="connsiteX6" fmla="*/ 458296 w 1294616"/>
                <a:gd name="connsiteY6" fmla="*/ 1888464 h 1888464"/>
                <a:gd name="connsiteX7" fmla="*/ 344357 w 1294616"/>
                <a:gd name="connsiteY7" fmla="*/ 1794151 h 1888464"/>
                <a:gd name="connsiteX8" fmla="*/ 346348 w 1294616"/>
                <a:gd name="connsiteY8" fmla="*/ 1163594 h 1888464"/>
                <a:gd name="connsiteX9" fmla="*/ 248478 w 1294616"/>
                <a:gd name="connsiteY9" fmla="*/ 1093543 h 1888464"/>
                <a:gd name="connsiteX10" fmla="*/ 114206 w 1294616"/>
                <a:gd name="connsiteY10" fmla="*/ 1092333 h 1888464"/>
                <a:gd name="connsiteX11" fmla="*/ 32549 w 1294616"/>
                <a:gd name="connsiteY11" fmla="*/ 1031139 h 1888464"/>
                <a:gd name="connsiteX0" fmla="*/ 32549 w 1373715"/>
                <a:gd name="connsiteY0" fmla="*/ 1095935 h 1953260"/>
                <a:gd name="connsiteX1" fmla="*/ 33223 w 1373715"/>
                <a:gd name="connsiteY1" fmla="*/ 178708 h 1953260"/>
                <a:gd name="connsiteX2" fmla="*/ 124585 w 1373715"/>
                <a:gd name="connsiteY2" fmla="*/ 79344 h 1953260"/>
                <a:gd name="connsiteX3" fmla="*/ 1287994 w 1373715"/>
                <a:gd name="connsiteY3" fmla="*/ 64940 h 1953260"/>
                <a:gd name="connsiteX4" fmla="*/ 1287347 w 1373715"/>
                <a:gd name="connsiteY4" fmla="*/ 157525 h 1953260"/>
                <a:gd name="connsiteX5" fmla="*/ 1294554 w 1373715"/>
                <a:gd name="connsiteY5" fmla="*/ 1851281 h 1953260"/>
                <a:gd name="connsiteX6" fmla="*/ 1136894 w 1373715"/>
                <a:gd name="connsiteY6" fmla="*/ 1950270 h 1953260"/>
                <a:gd name="connsiteX7" fmla="*/ 458296 w 1373715"/>
                <a:gd name="connsiteY7" fmla="*/ 1953260 h 1953260"/>
                <a:gd name="connsiteX8" fmla="*/ 344357 w 1373715"/>
                <a:gd name="connsiteY8" fmla="*/ 1858947 h 1953260"/>
                <a:gd name="connsiteX9" fmla="*/ 346348 w 1373715"/>
                <a:gd name="connsiteY9" fmla="*/ 1228390 h 1953260"/>
                <a:gd name="connsiteX10" fmla="*/ 248478 w 1373715"/>
                <a:gd name="connsiteY10" fmla="*/ 1158339 h 1953260"/>
                <a:gd name="connsiteX11" fmla="*/ 114206 w 1373715"/>
                <a:gd name="connsiteY11" fmla="*/ 1157129 h 1953260"/>
                <a:gd name="connsiteX12" fmla="*/ 32549 w 1373715"/>
                <a:gd name="connsiteY12" fmla="*/ 1095935 h 1953260"/>
                <a:gd name="connsiteX0" fmla="*/ 23550 w 1295283"/>
                <a:gd name="connsiteY0" fmla="*/ 1096849 h 1954174"/>
                <a:gd name="connsiteX1" fmla="*/ 24224 w 1295283"/>
                <a:gd name="connsiteY1" fmla="*/ 179622 h 1954174"/>
                <a:gd name="connsiteX2" fmla="*/ 115586 w 1295283"/>
                <a:gd name="connsiteY2" fmla="*/ 80258 h 1954174"/>
                <a:gd name="connsiteX3" fmla="*/ 1139532 w 1295283"/>
                <a:gd name="connsiteY3" fmla="*/ 63382 h 1954174"/>
                <a:gd name="connsiteX4" fmla="*/ 1278348 w 1295283"/>
                <a:gd name="connsiteY4" fmla="*/ 158439 h 1954174"/>
                <a:gd name="connsiteX5" fmla="*/ 1285555 w 1295283"/>
                <a:gd name="connsiteY5" fmla="*/ 1852195 h 1954174"/>
                <a:gd name="connsiteX6" fmla="*/ 1127895 w 1295283"/>
                <a:gd name="connsiteY6" fmla="*/ 1951184 h 1954174"/>
                <a:gd name="connsiteX7" fmla="*/ 449297 w 1295283"/>
                <a:gd name="connsiteY7" fmla="*/ 1954174 h 1954174"/>
                <a:gd name="connsiteX8" fmla="*/ 335358 w 1295283"/>
                <a:gd name="connsiteY8" fmla="*/ 1859861 h 1954174"/>
                <a:gd name="connsiteX9" fmla="*/ 337349 w 1295283"/>
                <a:gd name="connsiteY9" fmla="*/ 1229304 h 1954174"/>
                <a:gd name="connsiteX10" fmla="*/ 239479 w 1295283"/>
                <a:gd name="connsiteY10" fmla="*/ 1159253 h 1954174"/>
                <a:gd name="connsiteX11" fmla="*/ 105207 w 1295283"/>
                <a:gd name="connsiteY11" fmla="*/ 1158043 h 1954174"/>
                <a:gd name="connsiteX12" fmla="*/ 23550 w 1295283"/>
                <a:gd name="connsiteY12" fmla="*/ 1096849 h 1954174"/>
                <a:gd name="connsiteX0" fmla="*/ 23550 w 1295283"/>
                <a:gd name="connsiteY0" fmla="*/ 1101391 h 1958716"/>
                <a:gd name="connsiteX1" fmla="*/ 24224 w 1295283"/>
                <a:gd name="connsiteY1" fmla="*/ 184164 h 1958716"/>
                <a:gd name="connsiteX2" fmla="*/ 115586 w 1295283"/>
                <a:gd name="connsiteY2" fmla="*/ 84800 h 1958716"/>
                <a:gd name="connsiteX3" fmla="*/ 1139532 w 1295283"/>
                <a:gd name="connsiteY3" fmla="*/ 67924 h 1958716"/>
                <a:gd name="connsiteX4" fmla="*/ 1278348 w 1295283"/>
                <a:gd name="connsiteY4" fmla="*/ 162981 h 1958716"/>
                <a:gd name="connsiteX5" fmla="*/ 1285555 w 1295283"/>
                <a:gd name="connsiteY5" fmla="*/ 1856737 h 1958716"/>
                <a:gd name="connsiteX6" fmla="*/ 1127895 w 1295283"/>
                <a:gd name="connsiteY6" fmla="*/ 1955726 h 1958716"/>
                <a:gd name="connsiteX7" fmla="*/ 449297 w 1295283"/>
                <a:gd name="connsiteY7" fmla="*/ 1958716 h 1958716"/>
                <a:gd name="connsiteX8" fmla="*/ 335358 w 1295283"/>
                <a:gd name="connsiteY8" fmla="*/ 1864403 h 1958716"/>
                <a:gd name="connsiteX9" fmla="*/ 337349 w 1295283"/>
                <a:gd name="connsiteY9" fmla="*/ 1233846 h 1958716"/>
                <a:gd name="connsiteX10" fmla="*/ 239479 w 1295283"/>
                <a:gd name="connsiteY10" fmla="*/ 1163795 h 1958716"/>
                <a:gd name="connsiteX11" fmla="*/ 105207 w 1295283"/>
                <a:gd name="connsiteY11" fmla="*/ 1162585 h 1958716"/>
                <a:gd name="connsiteX12" fmla="*/ 23550 w 1295283"/>
                <a:gd name="connsiteY12" fmla="*/ 1101391 h 1958716"/>
                <a:gd name="connsiteX0" fmla="*/ 23550 w 1295283"/>
                <a:gd name="connsiteY0" fmla="*/ 1039232 h 1896557"/>
                <a:gd name="connsiteX1" fmla="*/ 24224 w 1295283"/>
                <a:gd name="connsiteY1" fmla="*/ 122005 h 1896557"/>
                <a:gd name="connsiteX2" fmla="*/ 115586 w 1295283"/>
                <a:gd name="connsiteY2" fmla="*/ 22641 h 1896557"/>
                <a:gd name="connsiteX3" fmla="*/ 1139532 w 1295283"/>
                <a:gd name="connsiteY3" fmla="*/ 5765 h 1896557"/>
                <a:gd name="connsiteX4" fmla="*/ 1278348 w 1295283"/>
                <a:gd name="connsiteY4" fmla="*/ 100822 h 1896557"/>
                <a:gd name="connsiteX5" fmla="*/ 1285555 w 1295283"/>
                <a:gd name="connsiteY5" fmla="*/ 1794578 h 1896557"/>
                <a:gd name="connsiteX6" fmla="*/ 1127895 w 1295283"/>
                <a:gd name="connsiteY6" fmla="*/ 1893567 h 1896557"/>
                <a:gd name="connsiteX7" fmla="*/ 449297 w 1295283"/>
                <a:gd name="connsiteY7" fmla="*/ 1896557 h 1896557"/>
                <a:gd name="connsiteX8" fmla="*/ 335358 w 1295283"/>
                <a:gd name="connsiteY8" fmla="*/ 1802244 h 1896557"/>
                <a:gd name="connsiteX9" fmla="*/ 337349 w 1295283"/>
                <a:gd name="connsiteY9" fmla="*/ 1171687 h 1896557"/>
                <a:gd name="connsiteX10" fmla="*/ 239479 w 1295283"/>
                <a:gd name="connsiteY10" fmla="*/ 1101636 h 1896557"/>
                <a:gd name="connsiteX11" fmla="*/ 105207 w 1295283"/>
                <a:gd name="connsiteY11" fmla="*/ 1100426 h 1896557"/>
                <a:gd name="connsiteX12" fmla="*/ 23550 w 1295283"/>
                <a:gd name="connsiteY12" fmla="*/ 1039232 h 1896557"/>
                <a:gd name="connsiteX0" fmla="*/ 23550 w 1295283"/>
                <a:gd name="connsiteY0" fmla="*/ 1036027 h 1893352"/>
                <a:gd name="connsiteX1" fmla="*/ 24224 w 1295283"/>
                <a:gd name="connsiteY1" fmla="*/ 118800 h 1893352"/>
                <a:gd name="connsiteX2" fmla="*/ 115586 w 1295283"/>
                <a:gd name="connsiteY2" fmla="*/ 19436 h 1893352"/>
                <a:gd name="connsiteX3" fmla="*/ 1139532 w 1295283"/>
                <a:gd name="connsiteY3" fmla="*/ 2560 h 1893352"/>
                <a:gd name="connsiteX4" fmla="*/ 1278348 w 1295283"/>
                <a:gd name="connsiteY4" fmla="*/ 97617 h 1893352"/>
                <a:gd name="connsiteX5" fmla="*/ 1285555 w 1295283"/>
                <a:gd name="connsiteY5" fmla="*/ 1791373 h 1893352"/>
                <a:gd name="connsiteX6" fmla="*/ 1127895 w 1295283"/>
                <a:gd name="connsiteY6" fmla="*/ 1890362 h 1893352"/>
                <a:gd name="connsiteX7" fmla="*/ 449297 w 1295283"/>
                <a:gd name="connsiteY7" fmla="*/ 1893352 h 1893352"/>
                <a:gd name="connsiteX8" fmla="*/ 335358 w 1295283"/>
                <a:gd name="connsiteY8" fmla="*/ 1799039 h 1893352"/>
                <a:gd name="connsiteX9" fmla="*/ 337349 w 1295283"/>
                <a:gd name="connsiteY9" fmla="*/ 1168482 h 1893352"/>
                <a:gd name="connsiteX10" fmla="*/ 239479 w 1295283"/>
                <a:gd name="connsiteY10" fmla="*/ 1098431 h 1893352"/>
                <a:gd name="connsiteX11" fmla="*/ 105207 w 1295283"/>
                <a:gd name="connsiteY11" fmla="*/ 1097221 h 1893352"/>
                <a:gd name="connsiteX12" fmla="*/ 23550 w 1295283"/>
                <a:gd name="connsiteY12" fmla="*/ 1036027 h 1893352"/>
                <a:gd name="connsiteX0" fmla="*/ 23550 w 1295283"/>
                <a:gd name="connsiteY0" fmla="*/ 1047102 h 1967454"/>
                <a:gd name="connsiteX1" fmla="*/ 24224 w 1295283"/>
                <a:gd name="connsiteY1" fmla="*/ 129875 h 1967454"/>
                <a:gd name="connsiteX2" fmla="*/ 115586 w 1295283"/>
                <a:gd name="connsiteY2" fmla="*/ 30511 h 1967454"/>
                <a:gd name="connsiteX3" fmla="*/ 1139532 w 1295283"/>
                <a:gd name="connsiteY3" fmla="*/ 13635 h 1967454"/>
                <a:gd name="connsiteX4" fmla="*/ 1278349 w 1295283"/>
                <a:gd name="connsiteY4" fmla="*/ 76240 h 1967454"/>
                <a:gd name="connsiteX5" fmla="*/ 1285555 w 1295283"/>
                <a:gd name="connsiteY5" fmla="*/ 1802448 h 1967454"/>
                <a:gd name="connsiteX6" fmla="*/ 1127895 w 1295283"/>
                <a:gd name="connsiteY6" fmla="*/ 1901437 h 1967454"/>
                <a:gd name="connsiteX7" fmla="*/ 449297 w 1295283"/>
                <a:gd name="connsiteY7" fmla="*/ 1904427 h 1967454"/>
                <a:gd name="connsiteX8" fmla="*/ 335358 w 1295283"/>
                <a:gd name="connsiteY8" fmla="*/ 1810114 h 1967454"/>
                <a:gd name="connsiteX9" fmla="*/ 337349 w 1295283"/>
                <a:gd name="connsiteY9" fmla="*/ 1179557 h 1967454"/>
                <a:gd name="connsiteX10" fmla="*/ 239479 w 1295283"/>
                <a:gd name="connsiteY10" fmla="*/ 1109506 h 1967454"/>
                <a:gd name="connsiteX11" fmla="*/ 105207 w 1295283"/>
                <a:gd name="connsiteY11" fmla="*/ 1108296 h 1967454"/>
                <a:gd name="connsiteX12" fmla="*/ 23550 w 1295283"/>
                <a:gd name="connsiteY12" fmla="*/ 1047102 h 1967454"/>
                <a:gd name="connsiteX0" fmla="*/ 23550 w 1295283"/>
                <a:gd name="connsiteY0" fmla="*/ 1034359 h 1954711"/>
                <a:gd name="connsiteX1" fmla="*/ 24224 w 1295283"/>
                <a:gd name="connsiteY1" fmla="*/ 117132 h 1954711"/>
                <a:gd name="connsiteX2" fmla="*/ 115586 w 1295283"/>
                <a:gd name="connsiteY2" fmla="*/ 17768 h 1954711"/>
                <a:gd name="connsiteX3" fmla="*/ 1139532 w 1295283"/>
                <a:gd name="connsiteY3" fmla="*/ 892 h 1954711"/>
                <a:gd name="connsiteX4" fmla="*/ 1278349 w 1295283"/>
                <a:gd name="connsiteY4" fmla="*/ 63497 h 1954711"/>
                <a:gd name="connsiteX5" fmla="*/ 1285555 w 1295283"/>
                <a:gd name="connsiteY5" fmla="*/ 1789705 h 1954711"/>
                <a:gd name="connsiteX6" fmla="*/ 1127895 w 1295283"/>
                <a:gd name="connsiteY6" fmla="*/ 1888694 h 1954711"/>
                <a:gd name="connsiteX7" fmla="*/ 449297 w 1295283"/>
                <a:gd name="connsiteY7" fmla="*/ 1891684 h 1954711"/>
                <a:gd name="connsiteX8" fmla="*/ 335358 w 1295283"/>
                <a:gd name="connsiteY8" fmla="*/ 1797371 h 1954711"/>
                <a:gd name="connsiteX9" fmla="*/ 337349 w 1295283"/>
                <a:gd name="connsiteY9" fmla="*/ 1166814 h 1954711"/>
                <a:gd name="connsiteX10" fmla="*/ 239479 w 1295283"/>
                <a:gd name="connsiteY10" fmla="*/ 1096763 h 1954711"/>
                <a:gd name="connsiteX11" fmla="*/ 105207 w 1295283"/>
                <a:gd name="connsiteY11" fmla="*/ 1095553 h 1954711"/>
                <a:gd name="connsiteX12" fmla="*/ 23550 w 1295283"/>
                <a:gd name="connsiteY12" fmla="*/ 1034359 h 1954711"/>
                <a:gd name="connsiteX0" fmla="*/ 28205 w 1299938"/>
                <a:gd name="connsiteY0" fmla="*/ 1035168 h 1955520"/>
                <a:gd name="connsiteX1" fmla="*/ 28879 w 1299938"/>
                <a:gd name="connsiteY1" fmla="*/ 117941 h 1955520"/>
                <a:gd name="connsiteX2" fmla="*/ 120241 w 1299938"/>
                <a:gd name="connsiteY2" fmla="*/ 18577 h 1955520"/>
                <a:gd name="connsiteX3" fmla="*/ 1217130 w 1299938"/>
                <a:gd name="connsiteY3" fmla="*/ 773 h 1955520"/>
                <a:gd name="connsiteX4" fmla="*/ 1283004 w 1299938"/>
                <a:gd name="connsiteY4" fmla="*/ 64306 h 1955520"/>
                <a:gd name="connsiteX5" fmla="*/ 1290210 w 1299938"/>
                <a:gd name="connsiteY5" fmla="*/ 1790514 h 1955520"/>
                <a:gd name="connsiteX6" fmla="*/ 1132550 w 1299938"/>
                <a:gd name="connsiteY6" fmla="*/ 1889503 h 1955520"/>
                <a:gd name="connsiteX7" fmla="*/ 453952 w 1299938"/>
                <a:gd name="connsiteY7" fmla="*/ 1892493 h 1955520"/>
                <a:gd name="connsiteX8" fmla="*/ 340013 w 1299938"/>
                <a:gd name="connsiteY8" fmla="*/ 1798180 h 1955520"/>
                <a:gd name="connsiteX9" fmla="*/ 342004 w 1299938"/>
                <a:gd name="connsiteY9" fmla="*/ 1167623 h 1955520"/>
                <a:gd name="connsiteX10" fmla="*/ 244134 w 1299938"/>
                <a:gd name="connsiteY10" fmla="*/ 1097572 h 1955520"/>
                <a:gd name="connsiteX11" fmla="*/ 109862 w 1299938"/>
                <a:gd name="connsiteY11" fmla="*/ 1096362 h 1955520"/>
                <a:gd name="connsiteX12" fmla="*/ 28205 w 1299938"/>
                <a:gd name="connsiteY12" fmla="*/ 1035168 h 1955520"/>
                <a:gd name="connsiteX0" fmla="*/ 28205 w 1299938"/>
                <a:gd name="connsiteY0" fmla="*/ 1035168 h 1955520"/>
                <a:gd name="connsiteX1" fmla="*/ 28879 w 1299938"/>
                <a:gd name="connsiteY1" fmla="*/ 117941 h 1955520"/>
                <a:gd name="connsiteX2" fmla="*/ 120241 w 1299938"/>
                <a:gd name="connsiteY2" fmla="*/ 18577 h 1955520"/>
                <a:gd name="connsiteX3" fmla="*/ 1217130 w 1299938"/>
                <a:gd name="connsiteY3" fmla="*/ 773 h 1955520"/>
                <a:gd name="connsiteX4" fmla="*/ 1283004 w 1299938"/>
                <a:gd name="connsiteY4" fmla="*/ 64306 h 1955520"/>
                <a:gd name="connsiteX5" fmla="*/ 1290210 w 1299938"/>
                <a:gd name="connsiteY5" fmla="*/ 1790514 h 1955520"/>
                <a:gd name="connsiteX6" fmla="*/ 1132550 w 1299938"/>
                <a:gd name="connsiteY6" fmla="*/ 1889503 h 1955520"/>
                <a:gd name="connsiteX7" fmla="*/ 453952 w 1299938"/>
                <a:gd name="connsiteY7" fmla="*/ 1892493 h 1955520"/>
                <a:gd name="connsiteX8" fmla="*/ 340013 w 1299938"/>
                <a:gd name="connsiteY8" fmla="*/ 1798180 h 1955520"/>
                <a:gd name="connsiteX9" fmla="*/ 342004 w 1299938"/>
                <a:gd name="connsiteY9" fmla="*/ 1167623 h 1955520"/>
                <a:gd name="connsiteX10" fmla="*/ 244134 w 1299938"/>
                <a:gd name="connsiteY10" fmla="*/ 1097572 h 1955520"/>
                <a:gd name="connsiteX11" fmla="*/ 109862 w 1299938"/>
                <a:gd name="connsiteY11" fmla="*/ 1096362 h 1955520"/>
                <a:gd name="connsiteX12" fmla="*/ 28205 w 1299938"/>
                <a:gd name="connsiteY12" fmla="*/ 1035168 h 1955520"/>
                <a:gd name="connsiteX0" fmla="*/ 28205 w 1299938"/>
                <a:gd name="connsiteY0" fmla="*/ 1035168 h 1955193"/>
                <a:gd name="connsiteX1" fmla="*/ 28879 w 1299938"/>
                <a:gd name="connsiteY1" fmla="*/ 117941 h 1955193"/>
                <a:gd name="connsiteX2" fmla="*/ 120241 w 1299938"/>
                <a:gd name="connsiteY2" fmla="*/ 18577 h 1955193"/>
                <a:gd name="connsiteX3" fmla="*/ 1217130 w 1299938"/>
                <a:gd name="connsiteY3" fmla="*/ 773 h 1955193"/>
                <a:gd name="connsiteX4" fmla="*/ 1283004 w 1299938"/>
                <a:gd name="connsiteY4" fmla="*/ 68942 h 1955193"/>
                <a:gd name="connsiteX5" fmla="*/ 1290210 w 1299938"/>
                <a:gd name="connsiteY5" fmla="*/ 1790514 h 1955193"/>
                <a:gd name="connsiteX6" fmla="*/ 1132550 w 1299938"/>
                <a:gd name="connsiteY6" fmla="*/ 1889503 h 1955193"/>
                <a:gd name="connsiteX7" fmla="*/ 453952 w 1299938"/>
                <a:gd name="connsiteY7" fmla="*/ 1892493 h 1955193"/>
                <a:gd name="connsiteX8" fmla="*/ 340013 w 1299938"/>
                <a:gd name="connsiteY8" fmla="*/ 1798180 h 1955193"/>
                <a:gd name="connsiteX9" fmla="*/ 342004 w 1299938"/>
                <a:gd name="connsiteY9" fmla="*/ 1167623 h 1955193"/>
                <a:gd name="connsiteX10" fmla="*/ 244134 w 1299938"/>
                <a:gd name="connsiteY10" fmla="*/ 1097572 h 1955193"/>
                <a:gd name="connsiteX11" fmla="*/ 109862 w 1299938"/>
                <a:gd name="connsiteY11" fmla="*/ 1096362 h 1955193"/>
                <a:gd name="connsiteX12" fmla="*/ 28205 w 1299938"/>
                <a:gd name="connsiteY12" fmla="*/ 1035168 h 1955193"/>
                <a:gd name="connsiteX0" fmla="*/ 28205 w 1299938"/>
                <a:gd name="connsiteY0" fmla="*/ 1028871 h 1948896"/>
                <a:gd name="connsiteX1" fmla="*/ 28879 w 1299938"/>
                <a:gd name="connsiteY1" fmla="*/ 111644 h 1948896"/>
                <a:gd name="connsiteX2" fmla="*/ 120241 w 1299938"/>
                <a:gd name="connsiteY2" fmla="*/ 12280 h 1948896"/>
                <a:gd name="connsiteX3" fmla="*/ 1217130 w 1299938"/>
                <a:gd name="connsiteY3" fmla="*/ 2821 h 1948896"/>
                <a:gd name="connsiteX4" fmla="*/ 1283004 w 1299938"/>
                <a:gd name="connsiteY4" fmla="*/ 62645 h 1948896"/>
                <a:gd name="connsiteX5" fmla="*/ 1290210 w 1299938"/>
                <a:gd name="connsiteY5" fmla="*/ 1784217 h 1948896"/>
                <a:gd name="connsiteX6" fmla="*/ 1132550 w 1299938"/>
                <a:gd name="connsiteY6" fmla="*/ 1883206 h 1948896"/>
                <a:gd name="connsiteX7" fmla="*/ 453952 w 1299938"/>
                <a:gd name="connsiteY7" fmla="*/ 1886196 h 1948896"/>
                <a:gd name="connsiteX8" fmla="*/ 340013 w 1299938"/>
                <a:gd name="connsiteY8" fmla="*/ 1791883 h 1948896"/>
                <a:gd name="connsiteX9" fmla="*/ 342004 w 1299938"/>
                <a:gd name="connsiteY9" fmla="*/ 1161326 h 1948896"/>
                <a:gd name="connsiteX10" fmla="*/ 244134 w 1299938"/>
                <a:gd name="connsiteY10" fmla="*/ 1091275 h 1948896"/>
                <a:gd name="connsiteX11" fmla="*/ 109862 w 1299938"/>
                <a:gd name="connsiteY11" fmla="*/ 1090065 h 1948896"/>
                <a:gd name="connsiteX12" fmla="*/ 28205 w 1299938"/>
                <a:gd name="connsiteY12" fmla="*/ 1028871 h 1948896"/>
                <a:gd name="connsiteX0" fmla="*/ 28205 w 1299938"/>
                <a:gd name="connsiteY0" fmla="*/ 1028871 h 1948896"/>
                <a:gd name="connsiteX1" fmla="*/ 28879 w 1299938"/>
                <a:gd name="connsiteY1" fmla="*/ 111644 h 1948896"/>
                <a:gd name="connsiteX2" fmla="*/ 120241 w 1299938"/>
                <a:gd name="connsiteY2" fmla="*/ 12280 h 1948896"/>
                <a:gd name="connsiteX3" fmla="*/ 1217130 w 1299938"/>
                <a:gd name="connsiteY3" fmla="*/ 2821 h 1948896"/>
                <a:gd name="connsiteX4" fmla="*/ 1283004 w 1299938"/>
                <a:gd name="connsiteY4" fmla="*/ 62645 h 1948896"/>
                <a:gd name="connsiteX5" fmla="*/ 1290210 w 1299938"/>
                <a:gd name="connsiteY5" fmla="*/ 1784217 h 1948896"/>
                <a:gd name="connsiteX6" fmla="*/ 1132550 w 1299938"/>
                <a:gd name="connsiteY6" fmla="*/ 1883206 h 1948896"/>
                <a:gd name="connsiteX7" fmla="*/ 453952 w 1299938"/>
                <a:gd name="connsiteY7" fmla="*/ 1886196 h 1948896"/>
                <a:gd name="connsiteX8" fmla="*/ 340013 w 1299938"/>
                <a:gd name="connsiteY8" fmla="*/ 1791883 h 1948896"/>
                <a:gd name="connsiteX9" fmla="*/ 342004 w 1299938"/>
                <a:gd name="connsiteY9" fmla="*/ 1161326 h 1948896"/>
                <a:gd name="connsiteX10" fmla="*/ 244134 w 1299938"/>
                <a:gd name="connsiteY10" fmla="*/ 1091275 h 1948896"/>
                <a:gd name="connsiteX11" fmla="*/ 109862 w 1299938"/>
                <a:gd name="connsiteY11" fmla="*/ 1090065 h 1948896"/>
                <a:gd name="connsiteX12" fmla="*/ 28205 w 1299938"/>
                <a:gd name="connsiteY12" fmla="*/ 1028871 h 1948896"/>
                <a:gd name="connsiteX0" fmla="*/ 49062 w 1320795"/>
                <a:gd name="connsiteY0" fmla="*/ 1030264 h 1950289"/>
                <a:gd name="connsiteX1" fmla="*/ 49736 w 1320795"/>
                <a:gd name="connsiteY1" fmla="*/ 113037 h 1950289"/>
                <a:gd name="connsiteX2" fmla="*/ 105315 w 1320795"/>
                <a:gd name="connsiteY2" fmla="*/ 10891 h 1950289"/>
                <a:gd name="connsiteX3" fmla="*/ 1237987 w 1320795"/>
                <a:gd name="connsiteY3" fmla="*/ 4214 h 1950289"/>
                <a:gd name="connsiteX4" fmla="*/ 1303861 w 1320795"/>
                <a:gd name="connsiteY4" fmla="*/ 64038 h 1950289"/>
                <a:gd name="connsiteX5" fmla="*/ 1311067 w 1320795"/>
                <a:gd name="connsiteY5" fmla="*/ 1785610 h 1950289"/>
                <a:gd name="connsiteX6" fmla="*/ 1153407 w 1320795"/>
                <a:gd name="connsiteY6" fmla="*/ 1884599 h 1950289"/>
                <a:gd name="connsiteX7" fmla="*/ 474809 w 1320795"/>
                <a:gd name="connsiteY7" fmla="*/ 1887589 h 1950289"/>
                <a:gd name="connsiteX8" fmla="*/ 360870 w 1320795"/>
                <a:gd name="connsiteY8" fmla="*/ 1793276 h 1950289"/>
                <a:gd name="connsiteX9" fmla="*/ 362861 w 1320795"/>
                <a:gd name="connsiteY9" fmla="*/ 1162719 h 1950289"/>
                <a:gd name="connsiteX10" fmla="*/ 264991 w 1320795"/>
                <a:gd name="connsiteY10" fmla="*/ 1092668 h 1950289"/>
                <a:gd name="connsiteX11" fmla="*/ 130719 w 1320795"/>
                <a:gd name="connsiteY11" fmla="*/ 1091458 h 1950289"/>
                <a:gd name="connsiteX12" fmla="*/ 49062 w 1320795"/>
                <a:gd name="connsiteY12" fmla="*/ 1030264 h 1950289"/>
                <a:gd name="connsiteX0" fmla="*/ 49062 w 1320795"/>
                <a:gd name="connsiteY0" fmla="*/ 1026050 h 1946075"/>
                <a:gd name="connsiteX1" fmla="*/ 49736 w 1320795"/>
                <a:gd name="connsiteY1" fmla="*/ 108823 h 1946075"/>
                <a:gd name="connsiteX2" fmla="*/ 105315 w 1320795"/>
                <a:gd name="connsiteY2" fmla="*/ 6677 h 1946075"/>
                <a:gd name="connsiteX3" fmla="*/ 1237987 w 1320795"/>
                <a:gd name="connsiteY3" fmla="*/ 0 h 1946075"/>
                <a:gd name="connsiteX4" fmla="*/ 1303861 w 1320795"/>
                <a:gd name="connsiteY4" fmla="*/ 59824 h 1946075"/>
                <a:gd name="connsiteX5" fmla="*/ 1311067 w 1320795"/>
                <a:gd name="connsiteY5" fmla="*/ 1781396 h 1946075"/>
                <a:gd name="connsiteX6" fmla="*/ 1153407 w 1320795"/>
                <a:gd name="connsiteY6" fmla="*/ 1880385 h 1946075"/>
                <a:gd name="connsiteX7" fmla="*/ 474809 w 1320795"/>
                <a:gd name="connsiteY7" fmla="*/ 1883375 h 1946075"/>
                <a:gd name="connsiteX8" fmla="*/ 360870 w 1320795"/>
                <a:gd name="connsiteY8" fmla="*/ 1789062 h 1946075"/>
                <a:gd name="connsiteX9" fmla="*/ 362861 w 1320795"/>
                <a:gd name="connsiteY9" fmla="*/ 1158505 h 1946075"/>
                <a:gd name="connsiteX10" fmla="*/ 264991 w 1320795"/>
                <a:gd name="connsiteY10" fmla="*/ 1088454 h 1946075"/>
                <a:gd name="connsiteX11" fmla="*/ 130719 w 1320795"/>
                <a:gd name="connsiteY11" fmla="*/ 1087244 h 1946075"/>
                <a:gd name="connsiteX12" fmla="*/ 49062 w 1320795"/>
                <a:gd name="connsiteY12" fmla="*/ 1026050 h 1946075"/>
                <a:gd name="connsiteX0" fmla="*/ 186 w 1271919"/>
                <a:gd name="connsiteY0" fmla="*/ 1026050 h 1946075"/>
                <a:gd name="connsiteX1" fmla="*/ 860 w 1271919"/>
                <a:gd name="connsiteY1" fmla="*/ 108823 h 1946075"/>
                <a:gd name="connsiteX2" fmla="*/ 56439 w 1271919"/>
                <a:gd name="connsiteY2" fmla="*/ 6677 h 1946075"/>
                <a:gd name="connsiteX3" fmla="*/ 1189111 w 1271919"/>
                <a:gd name="connsiteY3" fmla="*/ 0 h 1946075"/>
                <a:gd name="connsiteX4" fmla="*/ 1254985 w 1271919"/>
                <a:gd name="connsiteY4" fmla="*/ 59824 h 1946075"/>
                <a:gd name="connsiteX5" fmla="*/ 1262191 w 1271919"/>
                <a:gd name="connsiteY5" fmla="*/ 1781396 h 1946075"/>
                <a:gd name="connsiteX6" fmla="*/ 1104531 w 1271919"/>
                <a:gd name="connsiteY6" fmla="*/ 1880385 h 1946075"/>
                <a:gd name="connsiteX7" fmla="*/ 425933 w 1271919"/>
                <a:gd name="connsiteY7" fmla="*/ 1883375 h 1946075"/>
                <a:gd name="connsiteX8" fmla="*/ 311994 w 1271919"/>
                <a:gd name="connsiteY8" fmla="*/ 1789062 h 1946075"/>
                <a:gd name="connsiteX9" fmla="*/ 313985 w 1271919"/>
                <a:gd name="connsiteY9" fmla="*/ 1158505 h 1946075"/>
                <a:gd name="connsiteX10" fmla="*/ 216115 w 1271919"/>
                <a:gd name="connsiteY10" fmla="*/ 1088454 h 1946075"/>
                <a:gd name="connsiteX11" fmla="*/ 81843 w 1271919"/>
                <a:gd name="connsiteY11" fmla="*/ 1087244 h 1946075"/>
                <a:gd name="connsiteX12" fmla="*/ 186 w 1271919"/>
                <a:gd name="connsiteY12" fmla="*/ 1026050 h 1946075"/>
                <a:gd name="connsiteX0" fmla="*/ 2093 w 1273826"/>
                <a:gd name="connsiteY0" fmla="*/ 1031167 h 1951192"/>
                <a:gd name="connsiteX1" fmla="*/ 14 w 1273826"/>
                <a:gd name="connsiteY1" fmla="*/ 53673 h 1951192"/>
                <a:gd name="connsiteX2" fmla="*/ 58346 w 1273826"/>
                <a:gd name="connsiteY2" fmla="*/ 11794 h 1951192"/>
                <a:gd name="connsiteX3" fmla="*/ 1191018 w 1273826"/>
                <a:gd name="connsiteY3" fmla="*/ 5117 h 1951192"/>
                <a:gd name="connsiteX4" fmla="*/ 1256892 w 1273826"/>
                <a:gd name="connsiteY4" fmla="*/ 64941 h 1951192"/>
                <a:gd name="connsiteX5" fmla="*/ 1264098 w 1273826"/>
                <a:gd name="connsiteY5" fmla="*/ 1786513 h 1951192"/>
                <a:gd name="connsiteX6" fmla="*/ 1106438 w 1273826"/>
                <a:gd name="connsiteY6" fmla="*/ 1885502 h 1951192"/>
                <a:gd name="connsiteX7" fmla="*/ 427840 w 1273826"/>
                <a:gd name="connsiteY7" fmla="*/ 1888492 h 1951192"/>
                <a:gd name="connsiteX8" fmla="*/ 313901 w 1273826"/>
                <a:gd name="connsiteY8" fmla="*/ 1794179 h 1951192"/>
                <a:gd name="connsiteX9" fmla="*/ 315892 w 1273826"/>
                <a:gd name="connsiteY9" fmla="*/ 1163622 h 1951192"/>
                <a:gd name="connsiteX10" fmla="*/ 218022 w 1273826"/>
                <a:gd name="connsiteY10" fmla="*/ 1093571 h 1951192"/>
                <a:gd name="connsiteX11" fmla="*/ 83750 w 1273826"/>
                <a:gd name="connsiteY11" fmla="*/ 1092361 h 1951192"/>
                <a:gd name="connsiteX12" fmla="*/ 2093 w 1273826"/>
                <a:gd name="connsiteY12" fmla="*/ 1031167 h 1951192"/>
                <a:gd name="connsiteX0" fmla="*/ 2079 w 1273812"/>
                <a:gd name="connsiteY0" fmla="*/ 1026050 h 1946075"/>
                <a:gd name="connsiteX1" fmla="*/ 0 w 1273812"/>
                <a:gd name="connsiteY1" fmla="*/ 48556 h 1946075"/>
                <a:gd name="connsiteX2" fmla="*/ 58332 w 1273812"/>
                <a:gd name="connsiteY2" fmla="*/ 6677 h 1946075"/>
                <a:gd name="connsiteX3" fmla="*/ 1191004 w 1273812"/>
                <a:gd name="connsiteY3" fmla="*/ 0 h 1946075"/>
                <a:gd name="connsiteX4" fmla="*/ 1256878 w 1273812"/>
                <a:gd name="connsiteY4" fmla="*/ 59824 h 1946075"/>
                <a:gd name="connsiteX5" fmla="*/ 1264084 w 1273812"/>
                <a:gd name="connsiteY5" fmla="*/ 1781396 h 1946075"/>
                <a:gd name="connsiteX6" fmla="*/ 1106424 w 1273812"/>
                <a:gd name="connsiteY6" fmla="*/ 1880385 h 1946075"/>
                <a:gd name="connsiteX7" fmla="*/ 427826 w 1273812"/>
                <a:gd name="connsiteY7" fmla="*/ 1883375 h 1946075"/>
                <a:gd name="connsiteX8" fmla="*/ 313887 w 1273812"/>
                <a:gd name="connsiteY8" fmla="*/ 1789062 h 1946075"/>
                <a:gd name="connsiteX9" fmla="*/ 315878 w 1273812"/>
                <a:gd name="connsiteY9" fmla="*/ 1158505 h 1946075"/>
                <a:gd name="connsiteX10" fmla="*/ 218008 w 1273812"/>
                <a:gd name="connsiteY10" fmla="*/ 1088454 h 1946075"/>
                <a:gd name="connsiteX11" fmla="*/ 83736 w 1273812"/>
                <a:gd name="connsiteY11" fmla="*/ 1087244 h 1946075"/>
                <a:gd name="connsiteX12" fmla="*/ 2079 w 1273812"/>
                <a:gd name="connsiteY12" fmla="*/ 1026050 h 1946075"/>
                <a:gd name="connsiteX0" fmla="*/ 2079 w 1273812"/>
                <a:gd name="connsiteY0" fmla="*/ 1026050 h 1946075"/>
                <a:gd name="connsiteX1" fmla="*/ 0 w 1273812"/>
                <a:gd name="connsiteY1" fmla="*/ 48556 h 1946075"/>
                <a:gd name="connsiteX2" fmla="*/ 58332 w 1273812"/>
                <a:gd name="connsiteY2" fmla="*/ 6677 h 1946075"/>
                <a:gd name="connsiteX3" fmla="*/ 1191004 w 1273812"/>
                <a:gd name="connsiteY3" fmla="*/ 0 h 1946075"/>
                <a:gd name="connsiteX4" fmla="*/ 1256878 w 1273812"/>
                <a:gd name="connsiteY4" fmla="*/ 59824 h 1946075"/>
                <a:gd name="connsiteX5" fmla="*/ 1264084 w 1273812"/>
                <a:gd name="connsiteY5" fmla="*/ 1781396 h 1946075"/>
                <a:gd name="connsiteX6" fmla="*/ 1106424 w 1273812"/>
                <a:gd name="connsiteY6" fmla="*/ 1880385 h 1946075"/>
                <a:gd name="connsiteX7" fmla="*/ 427826 w 1273812"/>
                <a:gd name="connsiteY7" fmla="*/ 1883375 h 1946075"/>
                <a:gd name="connsiteX8" fmla="*/ 313887 w 1273812"/>
                <a:gd name="connsiteY8" fmla="*/ 1789062 h 1946075"/>
                <a:gd name="connsiteX9" fmla="*/ 315878 w 1273812"/>
                <a:gd name="connsiteY9" fmla="*/ 1158505 h 1946075"/>
                <a:gd name="connsiteX10" fmla="*/ 218008 w 1273812"/>
                <a:gd name="connsiteY10" fmla="*/ 1088454 h 1946075"/>
                <a:gd name="connsiteX11" fmla="*/ 83736 w 1273812"/>
                <a:gd name="connsiteY11" fmla="*/ 1087244 h 1946075"/>
                <a:gd name="connsiteX12" fmla="*/ 2079 w 1273812"/>
                <a:gd name="connsiteY12" fmla="*/ 1026050 h 1946075"/>
                <a:gd name="connsiteX0" fmla="*/ 2356 w 1274089"/>
                <a:gd name="connsiteY0" fmla="*/ 1026050 h 1946075"/>
                <a:gd name="connsiteX1" fmla="*/ 277 w 1274089"/>
                <a:gd name="connsiteY1" fmla="*/ 48556 h 1946075"/>
                <a:gd name="connsiteX2" fmla="*/ 58609 w 1274089"/>
                <a:gd name="connsiteY2" fmla="*/ 6677 h 1946075"/>
                <a:gd name="connsiteX3" fmla="*/ 1191281 w 1274089"/>
                <a:gd name="connsiteY3" fmla="*/ 0 h 1946075"/>
                <a:gd name="connsiteX4" fmla="*/ 1257155 w 1274089"/>
                <a:gd name="connsiteY4" fmla="*/ 59824 h 1946075"/>
                <a:gd name="connsiteX5" fmla="*/ 1264361 w 1274089"/>
                <a:gd name="connsiteY5" fmla="*/ 1781396 h 1946075"/>
                <a:gd name="connsiteX6" fmla="*/ 1106701 w 1274089"/>
                <a:gd name="connsiteY6" fmla="*/ 1880385 h 1946075"/>
                <a:gd name="connsiteX7" fmla="*/ 428103 w 1274089"/>
                <a:gd name="connsiteY7" fmla="*/ 1883375 h 1946075"/>
                <a:gd name="connsiteX8" fmla="*/ 314164 w 1274089"/>
                <a:gd name="connsiteY8" fmla="*/ 1789062 h 1946075"/>
                <a:gd name="connsiteX9" fmla="*/ 316155 w 1274089"/>
                <a:gd name="connsiteY9" fmla="*/ 1158505 h 1946075"/>
                <a:gd name="connsiteX10" fmla="*/ 218285 w 1274089"/>
                <a:gd name="connsiteY10" fmla="*/ 1088454 h 1946075"/>
                <a:gd name="connsiteX11" fmla="*/ 84013 w 1274089"/>
                <a:gd name="connsiteY11" fmla="*/ 1087244 h 1946075"/>
                <a:gd name="connsiteX12" fmla="*/ 2356 w 1274089"/>
                <a:gd name="connsiteY12" fmla="*/ 1026050 h 1946075"/>
                <a:gd name="connsiteX0" fmla="*/ 2356 w 1274090"/>
                <a:gd name="connsiteY0" fmla="*/ 1026050 h 1987953"/>
                <a:gd name="connsiteX1" fmla="*/ 277 w 1274090"/>
                <a:gd name="connsiteY1" fmla="*/ 48556 h 1987953"/>
                <a:gd name="connsiteX2" fmla="*/ 58609 w 1274090"/>
                <a:gd name="connsiteY2" fmla="*/ 6677 h 1987953"/>
                <a:gd name="connsiteX3" fmla="*/ 1191281 w 1274090"/>
                <a:gd name="connsiteY3" fmla="*/ 0 h 1987953"/>
                <a:gd name="connsiteX4" fmla="*/ 1257155 w 1274090"/>
                <a:gd name="connsiteY4" fmla="*/ 59824 h 1987953"/>
                <a:gd name="connsiteX5" fmla="*/ 1264362 w 1274090"/>
                <a:gd name="connsiteY5" fmla="*/ 1844444 h 1987953"/>
                <a:gd name="connsiteX6" fmla="*/ 1106701 w 1274090"/>
                <a:gd name="connsiteY6" fmla="*/ 1880385 h 1987953"/>
                <a:gd name="connsiteX7" fmla="*/ 428103 w 1274090"/>
                <a:gd name="connsiteY7" fmla="*/ 1883375 h 1987953"/>
                <a:gd name="connsiteX8" fmla="*/ 314164 w 1274090"/>
                <a:gd name="connsiteY8" fmla="*/ 1789062 h 1987953"/>
                <a:gd name="connsiteX9" fmla="*/ 316155 w 1274090"/>
                <a:gd name="connsiteY9" fmla="*/ 1158505 h 1987953"/>
                <a:gd name="connsiteX10" fmla="*/ 218285 w 1274090"/>
                <a:gd name="connsiteY10" fmla="*/ 1088454 h 1987953"/>
                <a:gd name="connsiteX11" fmla="*/ 84013 w 1274090"/>
                <a:gd name="connsiteY11" fmla="*/ 1087244 h 1987953"/>
                <a:gd name="connsiteX12" fmla="*/ 2356 w 1274090"/>
                <a:gd name="connsiteY12" fmla="*/ 1026050 h 1987953"/>
                <a:gd name="connsiteX0" fmla="*/ 2356 w 1274090"/>
                <a:gd name="connsiteY0" fmla="*/ 1026050 h 1987953"/>
                <a:gd name="connsiteX1" fmla="*/ 277 w 1274090"/>
                <a:gd name="connsiteY1" fmla="*/ 48556 h 1987953"/>
                <a:gd name="connsiteX2" fmla="*/ 58609 w 1274090"/>
                <a:gd name="connsiteY2" fmla="*/ 6677 h 1987953"/>
                <a:gd name="connsiteX3" fmla="*/ 1191281 w 1274090"/>
                <a:gd name="connsiteY3" fmla="*/ 0 h 1987953"/>
                <a:gd name="connsiteX4" fmla="*/ 1257155 w 1274090"/>
                <a:gd name="connsiteY4" fmla="*/ 59824 h 1987953"/>
                <a:gd name="connsiteX5" fmla="*/ 1264362 w 1274090"/>
                <a:gd name="connsiteY5" fmla="*/ 1844444 h 1987953"/>
                <a:gd name="connsiteX6" fmla="*/ 1106701 w 1274090"/>
                <a:gd name="connsiteY6" fmla="*/ 1880385 h 1987953"/>
                <a:gd name="connsiteX7" fmla="*/ 428103 w 1274090"/>
                <a:gd name="connsiteY7" fmla="*/ 1883375 h 1987953"/>
                <a:gd name="connsiteX8" fmla="*/ 314164 w 1274090"/>
                <a:gd name="connsiteY8" fmla="*/ 1789062 h 1987953"/>
                <a:gd name="connsiteX9" fmla="*/ 316155 w 1274090"/>
                <a:gd name="connsiteY9" fmla="*/ 1158505 h 1987953"/>
                <a:gd name="connsiteX10" fmla="*/ 218285 w 1274090"/>
                <a:gd name="connsiteY10" fmla="*/ 1088454 h 1987953"/>
                <a:gd name="connsiteX11" fmla="*/ 84013 w 1274090"/>
                <a:gd name="connsiteY11" fmla="*/ 1087244 h 1987953"/>
                <a:gd name="connsiteX12" fmla="*/ 2356 w 1274090"/>
                <a:gd name="connsiteY12" fmla="*/ 1026050 h 1987953"/>
                <a:gd name="connsiteX0" fmla="*/ 2356 w 1274090"/>
                <a:gd name="connsiteY0" fmla="*/ 1026050 h 1883375"/>
                <a:gd name="connsiteX1" fmla="*/ 277 w 1274090"/>
                <a:gd name="connsiteY1" fmla="*/ 48556 h 1883375"/>
                <a:gd name="connsiteX2" fmla="*/ 58609 w 1274090"/>
                <a:gd name="connsiteY2" fmla="*/ 6677 h 1883375"/>
                <a:gd name="connsiteX3" fmla="*/ 1191281 w 1274090"/>
                <a:gd name="connsiteY3" fmla="*/ 0 h 1883375"/>
                <a:gd name="connsiteX4" fmla="*/ 1257155 w 1274090"/>
                <a:gd name="connsiteY4" fmla="*/ 59824 h 1883375"/>
                <a:gd name="connsiteX5" fmla="*/ 1264362 w 1274090"/>
                <a:gd name="connsiteY5" fmla="*/ 1844444 h 1883375"/>
                <a:gd name="connsiteX6" fmla="*/ 1106701 w 1274090"/>
                <a:gd name="connsiteY6" fmla="*/ 1880385 h 1883375"/>
                <a:gd name="connsiteX7" fmla="*/ 428103 w 1274090"/>
                <a:gd name="connsiteY7" fmla="*/ 1883375 h 1883375"/>
                <a:gd name="connsiteX8" fmla="*/ 314164 w 1274090"/>
                <a:gd name="connsiteY8" fmla="*/ 1789062 h 1883375"/>
                <a:gd name="connsiteX9" fmla="*/ 316155 w 1274090"/>
                <a:gd name="connsiteY9" fmla="*/ 1158505 h 1883375"/>
                <a:gd name="connsiteX10" fmla="*/ 218285 w 1274090"/>
                <a:gd name="connsiteY10" fmla="*/ 1088454 h 1883375"/>
                <a:gd name="connsiteX11" fmla="*/ 84013 w 1274090"/>
                <a:gd name="connsiteY11" fmla="*/ 1087244 h 1883375"/>
                <a:gd name="connsiteX12" fmla="*/ 2356 w 1274090"/>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106701 w 1265948"/>
                <a:gd name="connsiteY6" fmla="*/ 1880385 h 1883375"/>
                <a:gd name="connsiteX7" fmla="*/ 428103 w 1265948"/>
                <a:gd name="connsiteY7" fmla="*/ 1883375 h 1883375"/>
                <a:gd name="connsiteX8" fmla="*/ 314164 w 1265948"/>
                <a:gd name="connsiteY8" fmla="*/ 1789062 h 1883375"/>
                <a:gd name="connsiteX9" fmla="*/ 316155 w 1265948"/>
                <a:gd name="connsiteY9" fmla="*/ 1158505 h 1883375"/>
                <a:gd name="connsiteX10" fmla="*/ 218285 w 1265948"/>
                <a:gd name="connsiteY10" fmla="*/ 1088454 h 1883375"/>
                <a:gd name="connsiteX11" fmla="*/ 84013 w 1265948"/>
                <a:gd name="connsiteY11" fmla="*/ 1087244 h 1883375"/>
                <a:gd name="connsiteX12" fmla="*/ 2356 w 1265948"/>
                <a:gd name="connsiteY12" fmla="*/ 1026050 h 1883375"/>
                <a:gd name="connsiteX0" fmla="*/ 2356 w 1301771"/>
                <a:gd name="connsiteY0" fmla="*/ 1026050 h 1883375"/>
                <a:gd name="connsiteX1" fmla="*/ 277 w 1301771"/>
                <a:gd name="connsiteY1" fmla="*/ 48556 h 1883375"/>
                <a:gd name="connsiteX2" fmla="*/ 58609 w 1301771"/>
                <a:gd name="connsiteY2" fmla="*/ 6677 h 1883375"/>
                <a:gd name="connsiteX3" fmla="*/ 1191281 w 1301771"/>
                <a:gd name="connsiteY3" fmla="*/ 0 h 1883375"/>
                <a:gd name="connsiteX4" fmla="*/ 1257155 w 1301771"/>
                <a:gd name="connsiteY4" fmla="*/ 59824 h 1883375"/>
                <a:gd name="connsiteX5" fmla="*/ 1264362 w 1301771"/>
                <a:gd name="connsiteY5" fmla="*/ 1844444 h 1883375"/>
                <a:gd name="connsiteX6" fmla="*/ 1233319 w 1301771"/>
                <a:gd name="connsiteY6" fmla="*/ 1878531 h 1883375"/>
                <a:gd name="connsiteX7" fmla="*/ 428103 w 1301771"/>
                <a:gd name="connsiteY7" fmla="*/ 1883375 h 1883375"/>
                <a:gd name="connsiteX8" fmla="*/ 314164 w 1301771"/>
                <a:gd name="connsiteY8" fmla="*/ 1789062 h 1883375"/>
                <a:gd name="connsiteX9" fmla="*/ 316155 w 1301771"/>
                <a:gd name="connsiteY9" fmla="*/ 1158505 h 1883375"/>
                <a:gd name="connsiteX10" fmla="*/ 218285 w 1301771"/>
                <a:gd name="connsiteY10" fmla="*/ 1088454 h 1883375"/>
                <a:gd name="connsiteX11" fmla="*/ 84013 w 1301771"/>
                <a:gd name="connsiteY11" fmla="*/ 1087244 h 1883375"/>
                <a:gd name="connsiteX12" fmla="*/ 2356 w 1301771"/>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233319 w 1265948"/>
                <a:gd name="connsiteY6" fmla="*/ 1878531 h 1883375"/>
                <a:gd name="connsiteX7" fmla="*/ 428103 w 1265948"/>
                <a:gd name="connsiteY7" fmla="*/ 1883375 h 1883375"/>
                <a:gd name="connsiteX8" fmla="*/ 314164 w 1265948"/>
                <a:gd name="connsiteY8" fmla="*/ 1789062 h 1883375"/>
                <a:gd name="connsiteX9" fmla="*/ 316155 w 1265948"/>
                <a:gd name="connsiteY9" fmla="*/ 1158505 h 1883375"/>
                <a:gd name="connsiteX10" fmla="*/ 218285 w 1265948"/>
                <a:gd name="connsiteY10" fmla="*/ 1088454 h 1883375"/>
                <a:gd name="connsiteX11" fmla="*/ 84013 w 1265948"/>
                <a:gd name="connsiteY11" fmla="*/ 1087244 h 1883375"/>
                <a:gd name="connsiteX12" fmla="*/ 2356 w 1265948"/>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233319 w 1265948"/>
                <a:gd name="connsiteY6" fmla="*/ 1878531 h 1883375"/>
                <a:gd name="connsiteX7" fmla="*/ 428103 w 1265948"/>
                <a:gd name="connsiteY7" fmla="*/ 1883375 h 1883375"/>
                <a:gd name="connsiteX8" fmla="*/ 314164 w 1265948"/>
                <a:gd name="connsiteY8" fmla="*/ 1789062 h 1883375"/>
                <a:gd name="connsiteX9" fmla="*/ 316155 w 1265948"/>
                <a:gd name="connsiteY9" fmla="*/ 1158505 h 1883375"/>
                <a:gd name="connsiteX10" fmla="*/ 218285 w 1265948"/>
                <a:gd name="connsiteY10" fmla="*/ 1088454 h 1883375"/>
                <a:gd name="connsiteX11" fmla="*/ 84013 w 1265948"/>
                <a:gd name="connsiteY11" fmla="*/ 1087244 h 1883375"/>
                <a:gd name="connsiteX12" fmla="*/ 2356 w 1265948"/>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233319 w 1265948"/>
                <a:gd name="connsiteY6" fmla="*/ 1878531 h 1883375"/>
                <a:gd name="connsiteX7" fmla="*/ 428103 w 1265948"/>
                <a:gd name="connsiteY7" fmla="*/ 1883375 h 1883375"/>
                <a:gd name="connsiteX8" fmla="*/ 314164 w 1265948"/>
                <a:gd name="connsiteY8" fmla="*/ 1789062 h 1883375"/>
                <a:gd name="connsiteX9" fmla="*/ 316155 w 1265948"/>
                <a:gd name="connsiteY9" fmla="*/ 1158505 h 1883375"/>
                <a:gd name="connsiteX10" fmla="*/ 218285 w 1265948"/>
                <a:gd name="connsiteY10" fmla="*/ 1088454 h 1883375"/>
                <a:gd name="connsiteX11" fmla="*/ 84013 w 1265948"/>
                <a:gd name="connsiteY11" fmla="*/ 1087244 h 1883375"/>
                <a:gd name="connsiteX12" fmla="*/ 2356 w 1265948"/>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233319 w 1265948"/>
                <a:gd name="connsiteY6" fmla="*/ 1878531 h 1883375"/>
                <a:gd name="connsiteX7" fmla="*/ 428103 w 1265948"/>
                <a:gd name="connsiteY7" fmla="*/ 1883375 h 1883375"/>
                <a:gd name="connsiteX8" fmla="*/ 314164 w 1265948"/>
                <a:gd name="connsiteY8" fmla="*/ 1789062 h 1883375"/>
                <a:gd name="connsiteX9" fmla="*/ 316155 w 1265948"/>
                <a:gd name="connsiteY9" fmla="*/ 1129762 h 1883375"/>
                <a:gd name="connsiteX10" fmla="*/ 218285 w 1265948"/>
                <a:gd name="connsiteY10" fmla="*/ 1088454 h 1883375"/>
                <a:gd name="connsiteX11" fmla="*/ 84013 w 1265948"/>
                <a:gd name="connsiteY11" fmla="*/ 1087244 h 1883375"/>
                <a:gd name="connsiteX12" fmla="*/ 2356 w 1265948"/>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233319 w 1265948"/>
                <a:gd name="connsiteY6" fmla="*/ 1878531 h 1883375"/>
                <a:gd name="connsiteX7" fmla="*/ 428103 w 1265948"/>
                <a:gd name="connsiteY7" fmla="*/ 1883375 h 1883375"/>
                <a:gd name="connsiteX8" fmla="*/ 314164 w 1265948"/>
                <a:gd name="connsiteY8" fmla="*/ 1789062 h 1883375"/>
                <a:gd name="connsiteX9" fmla="*/ 316155 w 1265948"/>
                <a:gd name="connsiteY9" fmla="*/ 1129762 h 1883375"/>
                <a:gd name="connsiteX10" fmla="*/ 218285 w 1265948"/>
                <a:gd name="connsiteY10" fmla="*/ 1088454 h 1883375"/>
                <a:gd name="connsiteX11" fmla="*/ 84013 w 1265948"/>
                <a:gd name="connsiteY11" fmla="*/ 1087244 h 1883375"/>
                <a:gd name="connsiteX12" fmla="*/ 2356 w 1265948"/>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233319 w 1265948"/>
                <a:gd name="connsiteY6" fmla="*/ 1878531 h 1883375"/>
                <a:gd name="connsiteX7" fmla="*/ 428103 w 1265948"/>
                <a:gd name="connsiteY7" fmla="*/ 1883375 h 1883375"/>
                <a:gd name="connsiteX8" fmla="*/ 314164 w 1265948"/>
                <a:gd name="connsiteY8" fmla="*/ 1789062 h 1883375"/>
                <a:gd name="connsiteX9" fmla="*/ 316155 w 1265948"/>
                <a:gd name="connsiteY9" fmla="*/ 1129762 h 1883375"/>
                <a:gd name="connsiteX10" fmla="*/ 260395 w 1265948"/>
                <a:gd name="connsiteY10" fmla="*/ 1088454 h 1883375"/>
                <a:gd name="connsiteX11" fmla="*/ 84013 w 1265948"/>
                <a:gd name="connsiteY11" fmla="*/ 1087244 h 1883375"/>
                <a:gd name="connsiteX12" fmla="*/ 2356 w 1265948"/>
                <a:gd name="connsiteY12" fmla="*/ 1026050 h 1883375"/>
                <a:gd name="connsiteX0" fmla="*/ 2356 w 1265948"/>
                <a:gd name="connsiteY0" fmla="*/ 1026050 h 1883375"/>
                <a:gd name="connsiteX1" fmla="*/ 277 w 1265948"/>
                <a:gd name="connsiteY1" fmla="*/ 48556 h 1883375"/>
                <a:gd name="connsiteX2" fmla="*/ 58609 w 1265948"/>
                <a:gd name="connsiteY2" fmla="*/ 6677 h 1883375"/>
                <a:gd name="connsiteX3" fmla="*/ 1191281 w 1265948"/>
                <a:gd name="connsiteY3" fmla="*/ 0 h 1883375"/>
                <a:gd name="connsiteX4" fmla="*/ 1257155 w 1265948"/>
                <a:gd name="connsiteY4" fmla="*/ 59824 h 1883375"/>
                <a:gd name="connsiteX5" fmla="*/ 1264362 w 1265948"/>
                <a:gd name="connsiteY5" fmla="*/ 1844444 h 1883375"/>
                <a:gd name="connsiteX6" fmla="*/ 1233319 w 1265948"/>
                <a:gd name="connsiteY6" fmla="*/ 1878531 h 1883375"/>
                <a:gd name="connsiteX7" fmla="*/ 428103 w 1265948"/>
                <a:gd name="connsiteY7" fmla="*/ 1883375 h 1883375"/>
                <a:gd name="connsiteX8" fmla="*/ 314164 w 1265948"/>
                <a:gd name="connsiteY8" fmla="*/ 1789062 h 1883375"/>
                <a:gd name="connsiteX9" fmla="*/ 316155 w 1265948"/>
                <a:gd name="connsiteY9" fmla="*/ 1129762 h 1883375"/>
                <a:gd name="connsiteX10" fmla="*/ 260395 w 1265948"/>
                <a:gd name="connsiteY10" fmla="*/ 1088454 h 1883375"/>
                <a:gd name="connsiteX11" fmla="*/ 84013 w 1265948"/>
                <a:gd name="connsiteY11" fmla="*/ 1087244 h 1883375"/>
                <a:gd name="connsiteX12" fmla="*/ 2356 w 1265948"/>
                <a:gd name="connsiteY12" fmla="*/ 1026050 h 1883375"/>
                <a:gd name="connsiteX0" fmla="*/ 2356 w 1265948"/>
                <a:gd name="connsiteY0" fmla="*/ 1026050 h 1884302"/>
                <a:gd name="connsiteX1" fmla="*/ 277 w 1265948"/>
                <a:gd name="connsiteY1" fmla="*/ 48556 h 1884302"/>
                <a:gd name="connsiteX2" fmla="*/ 58609 w 1265948"/>
                <a:gd name="connsiteY2" fmla="*/ 6677 h 1884302"/>
                <a:gd name="connsiteX3" fmla="*/ 1191281 w 1265948"/>
                <a:gd name="connsiteY3" fmla="*/ 0 h 1884302"/>
                <a:gd name="connsiteX4" fmla="*/ 1257155 w 1265948"/>
                <a:gd name="connsiteY4" fmla="*/ 59824 h 1884302"/>
                <a:gd name="connsiteX5" fmla="*/ 1264362 w 1265948"/>
                <a:gd name="connsiteY5" fmla="*/ 1844444 h 1884302"/>
                <a:gd name="connsiteX6" fmla="*/ 1233319 w 1265948"/>
                <a:gd name="connsiteY6" fmla="*/ 1878531 h 1884302"/>
                <a:gd name="connsiteX7" fmla="*/ 368734 w 1265948"/>
                <a:gd name="connsiteY7" fmla="*/ 1884302 h 1884302"/>
                <a:gd name="connsiteX8" fmla="*/ 314164 w 1265948"/>
                <a:gd name="connsiteY8" fmla="*/ 1789062 h 1884302"/>
                <a:gd name="connsiteX9" fmla="*/ 316155 w 1265948"/>
                <a:gd name="connsiteY9" fmla="*/ 1129762 h 1884302"/>
                <a:gd name="connsiteX10" fmla="*/ 260395 w 1265948"/>
                <a:gd name="connsiteY10" fmla="*/ 1088454 h 1884302"/>
                <a:gd name="connsiteX11" fmla="*/ 84013 w 1265948"/>
                <a:gd name="connsiteY11" fmla="*/ 1087244 h 1884302"/>
                <a:gd name="connsiteX12" fmla="*/ 2356 w 1265948"/>
                <a:gd name="connsiteY12" fmla="*/ 1026050 h 1884302"/>
                <a:gd name="connsiteX0" fmla="*/ 2356 w 1265948"/>
                <a:gd name="connsiteY0" fmla="*/ 1026050 h 1886073"/>
                <a:gd name="connsiteX1" fmla="*/ 277 w 1265948"/>
                <a:gd name="connsiteY1" fmla="*/ 48556 h 1886073"/>
                <a:gd name="connsiteX2" fmla="*/ 58609 w 1265948"/>
                <a:gd name="connsiteY2" fmla="*/ 6677 h 1886073"/>
                <a:gd name="connsiteX3" fmla="*/ 1191281 w 1265948"/>
                <a:gd name="connsiteY3" fmla="*/ 0 h 1886073"/>
                <a:gd name="connsiteX4" fmla="*/ 1257155 w 1265948"/>
                <a:gd name="connsiteY4" fmla="*/ 59824 h 1886073"/>
                <a:gd name="connsiteX5" fmla="*/ 1264362 w 1265948"/>
                <a:gd name="connsiteY5" fmla="*/ 1844444 h 1886073"/>
                <a:gd name="connsiteX6" fmla="*/ 1233319 w 1265948"/>
                <a:gd name="connsiteY6" fmla="*/ 1878531 h 1886073"/>
                <a:gd name="connsiteX7" fmla="*/ 368734 w 1265948"/>
                <a:gd name="connsiteY7" fmla="*/ 1884302 h 1886073"/>
                <a:gd name="connsiteX8" fmla="*/ 314164 w 1265948"/>
                <a:gd name="connsiteY8" fmla="*/ 1839130 h 1886073"/>
                <a:gd name="connsiteX9" fmla="*/ 316155 w 1265948"/>
                <a:gd name="connsiteY9" fmla="*/ 1129762 h 1886073"/>
                <a:gd name="connsiteX10" fmla="*/ 260395 w 1265948"/>
                <a:gd name="connsiteY10" fmla="*/ 1088454 h 1886073"/>
                <a:gd name="connsiteX11" fmla="*/ 84013 w 1265948"/>
                <a:gd name="connsiteY11" fmla="*/ 1087244 h 1886073"/>
                <a:gd name="connsiteX12" fmla="*/ 2356 w 1265948"/>
                <a:gd name="connsiteY12" fmla="*/ 1026050 h 1886073"/>
                <a:gd name="connsiteX0" fmla="*/ 2356 w 1265948"/>
                <a:gd name="connsiteY0" fmla="*/ 1026050 h 1884302"/>
                <a:gd name="connsiteX1" fmla="*/ 277 w 1265948"/>
                <a:gd name="connsiteY1" fmla="*/ 48556 h 1884302"/>
                <a:gd name="connsiteX2" fmla="*/ 58609 w 1265948"/>
                <a:gd name="connsiteY2" fmla="*/ 6677 h 1884302"/>
                <a:gd name="connsiteX3" fmla="*/ 1191281 w 1265948"/>
                <a:gd name="connsiteY3" fmla="*/ 0 h 1884302"/>
                <a:gd name="connsiteX4" fmla="*/ 1257155 w 1265948"/>
                <a:gd name="connsiteY4" fmla="*/ 59824 h 1884302"/>
                <a:gd name="connsiteX5" fmla="*/ 1264362 w 1265948"/>
                <a:gd name="connsiteY5" fmla="*/ 1844444 h 1884302"/>
                <a:gd name="connsiteX6" fmla="*/ 1233319 w 1265948"/>
                <a:gd name="connsiteY6" fmla="*/ 1878531 h 1884302"/>
                <a:gd name="connsiteX7" fmla="*/ 368734 w 1265948"/>
                <a:gd name="connsiteY7" fmla="*/ 1884302 h 1884302"/>
                <a:gd name="connsiteX8" fmla="*/ 314164 w 1265948"/>
                <a:gd name="connsiteY8" fmla="*/ 1839130 h 1884302"/>
                <a:gd name="connsiteX9" fmla="*/ 316155 w 1265948"/>
                <a:gd name="connsiteY9" fmla="*/ 1129762 h 1884302"/>
                <a:gd name="connsiteX10" fmla="*/ 260395 w 1265948"/>
                <a:gd name="connsiteY10" fmla="*/ 1088454 h 1884302"/>
                <a:gd name="connsiteX11" fmla="*/ 84013 w 1265948"/>
                <a:gd name="connsiteY11" fmla="*/ 1087244 h 1884302"/>
                <a:gd name="connsiteX12" fmla="*/ 2356 w 1265948"/>
                <a:gd name="connsiteY12" fmla="*/ 1026050 h 1884302"/>
                <a:gd name="connsiteX0" fmla="*/ 2356 w 1265948"/>
                <a:gd name="connsiteY0" fmla="*/ 1026050 h 1884302"/>
                <a:gd name="connsiteX1" fmla="*/ 277 w 1265948"/>
                <a:gd name="connsiteY1" fmla="*/ 48556 h 1884302"/>
                <a:gd name="connsiteX2" fmla="*/ 58609 w 1265948"/>
                <a:gd name="connsiteY2" fmla="*/ 6677 h 1884302"/>
                <a:gd name="connsiteX3" fmla="*/ 1191281 w 1265948"/>
                <a:gd name="connsiteY3" fmla="*/ 0 h 1884302"/>
                <a:gd name="connsiteX4" fmla="*/ 1257155 w 1265948"/>
                <a:gd name="connsiteY4" fmla="*/ 59824 h 1884302"/>
                <a:gd name="connsiteX5" fmla="*/ 1264362 w 1265948"/>
                <a:gd name="connsiteY5" fmla="*/ 1844444 h 1884302"/>
                <a:gd name="connsiteX6" fmla="*/ 1233319 w 1265948"/>
                <a:gd name="connsiteY6" fmla="*/ 1878531 h 1884302"/>
                <a:gd name="connsiteX7" fmla="*/ 368734 w 1265948"/>
                <a:gd name="connsiteY7" fmla="*/ 1884302 h 1884302"/>
                <a:gd name="connsiteX8" fmla="*/ 314164 w 1265948"/>
                <a:gd name="connsiteY8" fmla="*/ 1839130 h 1884302"/>
                <a:gd name="connsiteX9" fmla="*/ 316155 w 1265948"/>
                <a:gd name="connsiteY9" fmla="*/ 1129762 h 1884302"/>
                <a:gd name="connsiteX10" fmla="*/ 260395 w 1265948"/>
                <a:gd name="connsiteY10" fmla="*/ 1088454 h 1884302"/>
                <a:gd name="connsiteX11" fmla="*/ 84013 w 1265948"/>
                <a:gd name="connsiteY11" fmla="*/ 1087244 h 1884302"/>
                <a:gd name="connsiteX12" fmla="*/ 2356 w 1265948"/>
                <a:gd name="connsiteY12" fmla="*/ 1026050 h 18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5948" h="1884302">
                  <a:moveTo>
                    <a:pt x="2356" y="1026050"/>
                  </a:moveTo>
                  <a:cubicBezTo>
                    <a:pt x="1501" y="875779"/>
                    <a:pt x="1174" y="205162"/>
                    <a:pt x="277" y="48556"/>
                  </a:cubicBezTo>
                  <a:cubicBezTo>
                    <a:pt x="-2993" y="23133"/>
                    <a:pt x="22967" y="8125"/>
                    <a:pt x="58609" y="6677"/>
                  </a:cubicBezTo>
                  <a:lnTo>
                    <a:pt x="1191281" y="0"/>
                  </a:lnTo>
                  <a:cubicBezTo>
                    <a:pt x="1239190" y="49"/>
                    <a:pt x="1260192" y="18003"/>
                    <a:pt x="1257155" y="59824"/>
                  </a:cubicBezTo>
                  <a:cubicBezTo>
                    <a:pt x="1258248" y="357547"/>
                    <a:pt x="1270170" y="1543798"/>
                    <a:pt x="1264362" y="1844444"/>
                  </a:cubicBezTo>
                  <a:cubicBezTo>
                    <a:pt x="1266125" y="1867861"/>
                    <a:pt x="1256809" y="1876859"/>
                    <a:pt x="1233319" y="1878531"/>
                  </a:cubicBezTo>
                  <a:lnTo>
                    <a:pt x="368734" y="1884302"/>
                  </a:lnTo>
                  <a:cubicBezTo>
                    <a:pt x="332884" y="1884346"/>
                    <a:pt x="314377" y="1859142"/>
                    <a:pt x="314164" y="1839130"/>
                  </a:cubicBezTo>
                  <a:cubicBezTo>
                    <a:pt x="313514" y="1638905"/>
                    <a:pt x="320552" y="1360690"/>
                    <a:pt x="316155" y="1129762"/>
                  </a:cubicBezTo>
                  <a:cubicBezTo>
                    <a:pt x="316073" y="1108351"/>
                    <a:pt x="296019" y="1088567"/>
                    <a:pt x="260395" y="1088454"/>
                  </a:cubicBezTo>
                  <a:cubicBezTo>
                    <a:pt x="170204" y="1088811"/>
                    <a:pt x="156030" y="1085373"/>
                    <a:pt x="84013" y="1087244"/>
                  </a:cubicBezTo>
                  <a:cubicBezTo>
                    <a:pt x="52294" y="1088068"/>
                    <a:pt x="2702" y="1086940"/>
                    <a:pt x="2356" y="1026050"/>
                  </a:cubicBezTo>
                  <a:close/>
                </a:path>
              </a:pathLst>
            </a:custGeom>
            <a:solidFill>
              <a:srgbClr val="70AD47">
                <a:lumMod val="20000"/>
                <a:lumOff val="80000"/>
                <a:alpha val="25098"/>
              </a:srgbClr>
            </a:solidFill>
            <a:ln w="19050" cap="flat" cmpd="sng" algn="ctr">
              <a:solidFill>
                <a:srgbClr val="70AD47">
                  <a:lumMod val="75000"/>
                </a:srgbClr>
              </a:solidFill>
              <a:prstDash val="sysDash"/>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600" b="0" i="1"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56" name="cloud">
              <a:extLst>
                <a:ext uri="{FF2B5EF4-FFF2-40B4-BE49-F238E27FC236}">
                  <a16:creationId xmlns:a16="http://schemas.microsoft.com/office/drawing/2014/main" id="{BA0BA0FD-1AEC-4A32-BDC7-071BCAE3C587}"/>
                </a:ext>
              </a:extLst>
            </p:cNvPr>
            <p:cNvSpPr>
              <a:spLocks noChangeAspect="1"/>
            </p:cNvSpPr>
            <p:nvPr/>
          </p:nvSpPr>
          <p:spPr bwMode="auto">
            <a:xfrm>
              <a:off x="5560850" y="2448897"/>
              <a:ext cx="276168" cy="174755"/>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1"/>
            </a:solidFill>
            <a:ln w="222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87F3DA77-6287-4FD0-BA40-078BE2AC8503}"/>
              </a:ext>
            </a:extLst>
          </p:cNvPr>
          <p:cNvGrpSpPr/>
          <p:nvPr/>
        </p:nvGrpSpPr>
        <p:grpSpPr>
          <a:xfrm>
            <a:off x="5211097" y="3544714"/>
            <a:ext cx="950551" cy="653171"/>
            <a:chOff x="5210931" y="3641771"/>
            <a:chExt cx="668058" cy="459056"/>
          </a:xfrm>
        </p:grpSpPr>
        <p:sp>
          <p:nvSpPr>
            <p:cNvPr id="32" name="Rectangle: Rounded Corners 31">
              <a:extLst>
                <a:ext uri="{FF2B5EF4-FFF2-40B4-BE49-F238E27FC236}">
                  <a16:creationId xmlns:a16="http://schemas.microsoft.com/office/drawing/2014/main" id="{60CC1377-7F22-4C23-8A95-1FF55F841240}"/>
                </a:ext>
              </a:extLst>
            </p:cNvPr>
            <p:cNvSpPr/>
            <p:nvPr/>
          </p:nvSpPr>
          <p:spPr bwMode="auto">
            <a:xfrm>
              <a:off x="5210931" y="3641771"/>
              <a:ext cx="668058" cy="459056"/>
            </a:xfrm>
            <a:prstGeom prst="roundRect">
              <a:avLst/>
            </a:prstGeom>
            <a:solidFill>
              <a:schemeClr val="bg1"/>
            </a:solidFill>
            <a:ln>
              <a:noFill/>
            </a:ln>
            <a:effectLst>
              <a:outerShdw blurRad="889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Rectangle 34">
              <a:extLst>
                <a:ext uri="{FF2B5EF4-FFF2-40B4-BE49-F238E27FC236}">
                  <a16:creationId xmlns:a16="http://schemas.microsoft.com/office/drawing/2014/main" id="{09E7B4A0-11D3-4600-B7FF-20AAA5831005}"/>
                </a:ext>
              </a:extLst>
            </p:cNvPr>
            <p:cNvSpPr/>
            <p:nvPr/>
          </p:nvSpPr>
          <p:spPr>
            <a:xfrm>
              <a:off x="5320039" y="3713807"/>
              <a:ext cx="450509" cy="305296"/>
            </a:xfrm>
            <a:prstGeom prst="rect">
              <a:avLst/>
            </a:prstGeom>
            <a:solidFill>
              <a:schemeClr val="bg1"/>
            </a:solid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0070C0"/>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0BA4DB60-615B-4E9A-AF33-B54C053A84F7}"/>
                </a:ext>
              </a:extLst>
            </p:cNvPr>
            <p:cNvCxnSpPr>
              <a:cxnSpLocks/>
            </p:cNvCxnSpPr>
            <p:nvPr/>
          </p:nvCxnSpPr>
          <p:spPr>
            <a:xfrm flipH="1">
              <a:off x="5520519" y="3734756"/>
              <a:ext cx="0" cy="19081"/>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76BF7A5C-27FF-4864-B9B7-0C4C567A3446}"/>
                </a:ext>
              </a:extLst>
            </p:cNvPr>
            <p:cNvGrpSpPr/>
            <p:nvPr/>
          </p:nvGrpSpPr>
          <p:grpSpPr>
            <a:xfrm>
              <a:off x="5381314" y="3840955"/>
              <a:ext cx="68517" cy="130950"/>
              <a:chOff x="2136298" y="4226790"/>
              <a:chExt cx="196678" cy="375893"/>
            </a:xfrm>
          </p:grpSpPr>
          <p:sp>
            <p:nvSpPr>
              <p:cNvPr id="65" name="Rectangle 64">
                <a:extLst>
                  <a:ext uri="{FF2B5EF4-FFF2-40B4-BE49-F238E27FC236}">
                    <a16:creationId xmlns:a16="http://schemas.microsoft.com/office/drawing/2014/main" id="{2B22619C-0EC6-495B-B47E-2AF86FBA9CE3}"/>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server">
                <a:extLst>
                  <a:ext uri="{FF2B5EF4-FFF2-40B4-BE49-F238E27FC236}">
                    <a16:creationId xmlns:a16="http://schemas.microsoft.com/office/drawing/2014/main" id="{661BB6C4-22C4-4344-A0FE-DC9BD22430D6}"/>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pic>
          <p:nvPicPr>
            <p:cNvPr id="67" name="Graphic 66">
              <a:extLst>
                <a:ext uri="{FF2B5EF4-FFF2-40B4-BE49-F238E27FC236}">
                  <a16:creationId xmlns:a16="http://schemas.microsoft.com/office/drawing/2014/main" id="{F508C346-EC11-4BDB-B439-3D7BC72DD3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1836" y="3664735"/>
              <a:ext cx="69644" cy="64669"/>
            </a:xfrm>
            <a:prstGeom prst="rect">
              <a:avLst/>
            </a:prstGeom>
          </p:spPr>
        </p:pic>
        <p:pic>
          <p:nvPicPr>
            <p:cNvPr id="68" name="Graphic 67">
              <a:extLst>
                <a:ext uri="{FF2B5EF4-FFF2-40B4-BE49-F238E27FC236}">
                  <a16:creationId xmlns:a16="http://schemas.microsoft.com/office/drawing/2014/main" id="{C053E93C-0698-4326-B3AF-FEF09C7F9D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476084" y="3757813"/>
              <a:ext cx="84920" cy="46320"/>
            </a:xfrm>
            <a:prstGeom prst="rect">
              <a:avLst/>
            </a:prstGeom>
          </p:spPr>
        </p:pic>
        <p:grpSp>
          <p:nvGrpSpPr>
            <p:cNvPr id="69" name="Group 68">
              <a:extLst>
                <a:ext uri="{FF2B5EF4-FFF2-40B4-BE49-F238E27FC236}">
                  <a16:creationId xmlns:a16="http://schemas.microsoft.com/office/drawing/2014/main" id="{B6994177-20A9-4D42-B811-AB4E285B5C23}"/>
                </a:ext>
              </a:extLst>
            </p:cNvPr>
            <p:cNvGrpSpPr/>
            <p:nvPr/>
          </p:nvGrpSpPr>
          <p:grpSpPr>
            <a:xfrm>
              <a:off x="5465828" y="3840955"/>
              <a:ext cx="68517" cy="130950"/>
              <a:chOff x="2136298" y="4226790"/>
              <a:chExt cx="196678" cy="375893"/>
            </a:xfrm>
          </p:grpSpPr>
          <p:sp>
            <p:nvSpPr>
              <p:cNvPr id="70" name="Rectangle 69">
                <a:extLst>
                  <a:ext uri="{FF2B5EF4-FFF2-40B4-BE49-F238E27FC236}">
                    <a16:creationId xmlns:a16="http://schemas.microsoft.com/office/drawing/2014/main" id="{ACDB52BF-6614-4C4B-B8AD-062842A04B48}"/>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server">
                <a:extLst>
                  <a:ext uri="{FF2B5EF4-FFF2-40B4-BE49-F238E27FC236}">
                    <a16:creationId xmlns:a16="http://schemas.microsoft.com/office/drawing/2014/main" id="{95710A65-2DD2-4975-ABCF-2EADD230E638}"/>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72" name="Group 71">
              <a:extLst>
                <a:ext uri="{FF2B5EF4-FFF2-40B4-BE49-F238E27FC236}">
                  <a16:creationId xmlns:a16="http://schemas.microsoft.com/office/drawing/2014/main" id="{DA0DE271-FB03-4489-8016-B617C1492D4D}"/>
                </a:ext>
              </a:extLst>
            </p:cNvPr>
            <p:cNvGrpSpPr/>
            <p:nvPr/>
          </p:nvGrpSpPr>
          <p:grpSpPr>
            <a:xfrm>
              <a:off x="5550342" y="3840955"/>
              <a:ext cx="68517" cy="130950"/>
              <a:chOff x="2136298" y="4226790"/>
              <a:chExt cx="196678" cy="375893"/>
            </a:xfrm>
          </p:grpSpPr>
          <p:sp>
            <p:nvSpPr>
              <p:cNvPr id="73" name="Rectangle 72">
                <a:extLst>
                  <a:ext uri="{FF2B5EF4-FFF2-40B4-BE49-F238E27FC236}">
                    <a16:creationId xmlns:a16="http://schemas.microsoft.com/office/drawing/2014/main" id="{BBC27D58-4A73-4F6E-A40C-28A6CC8903F9}"/>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server">
                <a:extLst>
                  <a:ext uri="{FF2B5EF4-FFF2-40B4-BE49-F238E27FC236}">
                    <a16:creationId xmlns:a16="http://schemas.microsoft.com/office/drawing/2014/main" id="{17D13A32-C0C4-4A12-AF10-F569D6D99239}"/>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82" name="Group 81">
              <a:extLst>
                <a:ext uri="{FF2B5EF4-FFF2-40B4-BE49-F238E27FC236}">
                  <a16:creationId xmlns:a16="http://schemas.microsoft.com/office/drawing/2014/main" id="{FE58DA14-4CAC-4C66-87EB-3432A3154678}"/>
                </a:ext>
              </a:extLst>
            </p:cNvPr>
            <p:cNvGrpSpPr/>
            <p:nvPr/>
          </p:nvGrpSpPr>
          <p:grpSpPr>
            <a:xfrm>
              <a:off x="5634857" y="3840955"/>
              <a:ext cx="68517" cy="130950"/>
              <a:chOff x="2136298" y="4226790"/>
              <a:chExt cx="196678" cy="375893"/>
            </a:xfrm>
          </p:grpSpPr>
          <p:sp>
            <p:nvSpPr>
              <p:cNvPr id="83" name="Rectangle 82">
                <a:extLst>
                  <a:ext uri="{FF2B5EF4-FFF2-40B4-BE49-F238E27FC236}">
                    <a16:creationId xmlns:a16="http://schemas.microsoft.com/office/drawing/2014/main" id="{6FFEEB08-EFBC-476C-AC29-E68781693F33}"/>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 name="server">
                <a:extLst>
                  <a:ext uri="{FF2B5EF4-FFF2-40B4-BE49-F238E27FC236}">
                    <a16:creationId xmlns:a16="http://schemas.microsoft.com/office/drawing/2014/main" id="{BA016852-8300-40A7-B4FD-24AEEDCC2D44}"/>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grpSp>
        <p:nvGrpSpPr>
          <p:cNvPr id="20" name="Group 19">
            <a:extLst>
              <a:ext uri="{FF2B5EF4-FFF2-40B4-BE49-F238E27FC236}">
                <a16:creationId xmlns:a16="http://schemas.microsoft.com/office/drawing/2014/main" id="{A1944DC7-A23B-4156-9202-DB56A667DE13}"/>
              </a:ext>
            </a:extLst>
          </p:cNvPr>
          <p:cNvGrpSpPr/>
          <p:nvPr/>
        </p:nvGrpSpPr>
        <p:grpSpPr>
          <a:xfrm>
            <a:off x="5211097" y="4977278"/>
            <a:ext cx="950551" cy="653171"/>
            <a:chOff x="5210931" y="4882132"/>
            <a:chExt cx="668058" cy="459056"/>
          </a:xfrm>
        </p:grpSpPr>
        <p:sp>
          <p:nvSpPr>
            <p:cNvPr id="40" name="Rectangle: Rounded Corners 39">
              <a:extLst>
                <a:ext uri="{FF2B5EF4-FFF2-40B4-BE49-F238E27FC236}">
                  <a16:creationId xmlns:a16="http://schemas.microsoft.com/office/drawing/2014/main" id="{D9B3B51D-E3B7-4988-92B9-2C4ACD033923}"/>
                </a:ext>
              </a:extLst>
            </p:cNvPr>
            <p:cNvSpPr/>
            <p:nvPr/>
          </p:nvSpPr>
          <p:spPr bwMode="auto">
            <a:xfrm>
              <a:off x="5210931" y="4882132"/>
              <a:ext cx="668058" cy="459056"/>
            </a:xfrm>
            <a:prstGeom prst="roundRect">
              <a:avLst/>
            </a:prstGeom>
            <a:solidFill>
              <a:schemeClr val="bg1"/>
            </a:solidFill>
            <a:ln>
              <a:noFill/>
            </a:ln>
            <a:effectLst>
              <a:outerShdw blurRad="889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5" name="Graphic 84">
              <a:extLst>
                <a:ext uri="{FF2B5EF4-FFF2-40B4-BE49-F238E27FC236}">
                  <a16:creationId xmlns:a16="http://schemas.microsoft.com/office/drawing/2014/main" id="{5BEFB9DD-D2F5-4666-8D8E-114EEC1845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1871" y="4977719"/>
              <a:ext cx="523925" cy="267881"/>
            </a:xfrm>
            <a:prstGeom prst="rect">
              <a:avLst/>
            </a:prstGeom>
          </p:spPr>
        </p:pic>
        <p:sp>
          <p:nvSpPr>
            <p:cNvPr id="19" name="Rectangle 18">
              <a:extLst>
                <a:ext uri="{FF2B5EF4-FFF2-40B4-BE49-F238E27FC236}">
                  <a16:creationId xmlns:a16="http://schemas.microsoft.com/office/drawing/2014/main" id="{21998642-2C1D-47D6-9A41-0D6D8392A966}"/>
                </a:ext>
              </a:extLst>
            </p:cNvPr>
            <p:cNvSpPr/>
            <p:nvPr/>
          </p:nvSpPr>
          <p:spPr bwMode="auto">
            <a:xfrm>
              <a:off x="5476502" y="5080000"/>
              <a:ext cx="151600" cy="5321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6" name="Commitments_EC4D">
              <a:extLst>
                <a:ext uri="{FF2B5EF4-FFF2-40B4-BE49-F238E27FC236}">
                  <a16:creationId xmlns:a16="http://schemas.microsoft.com/office/drawing/2014/main" id="{EDDD00EA-CEFD-4EC2-94AA-4505993B6448}"/>
                </a:ext>
              </a:extLst>
            </p:cNvPr>
            <p:cNvSpPr>
              <a:spLocks noChangeAspect="1" noEditPoints="1"/>
            </p:cNvSpPr>
            <p:nvPr/>
          </p:nvSpPr>
          <p:spPr bwMode="auto">
            <a:xfrm>
              <a:off x="5461313" y="5027450"/>
              <a:ext cx="179625" cy="168420"/>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solidFill>
              <a:schemeClr val="bg1"/>
            </a:solidFill>
            <a:ln w="952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Tree>
    <p:extLst>
      <p:ext uri="{BB962C8B-B14F-4D97-AF65-F5344CB8AC3E}">
        <p14:creationId xmlns:p14="http://schemas.microsoft.com/office/powerpoint/2010/main" val="820759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353535"/>
                </a:solidFill>
                <a:latin typeface="Arial" charset="0"/>
                <a:cs typeface="Arial" charset="0"/>
              </a:rPr>
              <a:t>Broad Protection of the Cloud</a:t>
            </a:r>
            <a:endParaRPr lang="en-US" dirty="0"/>
          </a:p>
        </p:txBody>
      </p:sp>
      <p:graphicFrame>
        <p:nvGraphicFramePr>
          <p:cNvPr id="3" name="Table 2"/>
          <p:cNvGraphicFramePr>
            <a:graphicFrameLocks noGrp="1"/>
          </p:cNvGraphicFramePr>
          <p:nvPr/>
        </p:nvGraphicFramePr>
        <p:xfrm>
          <a:off x="382491" y="1295956"/>
          <a:ext cx="11513999" cy="4628932"/>
        </p:xfrm>
        <a:graphic>
          <a:graphicData uri="http://schemas.openxmlformats.org/drawingml/2006/table">
            <a:tbl>
              <a:tblPr firstRow="1" bandRow="1">
                <a:tableStyleId>{5202B0CA-FC54-4496-8BCA-5EF66A818D29}</a:tableStyleId>
              </a:tblPr>
              <a:tblGrid>
                <a:gridCol w="1861842">
                  <a:extLst>
                    <a:ext uri="{9D8B030D-6E8A-4147-A177-3AD203B41FA5}">
                      <a16:colId xmlns:a16="http://schemas.microsoft.com/office/drawing/2014/main" val="20000"/>
                    </a:ext>
                  </a:extLst>
                </a:gridCol>
                <a:gridCol w="634597">
                  <a:extLst>
                    <a:ext uri="{9D8B030D-6E8A-4147-A177-3AD203B41FA5}">
                      <a16:colId xmlns:a16="http://schemas.microsoft.com/office/drawing/2014/main" val="20001"/>
                    </a:ext>
                  </a:extLst>
                </a:gridCol>
                <a:gridCol w="901756">
                  <a:extLst>
                    <a:ext uri="{9D8B030D-6E8A-4147-A177-3AD203B41FA5}">
                      <a16:colId xmlns:a16="http://schemas.microsoft.com/office/drawing/2014/main" val="20002"/>
                    </a:ext>
                  </a:extLst>
                </a:gridCol>
                <a:gridCol w="901756">
                  <a:extLst>
                    <a:ext uri="{9D8B030D-6E8A-4147-A177-3AD203B41FA5}">
                      <a16:colId xmlns:a16="http://schemas.microsoft.com/office/drawing/2014/main" val="20003"/>
                    </a:ext>
                  </a:extLst>
                </a:gridCol>
                <a:gridCol w="901756">
                  <a:extLst>
                    <a:ext uri="{9D8B030D-6E8A-4147-A177-3AD203B41FA5}">
                      <a16:colId xmlns:a16="http://schemas.microsoft.com/office/drawing/2014/main" val="20004"/>
                    </a:ext>
                  </a:extLst>
                </a:gridCol>
                <a:gridCol w="901756">
                  <a:extLst>
                    <a:ext uri="{9D8B030D-6E8A-4147-A177-3AD203B41FA5}">
                      <a16:colId xmlns:a16="http://schemas.microsoft.com/office/drawing/2014/main" val="20005"/>
                    </a:ext>
                  </a:extLst>
                </a:gridCol>
                <a:gridCol w="901756">
                  <a:extLst>
                    <a:ext uri="{9D8B030D-6E8A-4147-A177-3AD203B41FA5}">
                      <a16:colId xmlns:a16="http://schemas.microsoft.com/office/drawing/2014/main" val="4111663444"/>
                    </a:ext>
                  </a:extLst>
                </a:gridCol>
                <a:gridCol w="901756">
                  <a:extLst>
                    <a:ext uri="{9D8B030D-6E8A-4147-A177-3AD203B41FA5}">
                      <a16:colId xmlns:a16="http://schemas.microsoft.com/office/drawing/2014/main" val="20006"/>
                    </a:ext>
                  </a:extLst>
                </a:gridCol>
                <a:gridCol w="901756">
                  <a:extLst>
                    <a:ext uri="{9D8B030D-6E8A-4147-A177-3AD203B41FA5}">
                      <a16:colId xmlns:a16="http://schemas.microsoft.com/office/drawing/2014/main" val="20007"/>
                    </a:ext>
                  </a:extLst>
                </a:gridCol>
                <a:gridCol w="901756">
                  <a:extLst>
                    <a:ext uri="{9D8B030D-6E8A-4147-A177-3AD203B41FA5}">
                      <a16:colId xmlns:a16="http://schemas.microsoft.com/office/drawing/2014/main" val="20008"/>
                    </a:ext>
                  </a:extLst>
                </a:gridCol>
                <a:gridCol w="901756">
                  <a:extLst>
                    <a:ext uri="{9D8B030D-6E8A-4147-A177-3AD203B41FA5}">
                      <a16:colId xmlns:a16="http://schemas.microsoft.com/office/drawing/2014/main" val="2284455459"/>
                    </a:ext>
                  </a:extLst>
                </a:gridCol>
                <a:gridCol w="901756">
                  <a:extLst>
                    <a:ext uri="{9D8B030D-6E8A-4147-A177-3AD203B41FA5}">
                      <a16:colId xmlns:a16="http://schemas.microsoft.com/office/drawing/2014/main" val="2313156331"/>
                    </a:ext>
                  </a:extLst>
                </a:gridCol>
              </a:tblGrid>
              <a:tr h="591669">
                <a:tc>
                  <a:txBody>
                    <a:bodyPr/>
                    <a:lstStyle/>
                    <a:p>
                      <a:pPr algn="ctr" fontAlgn="ctr"/>
                      <a:endParaRPr lang="en-US" sz="1200" b="1" u="none" strike="noStrike" dirty="0">
                        <a:solidFill>
                          <a:schemeClr val="bg1"/>
                        </a:solidFill>
                        <a:effectLst/>
                      </a:endParaRPr>
                    </a:p>
                  </a:txBody>
                  <a:tcPr marL="16925" marR="16925" marT="9523" marB="0" anchor="ctr">
                    <a:noFill/>
                  </a:tcPr>
                </a:tc>
                <a:tc>
                  <a:txBody>
                    <a:bodyPr/>
                    <a:lstStyle/>
                    <a:p>
                      <a:pPr algn="ctr" fontAlgn="ctr"/>
                      <a:r>
                        <a:rPr lang="en-US" sz="1200" b="1" u="none" strike="noStrike" dirty="0">
                          <a:solidFill>
                            <a:schemeClr val="bg1"/>
                          </a:solidFill>
                          <a:effectLst/>
                        </a:rPr>
                        <a:t>VMWare</a:t>
                      </a:r>
                      <a:r>
                        <a:rPr lang="en-US" sz="1200" u="none" strike="noStrike" dirty="0">
                          <a:solidFill>
                            <a:schemeClr val="bg1"/>
                          </a:solidFill>
                          <a:effectLst/>
                        </a:rPr>
                        <a:t> </a:t>
                      </a:r>
                      <a:r>
                        <a:rPr lang="en-US" sz="1200" b="1" u="none" strike="noStrike" dirty="0">
                          <a:solidFill>
                            <a:schemeClr val="bg1"/>
                          </a:solidFill>
                          <a:effectLst/>
                        </a:rPr>
                        <a:t>vSphere</a:t>
                      </a:r>
                      <a:endParaRPr lang="en-US" sz="1200" b="1" i="0" u="none" strike="noStrike" dirty="0">
                        <a:solidFill>
                          <a:schemeClr val="bg1"/>
                        </a:solidFill>
                        <a:effectLst/>
                        <a:latin typeface="Calibri"/>
                      </a:endParaRPr>
                    </a:p>
                  </a:txBody>
                  <a:tcPr marL="16925" marR="16925" marT="9523" marB="0" anchor="ctr">
                    <a:solidFill>
                      <a:schemeClr val="accent6">
                        <a:lumMod val="50000"/>
                      </a:schemeClr>
                    </a:solidFill>
                  </a:tcP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b="1" u="none" strike="noStrike">
                          <a:solidFill>
                            <a:schemeClr val="bg1"/>
                          </a:solidFill>
                          <a:effectLst/>
                        </a:rPr>
                        <a:t>Citrix</a:t>
                      </a:r>
                      <a:r>
                        <a:rPr lang="en-US" sz="1200" b="1" i="0" u="none" strike="noStrike" baseline="0">
                          <a:solidFill>
                            <a:schemeClr val="bg1"/>
                          </a:solidFill>
                          <a:effectLst/>
                          <a:latin typeface="Calibri"/>
                        </a:rPr>
                        <a:t> </a:t>
                      </a:r>
                      <a:r>
                        <a:rPr lang="en-US" sz="1200" b="1" u="none" strike="noStrike">
                          <a:solidFill>
                            <a:schemeClr val="bg1"/>
                          </a:solidFill>
                          <a:effectLst/>
                        </a:rPr>
                        <a:t>Xen</a:t>
                      </a:r>
                    </a:p>
                    <a:p>
                      <a:pPr algn="ctr" fontAlgn="ctr"/>
                      <a:r>
                        <a:rPr lang="en-US" sz="1200" b="1" u="none" strike="noStrike">
                          <a:solidFill>
                            <a:schemeClr val="bg1"/>
                          </a:solidFill>
                          <a:effectLst/>
                        </a:rPr>
                        <a:t>Server </a:t>
                      </a:r>
                    </a:p>
                  </a:txBody>
                  <a:tcPr marL="16925" marR="16925" marT="9523" marB="0" anchor="ctr">
                    <a:solidFill>
                      <a:schemeClr val="accent6">
                        <a:lumMod val="50000"/>
                      </a:schemeClr>
                    </a:solidFill>
                  </a:tcPr>
                </a:tc>
                <a:tc>
                  <a:txBody>
                    <a:bodyPr/>
                    <a:lstStyle/>
                    <a:p>
                      <a:pPr algn="ctr" fontAlgn="ctr"/>
                      <a:r>
                        <a:rPr lang="en-US" sz="1200" b="1" u="none" strike="noStrike" dirty="0">
                          <a:solidFill>
                            <a:schemeClr val="bg1"/>
                          </a:solidFill>
                          <a:effectLst/>
                        </a:rPr>
                        <a:t>Xen</a:t>
                      </a:r>
                      <a:endParaRPr lang="en-US" sz="1200" b="1" i="0" u="none" strike="noStrike" dirty="0">
                        <a:solidFill>
                          <a:schemeClr val="bg1"/>
                        </a:solidFill>
                        <a:effectLst/>
                        <a:latin typeface="Calibri"/>
                      </a:endParaRPr>
                    </a:p>
                  </a:txBody>
                  <a:tcPr marL="16925" marR="16925" marT="9523" marB="0" anchor="ctr">
                    <a:solidFill>
                      <a:schemeClr val="accent6">
                        <a:lumMod val="50000"/>
                      </a:schemeClr>
                    </a:solidFill>
                  </a:tcPr>
                </a:tc>
                <a:tc>
                  <a:txBody>
                    <a:bodyPr/>
                    <a:lstStyle/>
                    <a:p>
                      <a:pPr algn="ctr" fontAlgn="ctr"/>
                      <a:r>
                        <a:rPr lang="en-US" sz="1200" b="1" u="none" strike="noStrike" dirty="0">
                          <a:solidFill>
                            <a:schemeClr val="bg1"/>
                          </a:solidFill>
                          <a:effectLst/>
                        </a:rPr>
                        <a:t>KVM</a:t>
                      </a:r>
                      <a:endParaRPr lang="en-US" sz="1200" b="1" i="0" u="none" strike="noStrike" dirty="0">
                        <a:solidFill>
                          <a:schemeClr val="bg1"/>
                        </a:solidFill>
                        <a:effectLst/>
                        <a:latin typeface="Calibri"/>
                      </a:endParaRPr>
                    </a:p>
                  </a:txBody>
                  <a:tcPr marL="16925" marR="16925" marT="9523" marB="0" anchor="ctr">
                    <a:solidFill>
                      <a:schemeClr val="accent6">
                        <a:lumMod val="50000"/>
                      </a:schemeClr>
                    </a:solidFill>
                  </a:tcP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rPr>
                        <a:t>Microsoft Hyper-V</a:t>
                      </a:r>
                      <a:endParaRPr lang="en-US" sz="1200" b="1" i="0" u="none" strike="noStrike" dirty="0">
                        <a:solidFill>
                          <a:schemeClr val="bg1"/>
                        </a:solidFill>
                        <a:effectLst/>
                        <a:latin typeface="Calibri"/>
                      </a:endParaRPr>
                    </a:p>
                  </a:txBody>
                  <a:tcPr marL="16925" marR="16925" marT="9523" marB="0" anchor="ctr">
                    <a:solidFill>
                      <a:schemeClr val="accent6">
                        <a:lumMod val="50000"/>
                      </a:schemeClr>
                    </a:solidFill>
                  </a:tcP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b="1" i="0" u="none" strike="noStrike" dirty="0">
                          <a:solidFill>
                            <a:schemeClr val="bg1"/>
                          </a:solidFill>
                          <a:effectLst/>
                          <a:latin typeface="Calibri"/>
                        </a:rPr>
                        <a:t>Nutanix</a:t>
                      </a:r>
                    </a:p>
                    <a:p>
                      <a:pPr marL="0" marR="0" indent="0" algn="ctr" defTabSz="914240" rtl="0" eaLnBrk="1" fontAlgn="ctr" latinLnBrk="0" hangingPunct="1">
                        <a:lnSpc>
                          <a:spcPct val="100000"/>
                        </a:lnSpc>
                        <a:spcBef>
                          <a:spcPts val="0"/>
                        </a:spcBef>
                        <a:spcAft>
                          <a:spcPts val="0"/>
                        </a:spcAft>
                        <a:buClrTx/>
                        <a:buSzTx/>
                        <a:buFontTx/>
                        <a:buNone/>
                        <a:tabLst/>
                        <a:defRPr/>
                      </a:pPr>
                      <a:r>
                        <a:rPr lang="en-US" sz="1200" b="1" i="0" u="none" strike="noStrike" dirty="0">
                          <a:solidFill>
                            <a:schemeClr val="bg1"/>
                          </a:solidFill>
                          <a:effectLst/>
                          <a:latin typeface="Calibri"/>
                        </a:rPr>
                        <a:t>AHV</a:t>
                      </a:r>
                    </a:p>
                  </a:txBody>
                  <a:tcPr marL="16925" marR="16925" marT="9523" marB="0" anchor="ctr">
                    <a:solidFill>
                      <a:schemeClr val="accent6">
                        <a:lumMod val="50000"/>
                      </a:schemeClr>
                    </a:solidFill>
                  </a:tcP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rPr>
                        <a:t>Amazon </a:t>
                      </a:r>
                      <a:br>
                        <a:rPr lang="en-US" sz="1200" b="1" u="none" strike="noStrike" dirty="0">
                          <a:solidFill>
                            <a:schemeClr val="bg1"/>
                          </a:solidFill>
                          <a:effectLst/>
                        </a:rPr>
                      </a:br>
                      <a:r>
                        <a:rPr lang="en-US" sz="1200" b="1" u="none" strike="noStrike" dirty="0">
                          <a:solidFill>
                            <a:schemeClr val="bg1"/>
                          </a:solidFill>
                          <a:effectLst/>
                        </a:rPr>
                        <a:t>AWS</a:t>
                      </a:r>
                      <a:endParaRPr lang="en-US" sz="1200" b="1" i="0" u="none" strike="noStrike" dirty="0">
                        <a:solidFill>
                          <a:schemeClr val="bg1"/>
                        </a:solidFill>
                        <a:effectLst/>
                        <a:latin typeface="Calibri"/>
                      </a:endParaRPr>
                    </a:p>
                  </a:txBody>
                  <a:tcPr marL="16925" marR="16925" marT="9523" marB="0" anchor="ctr">
                    <a:solidFill>
                      <a:schemeClr val="accent6">
                        <a:lumMod val="75000"/>
                      </a:schemeClr>
                    </a:solidFill>
                  </a:tcPr>
                </a:tc>
                <a:tc>
                  <a:txBody>
                    <a:bodyPr/>
                    <a:lstStyle/>
                    <a:p>
                      <a:pPr marL="0" marR="0" indent="0" algn="ctr" defTabSz="914240" rtl="0" eaLnBrk="1" fontAlgn="ctr" latinLnBrk="0" hangingPunct="1">
                        <a:lnSpc>
                          <a:spcPct val="100000"/>
                        </a:lnSpc>
                        <a:spcBef>
                          <a:spcPts val="0"/>
                        </a:spcBef>
                        <a:spcAft>
                          <a:spcPts val="0"/>
                        </a:spcAft>
                        <a:buClrTx/>
                        <a:buSzTx/>
                        <a:buFontTx/>
                        <a:buNone/>
                        <a:tabLst/>
                        <a:defRPr/>
                      </a:pPr>
                      <a:r>
                        <a:rPr lang="en-US" sz="1200" b="1" u="none" strike="noStrike" dirty="0">
                          <a:solidFill>
                            <a:schemeClr val="bg1"/>
                          </a:solidFill>
                          <a:effectLst/>
                        </a:rPr>
                        <a:t>Microsoft Azure</a:t>
                      </a:r>
                      <a:endParaRPr lang="en-US" sz="1200" b="1" i="0" u="none" strike="noStrike" dirty="0">
                        <a:solidFill>
                          <a:schemeClr val="bg1"/>
                        </a:solidFill>
                        <a:effectLst/>
                        <a:latin typeface="+mn-lt"/>
                        <a:cs typeface="Arial"/>
                      </a:endParaRPr>
                    </a:p>
                  </a:txBody>
                  <a:tcPr marL="16925" marR="16925" marT="9523" marB="0" anchor="ctr">
                    <a:solidFill>
                      <a:schemeClr val="accent6">
                        <a:lumMod val="75000"/>
                      </a:schemeClr>
                    </a:solidFill>
                  </a:tcPr>
                </a:tc>
                <a:tc>
                  <a:txBody>
                    <a:bodyPr/>
                    <a:lstStyle/>
                    <a:p>
                      <a:pPr algn="ctr" fontAlgn="ctr"/>
                      <a:r>
                        <a:rPr lang="en-US" sz="1200" b="1" i="0" u="none" strike="noStrike">
                          <a:solidFill>
                            <a:srgbClr val="FFFFFF"/>
                          </a:solidFill>
                          <a:effectLst/>
                          <a:latin typeface="+mn-lt"/>
                          <a:cs typeface="Arial"/>
                        </a:rPr>
                        <a:t>Oracle</a:t>
                      </a:r>
                      <a:br>
                        <a:rPr lang="en-US" sz="1200" b="1" i="0" u="none" strike="noStrike">
                          <a:solidFill>
                            <a:srgbClr val="FFFFFF"/>
                          </a:solidFill>
                          <a:effectLst/>
                          <a:latin typeface="+mn-lt"/>
                          <a:cs typeface="Arial"/>
                        </a:rPr>
                      </a:br>
                      <a:r>
                        <a:rPr lang="en-US" sz="1200" b="1" u="none" strike="noStrike">
                          <a:solidFill>
                            <a:schemeClr val="bg1"/>
                          </a:solidFill>
                          <a:effectLst/>
                        </a:rPr>
                        <a:t>OPC</a:t>
                      </a:r>
                      <a:endParaRPr lang="en-US" sz="1200" b="1" i="0" u="none" strike="noStrike">
                        <a:solidFill>
                          <a:schemeClr val="bg1"/>
                        </a:solidFill>
                        <a:effectLst/>
                        <a:latin typeface="Arial"/>
                        <a:cs typeface="Arial"/>
                      </a:endParaRPr>
                    </a:p>
                  </a:txBody>
                  <a:tcPr marL="16925" marR="16925" marT="9523" marB="0" anchor="ctr">
                    <a:solidFill>
                      <a:schemeClr val="accent6">
                        <a:lumMod val="75000"/>
                      </a:schemeClr>
                    </a:solidFill>
                  </a:tcPr>
                </a:tc>
                <a:tc>
                  <a:txBody>
                    <a:bodyPr/>
                    <a:lstStyle/>
                    <a:p>
                      <a:pPr algn="ctr" fontAlgn="ctr"/>
                      <a:r>
                        <a:rPr lang="en-US" sz="1200" b="1" i="0" u="none" strike="noStrike" dirty="0">
                          <a:solidFill>
                            <a:schemeClr val="bg1"/>
                          </a:solidFill>
                          <a:effectLst/>
                          <a:latin typeface="Arial"/>
                          <a:cs typeface="Arial"/>
                        </a:rPr>
                        <a:t>Google</a:t>
                      </a:r>
                      <a:br>
                        <a:rPr lang="en-US" sz="1200" b="1" i="0" u="none" strike="noStrike" dirty="0">
                          <a:solidFill>
                            <a:schemeClr val="bg1"/>
                          </a:solidFill>
                          <a:effectLst/>
                          <a:latin typeface="Arial"/>
                          <a:cs typeface="Arial"/>
                        </a:rPr>
                      </a:br>
                      <a:r>
                        <a:rPr lang="en-US" sz="1200" b="1" i="0" u="none" strike="noStrike" dirty="0">
                          <a:solidFill>
                            <a:schemeClr val="bg1"/>
                          </a:solidFill>
                          <a:effectLst/>
                          <a:latin typeface="Arial"/>
                          <a:cs typeface="Arial"/>
                        </a:rPr>
                        <a:t>GCP</a:t>
                      </a:r>
                    </a:p>
                  </a:txBody>
                  <a:tcPr marL="16925" marR="16925" marT="9523" marB="0" anchor="ctr">
                    <a:solidFill>
                      <a:schemeClr val="accent6">
                        <a:lumMod val="75000"/>
                      </a:schemeClr>
                    </a:solidFill>
                  </a:tcPr>
                </a:tc>
                <a:tc>
                  <a:txBody>
                    <a:bodyPr/>
                    <a:lstStyle/>
                    <a:p>
                      <a:pPr algn="ctr" fontAlgn="ctr"/>
                      <a:r>
                        <a:rPr lang="en-US" sz="1200" b="1" i="0" u="none" strike="noStrike" dirty="0" err="1">
                          <a:solidFill>
                            <a:schemeClr val="bg1"/>
                          </a:solidFill>
                          <a:effectLst/>
                          <a:latin typeface="Arial"/>
                          <a:cs typeface="Arial"/>
                        </a:rPr>
                        <a:t>Aliyun</a:t>
                      </a:r>
                      <a:endParaRPr lang="en-US" sz="1200" b="1" i="0" u="none" strike="noStrike" dirty="0">
                        <a:solidFill>
                          <a:schemeClr val="bg1"/>
                        </a:solidFill>
                        <a:effectLst/>
                        <a:latin typeface="Arial"/>
                        <a:cs typeface="Arial"/>
                      </a:endParaRPr>
                    </a:p>
                  </a:txBody>
                  <a:tcPr marL="16925" marR="16925" marT="9523" marB="0" anchor="ctr">
                    <a:solidFill>
                      <a:schemeClr val="accent6">
                        <a:lumMod val="75000"/>
                      </a:schemeClr>
                    </a:solidFill>
                  </a:tcPr>
                </a:tc>
                <a:extLst>
                  <a:ext uri="{0D108BD9-81ED-4DB2-BD59-A6C34878D82A}">
                    <a16:rowId xmlns:a16="http://schemas.microsoft.com/office/drawing/2014/main" val="10000"/>
                  </a:ext>
                </a:extLst>
              </a:tr>
              <a:tr h="305165">
                <a:tc>
                  <a:txBody>
                    <a:bodyPr/>
                    <a:lstStyle/>
                    <a:p>
                      <a:pPr algn="l" fontAlgn="ctr"/>
                      <a:r>
                        <a:rPr lang="en-US" sz="1200" b="1" u="none" strike="noStrike" dirty="0">
                          <a:effectLst/>
                        </a:rPr>
                        <a:t>FortiGate-VM*</a:t>
                      </a:r>
                      <a:endParaRPr lang="en-US" sz="1200" b="1" i="0" u="none" strike="noStrike" dirty="0">
                        <a:solidFill>
                          <a:schemeClr val="bg1"/>
                        </a:solidFill>
                        <a:effectLst/>
                        <a:latin typeface="Arial"/>
                        <a:cs typeface="Arial"/>
                      </a:endParaRPr>
                    </a:p>
                  </a:txBody>
                  <a:tcPr marL="47976"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dirty="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dirty="0">
                        <a:ln>
                          <a:noFill/>
                        </a:ln>
                        <a:solidFill>
                          <a:srgbClr val="446E60"/>
                        </a:solidFill>
                        <a:effectLst/>
                        <a:uLnTx/>
                        <a:uFillTx/>
                        <a:latin typeface="+mn-lt"/>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a:solidFill>
                          <a:schemeClr val="bg2">
                            <a:lumMod val="50000"/>
                          </a:schemeClr>
                        </a:solidFill>
                        <a:latin typeface="+mn-lt"/>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dirty="0">
                        <a:solidFill>
                          <a:schemeClr val="bg2">
                            <a:lumMod val="50000"/>
                          </a:schemeClr>
                        </a:solidFill>
                        <a:latin typeface="+mn-lt"/>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6E60"/>
                        </a:solidFill>
                        <a:effectLst/>
                        <a:uLnTx/>
                        <a:uFillTx/>
                        <a:latin typeface="+mn-lt"/>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a:solidFill>
                          <a:schemeClr val="bg2">
                            <a:lumMod val="50000"/>
                          </a:schemeClr>
                        </a:solidFill>
                        <a:latin typeface="+mn-lt"/>
                      </a:endParaRPr>
                    </a:p>
                  </a:txBody>
                  <a:tcPr marL="16925" marR="16925" marT="9523" marB="0" anchor="ctr"/>
                </a:tc>
                <a:extLst>
                  <a:ext uri="{0D108BD9-81ED-4DB2-BD59-A6C34878D82A}">
                    <a16:rowId xmlns:a16="http://schemas.microsoft.com/office/drawing/2014/main" val="10001"/>
                  </a:ext>
                </a:extLst>
              </a:tr>
              <a:tr h="305165">
                <a:tc>
                  <a:txBody>
                    <a:bodyPr/>
                    <a:lstStyle/>
                    <a:p>
                      <a:pPr algn="l" fontAlgn="ctr"/>
                      <a:r>
                        <a:rPr lang="en-US" sz="1200" b="1" u="none" strike="noStrike">
                          <a:effectLst/>
                        </a:rPr>
                        <a:t>FortiManager-VM</a:t>
                      </a:r>
                      <a:endParaRPr lang="en-US" sz="1200" b="1" i="0" u="none" strike="noStrike">
                        <a:solidFill>
                          <a:schemeClr val="bg1"/>
                        </a:solidFill>
                        <a:effectLst/>
                        <a:latin typeface="Arial"/>
                        <a:cs typeface="Arial"/>
                      </a:endParaRPr>
                    </a:p>
                  </a:txBody>
                  <a:tcPr marL="47976"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dirty="0">
                        <a:ln>
                          <a:noFill/>
                        </a:ln>
                        <a:solidFill>
                          <a:srgbClr val="446E60"/>
                        </a:solidFill>
                        <a:effectLst/>
                        <a:uLnTx/>
                        <a:uFillTx/>
                        <a:latin typeface="+mn-lt"/>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5" marR="16925" marT="9523" marB="0" anchor="ctr"/>
                </a:tc>
                <a:tc>
                  <a:txBody>
                    <a:bodyPr/>
                    <a:lstStyle/>
                    <a:p>
                      <a:endParaRPr lang="en-US" sz="1800"/>
                    </a:p>
                  </a:txBody>
                  <a:tcPr marL="16925" marR="16925" marT="9523" marB="0" anchor="ctr"/>
                </a:tc>
                <a:extLst>
                  <a:ext uri="{0D108BD9-81ED-4DB2-BD59-A6C34878D82A}">
                    <a16:rowId xmlns:a16="http://schemas.microsoft.com/office/drawing/2014/main" val="10002"/>
                  </a:ext>
                </a:extLst>
              </a:tr>
              <a:tr h="305165">
                <a:tc>
                  <a:txBody>
                    <a:bodyPr/>
                    <a:lstStyle/>
                    <a:p>
                      <a:pPr algn="l" fontAlgn="ctr"/>
                      <a:r>
                        <a:rPr lang="en-US" sz="1200" b="1" u="none" strike="noStrike">
                          <a:effectLst/>
                        </a:rPr>
                        <a:t>FortiAnalyzer-VM</a:t>
                      </a:r>
                      <a:endParaRPr lang="en-US" sz="1200" b="1" i="0" u="none" strike="noStrike">
                        <a:solidFill>
                          <a:schemeClr val="bg1"/>
                        </a:solidFill>
                        <a:effectLst/>
                        <a:latin typeface="Arial"/>
                        <a:cs typeface="Arial"/>
                      </a:endParaRPr>
                    </a:p>
                  </a:txBody>
                  <a:tcPr marL="47976"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dirty="0">
                        <a:ln>
                          <a:noFill/>
                        </a:ln>
                        <a:solidFill>
                          <a:srgbClr val="446E60"/>
                        </a:solidFill>
                        <a:effectLst/>
                        <a:uLnTx/>
                        <a:uFillTx/>
                        <a:latin typeface="+mn-lt"/>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a:solidFill>
                          <a:schemeClr val="bg2">
                            <a:lumMod val="50000"/>
                          </a:schemeClr>
                        </a:solidFill>
                        <a:latin typeface="+mn-lt"/>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5" marR="16925" marT="9523" marB="0" anchor="ctr"/>
                </a:tc>
                <a:extLst>
                  <a:ext uri="{0D108BD9-81ED-4DB2-BD59-A6C34878D82A}">
                    <a16:rowId xmlns:a16="http://schemas.microsoft.com/office/drawing/2014/main" val="10003"/>
                  </a:ext>
                </a:extLst>
              </a:tr>
              <a:tr h="305165">
                <a:tc>
                  <a:txBody>
                    <a:bodyPr/>
                    <a:lstStyle/>
                    <a:p>
                      <a:pPr algn="l" fontAlgn="ctr"/>
                      <a:r>
                        <a:rPr lang="en-US" sz="1200" b="1" u="none" strike="noStrike" dirty="0" err="1">
                          <a:effectLst/>
                        </a:rPr>
                        <a:t>FortiWeb</a:t>
                      </a:r>
                      <a:r>
                        <a:rPr lang="en-US" sz="1200" b="1" u="none" strike="noStrike" dirty="0">
                          <a:effectLst/>
                        </a:rPr>
                        <a:t>-VM</a:t>
                      </a:r>
                      <a:endParaRPr lang="en-US" sz="1200" b="1" i="0" u="none" strike="noStrike" dirty="0">
                        <a:solidFill>
                          <a:schemeClr val="bg1"/>
                        </a:solidFill>
                        <a:effectLst/>
                        <a:latin typeface="Arial"/>
                        <a:cs typeface="Arial"/>
                      </a:endParaRPr>
                    </a:p>
                  </a:txBody>
                  <a:tcPr marL="47976"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a:solidFill>
                          <a:schemeClr val="bg2">
                            <a:lumMod val="50000"/>
                          </a:schemeClr>
                        </a:solidFill>
                        <a:latin typeface="+mn-lt"/>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a:solidFill>
                          <a:schemeClr val="bg2">
                            <a:lumMod val="50000"/>
                          </a:schemeClr>
                        </a:solidFill>
                        <a:latin typeface="+mn-lt"/>
                      </a:endParaRPr>
                    </a:p>
                  </a:txBody>
                  <a:tcPr marL="16925" marR="16925" marT="9523" marB="0" anchor="ctr"/>
                </a:tc>
                <a:tc>
                  <a:txBody>
                    <a:bodyPr/>
                    <a:lstStyle/>
                    <a:p>
                      <a:endParaRPr lang="en-US" sz="1800"/>
                    </a:p>
                  </a:txBody>
                  <a:tcPr marL="16925" marR="16925" marT="9523" marB="0" anchor="ctr"/>
                </a:tc>
                <a:tc>
                  <a:txBody>
                    <a:bodyPr/>
                    <a:lstStyle/>
                    <a:p>
                      <a:endParaRPr lang="en-US" sz="1800"/>
                    </a:p>
                  </a:txBody>
                  <a:tcPr marL="16925" marR="16925" marT="9523" marB="0" anchor="ctr"/>
                </a:tc>
                <a:tc>
                  <a:txBody>
                    <a:bodyPr/>
                    <a:lstStyle/>
                    <a:p>
                      <a:endParaRPr lang="en-US" sz="1800"/>
                    </a:p>
                  </a:txBody>
                  <a:tcPr marL="16925" marR="16925" marT="9523" marB="0" anchor="ctr"/>
                </a:tc>
                <a:extLst>
                  <a:ext uri="{0D108BD9-81ED-4DB2-BD59-A6C34878D82A}">
                    <a16:rowId xmlns:a16="http://schemas.microsoft.com/office/drawing/2014/main" val="10004"/>
                  </a:ext>
                </a:extLst>
              </a:tr>
              <a:tr h="305165">
                <a:tc>
                  <a:txBody>
                    <a:bodyPr/>
                    <a:lstStyle/>
                    <a:p>
                      <a:pPr marL="0" marR="0" indent="0" algn="l" defTabSz="685742" rtl="0" eaLnBrk="1" fontAlgn="ctr" latinLnBrk="0" hangingPunct="1">
                        <a:lnSpc>
                          <a:spcPct val="100000"/>
                        </a:lnSpc>
                        <a:spcBef>
                          <a:spcPts val="0"/>
                        </a:spcBef>
                        <a:spcAft>
                          <a:spcPts val="0"/>
                        </a:spcAft>
                        <a:buClrTx/>
                        <a:buSzTx/>
                        <a:buFontTx/>
                        <a:buNone/>
                        <a:tabLst/>
                        <a:defRPr/>
                      </a:pPr>
                      <a:r>
                        <a:rPr lang="en-US" sz="1200" b="1" u="none" strike="noStrike" dirty="0" err="1">
                          <a:effectLst/>
                        </a:rPr>
                        <a:t>FortiWeb</a:t>
                      </a:r>
                      <a:r>
                        <a:rPr lang="en-US" sz="1200" b="1" u="none" strike="noStrike" dirty="0">
                          <a:effectLst/>
                        </a:rPr>
                        <a:t> Manager-VM</a:t>
                      </a:r>
                      <a:endParaRPr lang="en-US" sz="1200" b="1" i="0" u="none" strike="noStrike" dirty="0">
                        <a:solidFill>
                          <a:schemeClr val="bg1"/>
                        </a:solidFill>
                        <a:effectLst/>
                        <a:latin typeface="+mn-lt"/>
                        <a:cs typeface="Arial"/>
                      </a:endParaRPr>
                    </a:p>
                  </a:txBody>
                  <a:tcPr marL="47976"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37F7F"/>
                        </a:solidFill>
                        <a:effectLst/>
                        <a:uLnTx/>
                        <a:uFillTx/>
                        <a:latin typeface="Zapf Dingbats" pitchFamily="2" charset="0"/>
                        <a:ea typeface="+mn-ea"/>
                        <a:cs typeface="+mn-cs"/>
                      </a:endParaRPr>
                    </a:p>
                  </a:txBody>
                  <a:tcPr marL="16925" marR="16925" marT="952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a:solidFill>
                          <a:srgbClr val="637F7F"/>
                        </a:solidFill>
                        <a:latin typeface="Zapf Dingbats" pitchFamily="2" charset="0"/>
                      </a:endParaRPr>
                    </a:p>
                  </a:txBody>
                  <a:tcPr marL="16925" marR="16925" marT="952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b="0" i="0" u="none" strike="noStrike">
                        <a:solidFill>
                          <a:srgbClr val="36424A"/>
                        </a:solidFill>
                        <a:effectLst/>
                        <a:latin typeface="Zapf Dingbats" pitchFamily="2" charset="0"/>
                      </a:endParaRPr>
                    </a:p>
                  </a:txBody>
                  <a:tcPr marL="16925" marR="16925" marT="9523"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dirty="0">
                        <a:solidFill>
                          <a:srgbClr val="637F7F"/>
                        </a:solidFill>
                        <a:latin typeface="Zapf Dingbats" pitchFamily="2" charset="0"/>
                      </a:endParaRPr>
                    </a:p>
                  </a:txBody>
                  <a:tcPr marL="16925" marR="16925" marT="9523"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dirty="0">
                        <a:solidFill>
                          <a:srgbClr val="637F7F"/>
                        </a:solidFill>
                        <a:latin typeface="Zapf Dingbats" pitchFamily="2" charset="0"/>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a:solidFill>
                          <a:schemeClr val="bg2">
                            <a:lumMod val="50000"/>
                          </a:schemeClr>
                        </a:solidFill>
                        <a:latin typeface="Zapf Dingbats" pitchFamily="2" charset="0"/>
                      </a:endParaRPr>
                    </a:p>
                  </a:txBody>
                  <a:tcPr marL="16925" marR="16925" marT="9523" marB="0" anchor="ctr"/>
                </a:tc>
                <a:tc>
                  <a:txBody>
                    <a:bodyPr/>
                    <a:lstStyle/>
                    <a:p>
                      <a:endParaRPr lang="en-US" sz="1800"/>
                    </a:p>
                  </a:txBody>
                  <a:tcPr marL="16925" marR="16925" marT="9523" marB="0" anchor="ctr"/>
                </a:tc>
                <a:tc>
                  <a:txBody>
                    <a:bodyPr/>
                    <a:lstStyle/>
                    <a:p>
                      <a:endParaRPr lang="en-US" sz="1800"/>
                    </a:p>
                  </a:txBody>
                  <a:tcPr marL="16925" marR="16925" marT="9523" marB="0" anchor="ctr"/>
                </a:tc>
                <a:tc>
                  <a:txBody>
                    <a:bodyPr/>
                    <a:lstStyle/>
                    <a:p>
                      <a:endParaRPr lang="en-US" sz="1800"/>
                    </a:p>
                  </a:txBody>
                  <a:tcPr marL="16925" marR="16925" marT="9523" marB="0" anchor="ctr"/>
                </a:tc>
                <a:extLst>
                  <a:ext uri="{0D108BD9-81ED-4DB2-BD59-A6C34878D82A}">
                    <a16:rowId xmlns:a16="http://schemas.microsoft.com/office/drawing/2014/main" val="10005"/>
                  </a:ext>
                </a:extLst>
              </a:tr>
              <a:tr h="305165">
                <a:tc>
                  <a:txBody>
                    <a:bodyPr/>
                    <a:lstStyle/>
                    <a:p>
                      <a:pPr algn="l" fontAlgn="ctr"/>
                      <a:r>
                        <a:rPr lang="en-US" sz="1200" b="1" u="none" strike="noStrike">
                          <a:effectLst/>
                        </a:rPr>
                        <a:t>FortiMail-VM</a:t>
                      </a:r>
                      <a:endParaRPr lang="en-US" sz="1200" b="1" i="0" u="none" strike="noStrike">
                        <a:solidFill>
                          <a:schemeClr val="bg1"/>
                        </a:solidFill>
                        <a:effectLst/>
                        <a:latin typeface="Arial"/>
                        <a:cs typeface="Arial"/>
                      </a:endParaRPr>
                    </a:p>
                  </a:txBody>
                  <a:tcPr marL="47976"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kern="1200">
                          <a:solidFill>
                            <a:schemeClr val="dk1"/>
                          </a:solidFill>
                          <a:effectLst/>
                          <a:latin typeface="Arial" panose="020B0604020202020204" pitchFamily="34" charset="0"/>
                          <a:ea typeface="Apple Symbols" panose="02000000000000000000" pitchFamily="2" charset="-79"/>
                          <a:cs typeface="Arial" panose="020B0604020202020204" pitchFamily="34" charset="0"/>
                        </a:rPr>
                        <a:t>✓</a:t>
                      </a:r>
                      <a:endParaRPr lang="en-US" sz="1200" b="0" i="0">
                        <a:solidFill>
                          <a:srgbClr val="446E60"/>
                        </a:solidFill>
                        <a:latin typeface="+mn-lt"/>
                      </a:endParaRPr>
                    </a:p>
                  </a:txBody>
                  <a:tcPr marL="16925" marR="16925" marT="952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a:solidFill>
                          <a:srgbClr val="637F7F"/>
                        </a:solidFill>
                        <a:latin typeface="Zapf Dingbats" pitchFamily="2" charset="0"/>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dirty="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dirty="0">
                        <a:ln>
                          <a:noFill/>
                        </a:ln>
                        <a:solidFill>
                          <a:srgbClr val="446E60"/>
                        </a:solidFill>
                        <a:effectLst/>
                        <a:uLnTx/>
                        <a:uFillTx/>
                        <a:latin typeface="+mn-lt"/>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5" marR="16925" marT="9523" marB="0" anchor="ctr"/>
                </a:tc>
                <a:tc>
                  <a:txBody>
                    <a:bodyPr/>
                    <a:lstStyle/>
                    <a:p>
                      <a:endParaRPr lang="en-US" sz="1800"/>
                    </a:p>
                  </a:txBody>
                  <a:tcPr marL="16925" marR="16925" marT="9523" marB="0" anchor="ctr"/>
                </a:tc>
                <a:tc>
                  <a:txBody>
                    <a:bodyPr/>
                    <a:lstStyle/>
                    <a:p>
                      <a:endParaRPr lang="en-US" sz="1800"/>
                    </a:p>
                  </a:txBody>
                  <a:tcPr marL="16925" marR="16925" marT="9523" marB="0" anchor="ctr"/>
                </a:tc>
                <a:tc>
                  <a:txBody>
                    <a:bodyPr/>
                    <a:lstStyle/>
                    <a:p>
                      <a:endParaRPr lang="en-US" sz="1800" dirty="0"/>
                    </a:p>
                  </a:txBody>
                  <a:tcPr marL="16925" marR="16925" marT="9523" marB="0" anchor="ctr"/>
                </a:tc>
                <a:extLst>
                  <a:ext uri="{0D108BD9-81ED-4DB2-BD59-A6C34878D82A}">
                    <a16:rowId xmlns:a16="http://schemas.microsoft.com/office/drawing/2014/main" val="10006"/>
                  </a:ext>
                </a:extLst>
              </a:tr>
              <a:tr h="375187">
                <a:tc>
                  <a:txBody>
                    <a:bodyPr/>
                    <a:lstStyle/>
                    <a:p>
                      <a:pPr algn="l" fontAlgn="ctr"/>
                      <a:r>
                        <a:rPr lang="en-US" sz="1200" b="1" u="none" strike="noStrike">
                          <a:effectLst/>
                        </a:rPr>
                        <a:t>FortiAuthenticator-VM</a:t>
                      </a:r>
                      <a:endParaRPr lang="en-US" sz="1200" b="1" i="0" u="none" strike="noStrike">
                        <a:solidFill>
                          <a:schemeClr val="bg1"/>
                        </a:solidFill>
                        <a:effectLst/>
                        <a:latin typeface="Arial"/>
                        <a:cs typeface="Arial"/>
                      </a:endParaRPr>
                    </a:p>
                  </a:txBody>
                  <a:tcPr marL="47976"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algn="ctr" fontAlgn="ctr"/>
                      <a:r>
                        <a:rPr lang="en-US" sz="1200" u="none" strike="noStrike">
                          <a:effectLst/>
                          <a:latin typeface="Zapf Dingbats" pitchFamily="2" charset="0"/>
                        </a:rPr>
                        <a:t> </a:t>
                      </a:r>
                      <a:endParaRPr lang="en-US" sz="1200" b="0" i="0" u="none" strike="noStrike">
                        <a:solidFill>
                          <a:srgbClr val="36424A"/>
                        </a:solidFill>
                        <a:effectLst/>
                        <a:latin typeface="Zapf Dingbats" pitchFamily="2" charset="0"/>
                      </a:endParaRPr>
                    </a:p>
                    <a:p>
                      <a:pPr algn="ctr" fontAlgn="ctr"/>
                      <a:endParaRPr lang="en-US" sz="1200" b="0" i="0" u="none" strike="noStrike">
                        <a:solidFill>
                          <a:srgbClr val="36424A"/>
                        </a:solidFill>
                        <a:effectLst/>
                        <a:latin typeface="Zapf Dingbats" pitchFamily="2" charset="0"/>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endParaRPr lang="en-US" sz="1800"/>
                    </a:p>
                  </a:txBody>
                  <a:tcPr marL="16925" marR="16925" marT="9523"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5" marR="16925" marT="9523"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5" marR="16925" marT="9523"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5" marR="16925" marT="9523" marB="0" anchor="ctr"/>
                </a:tc>
                <a:extLst>
                  <a:ext uri="{0D108BD9-81ED-4DB2-BD59-A6C34878D82A}">
                    <a16:rowId xmlns:a16="http://schemas.microsoft.com/office/drawing/2014/main" val="10007"/>
                  </a:ext>
                </a:extLst>
              </a:tr>
              <a:tr h="305165">
                <a:tc>
                  <a:txBody>
                    <a:bodyPr/>
                    <a:lstStyle/>
                    <a:p>
                      <a:pPr algn="l" fontAlgn="ctr"/>
                      <a:r>
                        <a:rPr lang="en-US" sz="1200" b="1" u="none" strike="noStrike">
                          <a:effectLst/>
                        </a:rPr>
                        <a:t>FortiADC-VM</a:t>
                      </a:r>
                      <a:endParaRPr lang="en-US" sz="1200" b="1" i="0" u="none" strike="noStrike">
                        <a:solidFill>
                          <a:schemeClr val="bg1"/>
                        </a:solidFill>
                        <a:effectLst/>
                        <a:latin typeface="Arial"/>
                        <a:cs typeface="Arial"/>
                      </a:endParaRPr>
                    </a:p>
                  </a:txBody>
                  <a:tcPr marL="47976"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kern="1200">
                          <a:solidFill>
                            <a:schemeClr val="dk1"/>
                          </a:solidFill>
                          <a:effectLst/>
                          <a:latin typeface="Arial" panose="020B0604020202020204" pitchFamily="34" charset="0"/>
                          <a:ea typeface="Apple Symbols" panose="02000000000000000000" pitchFamily="2" charset="-79"/>
                          <a:cs typeface="Arial" panose="020B0604020202020204" pitchFamily="34" charset="0"/>
                        </a:rPr>
                        <a:t>✓</a:t>
                      </a:r>
                      <a:endParaRPr lang="en-US" sz="1200" b="0" i="0">
                        <a:solidFill>
                          <a:srgbClr val="446E60"/>
                        </a:solidFill>
                        <a:latin typeface="+mn-lt"/>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dirty="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dirty="0">
                        <a:ln>
                          <a:noFill/>
                        </a:ln>
                        <a:solidFill>
                          <a:srgbClr val="446E60"/>
                        </a:solidFill>
                        <a:effectLst/>
                        <a:uLnTx/>
                        <a:uFillTx/>
                        <a:latin typeface="+mn-lt"/>
                        <a:ea typeface="+mn-ea"/>
                        <a:cs typeface="+mn-cs"/>
                      </a:endParaRPr>
                    </a:p>
                  </a:txBody>
                  <a:tcPr marL="16925" marR="16925" marT="9523" marB="0" anchor="ctr"/>
                </a:tc>
                <a:tc>
                  <a:txBody>
                    <a:bodyPr/>
                    <a:lstStyle/>
                    <a:p>
                      <a:pPr algn="l" fontAlgn="ctr"/>
                      <a:r>
                        <a:rPr lang="en-US" sz="1200" u="none" strike="noStrike">
                          <a:effectLst/>
                        </a:rPr>
                        <a:t> </a:t>
                      </a:r>
                      <a:endParaRPr lang="en-US" sz="1200" b="0" i="0" u="none" strike="noStrike">
                        <a:solidFill>
                          <a:srgbClr val="36424A"/>
                        </a:solidFill>
                        <a:effectLst/>
                        <a:latin typeface="Calibri"/>
                      </a:endParaRPr>
                    </a:p>
                  </a:txBody>
                  <a:tcPr marL="16925" marR="16925" marT="9523" marB="0" anchor="ctr"/>
                </a:tc>
                <a:tc>
                  <a:txBody>
                    <a:bodyPr/>
                    <a:lstStyle/>
                    <a:p>
                      <a:endParaRPr lang="en-US" sz="1800"/>
                    </a:p>
                  </a:txBody>
                  <a:tcPr marL="16925" marR="16925" marT="9523"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sz="1200" b="0" i="0">
                        <a:solidFill>
                          <a:srgbClr val="446E60"/>
                        </a:solidFill>
                        <a:latin typeface="+mn-lt"/>
                      </a:endParaRPr>
                    </a:p>
                  </a:txBody>
                  <a:tcPr marL="16925" marR="16925" marT="9523"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sz="1200" b="0" i="0">
                        <a:solidFill>
                          <a:srgbClr val="446E60"/>
                        </a:solidFill>
                        <a:latin typeface="+mn-lt"/>
                      </a:endParaRPr>
                    </a:p>
                  </a:txBody>
                  <a:tcPr marL="16925" marR="16925" marT="9523"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sz="1200" b="0" i="0">
                        <a:solidFill>
                          <a:srgbClr val="446E60"/>
                        </a:solidFill>
                        <a:latin typeface="+mn-lt"/>
                      </a:endParaRPr>
                    </a:p>
                  </a:txBody>
                  <a:tcPr marL="16925" marR="16925" marT="9523" marB="0" anchor="ctr"/>
                </a:tc>
                <a:extLst>
                  <a:ext uri="{0D108BD9-81ED-4DB2-BD59-A6C34878D82A}">
                    <a16:rowId xmlns:a16="http://schemas.microsoft.com/office/drawing/2014/main" val="10008"/>
                  </a:ext>
                </a:extLst>
              </a:tr>
              <a:tr h="305165">
                <a:tc>
                  <a:txBody>
                    <a:bodyPr/>
                    <a:lstStyle/>
                    <a:p>
                      <a:pPr algn="l" fontAlgn="ctr"/>
                      <a:r>
                        <a:rPr lang="en-US" sz="1200" b="1" u="none" strike="noStrike">
                          <a:effectLst/>
                        </a:rPr>
                        <a:t>FortiVoice-VM</a:t>
                      </a:r>
                      <a:endParaRPr lang="en-US" sz="1200" b="1" i="0" u="none" strike="noStrike">
                        <a:solidFill>
                          <a:schemeClr val="bg1"/>
                        </a:solidFill>
                        <a:effectLst/>
                        <a:latin typeface="Arial"/>
                        <a:cs typeface="Arial"/>
                      </a:endParaRPr>
                    </a:p>
                  </a:txBody>
                  <a:tcPr marL="47976"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algn="l" fontAlgn="ctr"/>
                      <a:endParaRPr lang="en-US" sz="1200" b="0" i="0" u="none" strike="noStrike">
                        <a:solidFill>
                          <a:srgbClr val="36424A"/>
                        </a:solidFill>
                        <a:effectLst/>
                        <a:latin typeface="Zapf Dingbats" pitchFamily="2" charset="0"/>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dirty="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5" marR="16925" marT="952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5" marR="16925" marT="952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5" marR="16925" marT="9523"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5" marR="16925" marT="9523" marB="0" anchor="ctr"/>
                </a:tc>
                <a:extLst>
                  <a:ext uri="{0D108BD9-81ED-4DB2-BD59-A6C34878D82A}">
                    <a16:rowId xmlns:a16="http://schemas.microsoft.com/office/drawing/2014/main" val="10010"/>
                  </a:ext>
                </a:extLst>
              </a:tr>
              <a:tr h="305165">
                <a:tc>
                  <a:txBody>
                    <a:bodyPr/>
                    <a:lstStyle/>
                    <a:p>
                      <a:pPr algn="l" fontAlgn="ctr"/>
                      <a:r>
                        <a:rPr lang="en-US" sz="1200" b="1" u="none" strike="noStrike" dirty="0" err="1">
                          <a:effectLst/>
                        </a:rPr>
                        <a:t>FortiRecorder</a:t>
                      </a:r>
                      <a:r>
                        <a:rPr lang="en-US" sz="1200" b="1" u="none" strike="noStrike" dirty="0">
                          <a:effectLst/>
                        </a:rPr>
                        <a:t>-VM</a:t>
                      </a:r>
                      <a:endParaRPr lang="en-US" sz="1200" b="1" i="0" u="none" strike="noStrike" dirty="0">
                        <a:solidFill>
                          <a:schemeClr val="bg1"/>
                        </a:solidFill>
                        <a:effectLst/>
                        <a:latin typeface="Arial"/>
                        <a:cs typeface="Arial"/>
                      </a:endParaRPr>
                    </a:p>
                  </a:txBody>
                  <a:tcPr marL="47976"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algn="l" fontAlgn="ctr"/>
                      <a:endParaRPr lang="en-US" sz="1200" b="0" i="0" u="none" strike="noStrike">
                        <a:solidFill>
                          <a:srgbClr val="36424A"/>
                        </a:solidFill>
                        <a:effectLst/>
                        <a:latin typeface="Zapf Dingbats" pitchFamily="2" charset="0"/>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E6E6">
                            <a:lumMod val="50000"/>
                          </a:srgbClr>
                        </a:solidFill>
                        <a:effectLst/>
                        <a:uLnTx/>
                        <a:uFillTx/>
                        <a:latin typeface="+mn-lt"/>
                        <a:ea typeface="+mn-ea"/>
                        <a:cs typeface="+mn-cs"/>
                      </a:endParaRPr>
                    </a:p>
                  </a:txBody>
                  <a:tcPr marL="16925" marR="16925" marT="9523" marB="0" anchor="ctr"/>
                </a:tc>
                <a:tc>
                  <a:txBody>
                    <a:bodyPr/>
                    <a:lstStyle/>
                    <a:p>
                      <a:endParaRPr lang="en-US" sz="1800"/>
                    </a:p>
                  </a:txBody>
                  <a:tcPr marL="16925" marR="16925" marT="9523"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5" marR="16925" marT="9523"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a:solidFill>
                          <a:srgbClr val="637F7F"/>
                        </a:solidFill>
                        <a:latin typeface="+mn-lt"/>
                      </a:endParaRPr>
                    </a:p>
                  </a:txBody>
                  <a:tcPr marL="16925" marR="16925" marT="9523"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i="0" dirty="0">
                        <a:solidFill>
                          <a:srgbClr val="637F7F"/>
                        </a:solidFill>
                        <a:latin typeface="+mn-lt"/>
                      </a:endParaRPr>
                    </a:p>
                  </a:txBody>
                  <a:tcPr marL="16925" marR="16925" marT="9523" marB="0" anchor="ctr"/>
                </a:tc>
                <a:extLst>
                  <a:ext uri="{0D108BD9-81ED-4DB2-BD59-A6C34878D82A}">
                    <a16:rowId xmlns:a16="http://schemas.microsoft.com/office/drawing/2014/main" val="10011"/>
                  </a:ext>
                </a:extLst>
              </a:tr>
              <a:tr h="305165">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1" u="none" strike="noStrike" dirty="0" err="1">
                          <a:effectLst/>
                        </a:rPr>
                        <a:t>FortiSandbox</a:t>
                      </a:r>
                      <a:r>
                        <a:rPr lang="en-US" sz="1200" b="1" u="none" strike="noStrike" dirty="0">
                          <a:effectLst/>
                        </a:rPr>
                        <a:t>-VM</a:t>
                      </a:r>
                      <a:endParaRPr lang="en-US" sz="1200" b="1" i="0" u="none" strike="noStrike" dirty="0">
                        <a:solidFill>
                          <a:schemeClr val="bg1"/>
                        </a:solidFill>
                        <a:effectLst/>
                        <a:latin typeface="Arial"/>
                        <a:cs typeface="Arial"/>
                      </a:endParaRPr>
                    </a:p>
                  </a:txBody>
                  <a:tcPr marL="47976"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algn="l" fontAlgn="ctr"/>
                      <a:endParaRPr lang="en-US" sz="1200" b="0" i="0" u="none" strike="noStrike">
                        <a:solidFill>
                          <a:srgbClr val="36424A"/>
                        </a:solidFill>
                        <a:effectLst/>
                        <a:latin typeface="Zapf Dingbats" pitchFamily="2" charset="0"/>
                      </a:endParaRPr>
                    </a:p>
                  </a:txBody>
                  <a:tcPr marL="16925" marR="16925" marT="9523" marB="0" anchor="ctr"/>
                </a:tc>
                <a:tc>
                  <a:txBody>
                    <a:bodyPr/>
                    <a:lstStyle/>
                    <a:p>
                      <a:pPr algn="l" fontAlgn="ctr"/>
                      <a:endParaRPr lang="en-US" sz="1200" b="0" i="0" u="none" strike="noStrike">
                        <a:solidFill>
                          <a:srgbClr val="36424A"/>
                        </a:solidFill>
                        <a:effectLst/>
                        <a:latin typeface="Zapf Dingbats" pitchFamily="2" charset="0"/>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algn="l" fontAlgn="ctr"/>
                      <a:endParaRPr lang="en-US" sz="1200" b="0" i="0" u="none" strike="noStrike">
                        <a:solidFill>
                          <a:srgbClr val="36424A"/>
                        </a:solidFill>
                        <a:effectLst/>
                        <a:latin typeface="Zapf Dingbats" pitchFamily="2" charset="0"/>
                      </a:endParaRPr>
                    </a:p>
                  </a:txBody>
                  <a:tcPr marL="16925" marR="16925" marT="9523" marB="0" anchor="ctr"/>
                </a:tc>
                <a:tc>
                  <a:txBody>
                    <a:bodyPr/>
                    <a:lstStyle/>
                    <a:p>
                      <a:pPr algn="l" fontAlgn="ctr"/>
                      <a:endParaRPr lang="en-US" sz="1200" b="0" i="0" u="none" strike="noStrike">
                        <a:solidFill>
                          <a:srgbClr val="36424A"/>
                        </a:solidFill>
                        <a:effectLst/>
                        <a:latin typeface="Zapf Dingbats" pitchFamily="2" charset="0"/>
                      </a:endParaRPr>
                    </a:p>
                  </a:txBody>
                  <a:tcPr marL="16925" marR="16925" marT="9523" marB="0" anchor="ctr"/>
                </a:tc>
                <a:tc>
                  <a:txBody>
                    <a:bodyPr/>
                    <a:lstStyle/>
                    <a:p>
                      <a:pPr marL="0" marR="0" lvl="0" indent="0" algn="ctr" defTabSz="914240" rtl="0" eaLnBrk="1" fontAlgn="ctr"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FE6E6">
                            <a:lumMod val="50000"/>
                          </a:srgbClr>
                        </a:solidFill>
                        <a:effectLst/>
                        <a:uLnTx/>
                        <a:uFillTx/>
                        <a:latin typeface="+mn-lt"/>
                        <a:ea typeface="+mn-ea"/>
                        <a:cs typeface="+mn-cs"/>
                      </a:endParaRPr>
                    </a:p>
                  </a:txBody>
                  <a:tcPr marL="16925" marR="16925" marT="9523" marB="0" anchor="ctr"/>
                </a:tc>
                <a:tc>
                  <a:txBody>
                    <a:bodyPr/>
                    <a:lstStyle/>
                    <a:p>
                      <a:pPr algn="l" fontAlgn="ctr"/>
                      <a:endParaRPr lang="en-US" sz="1200" b="0" i="0" u="none" strike="noStrike">
                        <a:solidFill>
                          <a:srgbClr val="36424A"/>
                        </a:solidFill>
                        <a:effectLst/>
                        <a:latin typeface="Calibri"/>
                      </a:endParaRPr>
                    </a:p>
                  </a:txBody>
                  <a:tcPr marL="16925" marR="16925" marT="9523" marB="0" anchor="ctr"/>
                </a:tc>
                <a:tc>
                  <a:txBody>
                    <a:bodyPr/>
                    <a:lstStyle/>
                    <a:p>
                      <a:pPr algn="l" fontAlgn="ctr"/>
                      <a:endParaRPr lang="en-US" sz="1200" b="0" i="0" u="none" strike="noStrike">
                        <a:solidFill>
                          <a:srgbClr val="36424A"/>
                        </a:solidFill>
                        <a:effectLst/>
                        <a:latin typeface="Calibri"/>
                      </a:endParaRPr>
                    </a:p>
                  </a:txBody>
                  <a:tcPr marL="16925" marR="16925" marT="9523" marB="0" anchor="ctr"/>
                </a:tc>
                <a:tc>
                  <a:txBody>
                    <a:bodyPr/>
                    <a:lstStyle/>
                    <a:p>
                      <a:pPr algn="l" fontAlgn="ctr"/>
                      <a:endParaRPr lang="en-US" sz="1200" b="0" i="0" u="none" strike="noStrike">
                        <a:solidFill>
                          <a:srgbClr val="36424A"/>
                        </a:solidFill>
                        <a:effectLst/>
                        <a:latin typeface="Calibri"/>
                      </a:endParaRPr>
                    </a:p>
                  </a:txBody>
                  <a:tcPr marL="16925" marR="16925" marT="9523" marB="0" anchor="ctr"/>
                </a:tc>
                <a:tc>
                  <a:txBody>
                    <a:bodyPr/>
                    <a:lstStyle/>
                    <a:p>
                      <a:pPr algn="l" fontAlgn="ctr"/>
                      <a:endParaRPr lang="en-US" sz="1200" b="0" i="0" u="none" strike="noStrike">
                        <a:solidFill>
                          <a:srgbClr val="36424A"/>
                        </a:solidFill>
                        <a:effectLst/>
                        <a:latin typeface="Calibri"/>
                      </a:endParaRPr>
                    </a:p>
                  </a:txBody>
                  <a:tcPr marL="16925" marR="16925" marT="9523" marB="0" anchor="ctr"/>
                </a:tc>
                <a:extLst>
                  <a:ext uri="{0D108BD9-81ED-4DB2-BD59-A6C34878D82A}">
                    <a16:rowId xmlns:a16="http://schemas.microsoft.com/office/drawing/2014/main" val="10012"/>
                  </a:ext>
                </a:extLst>
              </a:tr>
              <a:tr h="305165">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mn-lt"/>
                          <a:cs typeface="Arial"/>
                        </a:rPr>
                        <a:t>FortiSIEM</a:t>
                      </a:r>
                    </a:p>
                  </a:txBody>
                  <a:tcPr marL="47976"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algn="l" fontAlgn="ctr"/>
                      <a:endParaRPr lang="en-US" sz="1200" b="0" i="0" u="none" strike="noStrike">
                        <a:solidFill>
                          <a:srgbClr val="36424A"/>
                        </a:solidFill>
                        <a:effectLst/>
                        <a:latin typeface="Zapf Dingbats" pitchFamily="2" charset="0"/>
                      </a:endParaRPr>
                    </a:p>
                  </a:txBody>
                  <a:tcPr marL="16925" marR="16925" marT="9523" marB="0" anchor="ctr"/>
                </a:tc>
                <a:tc>
                  <a:txBody>
                    <a:bodyPr/>
                    <a:lstStyle/>
                    <a:p>
                      <a:pPr algn="l" fontAlgn="ctr"/>
                      <a:endParaRPr lang="en-US" sz="1200" b="0" i="0" u="none" strike="noStrike">
                        <a:solidFill>
                          <a:srgbClr val="36424A"/>
                        </a:solidFill>
                        <a:effectLst/>
                        <a:latin typeface="Zapf Dingbats" pitchFamily="2" charset="0"/>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algn="l" fontAlgn="ctr"/>
                      <a:endParaRPr lang="en-US" sz="1200" b="0" i="0" u="none" strike="noStrike">
                        <a:solidFill>
                          <a:srgbClr val="36424A"/>
                        </a:solidFill>
                        <a:effectLst/>
                        <a:latin typeface="Zapf Dingbats" pitchFamily="2" charset="0"/>
                      </a:endParaRPr>
                    </a:p>
                  </a:txBody>
                  <a:tcPr marL="16925" marR="16925" marT="9523" marB="0" anchor="ctr"/>
                </a:tc>
                <a:tc>
                  <a:txBody>
                    <a:bodyPr/>
                    <a:lstStyle/>
                    <a:p>
                      <a:pPr algn="l" fontAlgn="ctr"/>
                      <a:endParaRPr lang="en-US" sz="1200" b="0" i="0" u="none" strike="noStrike">
                        <a:solidFill>
                          <a:srgbClr val="36424A"/>
                        </a:solidFill>
                        <a:effectLst/>
                        <a:latin typeface="Zapf Dingbats" pitchFamily="2" charset="0"/>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a:solidFill>
                          <a:srgbClr val="446E60"/>
                        </a:solidFill>
                        <a:latin typeface="+mn-lt"/>
                      </a:endParaRPr>
                    </a:p>
                  </a:txBody>
                  <a:tcPr marL="16925" marR="16925" marT="9523" marB="0" anchor="ctr"/>
                </a:tc>
                <a:tc>
                  <a:txBody>
                    <a:bodyPr/>
                    <a:lstStyle/>
                    <a:p>
                      <a:pPr algn="l" fontAlgn="ctr"/>
                      <a:endParaRPr lang="en-US" sz="1200" b="0" i="0" u="none" strike="noStrike">
                        <a:solidFill>
                          <a:srgbClr val="36424A"/>
                        </a:solidFill>
                        <a:effectLst/>
                        <a:latin typeface="Calibri"/>
                      </a:endParaRPr>
                    </a:p>
                  </a:txBody>
                  <a:tcPr marL="16925" marR="16925" marT="9523" marB="0" anchor="ctr"/>
                </a:tc>
                <a:tc>
                  <a:txBody>
                    <a:bodyPr/>
                    <a:lstStyle/>
                    <a:p>
                      <a:pPr algn="l" fontAlgn="ctr"/>
                      <a:endParaRPr lang="en-US" sz="1200" b="0" i="0" u="none" strike="noStrike">
                        <a:solidFill>
                          <a:srgbClr val="36424A"/>
                        </a:solidFill>
                        <a:effectLst/>
                        <a:latin typeface="Calibri"/>
                      </a:endParaRPr>
                    </a:p>
                  </a:txBody>
                  <a:tcPr marL="16925" marR="16925" marT="9523" marB="0" anchor="ctr"/>
                </a:tc>
                <a:tc>
                  <a:txBody>
                    <a:bodyPr/>
                    <a:lstStyle/>
                    <a:p>
                      <a:pPr algn="l" fontAlgn="ctr"/>
                      <a:endParaRPr lang="en-US" sz="1200" b="0" i="0" u="none" strike="noStrike">
                        <a:solidFill>
                          <a:srgbClr val="36424A"/>
                        </a:solidFill>
                        <a:effectLst/>
                        <a:latin typeface="Calibri"/>
                      </a:endParaRPr>
                    </a:p>
                  </a:txBody>
                  <a:tcPr marL="16925" marR="16925" marT="9523" marB="0" anchor="ctr"/>
                </a:tc>
                <a:tc>
                  <a:txBody>
                    <a:bodyPr/>
                    <a:lstStyle/>
                    <a:p>
                      <a:pPr algn="l" fontAlgn="ctr"/>
                      <a:endParaRPr lang="en-US" sz="1200" b="0" i="0" u="none" strike="noStrike">
                        <a:solidFill>
                          <a:srgbClr val="36424A"/>
                        </a:solidFill>
                        <a:effectLst/>
                        <a:latin typeface="Calibri"/>
                      </a:endParaRPr>
                    </a:p>
                  </a:txBody>
                  <a:tcPr marL="16925" marR="16925" marT="9523" marB="0" anchor="ctr"/>
                </a:tc>
                <a:extLst>
                  <a:ext uri="{0D108BD9-81ED-4DB2-BD59-A6C34878D82A}">
                    <a16:rowId xmlns:a16="http://schemas.microsoft.com/office/drawing/2014/main" val="10013"/>
                  </a:ext>
                </a:extLst>
              </a:tr>
              <a:tr h="305165">
                <a:tc>
                  <a:txBody>
                    <a:bodyPr/>
                    <a:lstStyle/>
                    <a:p>
                      <a:pPr algn="l" fontAlgn="ctr"/>
                      <a:r>
                        <a:rPr lang="en-US" sz="1200" b="1" u="none" strike="noStrike" dirty="0" err="1">
                          <a:effectLst/>
                        </a:rPr>
                        <a:t>FortiProxy</a:t>
                      </a:r>
                      <a:r>
                        <a:rPr lang="en-US" sz="1200" b="1" u="none" strike="noStrike" dirty="0">
                          <a:effectLst/>
                        </a:rPr>
                        <a:t>-VM</a:t>
                      </a:r>
                      <a:endParaRPr lang="en-US" sz="1200" b="1" i="0" u="none" strike="noStrike" dirty="0">
                        <a:solidFill>
                          <a:schemeClr val="bg1"/>
                        </a:solidFill>
                        <a:effectLst/>
                        <a:latin typeface="Arial"/>
                        <a:cs typeface="Arial"/>
                      </a:endParaRPr>
                    </a:p>
                  </a:txBody>
                  <a:tcPr marL="47976"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Arial"/>
                        <a:ea typeface="+mn-ea"/>
                        <a:cs typeface="+mn-cs"/>
                      </a:endParaRPr>
                    </a:p>
                  </a:txBody>
                  <a:tcPr marL="16925" marR="16925" marT="9523" marB="0" anchor="ctr"/>
                </a:tc>
                <a:tc>
                  <a:txBody>
                    <a:bodyPr/>
                    <a:lstStyle/>
                    <a:p>
                      <a:pPr algn="l" fontAlgn="ctr"/>
                      <a:endParaRPr lang="en-US" sz="1200" b="0" i="0" u="none" strike="noStrike">
                        <a:solidFill>
                          <a:srgbClr val="36424A"/>
                        </a:solidFill>
                        <a:effectLst/>
                        <a:latin typeface="Zapf Dingbats" pitchFamily="2" charset="0"/>
                      </a:endParaRPr>
                    </a:p>
                  </a:txBody>
                  <a:tcPr marL="16925" marR="16925" marT="9523" marB="0" anchor="ctr"/>
                </a:tc>
                <a:tc>
                  <a:txBody>
                    <a:bodyPr/>
                    <a:lstStyle/>
                    <a:p>
                      <a:pPr algn="l" fontAlgn="ctr"/>
                      <a:r>
                        <a:rPr lang="en-US" sz="1200" u="none" strike="noStrike">
                          <a:effectLst/>
                          <a:latin typeface="Zapf Dingbats" pitchFamily="2" charset="0"/>
                        </a:rPr>
                        <a:t> </a:t>
                      </a:r>
                      <a:endParaRPr lang="en-US" sz="1200" b="0" i="0" u="none" strike="noStrike">
                        <a:solidFill>
                          <a:srgbClr val="36424A"/>
                        </a:solidFill>
                        <a:effectLst/>
                        <a:latin typeface="Zapf Dingbats" pitchFamily="2" charset="0"/>
                      </a:endParaRPr>
                    </a:p>
                  </a:txBody>
                  <a:tcPr marL="16925" marR="16925" marT="9523"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u="none" strike="noStrike">
                          <a:effectLst/>
                          <a:latin typeface="Zapf Dingbats" pitchFamily="2" charset="0"/>
                        </a:rPr>
                        <a:t> </a:t>
                      </a: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Apple Symbols" panose="02000000000000000000" pitchFamily="2" charset="-79"/>
                          <a:cs typeface="Arial" panose="020B0604020202020204" pitchFamily="34" charset="0"/>
                        </a:rPr>
                        <a:t>✓</a:t>
                      </a:r>
                      <a:endParaRPr kumimoji="0" lang="en-US" sz="1200" b="0" i="0" u="none" strike="noStrike" kern="1200" cap="none" spc="0" normalizeH="0" baseline="0" noProof="0">
                        <a:ln>
                          <a:noFill/>
                        </a:ln>
                        <a:solidFill>
                          <a:srgbClr val="446E60"/>
                        </a:solidFill>
                        <a:effectLst/>
                        <a:uLnTx/>
                        <a:uFillTx/>
                        <a:latin typeface="+mn-lt"/>
                        <a:ea typeface="+mn-ea"/>
                        <a:cs typeface="+mn-cs"/>
                      </a:endParaRPr>
                    </a:p>
                  </a:txBody>
                  <a:tcPr marL="16925" marR="16925" marT="9523" marB="0" anchor="ctr"/>
                </a:tc>
                <a:tc>
                  <a:txBody>
                    <a:bodyPr/>
                    <a:lstStyle/>
                    <a:p>
                      <a:pPr algn="l" fontAlgn="ctr"/>
                      <a:r>
                        <a:rPr lang="en-US" sz="1200" u="none" strike="noStrike" dirty="0">
                          <a:effectLst/>
                          <a:latin typeface="Zapf Dingbats" pitchFamily="2" charset="0"/>
                        </a:rPr>
                        <a:t> </a:t>
                      </a:r>
                      <a:endParaRPr lang="en-US" sz="1200" b="0" i="0" u="none" strike="noStrike" dirty="0">
                        <a:solidFill>
                          <a:srgbClr val="36424A"/>
                        </a:solidFill>
                        <a:effectLst/>
                        <a:latin typeface="Zapf Dingbats" pitchFamily="2" charset="0"/>
                      </a:endParaRPr>
                    </a:p>
                  </a:txBody>
                  <a:tcPr marL="16925" marR="16925" marT="9523" marB="0" anchor="ctr"/>
                </a:tc>
                <a:tc>
                  <a:txBody>
                    <a:bodyPr/>
                    <a:lstStyle/>
                    <a:p>
                      <a:pPr algn="l" fontAlgn="ctr"/>
                      <a:endParaRPr lang="en-US" sz="1200" b="0" i="0" u="none" strike="noStrike" dirty="0">
                        <a:solidFill>
                          <a:srgbClr val="36424A"/>
                        </a:solidFill>
                        <a:effectLst/>
                        <a:latin typeface="Zapf Dingbats" pitchFamily="2" charset="0"/>
                      </a:endParaRPr>
                    </a:p>
                  </a:txBody>
                  <a:tcPr marL="16925" marR="16925" marT="9523" marB="0" anchor="ctr"/>
                </a:tc>
                <a:tc>
                  <a:txBody>
                    <a:bodyPr/>
                    <a:lstStyle/>
                    <a:p>
                      <a:pPr algn="l" fontAlgn="ctr"/>
                      <a:endParaRPr lang="en-US" sz="1200" b="0" i="0" u="none" strike="noStrike" dirty="0">
                        <a:solidFill>
                          <a:srgbClr val="36424A"/>
                        </a:solidFill>
                        <a:effectLst/>
                        <a:latin typeface="Calibri"/>
                      </a:endParaRPr>
                    </a:p>
                  </a:txBody>
                  <a:tcPr marL="16925" marR="16925" marT="9523" marB="0" anchor="ctr"/>
                </a:tc>
                <a:tc>
                  <a:txBody>
                    <a:bodyPr/>
                    <a:lstStyle/>
                    <a:p>
                      <a:pPr algn="l" fontAlgn="ctr"/>
                      <a:endParaRPr lang="en-US" sz="1200" b="0" i="0" u="none" strike="noStrike">
                        <a:solidFill>
                          <a:srgbClr val="36424A"/>
                        </a:solidFill>
                        <a:effectLst/>
                        <a:latin typeface="Calibri"/>
                      </a:endParaRPr>
                    </a:p>
                  </a:txBody>
                  <a:tcPr marL="16925" marR="16925" marT="9523" marB="0" anchor="ctr"/>
                </a:tc>
                <a:tc>
                  <a:txBody>
                    <a:bodyPr/>
                    <a:lstStyle/>
                    <a:p>
                      <a:pPr algn="l" fontAlgn="ctr"/>
                      <a:endParaRPr lang="en-US" sz="1200" b="0" i="0" u="none" strike="noStrike">
                        <a:solidFill>
                          <a:srgbClr val="36424A"/>
                        </a:solidFill>
                        <a:effectLst/>
                        <a:latin typeface="Calibri"/>
                      </a:endParaRPr>
                    </a:p>
                  </a:txBody>
                  <a:tcPr marL="16925" marR="16925" marT="9523" marB="0" anchor="ctr"/>
                </a:tc>
                <a:tc>
                  <a:txBody>
                    <a:bodyPr/>
                    <a:lstStyle/>
                    <a:p>
                      <a:pPr algn="l" fontAlgn="ctr"/>
                      <a:endParaRPr lang="en-US" sz="1200" b="0" i="0" u="none" strike="noStrike">
                        <a:solidFill>
                          <a:srgbClr val="36424A"/>
                        </a:solidFill>
                        <a:effectLst/>
                        <a:latin typeface="Calibri"/>
                      </a:endParaRPr>
                    </a:p>
                  </a:txBody>
                  <a:tcPr marL="16925" marR="16925" marT="9523" marB="0" anchor="ctr"/>
                </a:tc>
                <a:tc>
                  <a:txBody>
                    <a:bodyPr/>
                    <a:lstStyle/>
                    <a:p>
                      <a:pPr algn="l" fontAlgn="ctr"/>
                      <a:endParaRPr lang="en-US" sz="1200" b="0" i="0" u="none" strike="noStrike" dirty="0">
                        <a:solidFill>
                          <a:srgbClr val="36424A"/>
                        </a:solidFill>
                        <a:effectLst/>
                        <a:latin typeface="Calibri"/>
                      </a:endParaRPr>
                    </a:p>
                  </a:txBody>
                  <a:tcPr marL="16925" marR="16925" marT="9523" marB="0" anchor="ctr"/>
                </a:tc>
                <a:extLst>
                  <a:ext uri="{0D108BD9-81ED-4DB2-BD59-A6C34878D82A}">
                    <a16:rowId xmlns:a16="http://schemas.microsoft.com/office/drawing/2014/main" val="939579729"/>
                  </a:ext>
                </a:extLst>
              </a:tr>
            </a:tbl>
          </a:graphicData>
        </a:graphic>
      </p:graphicFrame>
      <p:grpSp>
        <p:nvGrpSpPr>
          <p:cNvPr id="2" name="Group 1">
            <a:extLst>
              <a:ext uri="{FF2B5EF4-FFF2-40B4-BE49-F238E27FC236}">
                <a16:creationId xmlns:a16="http://schemas.microsoft.com/office/drawing/2014/main" id="{F303CB9F-E1DF-3F4B-AC4F-808D29F48F99}"/>
              </a:ext>
            </a:extLst>
          </p:cNvPr>
          <p:cNvGrpSpPr/>
          <p:nvPr/>
        </p:nvGrpSpPr>
        <p:grpSpPr>
          <a:xfrm>
            <a:off x="7571695" y="1926486"/>
            <a:ext cx="502020" cy="228540"/>
            <a:chOff x="7218807" y="1905000"/>
            <a:chExt cx="502151" cy="228600"/>
          </a:xfrm>
        </p:grpSpPr>
        <p:sp>
          <p:nvSpPr>
            <p:cNvPr id="5" name="Rounded Rectangle 4">
              <a:extLst>
                <a:ext uri="{FF2B5EF4-FFF2-40B4-BE49-F238E27FC236}">
                  <a16:creationId xmlns:a16="http://schemas.microsoft.com/office/drawing/2014/main" id="{39604F01-6846-E843-95EF-85F0E81B8C97}"/>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6" name="Rounded Rectangle 5">
              <a:extLst>
                <a:ext uri="{FF2B5EF4-FFF2-40B4-BE49-F238E27FC236}">
                  <a16:creationId xmlns:a16="http://schemas.microsoft.com/office/drawing/2014/main" id="{6AC569AC-5B2E-234E-9503-068BBF25FFFD}"/>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grpSp>
        <p:nvGrpSpPr>
          <p:cNvPr id="43" name="Group 42">
            <a:extLst>
              <a:ext uri="{FF2B5EF4-FFF2-40B4-BE49-F238E27FC236}">
                <a16:creationId xmlns:a16="http://schemas.microsoft.com/office/drawing/2014/main" id="{92D539B8-5306-3947-8F5A-642CE23D3FFA}"/>
              </a:ext>
            </a:extLst>
          </p:cNvPr>
          <p:cNvGrpSpPr/>
          <p:nvPr/>
        </p:nvGrpSpPr>
        <p:grpSpPr>
          <a:xfrm>
            <a:off x="7571695" y="2536215"/>
            <a:ext cx="502020" cy="228540"/>
            <a:chOff x="7218807" y="1905000"/>
            <a:chExt cx="502151" cy="228600"/>
          </a:xfrm>
        </p:grpSpPr>
        <p:sp>
          <p:nvSpPr>
            <p:cNvPr id="44" name="Rounded Rectangle 43">
              <a:extLst>
                <a:ext uri="{FF2B5EF4-FFF2-40B4-BE49-F238E27FC236}">
                  <a16:creationId xmlns:a16="http://schemas.microsoft.com/office/drawing/2014/main" id="{1842DC4A-BC01-1B4B-8715-F8E656F137ED}"/>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45" name="Rounded Rectangle 44">
              <a:extLst>
                <a:ext uri="{FF2B5EF4-FFF2-40B4-BE49-F238E27FC236}">
                  <a16:creationId xmlns:a16="http://schemas.microsoft.com/office/drawing/2014/main" id="{F522D26E-3B93-404B-B99B-A4ADB6C2E5F7}"/>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dirty="0">
                  <a:solidFill>
                    <a:schemeClr val="bg1"/>
                  </a:solidFill>
                </a:rPr>
                <a:t>P</a:t>
              </a:r>
            </a:p>
          </p:txBody>
        </p:sp>
      </p:grpSp>
      <p:grpSp>
        <p:nvGrpSpPr>
          <p:cNvPr id="46" name="Group 45">
            <a:extLst>
              <a:ext uri="{FF2B5EF4-FFF2-40B4-BE49-F238E27FC236}">
                <a16:creationId xmlns:a16="http://schemas.microsoft.com/office/drawing/2014/main" id="{4C2C817E-ACE3-3149-B3BE-6A349AB32203}"/>
              </a:ext>
            </a:extLst>
          </p:cNvPr>
          <p:cNvGrpSpPr/>
          <p:nvPr/>
        </p:nvGrpSpPr>
        <p:grpSpPr>
          <a:xfrm>
            <a:off x="7571695" y="2837928"/>
            <a:ext cx="502020" cy="228540"/>
            <a:chOff x="7218807" y="1905000"/>
            <a:chExt cx="502151" cy="228600"/>
          </a:xfrm>
        </p:grpSpPr>
        <p:sp>
          <p:nvSpPr>
            <p:cNvPr id="47" name="Rounded Rectangle 46">
              <a:extLst>
                <a:ext uri="{FF2B5EF4-FFF2-40B4-BE49-F238E27FC236}">
                  <a16:creationId xmlns:a16="http://schemas.microsoft.com/office/drawing/2014/main" id="{213D5483-2D64-164A-BB28-641741C0D644}"/>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48" name="Rounded Rectangle 47">
              <a:extLst>
                <a:ext uri="{FF2B5EF4-FFF2-40B4-BE49-F238E27FC236}">
                  <a16:creationId xmlns:a16="http://schemas.microsoft.com/office/drawing/2014/main" id="{070C34E4-2993-A04E-A8D6-A66DED6AA6B4}"/>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grpSp>
        <p:nvGrpSpPr>
          <p:cNvPr id="49" name="Group 48">
            <a:extLst>
              <a:ext uri="{FF2B5EF4-FFF2-40B4-BE49-F238E27FC236}">
                <a16:creationId xmlns:a16="http://schemas.microsoft.com/office/drawing/2014/main" id="{8F2EDF4D-D545-5747-912E-3DCA3D9E88F8}"/>
              </a:ext>
            </a:extLst>
          </p:cNvPr>
          <p:cNvGrpSpPr/>
          <p:nvPr/>
        </p:nvGrpSpPr>
        <p:grpSpPr>
          <a:xfrm>
            <a:off x="7571695" y="5047497"/>
            <a:ext cx="502020" cy="228540"/>
            <a:chOff x="7218807" y="1905000"/>
            <a:chExt cx="502151" cy="228600"/>
          </a:xfrm>
        </p:grpSpPr>
        <p:sp>
          <p:nvSpPr>
            <p:cNvPr id="50" name="Rounded Rectangle 49">
              <a:extLst>
                <a:ext uri="{FF2B5EF4-FFF2-40B4-BE49-F238E27FC236}">
                  <a16:creationId xmlns:a16="http://schemas.microsoft.com/office/drawing/2014/main" id="{FCFCCB64-BCCE-4F45-8CDB-38C3328EE3D8}"/>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51" name="Rounded Rectangle 50">
              <a:extLst>
                <a:ext uri="{FF2B5EF4-FFF2-40B4-BE49-F238E27FC236}">
                  <a16:creationId xmlns:a16="http://schemas.microsoft.com/office/drawing/2014/main" id="{F5B4F3F1-0FD0-5448-B5D9-1AAD9B0A6F83}"/>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grpSp>
        <p:nvGrpSpPr>
          <p:cNvPr id="52" name="Group 51">
            <a:extLst>
              <a:ext uri="{FF2B5EF4-FFF2-40B4-BE49-F238E27FC236}">
                <a16:creationId xmlns:a16="http://schemas.microsoft.com/office/drawing/2014/main" id="{11ABD266-D113-DE42-8FAC-5A4230FCC544}"/>
              </a:ext>
            </a:extLst>
          </p:cNvPr>
          <p:cNvGrpSpPr/>
          <p:nvPr/>
        </p:nvGrpSpPr>
        <p:grpSpPr>
          <a:xfrm>
            <a:off x="8518805" y="2840624"/>
            <a:ext cx="502020" cy="228540"/>
            <a:chOff x="7218807" y="1905000"/>
            <a:chExt cx="502151" cy="228600"/>
          </a:xfrm>
        </p:grpSpPr>
        <p:sp>
          <p:nvSpPr>
            <p:cNvPr id="53" name="Rounded Rectangle 52">
              <a:extLst>
                <a:ext uri="{FF2B5EF4-FFF2-40B4-BE49-F238E27FC236}">
                  <a16:creationId xmlns:a16="http://schemas.microsoft.com/office/drawing/2014/main" id="{F2A815D9-E53D-3241-9AFC-069031D425B5}"/>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54" name="Rounded Rectangle 53">
              <a:extLst>
                <a:ext uri="{FF2B5EF4-FFF2-40B4-BE49-F238E27FC236}">
                  <a16:creationId xmlns:a16="http://schemas.microsoft.com/office/drawing/2014/main" id="{4FD2CA4B-C125-524A-B603-0803D2FC30C9}"/>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grpSp>
        <p:nvGrpSpPr>
          <p:cNvPr id="55" name="Group 54">
            <a:extLst>
              <a:ext uri="{FF2B5EF4-FFF2-40B4-BE49-F238E27FC236}">
                <a16:creationId xmlns:a16="http://schemas.microsoft.com/office/drawing/2014/main" id="{126B365A-7F55-E044-8EF9-BE76D2004978}"/>
              </a:ext>
            </a:extLst>
          </p:cNvPr>
          <p:cNvGrpSpPr/>
          <p:nvPr/>
        </p:nvGrpSpPr>
        <p:grpSpPr>
          <a:xfrm>
            <a:off x="8518805" y="1926467"/>
            <a:ext cx="502020" cy="228540"/>
            <a:chOff x="7218807" y="1905000"/>
            <a:chExt cx="502151" cy="228600"/>
          </a:xfrm>
        </p:grpSpPr>
        <p:sp>
          <p:nvSpPr>
            <p:cNvPr id="56" name="Rounded Rectangle 55">
              <a:extLst>
                <a:ext uri="{FF2B5EF4-FFF2-40B4-BE49-F238E27FC236}">
                  <a16:creationId xmlns:a16="http://schemas.microsoft.com/office/drawing/2014/main" id="{F7BB33F8-9A62-B64D-92A2-5294EB373B46}"/>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57" name="Rounded Rectangle 56">
              <a:extLst>
                <a:ext uri="{FF2B5EF4-FFF2-40B4-BE49-F238E27FC236}">
                  <a16:creationId xmlns:a16="http://schemas.microsoft.com/office/drawing/2014/main" id="{79346AF9-4F55-264D-92C5-8E9B105ADFD3}"/>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grpSp>
        <p:nvGrpSpPr>
          <p:cNvPr id="58" name="Group 57">
            <a:extLst>
              <a:ext uri="{FF2B5EF4-FFF2-40B4-BE49-F238E27FC236}">
                <a16:creationId xmlns:a16="http://schemas.microsoft.com/office/drawing/2014/main" id="{7B9071B9-C954-8C4B-B8A5-176F91B5283C}"/>
              </a:ext>
            </a:extLst>
          </p:cNvPr>
          <p:cNvGrpSpPr/>
          <p:nvPr/>
        </p:nvGrpSpPr>
        <p:grpSpPr>
          <a:xfrm>
            <a:off x="11193899" y="1923109"/>
            <a:ext cx="502020" cy="228540"/>
            <a:chOff x="7218807" y="1905000"/>
            <a:chExt cx="502151" cy="228600"/>
          </a:xfrm>
        </p:grpSpPr>
        <p:sp>
          <p:nvSpPr>
            <p:cNvPr id="59" name="Rounded Rectangle 58">
              <a:extLst>
                <a:ext uri="{FF2B5EF4-FFF2-40B4-BE49-F238E27FC236}">
                  <a16:creationId xmlns:a16="http://schemas.microsoft.com/office/drawing/2014/main" id="{9D781DCB-7938-DC45-8E5B-98D38BDD12AD}"/>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dirty="0">
                  <a:solidFill>
                    <a:schemeClr val="bg1"/>
                  </a:solidFill>
                </a:rPr>
                <a:t>B</a:t>
              </a:r>
            </a:p>
          </p:txBody>
        </p:sp>
        <p:sp>
          <p:nvSpPr>
            <p:cNvPr id="60" name="Rounded Rectangle 59">
              <a:extLst>
                <a:ext uri="{FF2B5EF4-FFF2-40B4-BE49-F238E27FC236}">
                  <a16:creationId xmlns:a16="http://schemas.microsoft.com/office/drawing/2014/main" id="{BCD0749D-64A6-6244-93D6-743B3BCB5013}"/>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sp>
        <p:nvSpPr>
          <p:cNvPr id="62" name="Rounded Rectangle 61">
            <a:extLst>
              <a:ext uri="{FF2B5EF4-FFF2-40B4-BE49-F238E27FC236}">
                <a16:creationId xmlns:a16="http://schemas.microsoft.com/office/drawing/2014/main" id="{905E183B-2D52-B842-8D8C-624AD7853057}"/>
              </a:ext>
            </a:extLst>
          </p:cNvPr>
          <p:cNvSpPr/>
          <p:nvPr/>
        </p:nvSpPr>
        <p:spPr bwMode="invGray">
          <a:xfrm>
            <a:off x="7571695" y="2246408"/>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dirty="0">
                <a:solidFill>
                  <a:schemeClr val="bg1"/>
                </a:solidFill>
              </a:rPr>
              <a:t>B</a:t>
            </a:r>
          </a:p>
        </p:txBody>
      </p:sp>
      <p:sp>
        <p:nvSpPr>
          <p:cNvPr id="63" name="Rounded Rectangle 62">
            <a:extLst>
              <a:ext uri="{FF2B5EF4-FFF2-40B4-BE49-F238E27FC236}">
                <a16:creationId xmlns:a16="http://schemas.microsoft.com/office/drawing/2014/main" id="{8FFC4935-3770-E94B-826F-B6ABE592A5E8}"/>
              </a:ext>
            </a:extLst>
          </p:cNvPr>
          <p:cNvSpPr/>
          <p:nvPr/>
        </p:nvSpPr>
        <p:spPr bwMode="invGray">
          <a:xfrm>
            <a:off x="7708433" y="3146543"/>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64" name="Rounded Rectangle 63">
            <a:extLst>
              <a:ext uri="{FF2B5EF4-FFF2-40B4-BE49-F238E27FC236}">
                <a16:creationId xmlns:a16="http://schemas.microsoft.com/office/drawing/2014/main" id="{ADB981A4-7EAB-854D-A206-C0C2BFF12B21}"/>
              </a:ext>
            </a:extLst>
          </p:cNvPr>
          <p:cNvSpPr/>
          <p:nvPr/>
        </p:nvSpPr>
        <p:spPr bwMode="invGray">
          <a:xfrm>
            <a:off x="7708433" y="3449853"/>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65" name="Rounded Rectangle 64">
            <a:extLst>
              <a:ext uri="{FF2B5EF4-FFF2-40B4-BE49-F238E27FC236}">
                <a16:creationId xmlns:a16="http://schemas.microsoft.com/office/drawing/2014/main" id="{25467FB8-0320-C043-8786-06F3AE1AEBE8}"/>
              </a:ext>
            </a:extLst>
          </p:cNvPr>
          <p:cNvSpPr/>
          <p:nvPr/>
        </p:nvSpPr>
        <p:spPr bwMode="invGray">
          <a:xfrm>
            <a:off x="7708433" y="3800926"/>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dirty="0">
                <a:solidFill>
                  <a:schemeClr val="bg1"/>
                </a:solidFill>
              </a:rPr>
              <a:t>B</a:t>
            </a:r>
          </a:p>
        </p:txBody>
      </p:sp>
      <p:sp>
        <p:nvSpPr>
          <p:cNvPr id="67" name="Rounded Rectangle 66">
            <a:extLst>
              <a:ext uri="{FF2B5EF4-FFF2-40B4-BE49-F238E27FC236}">
                <a16:creationId xmlns:a16="http://schemas.microsoft.com/office/drawing/2014/main" id="{568112CD-A2F7-0347-B6EE-ACD341F75FE1}"/>
              </a:ext>
            </a:extLst>
          </p:cNvPr>
          <p:cNvSpPr/>
          <p:nvPr/>
        </p:nvSpPr>
        <p:spPr bwMode="invGray">
          <a:xfrm>
            <a:off x="7708433" y="4427077"/>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68" name="Rounded Rectangle 67">
            <a:extLst>
              <a:ext uri="{FF2B5EF4-FFF2-40B4-BE49-F238E27FC236}">
                <a16:creationId xmlns:a16="http://schemas.microsoft.com/office/drawing/2014/main" id="{799D5409-9AED-F042-8F83-78517D639223}"/>
              </a:ext>
            </a:extLst>
          </p:cNvPr>
          <p:cNvSpPr/>
          <p:nvPr/>
        </p:nvSpPr>
        <p:spPr bwMode="invGray">
          <a:xfrm>
            <a:off x="7708433" y="5356589"/>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69" name="Rounded Rectangle 68">
            <a:extLst>
              <a:ext uri="{FF2B5EF4-FFF2-40B4-BE49-F238E27FC236}">
                <a16:creationId xmlns:a16="http://schemas.microsoft.com/office/drawing/2014/main" id="{83E1425D-F075-934B-A831-19D0152EC82A}"/>
              </a:ext>
            </a:extLst>
          </p:cNvPr>
          <p:cNvSpPr/>
          <p:nvPr/>
        </p:nvSpPr>
        <p:spPr bwMode="invGray">
          <a:xfrm>
            <a:off x="8655543" y="4427077"/>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0" name="Rounded Rectangle 69">
            <a:extLst>
              <a:ext uri="{FF2B5EF4-FFF2-40B4-BE49-F238E27FC236}">
                <a16:creationId xmlns:a16="http://schemas.microsoft.com/office/drawing/2014/main" id="{6FD387FF-3F7E-7D47-90CF-7B46781503D7}"/>
              </a:ext>
            </a:extLst>
          </p:cNvPr>
          <p:cNvSpPr/>
          <p:nvPr/>
        </p:nvSpPr>
        <p:spPr bwMode="invGray">
          <a:xfrm>
            <a:off x="8655543" y="3449853"/>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1" name="Rounded Rectangle 70">
            <a:extLst>
              <a:ext uri="{FF2B5EF4-FFF2-40B4-BE49-F238E27FC236}">
                <a16:creationId xmlns:a16="http://schemas.microsoft.com/office/drawing/2014/main" id="{603BCE73-1E7F-BF4E-B16A-EA88AD384404}"/>
              </a:ext>
            </a:extLst>
          </p:cNvPr>
          <p:cNvSpPr/>
          <p:nvPr/>
        </p:nvSpPr>
        <p:spPr bwMode="invGray">
          <a:xfrm>
            <a:off x="8655543" y="2530507"/>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2" name="Rounded Rectangle 71">
            <a:extLst>
              <a:ext uri="{FF2B5EF4-FFF2-40B4-BE49-F238E27FC236}">
                <a16:creationId xmlns:a16="http://schemas.microsoft.com/office/drawing/2014/main" id="{C01894FA-F05F-1A4A-B760-0AB07D17A94D}"/>
              </a:ext>
            </a:extLst>
          </p:cNvPr>
          <p:cNvSpPr/>
          <p:nvPr/>
        </p:nvSpPr>
        <p:spPr bwMode="invGray">
          <a:xfrm>
            <a:off x="8655543" y="2238469"/>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3" name="Rounded Rectangle 72">
            <a:extLst>
              <a:ext uri="{FF2B5EF4-FFF2-40B4-BE49-F238E27FC236}">
                <a16:creationId xmlns:a16="http://schemas.microsoft.com/office/drawing/2014/main" id="{3F889EFC-60B9-6B40-B496-F81DAA397BE1}"/>
              </a:ext>
            </a:extLst>
          </p:cNvPr>
          <p:cNvSpPr/>
          <p:nvPr/>
        </p:nvSpPr>
        <p:spPr bwMode="invGray">
          <a:xfrm>
            <a:off x="9517201" y="2537530"/>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4" name="Rounded Rectangle 73">
            <a:extLst>
              <a:ext uri="{FF2B5EF4-FFF2-40B4-BE49-F238E27FC236}">
                <a16:creationId xmlns:a16="http://schemas.microsoft.com/office/drawing/2014/main" id="{AFD12EF3-9A4C-CB43-B2FE-5D6C79C4371D}"/>
              </a:ext>
            </a:extLst>
          </p:cNvPr>
          <p:cNvSpPr/>
          <p:nvPr/>
        </p:nvSpPr>
        <p:spPr bwMode="invGray">
          <a:xfrm>
            <a:off x="9517201" y="2236701"/>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5" name="Rounded Rectangle 74">
            <a:extLst>
              <a:ext uri="{FF2B5EF4-FFF2-40B4-BE49-F238E27FC236}">
                <a16:creationId xmlns:a16="http://schemas.microsoft.com/office/drawing/2014/main" id="{D4B89282-D82A-D843-AC38-70016641A482}"/>
              </a:ext>
            </a:extLst>
          </p:cNvPr>
          <p:cNvSpPr/>
          <p:nvPr/>
        </p:nvSpPr>
        <p:spPr bwMode="invGray">
          <a:xfrm>
            <a:off x="9517201" y="1923109"/>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6" name="Rounded Rectangle 75">
            <a:extLst>
              <a:ext uri="{FF2B5EF4-FFF2-40B4-BE49-F238E27FC236}">
                <a16:creationId xmlns:a16="http://schemas.microsoft.com/office/drawing/2014/main" id="{E311E597-3927-1B4F-9A08-E9950B2ED18A}"/>
              </a:ext>
            </a:extLst>
          </p:cNvPr>
          <p:cNvSpPr/>
          <p:nvPr/>
        </p:nvSpPr>
        <p:spPr bwMode="invGray">
          <a:xfrm>
            <a:off x="10422041" y="2537530"/>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7" name="Rounded Rectangle 76">
            <a:extLst>
              <a:ext uri="{FF2B5EF4-FFF2-40B4-BE49-F238E27FC236}">
                <a16:creationId xmlns:a16="http://schemas.microsoft.com/office/drawing/2014/main" id="{34671D5F-0D10-CA46-85E5-40364459902D}"/>
              </a:ext>
            </a:extLst>
          </p:cNvPr>
          <p:cNvSpPr/>
          <p:nvPr/>
        </p:nvSpPr>
        <p:spPr bwMode="invGray">
          <a:xfrm>
            <a:off x="10422041" y="2236701"/>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79" name="Rounded Rectangle 78">
            <a:extLst>
              <a:ext uri="{FF2B5EF4-FFF2-40B4-BE49-F238E27FC236}">
                <a16:creationId xmlns:a16="http://schemas.microsoft.com/office/drawing/2014/main" id="{1A7C3226-00EB-BC4F-99FA-FEF345DB501B}"/>
              </a:ext>
            </a:extLst>
          </p:cNvPr>
          <p:cNvSpPr/>
          <p:nvPr/>
        </p:nvSpPr>
        <p:spPr bwMode="invGray">
          <a:xfrm>
            <a:off x="7712369" y="4749487"/>
            <a:ext cx="220672" cy="22854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dirty="0">
                <a:solidFill>
                  <a:schemeClr val="bg1"/>
                </a:solidFill>
              </a:rPr>
              <a:t>P</a:t>
            </a:r>
          </a:p>
        </p:txBody>
      </p:sp>
      <p:sp>
        <p:nvSpPr>
          <p:cNvPr id="80" name="Rounded Rectangle 79">
            <a:extLst>
              <a:ext uri="{FF2B5EF4-FFF2-40B4-BE49-F238E27FC236}">
                <a16:creationId xmlns:a16="http://schemas.microsoft.com/office/drawing/2014/main" id="{302EBFC7-F1C6-354E-B74A-6D681B009F40}"/>
              </a:ext>
            </a:extLst>
          </p:cNvPr>
          <p:cNvSpPr/>
          <p:nvPr/>
        </p:nvSpPr>
        <p:spPr bwMode="invGray">
          <a:xfrm>
            <a:off x="9517201" y="2837928"/>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81" name="Rounded Rectangle 80">
            <a:extLst>
              <a:ext uri="{FF2B5EF4-FFF2-40B4-BE49-F238E27FC236}">
                <a16:creationId xmlns:a16="http://schemas.microsoft.com/office/drawing/2014/main" id="{EF8D3E3D-5065-8640-ACD2-D1446A772C72}"/>
              </a:ext>
            </a:extLst>
          </p:cNvPr>
          <p:cNvSpPr/>
          <p:nvPr/>
        </p:nvSpPr>
        <p:spPr bwMode="invGray">
          <a:xfrm>
            <a:off x="10422041" y="2837928"/>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82" name="Rounded Rectangle 81">
            <a:extLst>
              <a:ext uri="{FF2B5EF4-FFF2-40B4-BE49-F238E27FC236}">
                <a16:creationId xmlns:a16="http://schemas.microsoft.com/office/drawing/2014/main" id="{F9473C30-77A4-7742-A900-DAE482E584F2}"/>
              </a:ext>
            </a:extLst>
          </p:cNvPr>
          <p:cNvSpPr/>
          <p:nvPr/>
        </p:nvSpPr>
        <p:spPr bwMode="invGray">
          <a:xfrm>
            <a:off x="10175603" y="533073"/>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83" name="Rounded Rectangle 82">
            <a:extLst>
              <a:ext uri="{FF2B5EF4-FFF2-40B4-BE49-F238E27FC236}">
                <a16:creationId xmlns:a16="http://schemas.microsoft.com/office/drawing/2014/main" id="{A86EDC43-E291-B445-9CB7-E02E974965E2}"/>
              </a:ext>
            </a:extLst>
          </p:cNvPr>
          <p:cNvSpPr/>
          <p:nvPr/>
        </p:nvSpPr>
        <p:spPr bwMode="invGray">
          <a:xfrm>
            <a:off x="11091707" y="533073"/>
            <a:ext cx="220672" cy="22854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sp>
        <p:nvSpPr>
          <p:cNvPr id="84" name="TextBox 83">
            <a:extLst>
              <a:ext uri="{FF2B5EF4-FFF2-40B4-BE49-F238E27FC236}">
                <a16:creationId xmlns:a16="http://schemas.microsoft.com/office/drawing/2014/main" id="{737009C6-4AD4-6C4A-95D6-17930B1ED9EB}"/>
              </a:ext>
            </a:extLst>
          </p:cNvPr>
          <p:cNvSpPr txBox="1"/>
          <p:nvPr/>
        </p:nvSpPr>
        <p:spPr>
          <a:xfrm>
            <a:off x="10389508" y="509904"/>
            <a:ext cx="702199" cy="276927"/>
          </a:xfrm>
          <a:prstGeom prst="rect">
            <a:avLst/>
          </a:prstGeom>
          <a:noFill/>
        </p:spPr>
        <p:txBody>
          <a:bodyPr wrap="square" rtlCol="0">
            <a:spAutoFit/>
          </a:bodyPr>
          <a:lstStyle/>
          <a:p>
            <a:r>
              <a:rPr lang="en-US" sz="1200" b="1"/>
              <a:t>BYOL</a:t>
            </a:r>
          </a:p>
        </p:txBody>
      </p:sp>
      <p:sp>
        <p:nvSpPr>
          <p:cNvPr id="85" name="TextBox 84">
            <a:extLst>
              <a:ext uri="{FF2B5EF4-FFF2-40B4-BE49-F238E27FC236}">
                <a16:creationId xmlns:a16="http://schemas.microsoft.com/office/drawing/2014/main" id="{0E2D6B57-0115-7643-86C2-91658AC00944}"/>
              </a:ext>
            </a:extLst>
          </p:cNvPr>
          <p:cNvSpPr txBox="1"/>
          <p:nvPr/>
        </p:nvSpPr>
        <p:spPr>
          <a:xfrm>
            <a:off x="11305611" y="509904"/>
            <a:ext cx="702199" cy="276927"/>
          </a:xfrm>
          <a:prstGeom prst="rect">
            <a:avLst/>
          </a:prstGeom>
          <a:noFill/>
        </p:spPr>
        <p:txBody>
          <a:bodyPr wrap="square" rtlCol="0">
            <a:spAutoFit/>
          </a:bodyPr>
          <a:lstStyle/>
          <a:p>
            <a:r>
              <a:rPr lang="en-US" sz="1200" b="1"/>
              <a:t>PAYG</a:t>
            </a:r>
          </a:p>
        </p:txBody>
      </p:sp>
      <p:grpSp>
        <p:nvGrpSpPr>
          <p:cNvPr id="61" name="Group 60">
            <a:extLst>
              <a:ext uri="{FF2B5EF4-FFF2-40B4-BE49-F238E27FC236}">
                <a16:creationId xmlns:a16="http://schemas.microsoft.com/office/drawing/2014/main" id="{A5585A8B-3CEB-AC44-8A96-2F9426DBB662}"/>
              </a:ext>
            </a:extLst>
          </p:cNvPr>
          <p:cNvGrpSpPr/>
          <p:nvPr/>
        </p:nvGrpSpPr>
        <p:grpSpPr>
          <a:xfrm>
            <a:off x="10285302" y="1923109"/>
            <a:ext cx="502020" cy="228540"/>
            <a:chOff x="7218807" y="1905000"/>
            <a:chExt cx="502151" cy="228600"/>
          </a:xfrm>
        </p:grpSpPr>
        <p:sp>
          <p:nvSpPr>
            <p:cNvPr id="66" name="Rounded Rectangle 65">
              <a:extLst>
                <a:ext uri="{FF2B5EF4-FFF2-40B4-BE49-F238E27FC236}">
                  <a16:creationId xmlns:a16="http://schemas.microsoft.com/office/drawing/2014/main" id="{A1D26C7E-B6CD-F24F-A3CA-3852F69BFE7C}"/>
                </a:ext>
              </a:extLst>
            </p:cNvPr>
            <p:cNvSpPr/>
            <p:nvPr/>
          </p:nvSpPr>
          <p:spPr bwMode="invGray">
            <a:xfrm>
              <a:off x="7218807" y="1905000"/>
              <a:ext cx="228600" cy="22860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86" name="Rounded Rectangle 85">
              <a:extLst>
                <a:ext uri="{FF2B5EF4-FFF2-40B4-BE49-F238E27FC236}">
                  <a16:creationId xmlns:a16="http://schemas.microsoft.com/office/drawing/2014/main" id="{6407C762-0056-874D-B619-21329B72BD36}"/>
                </a:ext>
              </a:extLst>
            </p:cNvPr>
            <p:cNvSpPr/>
            <p:nvPr/>
          </p:nvSpPr>
          <p:spPr bwMode="invGray">
            <a:xfrm>
              <a:off x="7500229" y="1905000"/>
              <a:ext cx="220729" cy="22860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P</a:t>
              </a:r>
            </a:p>
          </p:txBody>
        </p:sp>
      </p:grpSp>
      <p:sp>
        <p:nvSpPr>
          <p:cNvPr id="78" name="Rounded Rectangle 77">
            <a:extLst>
              <a:ext uri="{FF2B5EF4-FFF2-40B4-BE49-F238E27FC236}">
                <a16:creationId xmlns:a16="http://schemas.microsoft.com/office/drawing/2014/main" id="{09E01E1D-3468-9140-93A0-A44C48355301}"/>
              </a:ext>
            </a:extLst>
          </p:cNvPr>
          <p:cNvSpPr/>
          <p:nvPr/>
        </p:nvSpPr>
        <p:spPr bwMode="invGray">
          <a:xfrm>
            <a:off x="7716669" y="5682636"/>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87" name="Rounded Rectangle 86">
            <a:extLst>
              <a:ext uri="{FF2B5EF4-FFF2-40B4-BE49-F238E27FC236}">
                <a16:creationId xmlns:a16="http://schemas.microsoft.com/office/drawing/2014/main" id="{E75711DB-C818-4B41-8384-DD7505D8746E}"/>
              </a:ext>
            </a:extLst>
          </p:cNvPr>
          <p:cNvSpPr/>
          <p:nvPr/>
        </p:nvSpPr>
        <p:spPr bwMode="invGray">
          <a:xfrm>
            <a:off x="8663778" y="5682636"/>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88" name="Rounded Rectangle 87">
            <a:extLst>
              <a:ext uri="{FF2B5EF4-FFF2-40B4-BE49-F238E27FC236}">
                <a16:creationId xmlns:a16="http://schemas.microsoft.com/office/drawing/2014/main" id="{54415D8C-2FC1-E843-883B-CFAFD03A6C5F}"/>
              </a:ext>
            </a:extLst>
          </p:cNvPr>
          <p:cNvSpPr/>
          <p:nvPr/>
        </p:nvSpPr>
        <p:spPr bwMode="invGray">
          <a:xfrm>
            <a:off x="7853044" y="2240555"/>
            <a:ext cx="220672" cy="22854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dirty="0">
                <a:solidFill>
                  <a:schemeClr val="bg1"/>
                </a:solidFill>
              </a:rPr>
              <a:t>P</a:t>
            </a:r>
          </a:p>
        </p:txBody>
      </p:sp>
      <p:sp>
        <p:nvSpPr>
          <p:cNvPr id="89" name="Rounded Rectangle 88">
            <a:extLst>
              <a:ext uri="{FF2B5EF4-FFF2-40B4-BE49-F238E27FC236}">
                <a16:creationId xmlns:a16="http://schemas.microsoft.com/office/drawing/2014/main" id="{2D06FA83-98C2-564A-9C4C-44255923D1A1}"/>
              </a:ext>
            </a:extLst>
          </p:cNvPr>
          <p:cNvSpPr/>
          <p:nvPr/>
        </p:nvSpPr>
        <p:spPr bwMode="invGray">
          <a:xfrm>
            <a:off x="11342177" y="2236555"/>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90" name="Rounded Rectangle 89">
            <a:extLst>
              <a:ext uri="{FF2B5EF4-FFF2-40B4-BE49-F238E27FC236}">
                <a16:creationId xmlns:a16="http://schemas.microsoft.com/office/drawing/2014/main" id="{539FB685-EB44-4A47-9016-5BB8D8839747}"/>
              </a:ext>
            </a:extLst>
          </p:cNvPr>
          <p:cNvSpPr/>
          <p:nvPr/>
        </p:nvSpPr>
        <p:spPr bwMode="invGray">
          <a:xfrm>
            <a:off x="11342177" y="2537530"/>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a:solidFill>
                  <a:schemeClr val="bg1"/>
                </a:solidFill>
              </a:rPr>
              <a:t>B</a:t>
            </a:r>
          </a:p>
        </p:txBody>
      </p:sp>
      <p:sp>
        <p:nvSpPr>
          <p:cNvPr id="91" name="Rounded Rectangle 90">
            <a:extLst>
              <a:ext uri="{FF2B5EF4-FFF2-40B4-BE49-F238E27FC236}">
                <a16:creationId xmlns:a16="http://schemas.microsoft.com/office/drawing/2014/main" id="{A4F9A16E-FBDC-9C4D-BFC4-A54A6D2697DA}"/>
              </a:ext>
            </a:extLst>
          </p:cNvPr>
          <p:cNvSpPr/>
          <p:nvPr/>
        </p:nvSpPr>
        <p:spPr bwMode="invGray">
          <a:xfrm>
            <a:off x="8659477" y="5046683"/>
            <a:ext cx="220672" cy="228540"/>
          </a:xfrm>
          <a:prstGeom prst="roundRect">
            <a:avLst/>
          </a:prstGeom>
          <a:solidFill>
            <a:schemeClr val="accent2"/>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dirty="0">
                <a:solidFill>
                  <a:schemeClr val="bg1"/>
                </a:solidFill>
              </a:rPr>
              <a:t>P</a:t>
            </a:r>
          </a:p>
        </p:txBody>
      </p:sp>
      <p:sp>
        <p:nvSpPr>
          <p:cNvPr id="92" name="Rounded Rectangle 91">
            <a:extLst>
              <a:ext uri="{FF2B5EF4-FFF2-40B4-BE49-F238E27FC236}">
                <a16:creationId xmlns:a16="http://schemas.microsoft.com/office/drawing/2014/main" id="{22D72899-25E8-F142-A418-90FEBDAC87FE}"/>
              </a:ext>
            </a:extLst>
          </p:cNvPr>
          <p:cNvSpPr/>
          <p:nvPr/>
        </p:nvSpPr>
        <p:spPr bwMode="invGray">
          <a:xfrm>
            <a:off x="7704500" y="4149783"/>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dirty="0">
                <a:solidFill>
                  <a:schemeClr val="bg1"/>
                </a:solidFill>
              </a:rPr>
              <a:t>B</a:t>
            </a:r>
          </a:p>
        </p:txBody>
      </p:sp>
      <p:sp>
        <p:nvSpPr>
          <p:cNvPr id="93" name="Rounded Rectangle 92">
            <a:extLst>
              <a:ext uri="{FF2B5EF4-FFF2-40B4-BE49-F238E27FC236}">
                <a16:creationId xmlns:a16="http://schemas.microsoft.com/office/drawing/2014/main" id="{A8E22F95-4FE2-5D44-8128-725B58D239B7}"/>
              </a:ext>
            </a:extLst>
          </p:cNvPr>
          <p:cNvSpPr/>
          <p:nvPr/>
        </p:nvSpPr>
        <p:spPr bwMode="invGray">
          <a:xfrm>
            <a:off x="8651608" y="4147360"/>
            <a:ext cx="228540" cy="228540"/>
          </a:xfrm>
          <a:prstGeom prst="roundRect">
            <a:avLst/>
          </a:prstGeom>
          <a:solidFill>
            <a:schemeClr val="accent2">
              <a:lumMod val="75000"/>
            </a:schemeClr>
          </a:solidFill>
          <a:ln w="9525">
            <a:noFill/>
            <a:round/>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900" dirty="0">
                <a:solidFill>
                  <a:schemeClr val="bg1"/>
                </a:solidFill>
              </a:rPr>
              <a:t>B</a:t>
            </a:r>
          </a:p>
        </p:txBody>
      </p:sp>
      <p:sp>
        <p:nvSpPr>
          <p:cNvPr id="7" name="TextBox 6">
            <a:extLst>
              <a:ext uri="{FF2B5EF4-FFF2-40B4-BE49-F238E27FC236}">
                <a16:creationId xmlns:a16="http://schemas.microsoft.com/office/drawing/2014/main" id="{6BF856DB-40C5-494F-9D66-105AC0017E71}"/>
              </a:ext>
            </a:extLst>
          </p:cNvPr>
          <p:cNvSpPr txBox="1"/>
          <p:nvPr/>
        </p:nvSpPr>
        <p:spPr>
          <a:xfrm>
            <a:off x="382491" y="6008242"/>
            <a:ext cx="4077971" cy="244618"/>
          </a:xfrm>
          <a:prstGeom prst="rect">
            <a:avLst/>
          </a:prstGeom>
          <a:noFill/>
        </p:spPr>
        <p:txBody>
          <a:bodyPr wrap="square" rtlCol="0">
            <a:spAutoFit/>
          </a:bodyPr>
          <a:lstStyle/>
          <a:p>
            <a:pPr defTabSz="457052">
              <a:lnSpc>
                <a:spcPct val="90000"/>
              </a:lnSpc>
              <a:spcBef>
                <a:spcPts val="300"/>
              </a:spcBef>
            </a:pPr>
            <a:r>
              <a:rPr lang="en-US" sz="1050" dirty="0">
                <a:solidFill>
                  <a:srgbClr val="000000"/>
                </a:solidFill>
                <a:cs typeface="Arial" panose="020B0604020202020204" pitchFamily="34" charset="0"/>
              </a:rPr>
              <a:t>* Also support </a:t>
            </a:r>
            <a:r>
              <a:rPr lang="en-US" sz="1050" dirty="0" err="1">
                <a:solidFill>
                  <a:srgbClr val="000000"/>
                </a:solidFill>
                <a:cs typeface="Arial" panose="020B0604020202020204" pitchFamily="34" charset="0"/>
              </a:rPr>
              <a:t>AzureStack</a:t>
            </a:r>
            <a:r>
              <a:rPr lang="en-US" sz="1050" dirty="0">
                <a:solidFill>
                  <a:srgbClr val="000000"/>
                </a:solidFill>
                <a:cs typeface="Arial" panose="020B0604020202020204" pitchFamily="34" charset="0"/>
              </a:rPr>
              <a:t> and </a:t>
            </a:r>
            <a:r>
              <a:rPr lang="en-US" sz="1050" dirty="0" err="1">
                <a:solidFill>
                  <a:srgbClr val="000000"/>
                </a:solidFill>
                <a:cs typeface="Arial" panose="020B0604020202020204" pitchFamily="34" charset="0"/>
              </a:rPr>
              <a:t>RackSpace</a:t>
            </a:r>
            <a:r>
              <a:rPr lang="en-US" sz="1050" dirty="0">
                <a:solidFill>
                  <a:srgbClr val="000000"/>
                </a:solidFill>
                <a:cs typeface="Arial" panose="020B0604020202020204" pitchFamily="34" charset="0"/>
              </a:rPr>
              <a:t> (PAYG) </a:t>
            </a:r>
          </a:p>
        </p:txBody>
      </p:sp>
    </p:spTree>
    <p:extLst>
      <p:ext uri="{BB962C8B-B14F-4D97-AF65-F5344CB8AC3E}">
        <p14:creationId xmlns:p14="http://schemas.microsoft.com/office/powerpoint/2010/main" val="276213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Fortinet Cloud Security: Use Cases for Azure  </a:t>
            </a:r>
          </a:p>
        </p:txBody>
      </p:sp>
    </p:spTree>
    <p:extLst>
      <p:ext uri="{BB962C8B-B14F-4D97-AF65-F5344CB8AC3E}">
        <p14:creationId xmlns:p14="http://schemas.microsoft.com/office/powerpoint/2010/main" val="3172464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47F1-F498-EF4C-4ADE-D587088169E1}"/>
              </a:ext>
            </a:extLst>
          </p:cNvPr>
          <p:cNvSpPr>
            <a:spLocks noGrp="1"/>
          </p:cNvSpPr>
          <p:nvPr>
            <p:ph type="title"/>
          </p:nvPr>
        </p:nvSpPr>
        <p:spPr/>
        <p:txBody>
          <a:bodyPr/>
          <a:lstStyle/>
          <a:p>
            <a:r>
              <a:rPr lang="en-US" dirty="0"/>
              <a:t>Fortinet Multi-Cloud strategy: 3 principles</a:t>
            </a:r>
          </a:p>
        </p:txBody>
      </p:sp>
      <p:pic>
        <p:nvPicPr>
          <p:cNvPr id="6" name="Picture 1" descr="page5image58476608">
            <a:extLst>
              <a:ext uri="{FF2B5EF4-FFF2-40B4-BE49-F238E27FC236}">
                <a16:creationId xmlns:a16="http://schemas.microsoft.com/office/drawing/2014/main" id="{36B8616D-6246-6E62-55C4-233B82542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18" y="3200400"/>
            <a:ext cx="9715500" cy="3492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F5D482C0-5582-9D58-7EF3-5BC5A5264777}"/>
              </a:ext>
            </a:extLst>
          </p:cNvPr>
          <p:cNvSpPr>
            <a:spLocks noChangeArrowheads="1"/>
          </p:cNvSpPr>
          <p:nvPr/>
        </p:nvSpPr>
        <p:spPr bwMode="auto">
          <a:xfrm>
            <a:off x="723900" y="944752"/>
            <a:ext cx="10377237"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HelveticaNeueLTPro"/>
              </a:rPr>
              <a:t> Native integration of Security capabilities to each cloud platform (abstracting the cloud specific intricacies and leveraging cloud automation services).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tx1"/>
              </a:solidFill>
              <a:effectLst/>
              <a:latin typeface="HelveticaNeueLTPro"/>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HelveticaNeueLTPro"/>
              </a:rPr>
              <a:t> Broad protection of applications offering the broadest set of security products supporting the broadest set of security use-cases across most clouds</a:t>
            </a:r>
            <a:r>
              <a:rPr lang="en-US" altLang="en-US" sz="2400" dirty="0">
                <a:latin typeface="HelveticaNeueLTPro"/>
              </a:rPr>
              <a:t> + protection of all in-house container applications and data (stored in storage buckets etc.).</a:t>
            </a:r>
            <a:endParaRPr kumimoji="0" lang="en-US" altLang="en-US" sz="2400" b="0" i="0" u="none" strike="noStrike" cap="none" normalizeH="0" baseline="0" dirty="0">
              <a:ln>
                <a:noFill/>
              </a:ln>
              <a:solidFill>
                <a:schemeClr val="tx1"/>
              </a:solidFill>
              <a:effectLst/>
              <a:latin typeface="HelveticaNeueLTPro"/>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chemeClr val="tx1"/>
              </a:solidFill>
              <a:effectLst/>
              <a:latin typeface="HelveticaNeueLTPro"/>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HelveticaNeueLTPro"/>
              </a:rPr>
              <a:t> Central management and automation of all security capabilities across clouds and data centers i.e.</a:t>
            </a:r>
            <a:r>
              <a:rPr lang="en-US" altLang="en-US" sz="2400" dirty="0">
                <a:latin typeface="HelveticaNeueLTPro"/>
              </a:rPr>
              <a:t>, </a:t>
            </a:r>
            <a:r>
              <a:rPr kumimoji="0" lang="en-US" altLang="en-US" sz="2400" b="0" i="0" u="none" strike="noStrike" cap="none" normalizeH="0" baseline="0" dirty="0">
                <a:ln>
                  <a:noFill/>
                </a:ln>
                <a:solidFill>
                  <a:schemeClr val="tx1"/>
                </a:solidFill>
                <a:effectLst/>
                <a:latin typeface="HelveticaNeueLTPro"/>
              </a:rPr>
              <a:t>FortiMGR + Analyzer + Authenticator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400" dirty="0">
              <a:latin typeface="HelveticaNeueLTPro"/>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0897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3781-3118-4951-83CA-7093FC9E6621}"/>
              </a:ext>
            </a:extLst>
          </p:cNvPr>
          <p:cNvSpPr>
            <a:spLocks noGrp="1"/>
          </p:cNvSpPr>
          <p:nvPr>
            <p:ph type="title"/>
          </p:nvPr>
        </p:nvSpPr>
        <p:spPr/>
        <p:txBody>
          <a:bodyPr/>
          <a:lstStyle/>
          <a:p>
            <a:r>
              <a:rPr lang="en-US"/>
              <a:t>Agenda</a:t>
            </a:r>
          </a:p>
        </p:txBody>
      </p:sp>
      <p:graphicFrame>
        <p:nvGraphicFramePr>
          <p:cNvPr id="3" name="Table 2">
            <a:extLst>
              <a:ext uri="{FF2B5EF4-FFF2-40B4-BE49-F238E27FC236}">
                <a16:creationId xmlns:a16="http://schemas.microsoft.com/office/drawing/2014/main" id="{56D0AB35-E7E2-4842-A622-8B8A5368CD21}"/>
              </a:ext>
            </a:extLst>
          </p:cNvPr>
          <p:cNvGraphicFramePr>
            <a:graphicFrameLocks noGrp="1"/>
          </p:cNvGraphicFramePr>
          <p:nvPr>
            <p:extLst>
              <p:ext uri="{D42A27DB-BD31-4B8C-83A1-F6EECF244321}">
                <p14:modId xmlns:p14="http://schemas.microsoft.com/office/powerpoint/2010/main" val="2659018966"/>
              </p:ext>
            </p:extLst>
          </p:nvPr>
        </p:nvGraphicFramePr>
        <p:xfrm>
          <a:off x="304800" y="1212668"/>
          <a:ext cx="11582400" cy="4933161"/>
        </p:xfrm>
        <a:graphic>
          <a:graphicData uri="http://schemas.openxmlformats.org/drawingml/2006/table">
            <a:tbl>
              <a:tblPr>
                <a:tableStyleId>{5C22544A-7EE6-4342-B048-85BDC9FD1C3A}</a:tableStyleId>
              </a:tblPr>
              <a:tblGrid>
                <a:gridCol w="8755958">
                  <a:extLst>
                    <a:ext uri="{9D8B030D-6E8A-4147-A177-3AD203B41FA5}">
                      <a16:colId xmlns:a16="http://schemas.microsoft.com/office/drawing/2014/main" val="3238041655"/>
                    </a:ext>
                  </a:extLst>
                </a:gridCol>
                <a:gridCol w="2826442">
                  <a:extLst>
                    <a:ext uri="{9D8B030D-6E8A-4147-A177-3AD203B41FA5}">
                      <a16:colId xmlns:a16="http://schemas.microsoft.com/office/drawing/2014/main" val="1761573426"/>
                    </a:ext>
                  </a:extLst>
                </a:gridCol>
              </a:tblGrid>
              <a:tr h="569211">
                <a:tc>
                  <a:txBody>
                    <a:bodyPr/>
                    <a:lstStyle/>
                    <a:p>
                      <a:pPr algn="l" fontAlgn="ctr"/>
                      <a:r>
                        <a:rPr lang="en-US" sz="2400" b="1" u="none" strike="noStrike">
                          <a:solidFill>
                            <a:schemeClr val="bg1"/>
                          </a:solidFill>
                          <a:effectLst/>
                          <a:latin typeface="+mj-lt"/>
                        </a:rPr>
                        <a:t>Topic</a:t>
                      </a:r>
                      <a:endParaRPr lang="en-US" sz="2400" b="1" i="0" u="none" strike="noStrike">
                        <a:solidFill>
                          <a:schemeClr val="bg1"/>
                        </a:solidFill>
                        <a:effectLst/>
                        <a:latin typeface="+mj-lt"/>
                      </a:endParaRP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50000"/>
                      </a:schemeClr>
                    </a:solidFill>
                  </a:tcPr>
                </a:tc>
                <a:tc>
                  <a:txBody>
                    <a:bodyPr/>
                    <a:lstStyle/>
                    <a:p>
                      <a:pPr algn="l" fontAlgn="ctr"/>
                      <a:r>
                        <a:rPr lang="en-US" sz="2400" b="1" u="none" strike="noStrike">
                          <a:solidFill>
                            <a:schemeClr val="bg1"/>
                          </a:solidFill>
                          <a:effectLst/>
                          <a:latin typeface="+mj-lt"/>
                        </a:rPr>
                        <a:t>Speaker</a:t>
                      </a:r>
                      <a:endParaRPr lang="en-US" sz="2400" b="1" i="0" u="none" strike="noStrike">
                        <a:solidFill>
                          <a:schemeClr val="bg1"/>
                        </a:solidFill>
                        <a:effectLst/>
                        <a:latin typeface="+mj-lt"/>
                      </a:endParaRP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4095348268"/>
                  </a:ext>
                </a:extLst>
              </a:tr>
              <a:tr h="872790">
                <a:tc>
                  <a:txBody>
                    <a:bodyPr/>
                    <a:lstStyle/>
                    <a:p>
                      <a:pPr algn="l" fontAlgn="ctr"/>
                      <a:r>
                        <a:rPr lang="en-US" sz="2000" b="0" i="0" u="none" strike="noStrike">
                          <a:solidFill>
                            <a:schemeClr val="tx1"/>
                          </a:solidFill>
                          <a:effectLst/>
                          <a:latin typeface="+mj-lt"/>
                        </a:rPr>
                        <a:t>The Challenge of Cloud Security</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noFill/>
                  </a:tcPr>
                </a:tc>
                <a:tc>
                  <a:txBody>
                    <a:bodyPr/>
                    <a:lstStyle/>
                    <a:p>
                      <a:pPr algn="l" fontAlgn="ctr"/>
                      <a:endParaRPr lang="en-US" sz="2000" b="0" i="0" u="none" strike="noStrike">
                        <a:solidFill>
                          <a:schemeClr val="tx1"/>
                        </a:solidFill>
                        <a:effectLst/>
                        <a:latin typeface="+mj-lt"/>
                      </a:endParaRP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noFill/>
                  </a:tcPr>
                </a:tc>
                <a:extLst>
                  <a:ext uri="{0D108BD9-81ED-4DB2-BD59-A6C34878D82A}">
                    <a16:rowId xmlns:a16="http://schemas.microsoft.com/office/drawing/2014/main" val="2776121321"/>
                  </a:ext>
                </a:extLst>
              </a:tr>
              <a:tr h="872790">
                <a:tc>
                  <a:txBody>
                    <a:bodyPr/>
                    <a:lstStyle/>
                    <a:p>
                      <a:pPr algn="l" fontAlgn="ctr"/>
                      <a:r>
                        <a:rPr lang="en-US" sz="2000" b="0" i="0" u="none" strike="noStrike" dirty="0">
                          <a:solidFill>
                            <a:schemeClr val="tx1"/>
                          </a:solidFill>
                          <a:effectLst/>
                          <a:latin typeface="+mj-lt"/>
                        </a:rPr>
                        <a:t>Fortinet Cloud Security Differentiation – strength of FortiGUARD Labs + Security Fabric (one OS)  </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noFill/>
                  </a:tcPr>
                </a:tc>
                <a:tc>
                  <a:txBody>
                    <a:bodyPr/>
                    <a:lstStyle/>
                    <a:p>
                      <a:pPr algn="l" fontAlgn="ctr"/>
                      <a:endParaRPr lang="en-US" sz="2000" b="0" i="0" u="none" strike="noStrike">
                        <a:solidFill>
                          <a:schemeClr val="tx1"/>
                        </a:solidFill>
                        <a:effectLst/>
                        <a:latin typeface="+mj-lt"/>
                      </a:endParaRP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noFill/>
                  </a:tcPr>
                </a:tc>
                <a:extLst>
                  <a:ext uri="{0D108BD9-81ED-4DB2-BD59-A6C34878D82A}">
                    <a16:rowId xmlns:a16="http://schemas.microsoft.com/office/drawing/2014/main" val="1083111081"/>
                  </a:ext>
                </a:extLst>
              </a:tr>
              <a:tr h="872790">
                <a:tc>
                  <a:txBody>
                    <a:bodyPr/>
                    <a:lstStyle/>
                    <a:p>
                      <a:pPr algn="l" fontAlgn="ctr"/>
                      <a:r>
                        <a:rPr lang="en-US" sz="2000" b="0" i="0" u="none" strike="noStrike" dirty="0">
                          <a:solidFill>
                            <a:schemeClr val="tx1"/>
                          </a:solidFill>
                          <a:effectLst/>
                          <a:latin typeface="+mj-lt"/>
                        </a:rPr>
                        <a:t>Fortinet Cloud Solutions in AWS use cases: SD WAN – TGW + VPC routing – WAF – Global Load Balancing</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noFill/>
                  </a:tcPr>
                </a:tc>
                <a:tc>
                  <a:txBody>
                    <a:bodyPr/>
                    <a:lstStyle/>
                    <a:p>
                      <a:pPr algn="l" fontAlgn="ctr"/>
                      <a:endParaRPr lang="en-US" sz="2000" b="0" i="0" u="none" strike="noStrike" dirty="0">
                        <a:solidFill>
                          <a:schemeClr val="tx1"/>
                        </a:solidFill>
                        <a:effectLst/>
                        <a:latin typeface="+mj-lt"/>
                      </a:endParaRP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7803981"/>
                  </a:ext>
                </a:extLst>
              </a:tr>
              <a:tr h="872790">
                <a:tc>
                  <a:txBody>
                    <a:bodyPr/>
                    <a:lstStyle/>
                    <a:p>
                      <a:pPr algn="l" fontAlgn="ctr"/>
                      <a:r>
                        <a:rPr lang="en-US" sz="2000" u="none" strike="noStrike" dirty="0">
                          <a:solidFill>
                            <a:schemeClr val="tx1"/>
                          </a:solidFill>
                          <a:effectLst/>
                          <a:latin typeface="+mj-lt"/>
                        </a:rPr>
                        <a:t> </a:t>
                      </a: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noFill/>
                  </a:tcPr>
                </a:tc>
                <a:tc>
                  <a:txBody>
                    <a:bodyPr/>
                    <a:lstStyle/>
                    <a:p>
                      <a:pPr algn="l" fontAlgn="ctr"/>
                      <a:endParaRPr lang="en-US" sz="2000" b="0" i="0" u="none" strike="noStrike">
                        <a:solidFill>
                          <a:schemeClr val="tx1"/>
                        </a:solidFill>
                        <a:effectLst/>
                        <a:latin typeface="+mj-lt"/>
                      </a:endParaRP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1853611"/>
                  </a:ext>
                </a:extLst>
              </a:tr>
              <a:tr h="872790">
                <a:tc>
                  <a:txBody>
                    <a:bodyPr/>
                    <a:lstStyle/>
                    <a:p>
                      <a:pPr algn="l" fontAlgn="ctr"/>
                      <a:endParaRPr lang="en-US" sz="2000" b="0" i="0" u="none" strike="noStrike" dirty="0">
                        <a:solidFill>
                          <a:schemeClr val="tx1"/>
                        </a:solidFill>
                        <a:effectLst/>
                        <a:latin typeface="+mj-lt"/>
                      </a:endParaRP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noFill/>
                  </a:tcPr>
                </a:tc>
                <a:tc>
                  <a:txBody>
                    <a:bodyPr/>
                    <a:lstStyle/>
                    <a:p>
                      <a:pPr algn="l" fontAlgn="ctr"/>
                      <a:endParaRPr lang="en-US" sz="2000" b="0" i="0" u="none" strike="noStrike" dirty="0">
                        <a:solidFill>
                          <a:schemeClr val="tx1"/>
                        </a:solidFill>
                        <a:effectLst/>
                        <a:latin typeface="+mj-lt"/>
                      </a:endParaRPr>
                    </a:p>
                  </a:txBody>
                  <a:tcPr marL="182880" marR="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noFill/>
                  </a:tcPr>
                </a:tc>
                <a:extLst>
                  <a:ext uri="{0D108BD9-81ED-4DB2-BD59-A6C34878D82A}">
                    <a16:rowId xmlns:a16="http://schemas.microsoft.com/office/drawing/2014/main" val="91930439"/>
                  </a:ext>
                </a:extLst>
              </a:tr>
            </a:tbl>
          </a:graphicData>
        </a:graphic>
      </p:graphicFrame>
    </p:spTree>
    <p:extLst>
      <p:ext uri="{BB962C8B-B14F-4D97-AF65-F5344CB8AC3E}">
        <p14:creationId xmlns:p14="http://schemas.microsoft.com/office/powerpoint/2010/main" val="21025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A600C-D351-47F8-86B7-CF61F9B0C9D2}"/>
              </a:ext>
            </a:extLst>
          </p:cNvPr>
          <p:cNvSpPr>
            <a:spLocks noGrp="1"/>
          </p:cNvSpPr>
          <p:nvPr>
            <p:ph type="title"/>
          </p:nvPr>
        </p:nvSpPr>
        <p:spPr/>
        <p:txBody>
          <a:bodyPr/>
          <a:lstStyle/>
          <a:p>
            <a:r>
              <a:rPr lang="en-US"/>
              <a:t>The Fortinet / Microsoft Partnership</a:t>
            </a:r>
          </a:p>
        </p:txBody>
      </p:sp>
      <p:grpSp>
        <p:nvGrpSpPr>
          <p:cNvPr id="33" name="Group 32">
            <a:extLst>
              <a:ext uri="{FF2B5EF4-FFF2-40B4-BE49-F238E27FC236}">
                <a16:creationId xmlns:a16="http://schemas.microsoft.com/office/drawing/2014/main" id="{8D403663-3760-4B6F-8426-477041E2E71C}"/>
              </a:ext>
            </a:extLst>
          </p:cNvPr>
          <p:cNvGrpSpPr/>
          <p:nvPr/>
        </p:nvGrpSpPr>
        <p:grpSpPr>
          <a:xfrm>
            <a:off x="1212573" y="1435210"/>
            <a:ext cx="3703320" cy="1481643"/>
            <a:chOff x="1212573" y="1435210"/>
            <a:chExt cx="3703320" cy="1481643"/>
          </a:xfrm>
        </p:grpSpPr>
        <p:cxnSp>
          <p:nvCxnSpPr>
            <p:cNvPr id="3" name="Straight Connector 2">
              <a:extLst>
                <a:ext uri="{FF2B5EF4-FFF2-40B4-BE49-F238E27FC236}">
                  <a16:creationId xmlns:a16="http://schemas.microsoft.com/office/drawing/2014/main" id="{C9CE2353-D94F-4098-99D5-4FCD533E1BF0}"/>
                </a:ext>
              </a:extLst>
            </p:cNvPr>
            <p:cNvCxnSpPr>
              <a:cxnSpLocks/>
            </p:cNvCxnSpPr>
            <p:nvPr/>
          </p:nvCxnSpPr>
          <p:spPr>
            <a:xfrm>
              <a:off x="1212573" y="2129865"/>
              <a:ext cx="201565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B7EE1F4-E7C6-4AD2-9AA5-2F82B58A33D3}"/>
                </a:ext>
              </a:extLst>
            </p:cNvPr>
            <p:cNvSpPr txBox="1"/>
            <p:nvPr/>
          </p:nvSpPr>
          <p:spPr>
            <a:xfrm>
              <a:off x="1212573" y="1435210"/>
              <a:ext cx="3703320" cy="615553"/>
            </a:xfrm>
            <a:prstGeom prst="rect">
              <a:avLst/>
            </a:prstGeom>
            <a:noFill/>
          </p:spPr>
          <p:txBody>
            <a:bodyPr wrap="square" lIns="0" tIns="0" rIns="0" bIns="0" rtlCol="0">
              <a:spAutoFit/>
            </a:bodyPr>
            <a:lstStyle/>
            <a:p>
              <a:r>
                <a:rPr lang="en-US" sz="2000">
                  <a:solidFill>
                    <a:srgbClr val="007AC9">
                      <a:lumMod val="75000"/>
                    </a:srgbClr>
                  </a:solidFill>
                  <a:latin typeface="Franklin Gothic Medium"/>
                  <a:ea typeface="Tahoma" pitchFamily="34" charset="0"/>
                  <a:cs typeface="Franklin Gothic Medium"/>
                </a:rPr>
                <a:t>Partnering to secure mission critical workloads</a:t>
              </a:r>
              <a:endParaRPr lang="en-US" sz="2000"/>
            </a:p>
          </p:txBody>
        </p:sp>
        <p:sp>
          <p:nvSpPr>
            <p:cNvPr id="5" name="TextBox 4">
              <a:extLst>
                <a:ext uri="{FF2B5EF4-FFF2-40B4-BE49-F238E27FC236}">
                  <a16:creationId xmlns:a16="http://schemas.microsoft.com/office/drawing/2014/main" id="{39BAFEA6-D730-4BEC-B9ED-5510C61E33D7}"/>
                </a:ext>
              </a:extLst>
            </p:cNvPr>
            <p:cNvSpPr txBox="1"/>
            <p:nvPr/>
          </p:nvSpPr>
          <p:spPr>
            <a:xfrm>
              <a:off x="1212573" y="2270522"/>
              <a:ext cx="3703318" cy="646331"/>
            </a:xfrm>
            <a:prstGeom prst="rect">
              <a:avLst/>
            </a:prstGeom>
            <a:noFill/>
          </p:spPr>
          <p:txBody>
            <a:bodyPr wrap="square" lIns="0" tIns="0" rIns="0" bIns="0">
              <a:spAutoFit/>
            </a:bodyPr>
            <a:lstStyle/>
            <a:p>
              <a:pPr marL="0" indent="0">
                <a:buNone/>
                <a:defRPr/>
              </a:pPr>
              <a:r>
                <a:rPr lang="en-US" sz="1400">
                  <a:solidFill>
                    <a:srgbClr val="4D4F53"/>
                  </a:solidFill>
                  <a:ea typeface="Tahoma" pitchFamily="34" charset="0"/>
                  <a:cs typeface="Franklin Gothic Medium"/>
                </a:rPr>
                <a:t>Sharing a common vision extending security across clouds and data centers with network, application, and platform security.</a:t>
              </a:r>
            </a:p>
          </p:txBody>
        </p:sp>
      </p:grpSp>
      <p:grpSp>
        <p:nvGrpSpPr>
          <p:cNvPr id="36" name="Group 35">
            <a:extLst>
              <a:ext uri="{FF2B5EF4-FFF2-40B4-BE49-F238E27FC236}">
                <a16:creationId xmlns:a16="http://schemas.microsoft.com/office/drawing/2014/main" id="{45D0A068-28B3-4ADD-8AFD-68BE152F139D}"/>
              </a:ext>
            </a:extLst>
          </p:cNvPr>
          <p:cNvGrpSpPr/>
          <p:nvPr/>
        </p:nvGrpSpPr>
        <p:grpSpPr>
          <a:xfrm>
            <a:off x="6743700" y="1435210"/>
            <a:ext cx="4064000" cy="1481643"/>
            <a:chOff x="6743700" y="1435210"/>
            <a:chExt cx="4064000" cy="1481643"/>
          </a:xfrm>
        </p:grpSpPr>
        <p:cxnSp>
          <p:nvCxnSpPr>
            <p:cNvPr id="6" name="Straight Connector 5">
              <a:extLst>
                <a:ext uri="{FF2B5EF4-FFF2-40B4-BE49-F238E27FC236}">
                  <a16:creationId xmlns:a16="http://schemas.microsoft.com/office/drawing/2014/main" id="{E900D775-A5AB-410C-9EA4-E3C32FEAB2A7}"/>
                </a:ext>
              </a:extLst>
            </p:cNvPr>
            <p:cNvCxnSpPr>
              <a:cxnSpLocks/>
            </p:cNvCxnSpPr>
            <p:nvPr/>
          </p:nvCxnSpPr>
          <p:spPr>
            <a:xfrm>
              <a:off x="6743700" y="2129865"/>
              <a:ext cx="236512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7565A7C-7099-4C72-92E7-C68DD50179F6}"/>
                </a:ext>
              </a:extLst>
            </p:cNvPr>
            <p:cNvSpPr txBox="1"/>
            <p:nvPr/>
          </p:nvSpPr>
          <p:spPr>
            <a:xfrm>
              <a:off x="6743700" y="1435210"/>
              <a:ext cx="4064000" cy="615553"/>
            </a:xfrm>
            <a:prstGeom prst="rect">
              <a:avLst/>
            </a:prstGeom>
            <a:noFill/>
          </p:spPr>
          <p:txBody>
            <a:bodyPr wrap="square" lIns="0" tIns="0" rIns="0" bIns="0" rtlCol="0">
              <a:spAutoFit/>
            </a:bodyPr>
            <a:lstStyle/>
            <a:p>
              <a:r>
                <a:rPr lang="en-US" sz="2000">
                  <a:solidFill>
                    <a:srgbClr val="007AC9">
                      <a:lumMod val="75000"/>
                    </a:srgbClr>
                  </a:solidFill>
                  <a:latin typeface="Franklin Gothic Medium"/>
                  <a:ea typeface="Tahoma" pitchFamily="34" charset="0"/>
                  <a:cs typeface="Franklin Gothic Medium"/>
                </a:rPr>
                <a:t>Working together to support Enterprise and Government accounts</a:t>
              </a:r>
            </a:p>
          </p:txBody>
        </p:sp>
        <p:sp>
          <p:nvSpPr>
            <p:cNvPr id="8" name="TextBox 7">
              <a:extLst>
                <a:ext uri="{FF2B5EF4-FFF2-40B4-BE49-F238E27FC236}">
                  <a16:creationId xmlns:a16="http://schemas.microsoft.com/office/drawing/2014/main" id="{E6A6CB3D-4883-4925-8AAA-30347D5078F0}"/>
                </a:ext>
              </a:extLst>
            </p:cNvPr>
            <p:cNvSpPr txBox="1"/>
            <p:nvPr/>
          </p:nvSpPr>
          <p:spPr>
            <a:xfrm>
              <a:off x="6743700" y="2270522"/>
              <a:ext cx="3679832" cy="646331"/>
            </a:xfrm>
            <a:prstGeom prst="rect">
              <a:avLst/>
            </a:prstGeom>
            <a:noFill/>
          </p:spPr>
          <p:txBody>
            <a:bodyPr wrap="square" lIns="0" tIns="0" rIns="0" bIns="0">
              <a:spAutoFit/>
            </a:bodyPr>
            <a:lstStyle/>
            <a:p>
              <a:pPr marL="0" indent="0">
                <a:buNone/>
                <a:defRPr/>
              </a:pPr>
              <a:r>
                <a:rPr lang="en-US" sz="1400">
                  <a:solidFill>
                    <a:srgbClr val="4D4F53"/>
                  </a:solidFill>
                  <a:ea typeface="Tahoma" pitchFamily="34" charset="0"/>
                </a:rPr>
                <a:t>Business and technical engagements at all levels.  Fortinet is the only security vendor on Microsoft’s SAP WW Partner Advisory Board</a:t>
              </a:r>
            </a:p>
          </p:txBody>
        </p:sp>
      </p:grpSp>
      <p:grpSp>
        <p:nvGrpSpPr>
          <p:cNvPr id="34" name="Group 33">
            <a:extLst>
              <a:ext uri="{FF2B5EF4-FFF2-40B4-BE49-F238E27FC236}">
                <a16:creationId xmlns:a16="http://schemas.microsoft.com/office/drawing/2014/main" id="{0764516D-51CE-4772-BB9B-5710615A0E87}"/>
              </a:ext>
            </a:extLst>
          </p:cNvPr>
          <p:cNvGrpSpPr/>
          <p:nvPr/>
        </p:nvGrpSpPr>
        <p:grpSpPr>
          <a:xfrm>
            <a:off x="6743700" y="4059917"/>
            <a:ext cx="3930929" cy="1650815"/>
            <a:chOff x="1212570" y="4050793"/>
            <a:chExt cx="3930929" cy="1650815"/>
          </a:xfrm>
        </p:grpSpPr>
        <p:cxnSp>
          <p:nvCxnSpPr>
            <p:cNvPr id="9" name="Straight Connector 8">
              <a:extLst>
                <a:ext uri="{FF2B5EF4-FFF2-40B4-BE49-F238E27FC236}">
                  <a16:creationId xmlns:a16="http://schemas.microsoft.com/office/drawing/2014/main" id="{0BF63BD4-FB67-43B8-AE36-B0AB87F7D0C7}"/>
                </a:ext>
              </a:extLst>
            </p:cNvPr>
            <p:cNvCxnSpPr>
              <a:cxnSpLocks/>
            </p:cNvCxnSpPr>
            <p:nvPr/>
          </p:nvCxnSpPr>
          <p:spPr>
            <a:xfrm>
              <a:off x="1212573" y="4425566"/>
              <a:ext cx="201565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49B23FC-739E-4D5A-9979-50F7D8425912}"/>
                </a:ext>
              </a:extLst>
            </p:cNvPr>
            <p:cNvSpPr txBox="1"/>
            <p:nvPr/>
          </p:nvSpPr>
          <p:spPr>
            <a:xfrm>
              <a:off x="1212570" y="4050793"/>
              <a:ext cx="3930929" cy="307777"/>
            </a:xfrm>
            <a:prstGeom prst="rect">
              <a:avLst/>
            </a:prstGeom>
            <a:noFill/>
          </p:spPr>
          <p:txBody>
            <a:bodyPr wrap="square" lIns="0" tIns="0" rIns="0" bIns="0" rtlCol="0">
              <a:spAutoFit/>
            </a:bodyPr>
            <a:lstStyle/>
            <a:p>
              <a:r>
                <a:rPr lang="en-US" sz="2000">
                  <a:solidFill>
                    <a:srgbClr val="007AC9">
                      <a:lumMod val="75000"/>
                    </a:srgbClr>
                  </a:solidFill>
                  <a:latin typeface="Franklin Gothic Medium"/>
                  <a:ea typeface="Tahoma" pitchFamily="34" charset="0"/>
                  <a:cs typeface="Franklin Gothic Medium"/>
                </a:rPr>
                <a:t>Deep 2-Way Technical Integrations</a:t>
              </a:r>
            </a:p>
          </p:txBody>
        </p:sp>
        <p:sp>
          <p:nvSpPr>
            <p:cNvPr id="11" name="TextBox 10">
              <a:extLst>
                <a:ext uri="{FF2B5EF4-FFF2-40B4-BE49-F238E27FC236}">
                  <a16:creationId xmlns:a16="http://schemas.microsoft.com/office/drawing/2014/main" id="{080AC1E6-8816-4BE4-9CDE-00CE1CC506FB}"/>
                </a:ext>
              </a:extLst>
            </p:cNvPr>
            <p:cNvSpPr txBox="1"/>
            <p:nvPr/>
          </p:nvSpPr>
          <p:spPr>
            <a:xfrm>
              <a:off x="1212572" y="4624390"/>
              <a:ext cx="3703319" cy="1077218"/>
            </a:xfrm>
            <a:prstGeom prst="rect">
              <a:avLst/>
            </a:prstGeom>
            <a:noFill/>
          </p:spPr>
          <p:txBody>
            <a:bodyPr wrap="square" lIns="0" tIns="0" rIns="0" bIns="0">
              <a:spAutoFit/>
            </a:bodyPr>
            <a:lstStyle/>
            <a:p>
              <a:pPr marL="0" indent="0">
                <a:buNone/>
                <a:defRPr/>
              </a:pPr>
              <a:r>
                <a:rPr lang="en-US" sz="1400">
                  <a:solidFill>
                    <a:srgbClr val="4D4F53"/>
                  </a:solidFill>
                  <a:ea typeface="Tahoma" pitchFamily="34" charset="0"/>
                  <a:cs typeface="Franklin Gothic Medium"/>
                </a:rPr>
                <a:t>Over 101 points of integration including Azure Virtual WAN, Azure Stack, Edgewise, automation technology, Sentinel and more.  Meanwhile, Microsoft has achieved “Fabric Ready </a:t>
              </a:r>
            </a:p>
          </p:txBody>
        </p:sp>
      </p:grpSp>
      <p:grpSp>
        <p:nvGrpSpPr>
          <p:cNvPr id="35" name="Group 34">
            <a:extLst>
              <a:ext uri="{FF2B5EF4-FFF2-40B4-BE49-F238E27FC236}">
                <a16:creationId xmlns:a16="http://schemas.microsoft.com/office/drawing/2014/main" id="{B432D6A7-24F5-4438-9B58-8EEF53479F42}"/>
              </a:ext>
            </a:extLst>
          </p:cNvPr>
          <p:cNvGrpSpPr/>
          <p:nvPr/>
        </p:nvGrpSpPr>
        <p:grpSpPr>
          <a:xfrm>
            <a:off x="1212573" y="4059917"/>
            <a:ext cx="4235728" cy="2725745"/>
            <a:chOff x="6743700" y="3970325"/>
            <a:chExt cx="4235728" cy="2725745"/>
          </a:xfrm>
        </p:grpSpPr>
        <p:cxnSp>
          <p:nvCxnSpPr>
            <p:cNvPr id="12" name="Straight Connector 11">
              <a:extLst>
                <a:ext uri="{FF2B5EF4-FFF2-40B4-BE49-F238E27FC236}">
                  <a16:creationId xmlns:a16="http://schemas.microsoft.com/office/drawing/2014/main" id="{9501E4B2-9D82-40C9-A1F4-7639182331F0}"/>
                </a:ext>
              </a:extLst>
            </p:cNvPr>
            <p:cNvCxnSpPr>
              <a:cxnSpLocks/>
            </p:cNvCxnSpPr>
            <p:nvPr/>
          </p:nvCxnSpPr>
          <p:spPr>
            <a:xfrm>
              <a:off x="6743700" y="4425566"/>
              <a:ext cx="236512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B6D5B6E-E563-46A6-8C66-5FF2049D8CFA}"/>
                </a:ext>
              </a:extLst>
            </p:cNvPr>
            <p:cNvSpPr txBox="1"/>
            <p:nvPr/>
          </p:nvSpPr>
          <p:spPr>
            <a:xfrm>
              <a:off x="6743700" y="3970325"/>
              <a:ext cx="3703957" cy="307777"/>
            </a:xfrm>
            <a:prstGeom prst="rect">
              <a:avLst/>
            </a:prstGeom>
            <a:noFill/>
          </p:spPr>
          <p:txBody>
            <a:bodyPr wrap="square" lIns="0" tIns="0" rIns="0" bIns="0" rtlCol="0">
              <a:spAutoFit/>
            </a:bodyPr>
            <a:lstStyle/>
            <a:p>
              <a:r>
                <a:rPr lang="en-US" sz="2000">
                  <a:solidFill>
                    <a:srgbClr val="007AC9">
                      <a:lumMod val="75000"/>
                    </a:srgbClr>
                  </a:solidFill>
                  <a:latin typeface="Franklin Gothic Medium"/>
                  <a:ea typeface="Tahoma" pitchFamily="34" charset="0"/>
                  <a:cs typeface="Franklin Gothic Medium"/>
                </a:rPr>
                <a:t>Business Level Engagement </a:t>
              </a:r>
            </a:p>
          </p:txBody>
        </p:sp>
        <p:sp>
          <p:nvSpPr>
            <p:cNvPr id="14" name="TextBox 13">
              <a:extLst>
                <a:ext uri="{FF2B5EF4-FFF2-40B4-BE49-F238E27FC236}">
                  <a16:creationId xmlns:a16="http://schemas.microsoft.com/office/drawing/2014/main" id="{7FC278A7-1916-4A75-A1FF-6949C2BC13A1}"/>
                </a:ext>
              </a:extLst>
            </p:cNvPr>
            <p:cNvSpPr txBox="1"/>
            <p:nvPr/>
          </p:nvSpPr>
          <p:spPr>
            <a:xfrm>
              <a:off x="6743700" y="4624389"/>
              <a:ext cx="4235728" cy="2071681"/>
            </a:xfrm>
            <a:prstGeom prst="rect">
              <a:avLst/>
            </a:prstGeom>
            <a:noFill/>
          </p:spPr>
          <p:txBody>
            <a:bodyPr wrap="square" lIns="0" tIns="0" rIns="0" bIns="0" anchor="t">
              <a:noAutofit/>
            </a:bodyPr>
            <a:lstStyle/>
            <a:p>
              <a:pPr marL="285750" indent="-285750">
                <a:buFont typeface="Arial" panose="020B0604020202020204" pitchFamily="34" charset="0"/>
                <a:buChar char="•"/>
                <a:defRPr/>
              </a:pPr>
              <a:r>
                <a:rPr lang="en-US" sz="1400">
                  <a:solidFill>
                    <a:srgbClr val="4D4F53"/>
                  </a:solidFill>
                  <a:ea typeface="Tahoma" pitchFamily="34" charset="0"/>
                  <a:cs typeface="Franklin Gothic Medium"/>
                </a:rPr>
                <a:t>Over </a:t>
              </a:r>
              <a:r>
                <a:rPr lang="en-US" sz="1400" b="1">
                  <a:solidFill>
                    <a:srgbClr val="4D4F53"/>
                  </a:solidFill>
                  <a:ea typeface="Tahoma" pitchFamily="34" charset="0"/>
                  <a:cs typeface="Franklin Gothic Medium"/>
                </a:rPr>
                <a:t>10,000 </a:t>
              </a:r>
              <a:r>
                <a:rPr lang="en-US" sz="1400">
                  <a:solidFill>
                    <a:srgbClr val="4D4F53"/>
                  </a:solidFill>
                  <a:ea typeface="Tahoma" pitchFamily="34" charset="0"/>
                  <a:cs typeface="Franklin Gothic Medium"/>
                </a:rPr>
                <a:t>Azure Customers</a:t>
              </a:r>
            </a:p>
            <a:p>
              <a:pPr marL="285750" indent="-285750">
                <a:buFont typeface="Arial" panose="020B0604020202020204" pitchFamily="34" charset="0"/>
                <a:buChar char="•"/>
                <a:defRPr/>
              </a:pPr>
              <a:r>
                <a:rPr lang="en-US" sz="1400">
                  <a:solidFill>
                    <a:srgbClr val="4D4F53"/>
                  </a:solidFill>
                  <a:ea typeface="Tahoma" pitchFamily="34" charset="0"/>
                  <a:cs typeface="Franklin Gothic Medium"/>
                </a:rPr>
                <a:t>Microsoft Marketplace Partner of the Year</a:t>
              </a:r>
            </a:p>
            <a:p>
              <a:pPr marL="285750" indent="-285750">
                <a:buFont typeface="Arial" panose="020B0604020202020204" pitchFamily="34" charset="0"/>
                <a:buChar char="•"/>
                <a:defRPr/>
              </a:pPr>
              <a:r>
                <a:rPr lang="en-US" sz="1400">
                  <a:solidFill>
                    <a:srgbClr val="4D4F53"/>
                  </a:solidFill>
                  <a:ea typeface="Tahoma" pitchFamily="34" charset="0"/>
                  <a:cs typeface="Franklin Gothic Medium"/>
                </a:rPr>
                <a:t>Top Security ISV Consumption Partner</a:t>
              </a:r>
            </a:p>
            <a:p>
              <a:pPr marL="285750" indent="-285750">
                <a:buFont typeface="Arial" panose="020B0604020202020204" pitchFamily="34" charset="0"/>
                <a:buChar char="•"/>
                <a:defRPr/>
              </a:pPr>
              <a:r>
                <a:rPr lang="en-US" sz="1400">
                  <a:solidFill>
                    <a:srgbClr val="4D4F53"/>
                  </a:solidFill>
                  <a:ea typeface="Tahoma" pitchFamily="34" charset="0"/>
                  <a:cs typeface="Franklin Gothic Medium"/>
                </a:rPr>
                <a:t>Fortinet on Microsoft SAP Advisory Board</a:t>
              </a:r>
            </a:p>
            <a:p>
              <a:pPr marL="285750" indent="-285750">
                <a:buFont typeface="Arial" panose="020B0604020202020204" pitchFamily="34" charset="0"/>
                <a:buChar char="•"/>
                <a:defRPr/>
              </a:pPr>
              <a:r>
                <a:rPr lang="en-US" sz="1400">
                  <a:solidFill>
                    <a:srgbClr val="4D4F53"/>
                  </a:solidFill>
                  <a:ea typeface="Tahoma"/>
                  <a:cs typeface="Franklin Gothic Medium"/>
                </a:rPr>
                <a:t>Fortinet is an Azure top ISV Consumption Partner</a:t>
              </a:r>
            </a:p>
            <a:p>
              <a:pPr marL="285750" indent="-285750">
                <a:buFont typeface="Arial" panose="020B0604020202020204" pitchFamily="34" charset="0"/>
                <a:buChar char="•"/>
                <a:defRPr/>
              </a:pPr>
              <a:r>
                <a:rPr lang="en-US" sz="1400">
                  <a:solidFill>
                    <a:srgbClr val="4D4F53"/>
                  </a:solidFill>
                  <a:ea typeface="Tahoma" pitchFamily="34" charset="0"/>
                  <a:cs typeface="Franklin Gothic Medium"/>
                </a:rPr>
                <a:t>Fortinet helps secure Microsoft Technology Centers (MTCs) </a:t>
              </a:r>
            </a:p>
          </p:txBody>
        </p:sp>
      </p:grpSp>
      <p:grpSp>
        <p:nvGrpSpPr>
          <p:cNvPr id="30" name="Group 29">
            <a:extLst>
              <a:ext uri="{FF2B5EF4-FFF2-40B4-BE49-F238E27FC236}">
                <a16:creationId xmlns:a16="http://schemas.microsoft.com/office/drawing/2014/main" id="{308CA88A-31D8-4834-A8EE-EB79E297CFFA}"/>
              </a:ext>
            </a:extLst>
          </p:cNvPr>
          <p:cNvGrpSpPr/>
          <p:nvPr/>
        </p:nvGrpSpPr>
        <p:grpSpPr>
          <a:xfrm>
            <a:off x="0" y="3065764"/>
            <a:ext cx="12192000" cy="755649"/>
            <a:chOff x="-325522" y="3064317"/>
            <a:chExt cx="12192000" cy="755649"/>
          </a:xfrm>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234C2637-E13D-41B7-8325-CC8E7324DCB7}"/>
                </a:ext>
              </a:extLst>
            </p:cNvPr>
            <p:cNvSpPr/>
            <p:nvPr/>
          </p:nvSpPr>
          <p:spPr>
            <a:xfrm>
              <a:off x="-325522" y="3064317"/>
              <a:ext cx="12192000" cy="755649"/>
            </a:xfrm>
            <a:prstGeom prst="rect">
              <a:avLst/>
            </a:prstGeom>
            <a:solidFill>
              <a:schemeClr val="bg1"/>
            </a:solidFill>
          </p:spPr>
          <p:txBody>
            <a:bodyPr vert="horz" wrap="square" lIns="182880" tIns="0" rIns="91440" bIns="0" rtlCol="0" anchor="ctr">
              <a:noAutofit/>
            </a:bodyPr>
            <a:lstStyle/>
            <a:p>
              <a:pPr indent="0" algn="ctr">
                <a:lnSpc>
                  <a:spcPct val="90000"/>
                </a:lnSpc>
                <a:spcBef>
                  <a:spcPts val="0"/>
                </a:spcBef>
                <a:spcAft>
                  <a:spcPts val="0"/>
                </a:spcAft>
                <a:buClrTx/>
                <a:buFont typeface="Arial" pitchFamily="34" charset="0"/>
                <a:buNone/>
              </a:pPr>
              <a:endParaRPr lang="en-US" sz="2000" b="0" i="0" cap="all" baseline="0">
                <a:solidFill>
                  <a:schemeClr val="bg1"/>
                </a:solidFill>
                <a:effectLst>
                  <a:outerShdw blurRad="38100" dist="25400" dir="2700000" algn="tl">
                    <a:srgbClr val="000000">
                      <a:alpha val="0"/>
                    </a:srgbClr>
                  </a:outerShdw>
                </a:effectLst>
                <a:latin typeface="+mj-lt"/>
              </a:endParaRPr>
            </a:p>
          </p:txBody>
        </p:sp>
        <p:grpSp>
          <p:nvGrpSpPr>
            <p:cNvPr id="24" name="Group 23">
              <a:extLst>
                <a:ext uri="{FF2B5EF4-FFF2-40B4-BE49-F238E27FC236}">
                  <a16:creationId xmlns:a16="http://schemas.microsoft.com/office/drawing/2014/main" id="{EBF56F63-BBF0-4CA5-ADC1-CE67FFE6F7EE}"/>
                </a:ext>
              </a:extLst>
            </p:cNvPr>
            <p:cNvGrpSpPr/>
            <p:nvPr/>
          </p:nvGrpSpPr>
          <p:grpSpPr>
            <a:xfrm>
              <a:off x="3345571" y="3244307"/>
              <a:ext cx="5027615" cy="395669"/>
              <a:chOff x="3346925" y="3244307"/>
              <a:chExt cx="5027615" cy="395669"/>
            </a:xfrm>
          </p:grpSpPr>
          <p:pic>
            <p:nvPicPr>
              <p:cNvPr id="17" name="Picture 16" descr="A picture containing drawing&#10;&#10;Description automatically generated">
                <a:extLst>
                  <a:ext uri="{FF2B5EF4-FFF2-40B4-BE49-F238E27FC236}">
                    <a16:creationId xmlns:a16="http://schemas.microsoft.com/office/drawing/2014/main" id="{6786170C-EAED-41AA-8DE5-9C9C2EB1991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346925" y="3244307"/>
                <a:ext cx="2064450" cy="395669"/>
              </a:xfrm>
              <a:prstGeom prst="rect">
                <a:avLst/>
              </a:prstGeom>
            </p:spPr>
          </p:pic>
          <p:pic>
            <p:nvPicPr>
              <p:cNvPr id="20" name="Picture 4">
                <a:extLst>
                  <a:ext uri="{FF2B5EF4-FFF2-40B4-BE49-F238E27FC236}">
                    <a16:creationId xmlns:a16="http://schemas.microsoft.com/office/drawing/2014/main" id="{C539E7B8-1C94-4CFD-B52C-AF6DC144946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589299" y="3252111"/>
                <a:ext cx="1785241" cy="380061"/>
              </a:xfrm>
              <a:prstGeom prst="rect">
                <a:avLst/>
              </a:prstGeom>
              <a:solidFill>
                <a:schemeClr val="bg1"/>
              </a:solidFill>
            </p:spPr>
          </p:pic>
          <p:cxnSp>
            <p:nvCxnSpPr>
              <p:cNvPr id="22" name="Straight Connector 21">
                <a:extLst>
                  <a:ext uri="{FF2B5EF4-FFF2-40B4-BE49-F238E27FC236}">
                    <a16:creationId xmlns:a16="http://schemas.microsoft.com/office/drawing/2014/main" id="{57EB0299-D786-4461-9427-BA9296EE88E4}"/>
                  </a:ext>
                </a:extLst>
              </p:cNvPr>
              <p:cNvCxnSpPr>
                <a:cxnSpLocks/>
              </p:cNvCxnSpPr>
              <p:nvPr/>
            </p:nvCxnSpPr>
            <p:spPr>
              <a:xfrm>
                <a:off x="5911437" y="3257186"/>
                <a:ext cx="0" cy="36991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6967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56119-7950-403C-9516-AAFCCDF0A170}"/>
              </a:ext>
            </a:extLst>
          </p:cNvPr>
          <p:cNvSpPr>
            <a:spLocks noGrp="1"/>
          </p:cNvSpPr>
          <p:nvPr>
            <p:ph type="title"/>
          </p:nvPr>
        </p:nvSpPr>
        <p:spPr/>
        <p:txBody>
          <a:bodyPr/>
          <a:lstStyle/>
          <a:p>
            <a:r>
              <a:rPr lang="en-US"/>
              <a:t>Microsoft - Leader in 5 Magic Quadrants</a:t>
            </a:r>
            <a:endParaRPr lang="en-001"/>
          </a:p>
        </p:txBody>
      </p:sp>
      <p:pic>
        <p:nvPicPr>
          <p:cNvPr id="3" name="Picture 2">
            <a:extLst>
              <a:ext uri="{FF2B5EF4-FFF2-40B4-BE49-F238E27FC236}">
                <a16:creationId xmlns:a16="http://schemas.microsoft.com/office/drawing/2014/main" id="{96FBE877-23F4-420C-AEE7-E0EA05C75A16}"/>
              </a:ext>
            </a:extLst>
          </p:cNvPr>
          <p:cNvPicPr>
            <a:picLocks noChangeAspect="1"/>
          </p:cNvPicPr>
          <p:nvPr/>
        </p:nvPicPr>
        <p:blipFill>
          <a:blip r:embed="rId3"/>
          <a:stretch>
            <a:fillRect/>
          </a:stretch>
        </p:blipFill>
        <p:spPr>
          <a:xfrm>
            <a:off x="481590" y="917576"/>
            <a:ext cx="2733013" cy="2684264"/>
          </a:xfrm>
          <a:prstGeom prst="rect">
            <a:avLst/>
          </a:prstGeom>
        </p:spPr>
      </p:pic>
      <p:sp>
        <p:nvSpPr>
          <p:cNvPr id="4" name="Rectangle 3">
            <a:extLst>
              <a:ext uri="{FF2B5EF4-FFF2-40B4-BE49-F238E27FC236}">
                <a16:creationId xmlns:a16="http://schemas.microsoft.com/office/drawing/2014/main" id="{1D28F333-28A8-4160-BF79-690BFBC20CA2}"/>
              </a:ext>
            </a:extLst>
          </p:cNvPr>
          <p:cNvSpPr/>
          <p:nvPr/>
        </p:nvSpPr>
        <p:spPr>
          <a:xfrm>
            <a:off x="665352" y="1173851"/>
            <a:ext cx="1596699" cy="523220"/>
          </a:xfrm>
          <a:prstGeom prst="rect">
            <a:avLst/>
          </a:prstGeom>
        </p:spPr>
        <p:txBody>
          <a:bodyPr wrap="square">
            <a:spAutoFit/>
          </a:bodyPr>
          <a:lstStyle/>
          <a:p>
            <a:r>
              <a:rPr lang="en-US" sz="1400" b="1" dirty="0"/>
              <a:t>Cloud Access Security Broker</a:t>
            </a:r>
          </a:p>
        </p:txBody>
      </p:sp>
      <p:pic>
        <p:nvPicPr>
          <p:cNvPr id="5" name="Picture 4">
            <a:extLst>
              <a:ext uri="{FF2B5EF4-FFF2-40B4-BE49-F238E27FC236}">
                <a16:creationId xmlns:a16="http://schemas.microsoft.com/office/drawing/2014/main" id="{6EF65D03-30B2-417A-9DAD-E5F5582A0169}"/>
              </a:ext>
            </a:extLst>
          </p:cNvPr>
          <p:cNvPicPr>
            <a:picLocks noChangeAspect="1"/>
          </p:cNvPicPr>
          <p:nvPr/>
        </p:nvPicPr>
        <p:blipFill>
          <a:blip r:embed="rId4"/>
          <a:stretch>
            <a:fillRect/>
          </a:stretch>
        </p:blipFill>
        <p:spPr>
          <a:xfrm>
            <a:off x="3376964" y="917576"/>
            <a:ext cx="2736654" cy="2684264"/>
          </a:xfrm>
          <a:prstGeom prst="rect">
            <a:avLst/>
          </a:prstGeom>
        </p:spPr>
      </p:pic>
      <p:pic>
        <p:nvPicPr>
          <p:cNvPr id="6" name="Picture 5">
            <a:extLst>
              <a:ext uri="{FF2B5EF4-FFF2-40B4-BE49-F238E27FC236}">
                <a16:creationId xmlns:a16="http://schemas.microsoft.com/office/drawing/2014/main" id="{D248590B-5D35-4F91-88E1-21DAB6166B5D}"/>
              </a:ext>
            </a:extLst>
          </p:cNvPr>
          <p:cNvPicPr>
            <a:picLocks noChangeAspect="1"/>
          </p:cNvPicPr>
          <p:nvPr/>
        </p:nvPicPr>
        <p:blipFill>
          <a:blip r:embed="rId5"/>
          <a:stretch>
            <a:fillRect/>
          </a:stretch>
        </p:blipFill>
        <p:spPr>
          <a:xfrm>
            <a:off x="6275979" y="917576"/>
            <a:ext cx="2709479" cy="2684264"/>
          </a:xfrm>
          <a:prstGeom prst="rect">
            <a:avLst/>
          </a:prstGeom>
        </p:spPr>
      </p:pic>
      <p:pic>
        <p:nvPicPr>
          <p:cNvPr id="7" name="Picture 6">
            <a:extLst>
              <a:ext uri="{FF2B5EF4-FFF2-40B4-BE49-F238E27FC236}">
                <a16:creationId xmlns:a16="http://schemas.microsoft.com/office/drawing/2014/main" id="{4CA1B7C5-B076-49D6-98D4-9B03290F28F5}"/>
              </a:ext>
            </a:extLst>
          </p:cNvPr>
          <p:cNvPicPr>
            <a:picLocks noChangeAspect="1"/>
          </p:cNvPicPr>
          <p:nvPr/>
        </p:nvPicPr>
        <p:blipFill>
          <a:blip r:embed="rId6"/>
          <a:stretch>
            <a:fillRect/>
          </a:stretch>
        </p:blipFill>
        <p:spPr>
          <a:xfrm>
            <a:off x="481590" y="3691473"/>
            <a:ext cx="2707824" cy="2707824"/>
          </a:xfrm>
          <a:prstGeom prst="rect">
            <a:avLst/>
          </a:prstGeom>
        </p:spPr>
      </p:pic>
      <p:pic>
        <p:nvPicPr>
          <p:cNvPr id="8" name="Picture 7">
            <a:extLst>
              <a:ext uri="{FF2B5EF4-FFF2-40B4-BE49-F238E27FC236}">
                <a16:creationId xmlns:a16="http://schemas.microsoft.com/office/drawing/2014/main" id="{947F0E98-5CF4-4305-921B-B309DD4D8FA8}"/>
              </a:ext>
            </a:extLst>
          </p:cNvPr>
          <p:cNvPicPr>
            <a:picLocks noChangeAspect="1"/>
          </p:cNvPicPr>
          <p:nvPr/>
        </p:nvPicPr>
        <p:blipFill>
          <a:blip r:embed="rId7"/>
          <a:stretch>
            <a:fillRect/>
          </a:stretch>
        </p:blipFill>
        <p:spPr>
          <a:xfrm>
            <a:off x="9142329" y="902270"/>
            <a:ext cx="2672494" cy="2699570"/>
          </a:xfrm>
          <a:prstGeom prst="rect">
            <a:avLst/>
          </a:prstGeom>
        </p:spPr>
      </p:pic>
      <p:sp>
        <p:nvSpPr>
          <p:cNvPr id="9" name="Rectangle 8">
            <a:extLst>
              <a:ext uri="{FF2B5EF4-FFF2-40B4-BE49-F238E27FC236}">
                <a16:creationId xmlns:a16="http://schemas.microsoft.com/office/drawing/2014/main" id="{7AFB6577-E20B-4016-8E29-C65E49132EBC}"/>
              </a:ext>
            </a:extLst>
          </p:cNvPr>
          <p:cNvSpPr/>
          <p:nvPr/>
        </p:nvSpPr>
        <p:spPr>
          <a:xfrm>
            <a:off x="3539488" y="1193119"/>
            <a:ext cx="1624720" cy="523220"/>
          </a:xfrm>
          <a:prstGeom prst="rect">
            <a:avLst/>
          </a:prstGeom>
        </p:spPr>
        <p:txBody>
          <a:bodyPr wrap="square">
            <a:spAutoFit/>
          </a:bodyPr>
          <a:lstStyle/>
          <a:p>
            <a:r>
              <a:rPr lang="en-US" sz="1400" b="1" dirty="0"/>
              <a:t>Access Management</a:t>
            </a:r>
          </a:p>
        </p:txBody>
      </p:sp>
      <p:sp>
        <p:nvSpPr>
          <p:cNvPr id="10" name="Rectangle 9">
            <a:extLst>
              <a:ext uri="{FF2B5EF4-FFF2-40B4-BE49-F238E27FC236}">
                <a16:creationId xmlns:a16="http://schemas.microsoft.com/office/drawing/2014/main" id="{EA84315E-93B4-4555-992E-E07D4ACF7FA0}"/>
              </a:ext>
            </a:extLst>
          </p:cNvPr>
          <p:cNvSpPr/>
          <p:nvPr/>
        </p:nvSpPr>
        <p:spPr>
          <a:xfrm>
            <a:off x="665352" y="3936264"/>
            <a:ext cx="2138673" cy="523220"/>
          </a:xfrm>
          <a:prstGeom prst="rect">
            <a:avLst/>
          </a:prstGeom>
        </p:spPr>
        <p:txBody>
          <a:bodyPr wrap="square">
            <a:spAutoFit/>
          </a:bodyPr>
          <a:lstStyle/>
          <a:p>
            <a:r>
              <a:rPr lang="en-US" sz="1400" b="1" dirty="0"/>
              <a:t>Enterprise Information</a:t>
            </a:r>
            <a:r>
              <a:rPr lang="en-GB" sz="1400" b="1" dirty="0"/>
              <a:t> </a:t>
            </a:r>
            <a:r>
              <a:rPr lang="en-US" sz="1400" b="1" dirty="0"/>
              <a:t>Archiving</a:t>
            </a:r>
          </a:p>
        </p:txBody>
      </p:sp>
      <p:sp>
        <p:nvSpPr>
          <p:cNvPr id="11" name="Rectangle 10">
            <a:extLst>
              <a:ext uri="{FF2B5EF4-FFF2-40B4-BE49-F238E27FC236}">
                <a16:creationId xmlns:a16="http://schemas.microsoft.com/office/drawing/2014/main" id="{B398F361-6EA1-4CE2-A5AC-9CB199659861}"/>
              </a:ext>
            </a:extLst>
          </p:cNvPr>
          <p:cNvSpPr/>
          <p:nvPr/>
        </p:nvSpPr>
        <p:spPr>
          <a:xfrm>
            <a:off x="6399373" y="1173851"/>
            <a:ext cx="2071110" cy="523220"/>
          </a:xfrm>
          <a:prstGeom prst="rect">
            <a:avLst/>
          </a:prstGeom>
        </p:spPr>
        <p:txBody>
          <a:bodyPr wrap="square">
            <a:spAutoFit/>
          </a:bodyPr>
          <a:lstStyle/>
          <a:p>
            <a:r>
              <a:rPr lang="en-US" sz="1400" b="1" dirty="0"/>
              <a:t>Unified Endpoint </a:t>
            </a:r>
            <a:r>
              <a:rPr lang="en-001" sz="1400" b="1" dirty="0"/>
              <a:t> </a:t>
            </a:r>
            <a:r>
              <a:rPr lang="en-US" sz="1400" b="1" dirty="0"/>
              <a:t>Management</a:t>
            </a:r>
          </a:p>
        </p:txBody>
      </p:sp>
      <p:sp>
        <p:nvSpPr>
          <p:cNvPr id="12" name="Rectangle 11">
            <a:extLst>
              <a:ext uri="{FF2B5EF4-FFF2-40B4-BE49-F238E27FC236}">
                <a16:creationId xmlns:a16="http://schemas.microsoft.com/office/drawing/2014/main" id="{4D360A8A-05A5-4970-B4DE-6CDBAC2ECCBC}"/>
              </a:ext>
            </a:extLst>
          </p:cNvPr>
          <p:cNvSpPr/>
          <p:nvPr/>
        </p:nvSpPr>
        <p:spPr>
          <a:xfrm>
            <a:off x="9320676" y="1179738"/>
            <a:ext cx="1452988" cy="523220"/>
          </a:xfrm>
          <a:prstGeom prst="rect">
            <a:avLst/>
          </a:prstGeom>
        </p:spPr>
        <p:txBody>
          <a:bodyPr wrap="square">
            <a:spAutoFit/>
          </a:bodyPr>
          <a:lstStyle/>
          <a:p>
            <a:r>
              <a:rPr lang="en-US" sz="1400" b="1" dirty="0"/>
              <a:t>Endpoint Protection </a:t>
            </a:r>
            <a:endParaRPr lang="en-001" sz="1400" b="1" dirty="0"/>
          </a:p>
        </p:txBody>
      </p:sp>
      <p:sp>
        <p:nvSpPr>
          <p:cNvPr id="13" name="Oval 12">
            <a:extLst>
              <a:ext uri="{FF2B5EF4-FFF2-40B4-BE49-F238E27FC236}">
                <a16:creationId xmlns:a16="http://schemas.microsoft.com/office/drawing/2014/main" id="{11B6A7E5-334E-DE46-BC94-8744F3632B40}"/>
              </a:ext>
            </a:extLst>
          </p:cNvPr>
          <p:cNvSpPr/>
          <p:nvPr/>
        </p:nvSpPr>
        <p:spPr>
          <a:xfrm>
            <a:off x="5469714" y="1570181"/>
            <a:ext cx="140279" cy="100344"/>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30EB97-9D7F-B54E-8D62-1A9B0764E545}"/>
              </a:ext>
            </a:extLst>
          </p:cNvPr>
          <p:cNvSpPr/>
          <p:nvPr/>
        </p:nvSpPr>
        <p:spPr>
          <a:xfrm>
            <a:off x="2191912" y="1252000"/>
            <a:ext cx="140279" cy="100344"/>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5ECE90B-D43F-BD49-B3E5-5781823857BC}"/>
              </a:ext>
            </a:extLst>
          </p:cNvPr>
          <p:cNvSpPr/>
          <p:nvPr/>
        </p:nvSpPr>
        <p:spPr>
          <a:xfrm>
            <a:off x="2246081" y="4284360"/>
            <a:ext cx="140279" cy="100344"/>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6B5735-4A49-C244-B864-69CF31F5ACAD}"/>
              </a:ext>
            </a:extLst>
          </p:cNvPr>
          <p:cNvSpPr/>
          <p:nvPr/>
        </p:nvSpPr>
        <p:spPr>
          <a:xfrm>
            <a:off x="11137487" y="1716339"/>
            <a:ext cx="138850" cy="100551"/>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B0C559D-776F-9145-BBB0-9B9163EF973A}"/>
              </a:ext>
            </a:extLst>
          </p:cNvPr>
          <p:cNvSpPr/>
          <p:nvPr/>
        </p:nvSpPr>
        <p:spPr>
          <a:xfrm>
            <a:off x="7871901" y="1621925"/>
            <a:ext cx="140279" cy="100344"/>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D76CFCB-CE49-7045-80F6-6724B4D20A3D}"/>
              </a:ext>
            </a:extLst>
          </p:cNvPr>
          <p:cNvPicPr>
            <a:picLocks noChangeAspect="1"/>
          </p:cNvPicPr>
          <p:nvPr/>
        </p:nvPicPr>
        <p:blipFill>
          <a:blip r:embed="rId8"/>
          <a:stretch>
            <a:fillRect/>
          </a:stretch>
        </p:blipFill>
        <p:spPr>
          <a:xfrm>
            <a:off x="3418672" y="3691473"/>
            <a:ext cx="2694946" cy="2696294"/>
          </a:xfrm>
          <a:prstGeom prst="rect">
            <a:avLst/>
          </a:prstGeom>
        </p:spPr>
      </p:pic>
      <p:sp>
        <p:nvSpPr>
          <p:cNvPr id="19" name="Oval 18">
            <a:extLst>
              <a:ext uri="{FF2B5EF4-FFF2-40B4-BE49-F238E27FC236}">
                <a16:creationId xmlns:a16="http://schemas.microsoft.com/office/drawing/2014/main" id="{55F921F3-A99A-194A-901C-60E75E5BF612}"/>
              </a:ext>
            </a:extLst>
          </p:cNvPr>
          <p:cNvSpPr/>
          <p:nvPr/>
        </p:nvSpPr>
        <p:spPr>
          <a:xfrm>
            <a:off x="5094068" y="4571932"/>
            <a:ext cx="140279" cy="100344"/>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9B91D2F-9099-2644-9FA0-83A977C0F3CE}"/>
              </a:ext>
            </a:extLst>
          </p:cNvPr>
          <p:cNvPicPr>
            <a:picLocks noChangeAspect="1"/>
          </p:cNvPicPr>
          <p:nvPr/>
        </p:nvPicPr>
        <p:blipFill>
          <a:blip r:embed="rId9"/>
          <a:stretch>
            <a:fillRect/>
          </a:stretch>
        </p:blipFill>
        <p:spPr>
          <a:xfrm>
            <a:off x="6275979" y="3691473"/>
            <a:ext cx="2709479" cy="2707823"/>
          </a:xfrm>
          <a:prstGeom prst="rect">
            <a:avLst/>
          </a:prstGeom>
        </p:spPr>
      </p:pic>
      <p:sp>
        <p:nvSpPr>
          <p:cNvPr id="21" name="Oval 20">
            <a:extLst>
              <a:ext uri="{FF2B5EF4-FFF2-40B4-BE49-F238E27FC236}">
                <a16:creationId xmlns:a16="http://schemas.microsoft.com/office/drawing/2014/main" id="{8B6884E2-C4F1-0C4E-A7D5-AD0C3BE82D47}"/>
              </a:ext>
            </a:extLst>
          </p:cNvPr>
          <p:cNvSpPr/>
          <p:nvPr/>
        </p:nvSpPr>
        <p:spPr>
          <a:xfrm>
            <a:off x="7761832" y="4366032"/>
            <a:ext cx="140279" cy="100344"/>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9E8378B-C355-2E4D-A641-D6C3FB8BC857}"/>
              </a:ext>
            </a:extLst>
          </p:cNvPr>
          <p:cNvSpPr/>
          <p:nvPr/>
        </p:nvSpPr>
        <p:spPr>
          <a:xfrm>
            <a:off x="3645859" y="3936264"/>
            <a:ext cx="2138673" cy="523220"/>
          </a:xfrm>
          <a:prstGeom prst="rect">
            <a:avLst/>
          </a:prstGeom>
        </p:spPr>
        <p:txBody>
          <a:bodyPr wrap="square">
            <a:spAutoFit/>
          </a:bodyPr>
          <a:lstStyle/>
          <a:p>
            <a:r>
              <a:rPr lang="en-GB" sz="1400" b="1" dirty="0"/>
              <a:t>Next Generation Firewall</a:t>
            </a:r>
            <a:endParaRPr lang="en-US" sz="1400" b="1" dirty="0"/>
          </a:p>
        </p:txBody>
      </p:sp>
      <p:sp>
        <p:nvSpPr>
          <p:cNvPr id="24" name="Rectangle 23">
            <a:extLst>
              <a:ext uri="{FF2B5EF4-FFF2-40B4-BE49-F238E27FC236}">
                <a16:creationId xmlns:a16="http://schemas.microsoft.com/office/drawing/2014/main" id="{912D972C-B8FF-EF4C-826F-B1F476A81812}"/>
              </a:ext>
            </a:extLst>
          </p:cNvPr>
          <p:cNvSpPr/>
          <p:nvPr/>
        </p:nvSpPr>
        <p:spPr>
          <a:xfrm>
            <a:off x="6561381" y="4043985"/>
            <a:ext cx="2138673" cy="307777"/>
          </a:xfrm>
          <a:prstGeom prst="rect">
            <a:avLst/>
          </a:prstGeom>
        </p:spPr>
        <p:txBody>
          <a:bodyPr wrap="square">
            <a:spAutoFit/>
          </a:bodyPr>
          <a:lstStyle/>
          <a:p>
            <a:r>
              <a:rPr lang="en-GB" sz="1400" b="1" dirty="0"/>
              <a:t>WAN Edge</a:t>
            </a:r>
            <a:endParaRPr lang="en-US" sz="1400" b="1" dirty="0"/>
          </a:p>
        </p:txBody>
      </p:sp>
      <p:sp>
        <p:nvSpPr>
          <p:cNvPr id="25" name="Title 1">
            <a:extLst>
              <a:ext uri="{FF2B5EF4-FFF2-40B4-BE49-F238E27FC236}">
                <a16:creationId xmlns:a16="http://schemas.microsoft.com/office/drawing/2014/main" id="{813A5B15-8C90-6740-88CE-69104BFCBC23}"/>
              </a:ext>
            </a:extLst>
          </p:cNvPr>
          <p:cNvSpPr txBox="1">
            <a:spLocks/>
          </p:cNvSpPr>
          <p:nvPr/>
        </p:nvSpPr>
        <p:spPr>
          <a:xfrm>
            <a:off x="9320676" y="4810299"/>
            <a:ext cx="2929694" cy="755650"/>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Fortinet - Leader in </a:t>
            </a:r>
            <a:r>
              <a:rPr lang="en-US" dirty="0">
                <a:solidFill>
                  <a:srgbClr val="FF0000"/>
                </a:solidFill>
              </a:rPr>
              <a:t>2 </a:t>
            </a:r>
            <a:r>
              <a:rPr lang="en-001">
                <a:solidFill>
                  <a:srgbClr val="FF0000"/>
                </a:solidFill>
              </a:rPr>
              <a:t>different </a:t>
            </a:r>
            <a:r>
              <a:rPr lang="en-US" dirty="0"/>
              <a:t>Magic Quadrants</a:t>
            </a:r>
            <a:endParaRPr lang="en-001" dirty="0"/>
          </a:p>
        </p:txBody>
      </p:sp>
      <p:sp>
        <p:nvSpPr>
          <p:cNvPr id="26" name="Rectangle 25">
            <a:extLst>
              <a:ext uri="{FF2B5EF4-FFF2-40B4-BE49-F238E27FC236}">
                <a16:creationId xmlns:a16="http://schemas.microsoft.com/office/drawing/2014/main" id="{927DB059-EA53-2940-A059-678378C0A205}"/>
              </a:ext>
            </a:extLst>
          </p:cNvPr>
          <p:cNvSpPr/>
          <p:nvPr/>
        </p:nvSpPr>
        <p:spPr>
          <a:xfrm>
            <a:off x="3246714" y="3670437"/>
            <a:ext cx="8568109" cy="2879983"/>
          </a:xfrm>
          <a:prstGeom prst="rect">
            <a:avLst/>
          </a:pr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368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1+#ppt_w/2"/>
                                          </p:val>
                                        </p:tav>
                                        <p:tav tm="100000">
                                          <p:val>
                                            <p:strVal val="#ppt_x"/>
                                          </p:val>
                                        </p:tav>
                                      </p:tavLst>
                                    </p:anim>
                                    <p:anim calcmode="lin" valueType="num">
                                      <p:cBhvr additive="base">
                                        <p:cTn id="36" dur="50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1+#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1+#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1+#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1+#ppt_w/2"/>
                                          </p:val>
                                        </p:tav>
                                        <p:tav tm="100000">
                                          <p:val>
                                            <p:strVal val="#ppt_x"/>
                                          </p:val>
                                        </p:tav>
                                      </p:tavLst>
                                    </p:anim>
                                    <p:anim calcmode="lin" valueType="num">
                                      <p:cBhvr additive="base">
                                        <p:cTn id="5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6"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1+#ppt_w/2"/>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par>
                                <p:cTn id="65" presetID="2" presetClass="entr" presetSubtype="6"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1+#ppt_w/2"/>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6"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fill="hold"/>
                                        <p:tgtEl>
                                          <p:spTgt spid="10"/>
                                        </p:tgtEl>
                                        <p:attrNameLst>
                                          <p:attrName>ppt_x</p:attrName>
                                        </p:attrNameLst>
                                      </p:cBhvr>
                                      <p:tavLst>
                                        <p:tav tm="0">
                                          <p:val>
                                            <p:strVal val="1+#ppt_w/2"/>
                                          </p:val>
                                        </p:tav>
                                        <p:tav tm="100000">
                                          <p:val>
                                            <p:strVal val="#ppt_x"/>
                                          </p:val>
                                        </p:tav>
                                      </p:tavLst>
                                    </p:anim>
                                    <p:anim calcmode="lin" valueType="num">
                                      <p:cBhvr additive="base">
                                        <p:cTn id="7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6FB95B6-1C0D-834E-BC59-5F97565083DA}"/>
              </a:ext>
            </a:extLst>
          </p:cNvPr>
          <p:cNvSpPr txBox="1">
            <a:spLocks/>
          </p:cNvSpPr>
          <p:nvPr/>
        </p:nvSpPr>
        <p:spPr>
          <a:xfrm>
            <a:off x="544282" y="4495853"/>
            <a:ext cx="3222766" cy="1136578"/>
          </a:xfrm>
          <a:prstGeom prst="rect">
            <a:avLst/>
          </a:prstGeom>
        </p:spPr>
        <p:txBody>
          <a:bodyPr/>
          <a:lstStyle>
            <a:lvl1pPr algn="l" defTabSz="2438430" rtl="0" eaLnBrk="1" latinLnBrk="0" hangingPunct="1">
              <a:spcBef>
                <a:spcPts val="1067"/>
              </a:spcBef>
              <a:buNone/>
              <a:defRPr sz="5867" b="1" kern="1200" cap="none" spc="0" baseline="0">
                <a:solidFill>
                  <a:schemeClr val="bg1"/>
                </a:solidFill>
                <a:effectLst/>
                <a:latin typeface="Verdana"/>
                <a:ea typeface="+mj-ea"/>
                <a:cs typeface="Verdana"/>
              </a:defRPr>
            </a:lvl1pPr>
          </a:lstStyle>
          <a:p>
            <a:r>
              <a:rPr lang="en-US" sz="3149">
                <a:latin typeface="Segoe UI Semibold" panose="020B0502040204020203" pitchFamily="34" charset="0"/>
                <a:ea typeface="Segoe UI Semibold" panose="020B0502040204020203" pitchFamily="34" charset="0"/>
                <a:cs typeface="Segoe UI Semibold" panose="020B0502040204020203" pitchFamily="34" charset="0"/>
              </a:rPr>
              <a:t>Azure Commercial Marketplace</a:t>
            </a:r>
          </a:p>
        </p:txBody>
      </p:sp>
      <p:pic>
        <p:nvPicPr>
          <p:cNvPr id="7" name="Picture 6" descr="A picture containing drawing&#10;&#10;Description automatically generated">
            <a:extLst>
              <a:ext uri="{FF2B5EF4-FFF2-40B4-BE49-F238E27FC236}">
                <a16:creationId xmlns:a16="http://schemas.microsoft.com/office/drawing/2014/main" id="{4428E9E8-3CC3-B34A-BC29-EBA90F8E884F}"/>
              </a:ext>
            </a:extLst>
          </p:cNvPr>
          <p:cNvPicPr>
            <a:picLocks noChangeAspect="1"/>
          </p:cNvPicPr>
          <p:nvPr/>
        </p:nvPicPr>
        <p:blipFill>
          <a:blip r:embed="rId3"/>
          <a:stretch>
            <a:fillRect/>
          </a:stretch>
        </p:blipFill>
        <p:spPr>
          <a:xfrm>
            <a:off x="2252995" y="207697"/>
            <a:ext cx="2291455" cy="1047341"/>
          </a:xfrm>
          <a:prstGeom prst="rect">
            <a:avLst/>
          </a:prstGeom>
        </p:spPr>
      </p:pic>
      <p:sp>
        <p:nvSpPr>
          <p:cNvPr id="8" name="Subtitle 1">
            <a:extLst>
              <a:ext uri="{FF2B5EF4-FFF2-40B4-BE49-F238E27FC236}">
                <a16:creationId xmlns:a16="http://schemas.microsoft.com/office/drawing/2014/main" id="{14A9C892-75D0-7B44-BF93-E69B1F17973B}"/>
              </a:ext>
            </a:extLst>
          </p:cNvPr>
          <p:cNvSpPr txBox="1">
            <a:spLocks/>
          </p:cNvSpPr>
          <p:nvPr/>
        </p:nvSpPr>
        <p:spPr>
          <a:xfrm>
            <a:off x="514477" y="2890304"/>
            <a:ext cx="8309613" cy="2330111"/>
          </a:xfrm>
          <a:prstGeom prst="rect">
            <a:avLst/>
          </a:prstGeom>
        </p:spPr>
        <p:txBody>
          <a:bodyPr/>
          <a:lstStyle>
            <a:lvl1pPr marL="596909" indent="-596909" algn="l" defTabSz="2438430" rtl="0" eaLnBrk="1" latinLnBrk="0" hangingPunct="1">
              <a:lnSpc>
                <a:spcPct val="100000"/>
              </a:lnSpc>
              <a:spcBef>
                <a:spcPts val="3200"/>
              </a:spcBef>
              <a:spcAft>
                <a:spcPts val="0"/>
              </a:spcAft>
              <a:buClr>
                <a:schemeClr val="bg1"/>
              </a:buClr>
              <a:buFont typeface="Wingdings" charset="2"/>
              <a:buChar char="§"/>
              <a:defRPr sz="5333" b="0" i="0" kern="1200" cap="none" spc="80" baseline="0">
                <a:solidFill>
                  <a:srgbClr val="000000"/>
                </a:solidFill>
                <a:latin typeface="Verdana"/>
                <a:ea typeface="+mn-ea"/>
                <a:cs typeface="Verdana"/>
              </a:defRPr>
            </a:lvl1pPr>
            <a:lvl2pPr marL="1820356" indent="-601141" algn="l" defTabSz="2438430" rtl="0" eaLnBrk="1" latinLnBrk="0" hangingPunct="1">
              <a:lnSpc>
                <a:spcPct val="100000"/>
              </a:lnSpc>
              <a:spcBef>
                <a:spcPts val="800"/>
              </a:spcBef>
              <a:spcAft>
                <a:spcPts val="800"/>
              </a:spcAft>
              <a:buClr>
                <a:schemeClr val="bg1"/>
              </a:buClr>
              <a:buFont typeface="Lucida Grande"/>
              <a:buChar char="–"/>
              <a:defRPr sz="4800" kern="1200">
                <a:solidFill>
                  <a:srgbClr val="000000"/>
                </a:solidFill>
                <a:latin typeface="Verdana"/>
                <a:ea typeface="+mn-ea"/>
                <a:cs typeface="Verdana"/>
              </a:defRPr>
            </a:lvl2pPr>
            <a:lvl3pPr marL="2442665" indent="-622309" algn="l" defTabSz="2438430" rtl="0" eaLnBrk="1" latinLnBrk="0" hangingPunct="1">
              <a:lnSpc>
                <a:spcPct val="100000"/>
              </a:lnSpc>
              <a:spcBef>
                <a:spcPts val="800"/>
              </a:spcBef>
              <a:spcAft>
                <a:spcPts val="800"/>
              </a:spcAft>
              <a:buClr>
                <a:schemeClr val="bg1"/>
              </a:buClr>
              <a:buFont typeface="Wingdings" charset="2"/>
              <a:buChar char="§"/>
              <a:defRPr sz="4267" kern="1200">
                <a:solidFill>
                  <a:srgbClr val="000000"/>
                </a:solidFill>
                <a:latin typeface="Verdana"/>
                <a:ea typeface="+mn-ea"/>
                <a:cs typeface="Verdana"/>
              </a:defRPr>
            </a:lvl3pPr>
            <a:lvl4pPr marL="3039571" indent="-601141" algn="l" defTabSz="2438430" rtl="0" eaLnBrk="1" latinLnBrk="0" hangingPunct="1">
              <a:lnSpc>
                <a:spcPct val="100000"/>
              </a:lnSpc>
              <a:spcBef>
                <a:spcPts val="800"/>
              </a:spcBef>
              <a:spcAft>
                <a:spcPts val="800"/>
              </a:spcAft>
              <a:buClr>
                <a:schemeClr val="bg1"/>
              </a:buClr>
              <a:buFont typeface="Lucida Grande"/>
              <a:buChar char="–"/>
              <a:defRPr sz="4267" kern="1200">
                <a:solidFill>
                  <a:srgbClr val="000000"/>
                </a:solidFill>
                <a:latin typeface="Verdana"/>
                <a:ea typeface="+mn-ea"/>
                <a:cs typeface="Verdana"/>
              </a:defRPr>
            </a:lvl4pPr>
            <a:lvl5pPr marL="4263021" indent="-601141" algn="l" defTabSz="2438430" rtl="0" eaLnBrk="1" latinLnBrk="0" hangingPunct="1">
              <a:lnSpc>
                <a:spcPct val="100000"/>
              </a:lnSpc>
              <a:spcBef>
                <a:spcPts val="800"/>
              </a:spcBef>
              <a:spcAft>
                <a:spcPts val="800"/>
              </a:spcAft>
              <a:buClr>
                <a:schemeClr val="bg1"/>
              </a:buClr>
              <a:buFont typeface="Wingdings" charset="2"/>
              <a:buChar char="ü"/>
              <a:defRPr sz="4267" kern="1200" baseline="0">
                <a:solidFill>
                  <a:srgbClr val="000000"/>
                </a:solidFill>
                <a:latin typeface="Verdana"/>
                <a:ea typeface="+mn-ea"/>
                <a:cs typeface="Verdana"/>
              </a:defRPr>
            </a:lvl5pPr>
            <a:lvl6pPr marL="0" indent="0" algn="ctr" defTabSz="2438430" rtl="0" eaLnBrk="1" latinLnBrk="0" hangingPunct="1">
              <a:lnSpc>
                <a:spcPct val="100000"/>
              </a:lnSpc>
              <a:spcBef>
                <a:spcPts val="3200"/>
              </a:spcBef>
              <a:buFont typeface="Arial" pitchFamily="34" charset="0"/>
              <a:buNone/>
              <a:defRPr sz="3733" kern="1200">
                <a:solidFill>
                  <a:schemeClr val="tx2"/>
                </a:solidFill>
                <a:latin typeface="+mn-lt"/>
                <a:ea typeface="+mn-ea"/>
                <a:cs typeface="+mn-cs"/>
              </a:defRPr>
            </a:lvl6pPr>
            <a:lvl7pPr marL="0" indent="0" algn="ctr" defTabSz="2438430" rtl="0" eaLnBrk="1" latinLnBrk="0" hangingPunct="1">
              <a:lnSpc>
                <a:spcPct val="100000"/>
              </a:lnSpc>
              <a:spcBef>
                <a:spcPts val="3200"/>
              </a:spcBef>
              <a:buFont typeface="Arial" pitchFamily="34" charset="0"/>
              <a:buNone/>
              <a:defRPr sz="3733" kern="1200">
                <a:solidFill>
                  <a:schemeClr val="tx1"/>
                </a:solidFill>
                <a:latin typeface="+mn-lt"/>
                <a:ea typeface="+mn-ea"/>
                <a:cs typeface="+mn-cs"/>
              </a:defRPr>
            </a:lvl7pPr>
            <a:lvl8pPr marL="0" indent="0" algn="ctr" defTabSz="2438430" rtl="0" eaLnBrk="1" latinLnBrk="0" hangingPunct="1">
              <a:lnSpc>
                <a:spcPct val="100000"/>
              </a:lnSpc>
              <a:spcBef>
                <a:spcPts val="3200"/>
              </a:spcBef>
              <a:buFont typeface="Arial" pitchFamily="34" charset="0"/>
              <a:buNone/>
              <a:defRPr sz="3733" kern="1200">
                <a:solidFill>
                  <a:schemeClr val="tx2"/>
                </a:solidFill>
                <a:latin typeface="+mn-lt"/>
                <a:ea typeface="+mn-ea"/>
                <a:cs typeface="+mn-cs"/>
              </a:defRPr>
            </a:lvl8pPr>
            <a:lvl9pPr marL="0" indent="0" algn="ctr" defTabSz="2438430" rtl="0" eaLnBrk="1" latinLnBrk="0" hangingPunct="1">
              <a:lnSpc>
                <a:spcPct val="100000"/>
              </a:lnSpc>
              <a:spcBef>
                <a:spcPts val="3200"/>
              </a:spcBef>
              <a:buFont typeface="Arial" pitchFamily="34" charset="0"/>
              <a:buNone/>
              <a:defRPr sz="3733" kern="1200">
                <a:solidFill>
                  <a:schemeClr val="tx1"/>
                </a:solidFill>
                <a:latin typeface="+mn-lt"/>
                <a:ea typeface="+mn-ea"/>
                <a:cs typeface="+mn-cs"/>
              </a:defRPr>
            </a:lvl9pPr>
          </a:lstStyle>
          <a:p>
            <a:pPr marL="0" indent="0">
              <a:lnSpc>
                <a:spcPts val="5648"/>
              </a:lnSpc>
              <a:spcBef>
                <a:spcPts val="0"/>
              </a:spcBef>
              <a:buNone/>
            </a:pPr>
            <a:r>
              <a:rPr lang="en-US" sz="5398" b="1" spc="-85">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rPr>
              <a:t>Microsoft </a:t>
            </a:r>
            <a:r>
              <a:rPr lang="en-US" sz="5398" b="1">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rPr>
              <a:t>Partner </a:t>
            </a:r>
            <a:br>
              <a:rPr lang="en-US" sz="5398" b="1">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rPr>
            </a:br>
            <a:r>
              <a:rPr lang="en-US" sz="5398" b="1">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rPr>
              <a:t>of the Year</a:t>
            </a:r>
          </a:p>
        </p:txBody>
      </p:sp>
      <p:sp>
        <p:nvSpPr>
          <p:cNvPr id="9" name="Title 2">
            <a:extLst>
              <a:ext uri="{FF2B5EF4-FFF2-40B4-BE49-F238E27FC236}">
                <a16:creationId xmlns:a16="http://schemas.microsoft.com/office/drawing/2014/main" id="{DA6529CA-C7A1-8943-910D-38CA0CCC6A64}"/>
              </a:ext>
            </a:extLst>
          </p:cNvPr>
          <p:cNvSpPr txBox="1">
            <a:spLocks/>
          </p:cNvSpPr>
          <p:nvPr/>
        </p:nvSpPr>
        <p:spPr>
          <a:xfrm>
            <a:off x="574087" y="1773595"/>
            <a:ext cx="3222766" cy="1136578"/>
          </a:xfrm>
          <a:prstGeom prst="rect">
            <a:avLst/>
          </a:prstGeom>
        </p:spPr>
        <p:txBody>
          <a:bodyPr/>
          <a:lstStyle>
            <a:lvl1pPr algn="l" defTabSz="2438430" rtl="0" eaLnBrk="1" latinLnBrk="0" hangingPunct="1">
              <a:spcBef>
                <a:spcPts val="1067"/>
              </a:spcBef>
              <a:buNone/>
              <a:defRPr sz="5867" b="1" kern="1200" cap="none" spc="0" baseline="0">
                <a:solidFill>
                  <a:schemeClr val="bg1"/>
                </a:solidFill>
                <a:effectLst/>
                <a:latin typeface="Verdana"/>
                <a:ea typeface="+mj-ea"/>
                <a:cs typeface="Verdana"/>
              </a:defRPr>
            </a:lvl1pPr>
          </a:lstStyle>
          <a:p>
            <a:r>
              <a:rPr lang="en-US" sz="6897">
                <a:latin typeface="Segoe UI Semibold" panose="020B0502040204020203" pitchFamily="34" charset="0"/>
                <a:ea typeface="Segoe UI Semibold" panose="020B0502040204020203" pitchFamily="34" charset="0"/>
                <a:cs typeface="Segoe UI Semibold" panose="020B0502040204020203" pitchFamily="34" charset="0"/>
              </a:rPr>
              <a:t>Winner</a:t>
            </a:r>
          </a:p>
        </p:txBody>
      </p:sp>
      <p:pic>
        <p:nvPicPr>
          <p:cNvPr id="3" name="Picture 2">
            <a:extLst>
              <a:ext uri="{FF2B5EF4-FFF2-40B4-BE49-F238E27FC236}">
                <a16:creationId xmlns:a16="http://schemas.microsoft.com/office/drawing/2014/main" id="{0A4DC5E4-B0DA-4649-B2FF-40F1D9F4A8C0}"/>
              </a:ext>
            </a:extLst>
          </p:cNvPr>
          <p:cNvPicPr>
            <a:picLocks noChangeAspect="1"/>
          </p:cNvPicPr>
          <p:nvPr/>
        </p:nvPicPr>
        <p:blipFill>
          <a:blip r:embed="rId4"/>
          <a:stretch>
            <a:fillRect/>
          </a:stretch>
        </p:blipFill>
        <p:spPr>
          <a:xfrm>
            <a:off x="242040" y="631425"/>
            <a:ext cx="1755091" cy="199885"/>
          </a:xfrm>
          <a:prstGeom prst="rect">
            <a:avLst/>
          </a:prstGeom>
        </p:spPr>
      </p:pic>
    </p:spTree>
    <p:extLst>
      <p:ext uri="{BB962C8B-B14F-4D97-AF65-F5344CB8AC3E}">
        <p14:creationId xmlns:p14="http://schemas.microsoft.com/office/powerpoint/2010/main" val="2556016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BEE0AAE-FC6F-40D6-BA03-BDE739B84640}"/>
              </a:ext>
            </a:extLst>
          </p:cNvPr>
          <p:cNvGrpSpPr/>
          <p:nvPr/>
        </p:nvGrpSpPr>
        <p:grpSpPr>
          <a:xfrm>
            <a:off x="82791" y="144379"/>
            <a:ext cx="12026418" cy="6164836"/>
            <a:chOff x="-42980" y="0"/>
            <a:chExt cx="12026418" cy="6164836"/>
          </a:xfrm>
        </p:grpSpPr>
        <p:sp>
          <p:nvSpPr>
            <p:cNvPr id="10" name="Freeform: Shape 9">
              <a:extLst>
                <a:ext uri="{FF2B5EF4-FFF2-40B4-BE49-F238E27FC236}">
                  <a16:creationId xmlns:a16="http://schemas.microsoft.com/office/drawing/2014/main" id="{B13456B2-8CE0-4128-801E-E16E150450EF}"/>
                </a:ext>
              </a:extLst>
            </p:cNvPr>
            <p:cNvSpPr/>
            <p:nvPr/>
          </p:nvSpPr>
          <p:spPr bwMode="auto">
            <a:xfrm>
              <a:off x="2103948" y="1980682"/>
              <a:ext cx="8009800" cy="4184152"/>
            </a:xfrm>
            <a:custGeom>
              <a:avLst/>
              <a:gdLst>
                <a:gd name="connsiteX0" fmla="*/ 6096000 w 12192000"/>
                <a:gd name="connsiteY0" fmla="*/ 0 h 6368847"/>
                <a:gd name="connsiteX1" fmla="*/ 12192000 w 12192000"/>
                <a:gd name="connsiteY1" fmla="*/ 6096000 h 6368847"/>
                <a:gd name="connsiteX2" fmla="*/ 12185101 w 12192000"/>
                <a:gd name="connsiteY2" fmla="*/ 6368847 h 6368847"/>
                <a:gd name="connsiteX3" fmla="*/ 6899 w 12192000"/>
                <a:gd name="connsiteY3" fmla="*/ 6368847 h 6368847"/>
                <a:gd name="connsiteX4" fmla="*/ 0 w 12192000"/>
                <a:gd name="connsiteY4" fmla="*/ 6096000 h 6368847"/>
                <a:gd name="connsiteX5" fmla="*/ 6096000 w 12192000"/>
                <a:gd name="connsiteY5" fmla="*/ 0 h 636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368847">
                  <a:moveTo>
                    <a:pt x="6096000" y="0"/>
                  </a:moveTo>
                  <a:cubicBezTo>
                    <a:pt x="9462728" y="0"/>
                    <a:pt x="12192000" y="2729272"/>
                    <a:pt x="12192000" y="6096000"/>
                  </a:cubicBezTo>
                  <a:lnTo>
                    <a:pt x="12185101" y="6368847"/>
                  </a:lnTo>
                  <a:lnTo>
                    <a:pt x="6899" y="6368847"/>
                  </a:lnTo>
                  <a:lnTo>
                    <a:pt x="0" y="6096000"/>
                  </a:lnTo>
                  <a:cubicBezTo>
                    <a:pt x="0" y="2729272"/>
                    <a:pt x="2729272" y="0"/>
                    <a:pt x="6096000" y="0"/>
                  </a:cubicBezTo>
                  <a:close/>
                </a:path>
              </a:pathLst>
            </a:custGeom>
            <a:gradFill flip="none" rotWithShape="1">
              <a:gsLst>
                <a:gs pos="0">
                  <a:srgbClr val="1B65BF">
                    <a:shade val="30000"/>
                    <a:satMod val="115000"/>
                  </a:srgbClr>
                </a:gs>
                <a:gs pos="50000">
                  <a:srgbClr val="1B65BF">
                    <a:shade val="67500"/>
                    <a:satMod val="115000"/>
                  </a:srgbClr>
                </a:gs>
                <a:gs pos="100000">
                  <a:srgbClr val="1B65BF">
                    <a:shade val="100000"/>
                    <a:satMod val="115000"/>
                  </a:srgbClr>
                </a:gs>
              </a:gsLst>
              <a:path path="circle">
                <a:fillToRect l="100000" b="100000"/>
              </a:path>
              <a:tileRect t="-100000" r="-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a:defRPr/>
              </a:pPr>
              <a:endParaRPr lang="en-US" sz="1000" b="1" dirty="0">
                <a:solidFill>
                  <a:schemeClr val="bg1"/>
                </a:soli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15246D23-F41B-4423-A3E3-98568A519CA1}"/>
                </a:ext>
              </a:extLst>
            </p:cNvPr>
            <p:cNvCxnSpPr>
              <a:cxnSpLocks/>
            </p:cNvCxnSpPr>
            <p:nvPr/>
          </p:nvCxnSpPr>
          <p:spPr>
            <a:xfrm>
              <a:off x="425341" y="3717547"/>
              <a:ext cx="5670660" cy="2447288"/>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1868035-8AD8-4ECC-BAFC-07DB65F7998F}"/>
                </a:ext>
              </a:extLst>
            </p:cNvPr>
            <p:cNvCxnSpPr>
              <a:cxnSpLocks/>
            </p:cNvCxnSpPr>
            <p:nvPr/>
          </p:nvCxnSpPr>
          <p:spPr>
            <a:xfrm>
              <a:off x="1761484" y="1650089"/>
              <a:ext cx="4334517" cy="4514747"/>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7A93C6-DC54-43B7-AACA-0D3F81B41962}"/>
                </a:ext>
              </a:extLst>
            </p:cNvPr>
            <p:cNvCxnSpPr>
              <a:cxnSpLocks/>
            </p:cNvCxnSpPr>
            <p:nvPr/>
          </p:nvCxnSpPr>
          <p:spPr>
            <a:xfrm flipH="1">
              <a:off x="6108850" y="3698503"/>
              <a:ext cx="5691141" cy="2466333"/>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2DBC43-2CF2-4477-A221-2069B3A88E82}"/>
                </a:ext>
              </a:extLst>
            </p:cNvPr>
            <p:cNvCxnSpPr>
              <a:cxnSpLocks/>
            </p:cNvCxnSpPr>
            <p:nvPr/>
          </p:nvCxnSpPr>
          <p:spPr>
            <a:xfrm flipH="1">
              <a:off x="6096001" y="0"/>
              <a:ext cx="2602783" cy="5738810"/>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7743E2-C01C-4E6F-BFC9-F86FF903D55D}"/>
                </a:ext>
              </a:extLst>
            </p:cNvPr>
            <p:cNvCxnSpPr>
              <a:cxnSpLocks/>
            </p:cNvCxnSpPr>
            <p:nvPr/>
          </p:nvCxnSpPr>
          <p:spPr>
            <a:xfrm flipH="1">
              <a:off x="6038044" y="894"/>
              <a:ext cx="23672" cy="5681326"/>
            </a:xfrm>
            <a:prstGeom prst="line">
              <a:avLst/>
            </a:prstGeom>
            <a:ln w="19050">
              <a:solidFill>
                <a:schemeClr val="bg1">
                  <a:lumMod val="75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4850E3E-5246-4339-BD7D-4CD64CF821C3}"/>
                </a:ext>
              </a:extLst>
            </p:cNvPr>
            <p:cNvCxnSpPr>
              <a:cxnSpLocks/>
            </p:cNvCxnSpPr>
            <p:nvPr/>
          </p:nvCxnSpPr>
          <p:spPr>
            <a:xfrm>
              <a:off x="3343814" y="37818"/>
              <a:ext cx="2752186" cy="5700993"/>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D51E2F-72EA-4ADB-B354-9BE6E8399112}"/>
                </a:ext>
              </a:extLst>
            </p:cNvPr>
            <p:cNvCxnSpPr>
              <a:cxnSpLocks/>
            </p:cNvCxnSpPr>
            <p:nvPr/>
          </p:nvCxnSpPr>
          <p:spPr>
            <a:xfrm flipH="1">
              <a:off x="6096003" y="1632116"/>
              <a:ext cx="4380357" cy="4532719"/>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F64FE168-E11E-452D-8751-F3F363374311}"/>
                </a:ext>
              </a:extLst>
            </p:cNvPr>
            <p:cNvSpPr/>
            <p:nvPr/>
          </p:nvSpPr>
          <p:spPr bwMode="auto">
            <a:xfrm>
              <a:off x="3677280" y="3601582"/>
              <a:ext cx="4837440" cy="2563252"/>
            </a:xfrm>
            <a:custGeom>
              <a:avLst/>
              <a:gdLst>
                <a:gd name="connsiteX0" fmla="*/ 6096000 w 12192000"/>
                <a:gd name="connsiteY0" fmla="*/ 0 h 6368847"/>
                <a:gd name="connsiteX1" fmla="*/ 12192000 w 12192000"/>
                <a:gd name="connsiteY1" fmla="*/ 6096000 h 6368847"/>
                <a:gd name="connsiteX2" fmla="*/ 12185101 w 12192000"/>
                <a:gd name="connsiteY2" fmla="*/ 6368847 h 6368847"/>
                <a:gd name="connsiteX3" fmla="*/ 6899 w 12192000"/>
                <a:gd name="connsiteY3" fmla="*/ 6368847 h 6368847"/>
                <a:gd name="connsiteX4" fmla="*/ 0 w 12192000"/>
                <a:gd name="connsiteY4" fmla="*/ 6096000 h 6368847"/>
                <a:gd name="connsiteX5" fmla="*/ 6096000 w 12192000"/>
                <a:gd name="connsiteY5" fmla="*/ 0 h 636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368847">
                  <a:moveTo>
                    <a:pt x="6096000" y="0"/>
                  </a:moveTo>
                  <a:cubicBezTo>
                    <a:pt x="9462728" y="0"/>
                    <a:pt x="12192000" y="2729272"/>
                    <a:pt x="12192000" y="6096000"/>
                  </a:cubicBezTo>
                  <a:lnTo>
                    <a:pt x="12185101" y="6368847"/>
                  </a:lnTo>
                  <a:lnTo>
                    <a:pt x="6899" y="6368847"/>
                  </a:lnTo>
                  <a:lnTo>
                    <a:pt x="0" y="6096000"/>
                  </a:lnTo>
                  <a:cubicBezTo>
                    <a:pt x="0" y="2729272"/>
                    <a:pt x="2729272" y="0"/>
                    <a:pt x="6096000" y="0"/>
                  </a:cubicBezTo>
                  <a:close/>
                </a:path>
              </a:pathLst>
            </a:custGeom>
            <a:solidFill>
              <a:schemeClr val="bg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a:defRPr/>
              </a:pPr>
              <a:endParaRPr lang="en-US" sz="1999" dirty="0">
                <a:solidFill>
                  <a:schemeClr val="bg1"/>
                </a:solidFill>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BA578B33-DF95-44F4-888F-A5414340468F}"/>
                </a:ext>
              </a:extLst>
            </p:cNvPr>
            <p:cNvSpPr/>
            <p:nvPr/>
          </p:nvSpPr>
          <p:spPr>
            <a:xfrm>
              <a:off x="9855568" y="5108561"/>
              <a:ext cx="2127870" cy="338554"/>
            </a:xfrm>
            <a:prstGeom prst="rect">
              <a:avLst/>
            </a:prstGeom>
          </p:spPr>
          <p:txBody>
            <a:bodyPr wrap="square" lIns="182832">
              <a:spAutoFit/>
            </a:bodyPr>
            <a:lstStyle/>
            <a:p>
              <a:pPr algn="ctr" defTabSz="914093">
                <a:spcAft>
                  <a:spcPts val="800"/>
                </a:spcAft>
                <a:defRPr/>
              </a:pPr>
              <a:r>
                <a:rPr lang="en-US" sz="1600" dirty="0">
                  <a:solidFill>
                    <a:schemeClr val="bg2">
                      <a:lumMod val="25000"/>
                    </a:schemeClr>
                  </a:solidFill>
                  <a:latin typeface="Segoe UI Semibold"/>
                </a:rPr>
                <a:t>SaaS</a:t>
              </a:r>
            </a:p>
          </p:txBody>
        </p:sp>
        <p:sp>
          <p:nvSpPr>
            <p:cNvPr id="20" name="Rectangle 19">
              <a:extLst>
                <a:ext uri="{FF2B5EF4-FFF2-40B4-BE49-F238E27FC236}">
                  <a16:creationId xmlns:a16="http://schemas.microsoft.com/office/drawing/2014/main" id="{EEE6EB0B-8AC6-4E96-9C40-2C2BD52CA2FF}"/>
                </a:ext>
              </a:extLst>
            </p:cNvPr>
            <p:cNvSpPr/>
            <p:nvPr/>
          </p:nvSpPr>
          <p:spPr>
            <a:xfrm>
              <a:off x="-42980" y="5160430"/>
              <a:ext cx="2009269" cy="313932"/>
            </a:xfrm>
            <a:prstGeom prst="rect">
              <a:avLst/>
            </a:prstGeom>
          </p:spPr>
          <p:txBody>
            <a:bodyPr wrap="square" lIns="182832">
              <a:spAutoFit/>
            </a:bodyPr>
            <a:lstStyle/>
            <a:p>
              <a:pPr algn="ctr" defTabSz="914093">
                <a:lnSpc>
                  <a:spcPct val="90000"/>
                </a:lnSpc>
                <a:spcAft>
                  <a:spcPts val="800"/>
                </a:spcAft>
                <a:defRPr/>
              </a:pPr>
              <a:r>
                <a:rPr lang="en-US" sz="1600" dirty="0">
                  <a:solidFill>
                    <a:schemeClr val="bg2">
                      <a:lumMod val="25000"/>
                    </a:schemeClr>
                  </a:solidFill>
                  <a:latin typeface="Segoe UI Semibold"/>
                  <a:ea typeface="Calibri" panose="020F0502020204030204" pitchFamily="34" charset="0"/>
                </a:rPr>
                <a:t>Threat Intelligence</a:t>
              </a:r>
            </a:p>
          </p:txBody>
        </p:sp>
        <p:pic>
          <p:nvPicPr>
            <p:cNvPr id="21" name="Picture 20" descr="A picture containing clipart&#10;&#10;Description automatically generated">
              <a:hlinkClick r:id="rId3" action="ppaction://hlinksldjump"/>
              <a:extLst>
                <a:ext uri="{FF2B5EF4-FFF2-40B4-BE49-F238E27FC236}">
                  <a16:creationId xmlns:a16="http://schemas.microsoft.com/office/drawing/2014/main" id="{3B59B5AF-1DB2-491D-A6B6-DA5B17DE599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808934" y="3988007"/>
              <a:ext cx="2481893" cy="645292"/>
            </a:xfrm>
            <a:prstGeom prst="rect">
              <a:avLst/>
            </a:prstGeom>
          </p:spPr>
        </p:pic>
        <p:grpSp>
          <p:nvGrpSpPr>
            <p:cNvPr id="22" name="Group 21">
              <a:extLst>
                <a:ext uri="{FF2B5EF4-FFF2-40B4-BE49-F238E27FC236}">
                  <a16:creationId xmlns:a16="http://schemas.microsoft.com/office/drawing/2014/main" id="{F9B30EE7-6865-45CA-B736-A4DE28C5DBF1}"/>
                </a:ext>
              </a:extLst>
            </p:cNvPr>
            <p:cNvGrpSpPr/>
            <p:nvPr/>
          </p:nvGrpSpPr>
          <p:grpSpPr>
            <a:xfrm>
              <a:off x="4111847" y="4900094"/>
              <a:ext cx="1385361" cy="1240966"/>
              <a:chOff x="4140128" y="5197548"/>
              <a:chExt cx="1385361" cy="1240966"/>
            </a:xfrm>
          </p:grpSpPr>
          <p:grpSp>
            <p:nvGrpSpPr>
              <p:cNvPr id="61" name="Group 60">
                <a:extLst>
                  <a:ext uri="{FF2B5EF4-FFF2-40B4-BE49-F238E27FC236}">
                    <a16:creationId xmlns:a16="http://schemas.microsoft.com/office/drawing/2014/main" id="{F81D5080-D430-4BD6-8E5C-DBA89BB5AF32}"/>
                  </a:ext>
                </a:extLst>
              </p:cNvPr>
              <p:cNvGrpSpPr/>
              <p:nvPr/>
            </p:nvGrpSpPr>
            <p:grpSpPr>
              <a:xfrm>
                <a:off x="4468636" y="5197548"/>
                <a:ext cx="728345" cy="725170"/>
                <a:chOff x="0" y="0"/>
                <a:chExt cx="728586" cy="725673"/>
              </a:xfrm>
            </p:grpSpPr>
            <p:sp>
              <p:nvSpPr>
                <p:cNvPr id="63" name="Rectangle: Rounded Corners 62">
                  <a:extLst>
                    <a:ext uri="{FF2B5EF4-FFF2-40B4-BE49-F238E27FC236}">
                      <a16:creationId xmlns:a16="http://schemas.microsoft.com/office/drawing/2014/main" id="{BDCA9E6B-AC2F-456D-95D9-6CBD4951AEDC}"/>
                    </a:ext>
                  </a:extLst>
                </p:cNvPr>
                <p:cNvSpPr/>
                <p:nvPr/>
              </p:nvSpPr>
              <p:spPr bwMode="auto">
                <a:xfrm>
                  <a:off x="0" y="0"/>
                  <a:ext cx="728586" cy="725673"/>
                </a:xfrm>
                <a:prstGeom prst="roundRect">
                  <a:avLst>
                    <a:gd name="adj" fmla="val 8004"/>
                  </a:avLst>
                </a:prstGeom>
                <a:solidFill>
                  <a:srgbClr val="FFFFFF"/>
                </a:soli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endParaRPr lang="en-US" dirty="0"/>
                </a:p>
              </p:txBody>
            </p:sp>
            <p:sp>
              <p:nvSpPr>
                <p:cNvPr id="64" name="Shape 15">
                  <a:extLst>
                    <a:ext uri="{FF2B5EF4-FFF2-40B4-BE49-F238E27FC236}">
                      <a16:creationId xmlns:a16="http://schemas.microsoft.com/office/drawing/2014/main" id="{4080EF96-8E31-4707-86A9-DEF1E3AF784C}"/>
                    </a:ext>
                  </a:extLst>
                </p:cNvPr>
                <p:cNvSpPr/>
                <p:nvPr/>
              </p:nvSpPr>
              <p:spPr>
                <a:xfrm>
                  <a:off x="1" y="0"/>
                  <a:ext cx="364293" cy="725673"/>
                </a:xfrm>
                <a:custGeom>
                  <a:avLst/>
                  <a:gdLst/>
                  <a:ahLst/>
                  <a:cxnLst/>
                  <a:rect l="0" t="0" r="0" b="0"/>
                  <a:pathLst>
                    <a:path w="687013" h="1368628">
                      <a:moveTo>
                        <a:pt x="114287" y="0"/>
                      </a:moveTo>
                      <a:lnTo>
                        <a:pt x="687013" y="0"/>
                      </a:lnTo>
                      <a:lnTo>
                        <a:pt x="687013" y="38087"/>
                      </a:lnTo>
                      <a:lnTo>
                        <a:pt x="114287" y="38087"/>
                      </a:lnTo>
                      <a:cubicBezTo>
                        <a:pt x="72263" y="38087"/>
                        <a:pt x="38100" y="72263"/>
                        <a:pt x="38100" y="114275"/>
                      </a:cubicBezTo>
                      <a:lnTo>
                        <a:pt x="38100" y="1254341"/>
                      </a:lnTo>
                      <a:cubicBezTo>
                        <a:pt x="38100" y="1296353"/>
                        <a:pt x="72263" y="1330528"/>
                        <a:pt x="114287" y="1330528"/>
                      </a:cubicBezTo>
                      <a:lnTo>
                        <a:pt x="687013" y="1330528"/>
                      </a:lnTo>
                      <a:lnTo>
                        <a:pt x="687013" y="1368628"/>
                      </a:lnTo>
                      <a:lnTo>
                        <a:pt x="114287" y="1368628"/>
                      </a:lnTo>
                      <a:cubicBezTo>
                        <a:pt x="51422" y="1368628"/>
                        <a:pt x="0" y="1317193"/>
                        <a:pt x="0" y="1254341"/>
                      </a:cubicBezTo>
                      <a:lnTo>
                        <a:pt x="0" y="114275"/>
                      </a:lnTo>
                      <a:cubicBezTo>
                        <a:pt x="0" y="51422"/>
                        <a:pt x="51422" y="0"/>
                        <a:pt x="114287" y="0"/>
                      </a:cubicBezTo>
                      <a:close/>
                    </a:path>
                  </a:pathLst>
                </a:custGeom>
                <a:solidFill>
                  <a:srgbClr val="01417C">
                    <a:lumMod val="75000"/>
                  </a:srgbClr>
                </a:solidFill>
                <a:ln w="0" cap="flat">
                  <a:noFill/>
                  <a:miter lim="127000"/>
                </a:ln>
                <a:effectLst/>
              </p:spPr>
              <p:txBody>
                <a:bodyPr/>
                <a:lstStyle/>
                <a:p>
                  <a:endParaRPr lang="en-US" dirty="0"/>
                </a:p>
              </p:txBody>
            </p:sp>
            <p:sp>
              <p:nvSpPr>
                <p:cNvPr id="65" name="Shape 16">
                  <a:extLst>
                    <a:ext uri="{FF2B5EF4-FFF2-40B4-BE49-F238E27FC236}">
                      <a16:creationId xmlns:a16="http://schemas.microsoft.com/office/drawing/2014/main" id="{D7B03F7D-A6F8-48DF-9BE2-3D4ADCA9B602}"/>
                    </a:ext>
                  </a:extLst>
                </p:cNvPr>
                <p:cNvSpPr/>
                <p:nvPr/>
              </p:nvSpPr>
              <p:spPr>
                <a:xfrm>
                  <a:off x="364293" y="0"/>
                  <a:ext cx="364293" cy="725673"/>
                </a:xfrm>
                <a:custGeom>
                  <a:avLst/>
                  <a:gdLst/>
                  <a:ahLst/>
                  <a:cxnLst/>
                  <a:rect l="0" t="0" r="0" b="0"/>
                  <a:pathLst>
                    <a:path w="687013" h="1368628">
                      <a:moveTo>
                        <a:pt x="0" y="0"/>
                      </a:moveTo>
                      <a:lnTo>
                        <a:pt x="572738" y="0"/>
                      </a:lnTo>
                      <a:cubicBezTo>
                        <a:pt x="635578" y="0"/>
                        <a:pt x="687013" y="51422"/>
                        <a:pt x="687013" y="114275"/>
                      </a:cubicBezTo>
                      <a:lnTo>
                        <a:pt x="687013" y="1254341"/>
                      </a:lnTo>
                      <a:cubicBezTo>
                        <a:pt x="687013" y="1317193"/>
                        <a:pt x="635578" y="1368628"/>
                        <a:pt x="572738" y="1368628"/>
                      </a:cubicBezTo>
                      <a:lnTo>
                        <a:pt x="0" y="1368628"/>
                      </a:lnTo>
                      <a:lnTo>
                        <a:pt x="0" y="1330528"/>
                      </a:lnTo>
                      <a:lnTo>
                        <a:pt x="572738" y="1330528"/>
                      </a:lnTo>
                      <a:cubicBezTo>
                        <a:pt x="614750" y="1330528"/>
                        <a:pt x="648913" y="1296353"/>
                        <a:pt x="648913" y="1254341"/>
                      </a:cubicBezTo>
                      <a:lnTo>
                        <a:pt x="648913" y="114275"/>
                      </a:lnTo>
                      <a:cubicBezTo>
                        <a:pt x="648913" y="72263"/>
                        <a:pt x="614750" y="38087"/>
                        <a:pt x="572738" y="38087"/>
                      </a:cubicBezTo>
                      <a:lnTo>
                        <a:pt x="0" y="38087"/>
                      </a:lnTo>
                      <a:lnTo>
                        <a:pt x="0" y="0"/>
                      </a:lnTo>
                      <a:close/>
                    </a:path>
                  </a:pathLst>
                </a:custGeom>
                <a:solidFill>
                  <a:srgbClr val="01417C">
                    <a:lumMod val="75000"/>
                  </a:srgbClr>
                </a:solidFill>
                <a:ln w="0" cap="flat">
                  <a:noFill/>
                  <a:miter lim="127000"/>
                </a:ln>
                <a:effectLst/>
              </p:spPr>
              <p:txBody>
                <a:bodyPr/>
                <a:lstStyle/>
                <a:p>
                  <a:endParaRPr lang="en-US" dirty="0"/>
                </a:p>
              </p:txBody>
            </p:sp>
            <p:sp>
              <p:nvSpPr>
                <p:cNvPr id="66" name="Shape 17">
                  <a:extLst>
                    <a:ext uri="{FF2B5EF4-FFF2-40B4-BE49-F238E27FC236}">
                      <a16:creationId xmlns:a16="http://schemas.microsoft.com/office/drawing/2014/main" id="{46CE6670-C9D1-48AC-AB9A-F463F8CA4740}"/>
                    </a:ext>
                  </a:extLst>
                </p:cNvPr>
                <p:cNvSpPr/>
                <p:nvPr/>
              </p:nvSpPr>
              <p:spPr>
                <a:xfrm>
                  <a:off x="69286" y="154034"/>
                  <a:ext cx="591974" cy="365752"/>
                </a:xfrm>
                <a:custGeom>
                  <a:avLst/>
                  <a:gdLst/>
                  <a:ahLst/>
                  <a:cxnLst/>
                  <a:rect l="0" t="0" r="0" b="0"/>
                  <a:pathLst>
                    <a:path w="1116394" h="689813">
                      <a:moveTo>
                        <a:pt x="672757" y="0"/>
                      </a:moveTo>
                      <a:cubicBezTo>
                        <a:pt x="833742" y="0"/>
                        <a:pt x="964984" y="112827"/>
                        <a:pt x="967435" y="252285"/>
                      </a:cubicBezTo>
                      <a:cubicBezTo>
                        <a:pt x="1055446" y="281127"/>
                        <a:pt x="1116394" y="359677"/>
                        <a:pt x="1116394" y="449554"/>
                      </a:cubicBezTo>
                      <a:cubicBezTo>
                        <a:pt x="1116394" y="537007"/>
                        <a:pt x="1057872" y="615683"/>
                        <a:pt x="970636" y="645757"/>
                      </a:cubicBezTo>
                      <a:cubicBezTo>
                        <a:pt x="944296" y="656704"/>
                        <a:pt x="913384" y="666381"/>
                        <a:pt x="879208" y="674726"/>
                      </a:cubicBezTo>
                      <a:lnTo>
                        <a:pt x="888784" y="645261"/>
                      </a:lnTo>
                      <a:cubicBezTo>
                        <a:pt x="894385" y="627990"/>
                        <a:pt x="888860" y="609765"/>
                        <a:pt x="876224" y="598272"/>
                      </a:cubicBezTo>
                      <a:cubicBezTo>
                        <a:pt x="900912" y="591667"/>
                        <a:pt x="923392" y="584289"/>
                        <a:pt x="942861" y="576135"/>
                      </a:cubicBezTo>
                      <a:lnTo>
                        <a:pt x="945350" y="575196"/>
                      </a:lnTo>
                      <a:cubicBezTo>
                        <a:pt x="1002818" y="555752"/>
                        <a:pt x="1041438" y="505270"/>
                        <a:pt x="1041438" y="449554"/>
                      </a:cubicBezTo>
                      <a:cubicBezTo>
                        <a:pt x="1041438" y="385420"/>
                        <a:pt x="991159" y="330098"/>
                        <a:pt x="921880" y="317983"/>
                      </a:cubicBezTo>
                      <a:lnTo>
                        <a:pt x="886270" y="311747"/>
                      </a:lnTo>
                      <a:lnTo>
                        <a:pt x="891222" y="275933"/>
                      </a:lnTo>
                      <a:cubicBezTo>
                        <a:pt x="892073" y="269710"/>
                        <a:pt x="892518" y="263080"/>
                        <a:pt x="892518" y="256248"/>
                      </a:cubicBezTo>
                      <a:cubicBezTo>
                        <a:pt x="892518" y="156286"/>
                        <a:pt x="793928" y="74955"/>
                        <a:pt x="672757" y="74955"/>
                      </a:cubicBezTo>
                      <a:cubicBezTo>
                        <a:pt x="583108" y="74955"/>
                        <a:pt x="503212" y="119367"/>
                        <a:pt x="469214" y="188100"/>
                      </a:cubicBezTo>
                      <a:lnTo>
                        <a:pt x="451244" y="224396"/>
                      </a:lnTo>
                      <a:lnTo>
                        <a:pt x="416458" y="203695"/>
                      </a:lnTo>
                      <a:cubicBezTo>
                        <a:pt x="398907" y="193268"/>
                        <a:pt x="378320" y="187744"/>
                        <a:pt x="356921" y="187744"/>
                      </a:cubicBezTo>
                      <a:cubicBezTo>
                        <a:pt x="298818" y="187744"/>
                        <a:pt x="251536" y="228600"/>
                        <a:pt x="251536" y="278816"/>
                      </a:cubicBezTo>
                      <a:cubicBezTo>
                        <a:pt x="251536" y="280759"/>
                        <a:pt x="251574" y="282702"/>
                        <a:pt x="251714" y="284569"/>
                      </a:cubicBezTo>
                      <a:lnTo>
                        <a:pt x="254736" y="323037"/>
                      </a:lnTo>
                      <a:lnTo>
                        <a:pt x="216205" y="324942"/>
                      </a:lnTo>
                      <a:cubicBezTo>
                        <a:pt x="136995" y="328854"/>
                        <a:pt x="74955" y="384607"/>
                        <a:pt x="74955" y="451879"/>
                      </a:cubicBezTo>
                      <a:cubicBezTo>
                        <a:pt x="74955" y="485546"/>
                        <a:pt x="90386" y="517296"/>
                        <a:pt x="118440" y="541312"/>
                      </a:cubicBezTo>
                      <a:lnTo>
                        <a:pt x="120371" y="543077"/>
                      </a:lnTo>
                      <a:cubicBezTo>
                        <a:pt x="146062" y="568401"/>
                        <a:pt x="209296" y="593877"/>
                        <a:pt x="299885" y="611416"/>
                      </a:cubicBezTo>
                      <a:cubicBezTo>
                        <a:pt x="294627" y="621652"/>
                        <a:pt x="293294" y="633895"/>
                        <a:pt x="297116" y="645681"/>
                      </a:cubicBezTo>
                      <a:lnTo>
                        <a:pt x="310820" y="687832"/>
                      </a:lnTo>
                      <a:cubicBezTo>
                        <a:pt x="311036" y="688530"/>
                        <a:pt x="311379" y="689140"/>
                        <a:pt x="311633" y="689813"/>
                      </a:cubicBezTo>
                      <a:cubicBezTo>
                        <a:pt x="198653" y="670763"/>
                        <a:pt x="111277" y="638518"/>
                        <a:pt x="68732" y="597408"/>
                      </a:cubicBezTo>
                      <a:cubicBezTo>
                        <a:pt x="24409" y="559028"/>
                        <a:pt x="0" y="507378"/>
                        <a:pt x="0" y="451879"/>
                      </a:cubicBezTo>
                      <a:cubicBezTo>
                        <a:pt x="0" y="355016"/>
                        <a:pt x="76086" y="273355"/>
                        <a:pt x="178588" y="254076"/>
                      </a:cubicBezTo>
                      <a:cubicBezTo>
                        <a:pt x="191592" y="174218"/>
                        <a:pt x="266598" y="112801"/>
                        <a:pt x="356921" y="112801"/>
                      </a:cubicBezTo>
                      <a:cubicBezTo>
                        <a:pt x="378866" y="112801"/>
                        <a:pt x="400418" y="116421"/>
                        <a:pt x="420624" y="123431"/>
                      </a:cubicBezTo>
                      <a:cubicBezTo>
                        <a:pt x="473456" y="47472"/>
                        <a:pt x="568554" y="0"/>
                        <a:pt x="672757" y="0"/>
                      </a:cubicBezTo>
                      <a:close/>
                    </a:path>
                  </a:pathLst>
                </a:custGeom>
                <a:solidFill>
                  <a:srgbClr val="0270D4"/>
                </a:solidFill>
                <a:ln w="0" cap="flat">
                  <a:noFill/>
                  <a:miter lim="127000"/>
                </a:ln>
                <a:effectLst/>
              </p:spPr>
              <p:txBody>
                <a:bodyPr/>
                <a:lstStyle/>
                <a:p>
                  <a:endParaRPr lang="en-US" dirty="0"/>
                </a:p>
              </p:txBody>
            </p:sp>
            <p:sp>
              <p:nvSpPr>
                <p:cNvPr id="67" name="Shape 18">
                  <a:extLst>
                    <a:ext uri="{FF2B5EF4-FFF2-40B4-BE49-F238E27FC236}">
                      <a16:creationId xmlns:a16="http://schemas.microsoft.com/office/drawing/2014/main" id="{71140FCE-D5F7-43F0-910A-421929AB613C}"/>
                    </a:ext>
                  </a:extLst>
                </p:cNvPr>
                <p:cNvSpPr/>
                <p:nvPr/>
              </p:nvSpPr>
              <p:spPr>
                <a:xfrm>
                  <a:off x="256426" y="325595"/>
                  <a:ext cx="129058" cy="261029"/>
                </a:xfrm>
                <a:custGeom>
                  <a:avLst/>
                  <a:gdLst/>
                  <a:ahLst/>
                  <a:cxnLst/>
                  <a:rect l="0" t="0" r="0" b="0"/>
                  <a:pathLst>
                    <a:path w="243389" h="492303">
                      <a:moveTo>
                        <a:pt x="223317" y="0"/>
                      </a:moveTo>
                      <a:lnTo>
                        <a:pt x="243389" y="0"/>
                      </a:lnTo>
                      <a:lnTo>
                        <a:pt x="243389" y="93549"/>
                      </a:lnTo>
                      <a:lnTo>
                        <a:pt x="212638" y="96649"/>
                      </a:lnTo>
                      <a:cubicBezTo>
                        <a:pt x="143095" y="110879"/>
                        <a:pt x="90793" y="172409"/>
                        <a:pt x="90793" y="246151"/>
                      </a:cubicBezTo>
                      <a:cubicBezTo>
                        <a:pt x="90793" y="319894"/>
                        <a:pt x="143095" y="381414"/>
                        <a:pt x="212638" y="395642"/>
                      </a:cubicBezTo>
                      <a:lnTo>
                        <a:pt x="243389" y="398741"/>
                      </a:lnTo>
                      <a:lnTo>
                        <a:pt x="243389" y="492303"/>
                      </a:lnTo>
                      <a:lnTo>
                        <a:pt x="223317" y="492303"/>
                      </a:lnTo>
                      <a:cubicBezTo>
                        <a:pt x="216815" y="492303"/>
                        <a:pt x="211557" y="487032"/>
                        <a:pt x="211557" y="480543"/>
                      </a:cubicBezTo>
                      <a:lnTo>
                        <a:pt x="211557" y="457060"/>
                      </a:lnTo>
                      <a:cubicBezTo>
                        <a:pt x="187744" y="453492"/>
                        <a:pt x="165227" y="445999"/>
                        <a:pt x="144666" y="435242"/>
                      </a:cubicBezTo>
                      <a:lnTo>
                        <a:pt x="129756" y="455752"/>
                      </a:lnTo>
                      <a:cubicBezTo>
                        <a:pt x="127457" y="458927"/>
                        <a:pt x="123876" y="460604"/>
                        <a:pt x="120231" y="460604"/>
                      </a:cubicBezTo>
                      <a:cubicBezTo>
                        <a:pt x="117831" y="460604"/>
                        <a:pt x="115418" y="459867"/>
                        <a:pt x="113335" y="458356"/>
                      </a:cubicBezTo>
                      <a:lnTo>
                        <a:pt x="80848" y="434759"/>
                      </a:lnTo>
                      <a:cubicBezTo>
                        <a:pt x="75590" y="430949"/>
                        <a:pt x="74422" y="423596"/>
                        <a:pt x="78245" y="418338"/>
                      </a:cubicBezTo>
                      <a:lnTo>
                        <a:pt x="93282" y="397650"/>
                      </a:lnTo>
                      <a:cubicBezTo>
                        <a:pt x="76950" y="381457"/>
                        <a:pt x="63208" y="362661"/>
                        <a:pt x="52781" y="341909"/>
                      </a:cubicBezTo>
                      <a:lnTo>
                        <a:pt x="29235" y="349555"/>
                      </a:lnTo>
                      <a:cubicBezTo>
                        <a:pt x="28029" y="349948"/>
                        <a:pt x="26797" y="350139"/>
                        <a:pt x="25603" y="350139"/>
                      </a:cubicBezTo>
                      <a:cubicBezTo>
                        <a:pt x="20638" y="350139"/>
                        <a:pt x="16040" y="346977"/>
                        <a:pt x="14427" y="342011"/>
                      </a:cubicBezTo>
                      <a:lnTo>
                        <a:pt x="2007" y="303822"/>
                      </a:lnTo>
                      <a:cubicBezTo>
                        <a:pt x="0" y="297650"/>
                        <a:pt x="3391" y="291021"/>
                        <a:pt x="9563" y="289014"/>
                      </a:cubicBezTo>
                      <a:lnTo>
                        <a:pt x="33020" y="281381"/>
                      </a:lnTo>
                      <a:cubicBezTo>
                        <a:pt x="31115" y="269926"/>
                        <a:pt x="30125" y="258153"/>
                        <a:pt x="30125" y="246151"/>
                      </a:cubicBezTo>
                      <a:cubicBezTo>
                        <a:pt x="30125" y="234429"/>
                        <a:pt x="31064" y="222936"/>
                        <a:pt x="32881" y="211734"/>
                      </a:cubicBezTo>
                      <a:lnTo>
                        <a:pt x="10071" y="204318"/>
                      </a:lnTo>
                      <a:cubicBezTo>
                        <a:pt x="3899" y="202311"/>
                        <a:pt x="521" y="195681"/>
                        <a:pt x="2527" y="189497"/>
                      </a:cubicBezTo>
                      <a:lnTo>
                        <a:pt x="14935" y="151321"/>
                      </a:lnTo>
                      <a:cubicBezTo>
                        <a:pt x="16548" y="146342"/>
                        <a:pt x="21158" y="143192"/>
                        <a:pt x="26124" y="143192"/>
                      </a:cubicBezTo>
                      <a:cubicBezTo>
                        <a:pt x="27318" y="143192"/>
                        <a:pt x="28537" y="143383"/>
                        <a:pt x="29756" y="143764"/>
                      </a:cubicBezTo>
                      <a:lnTo>
                        <a:pt x="52400" y="151130"/>
                      </a:lnTo>
                      <a:cubicBezTo>
                        <a:pt x="62979" y="129921"/>
                        <a:pt x="76975" y="110719"/>
                        <a:pt x="93688" y="94247"/>
                      </a:cubicBezTo>
                      <a:lnTo>
                        <a:pt x="79858" y="75222"/>
                      </a:lnTo>
                      <a:cubicBezTo>
                        <a:pt x="76035" y="69977"/>
                        <a:pt x="77203" y="62624"/>
                        <a:pt x="82461" y="58801"/>
                      </a:cubicBezTo>
                      <a:lnTo>
                        <a:pt x="114948" y="35204"/>
                      </a:lnTo>
                      <a:cubicBezTo>
                        <a:pt x="117030" y="33681"/>
                        <a:pt x="119443" y="32957"/>
                        <a:pt x="121857" y="32957"/>
                      </a:cubicBezTo>
                      <a:cubicBezTo>
                        <a:pt x="125489" y="32957"/>
                        <a:pt x="129070" y="34646"/>
                        <a:pt x="131369" y="37808"/>
                      </a:cubicBezTo>
                      <a:lnTo>
                        <a:pt x="145174" y="56795"/>
                      </a:lnTo>
                      <a:cubicBezTo>
                        <a:pt x="165583" y="46177"/>
                        <a:pt x="187935" y="38773"/>
                        <a:pt x="211557" y="35230"/>
                      </a:cubicBezTo>
                      <a:lnTo>
                        <a:pt x="211557" y="11747"/>
                      </a:lnTo>
                      <a:cubicBezTo>
                        <a:pt x="211557" y="5258"/>
                        <a:pt x="216815" y="0"/>
                        <a:pt x="223317" y="0"/>
                      </a:cubicBezTo>
                      <a:close/>
                    </a:path>
                  </a:pathLst>
                </a:custGeom>
                <a:solidFill>
                  <a:srgbClr val="01417C">
                    <a:lumMod val="75000"/>
                  </a:srgbClr>
                </a:solidFill>
                <a:ln w="0" cap="flat">
                  <a:noFill/>
                  <a:miter lim="127000"/>
                </a:ln>
                <a:effectLst/>
              </p:spPr>
              <p:txBody>
                <a:bodyPr/>
                <a:lstStyle/>
                <a:p>
                  <a:endParaRPr lang="en-US" dirty="0"/>
                </a:p>
              </p:txBody>
            </p:sp>
            <p:sp>
              <p:nvSpPr>
                <p:cNvPr id="68" name="Shape 19">
                  <a:extLst>
                    <a:ext uri="{FF2B5EF4-FFF2-40B4-BE49-F238E27FC236}">
                      <a16:creationId xmlns:a16="http://schemas.microsoft.com/office/drawing/2014/main" id="{3C6A6BD4-3415-4346-833A-2E94E4EF1D0C}"/>
                    </a:ext>
                  </a:extLst>
                </p:cNvPr>
                <p:cNvSpPr/>
                <p:nvPr/>
              </p:nvSpPr>
              <p:spPr>
                <a:xfrm>
                  <a:off x="385485" y="325595"/>
                  <a:ext cx="128203" cy="261029"/>
                </a:xfrm>
                <a:custGeom>
                  <a:avLst/>
                  <a:gdLst/>
                  <a:ahLst/>
                  <a:cxnLst/>
                  <a:rect l="0" t="0" r="0" b="0"/>
                  <a:pathLst>
                    <a:path w="241776" h="492303">
                      <a:moveTo>
                        <a:pt x="0" y="0"/>
                      </a:moveTo>
                      <a:lnTo>
                        <a:pt x="20072" y="0"/>
                      </a:lnTo>
                      <a:cubicBezTo>
                        <a:pt x="26575" y="0"/>
                        <a:pt x="31833" y="5258"/>
                        <a:pt x="31833" y="11747"/>
                      </a:cubicBezTo>
                      <a:lnTo>
                        <a:pt x="31833" y="35230"/>
                      </a:lnTo>
                      <a:cubicBezTo>
                        <a:pt x="55264" y="38748"/>
                        <a:pt x="77438" y="46050"/>
                        <a:pt x="97720" y="56528"/>
                      </a:cubicBezTo>
                      <a:lnTo>
                        <a:pt x="110420" y="39040"/>
                      </a:lnTo>
                      <a:cubicBezTo>
                        <a:pt x="112731" y="35878"/>
                        <a:pt x="116313" y="34201"/>
                        <a:pt x="119945" y="34201"/>
                      </a:cubicBezTo>
                      <a:cubicBezTo>
                        <a:pt x="122345" y="34201"/>
                        <a:pt x="124758" y="34925"/>
                        <a:pt x="126854" y="36449"/>
                      </a:cubicBezTo>
                      <a:lnTo>
                        <a:pt x="159340" y="60046"/>
                      </a:lnTo>
                      <a:cubicBezTo>
                        <a:pt x="164586" y="63856"/>
                        <a:pt x="165754" y="71209"/>
                        <a:pt x="161944" y="76467"/>
                      </a:cubicBezTo>
                      <a:lnTo>
                        <a:pt x="149308" y="93853"/>
                      </a:lnTo>
                      <a:cubicBezTo>
                        <a:pt x="166148" y="110376"/>
                        <a:pt x="180257" y="129667"/>
                        <a:pt x="190913" y="150990"/>
                      </a:cubicBezTo>
                      <a:lnTo>
                        <a:pt x="212033" y="144132"/>
                      </a:lnTo>
                      <a:cubicBezTo>
                        <a:pt x="213252" y="143739"/>
                        <a:pt x="214471" y="143548"/>
                        <a:pt x="215665" y="143548"/>
                      </a:cubicBezTo>
                      <a:cubicBezTo>
                        <a:pt x="220631" y="143548"/>
                        <a:pt x="225241" y="146710"/>
                        <a:pt x="226854" y="151676"/>
                      </a:cubicBezTo>
                      <a:lnTo>
                        <a:pt x="239261" y="189865"/>
                      </a:lnTo>
                      <a:cubicBezTo>
                        <a:pt x="241268" y="196037"/>
                        <a:pt x="237890" y="202679"/>
                        <a:pt x="231718" y="204673"/>
                      </a:cubicBezTo>
                      <a:lnTo>
                        <a:pt x="210483" y="211582"/>
                      </a:lnTo>
                      <a:cubicBezTo>
                        <a:pt x="212325" y="222822"/>
                        <a:pt x="213265" y="234379"/>
                        <a:pt x="213265" y="246151"/>
                      </a:cubicBezTo>
                      <a:cubicBezTo>
                        <a:pt x="213265" y="258204"/>
                        <a:pt x="212274" y="270015"/>
                        <a:pt x="210344" y="281521"/>
                      </a:cubicBezTo>
                      <a:lnTo>
                        <a:pt x="232213" y="288633"/>
                      </a:lnTo>
                      <a:cubicBezTo>
                        <a:pt x="238398" y="290640"/>
                        <a:pt x="241776" y="297269"/>
                        <a:pt x="239769" y="303454"/>
                      </a:cubicBezTo>
                      <a:lnTo>
                        <a:pt x="227362" y="341630"/>
                      </a:lnTo>
                      <a:cubicBezTo>
                        <a:pt x="225736" y="346596"/>
                        <a:pt x="221138" y="349758"/>
                        <a:pt x="216173" y="349758"/>
                      </a:cubicBezTo>
                      <a:cubicBezTo>
                        <a:pt x="214979" y="349758"/>
                        <a:pt x="213747" y="349567"/>
                        <a:pt x="212541" y="349186"/>
                      </a:cubicBezTo>
                      <a:lnTo>
                        <a:pt x="190557" y="342037"/>
                      </a:lnTo>
                      <a:cubicBezTo>
                        <a:pt x="180029" y="362903"/>
                        <a:pt x="166186" y="381800"/>
                        <a:pt x="149701" y="398044"/>
                      </a:cubicBezTo>
                      <a:lnTo>
                        <a:pt x="163531" y="417068"/>
                      </a:lnTo>
                      <a:cubicBezTo>
                        <a:pt x="167354" y="422313"/>
                        <a:pt x="166186" y="429679"/>
                        <a:pt x="160928" y="433489"/>
                      </a:cubicBezTo>
                      <a:lnTo>
                        <a:pt x="128441" y="457086"/>
                      </a:lnTo>
                      <a:cubicBezTo>
                        <a:pt x="126359" y="458610"/>
                        <a:pt x="123946" y="459334"/>
                        <a:pt x="121545" y="459334"/>
                      </a:cubicBezTo>
                      <a:cubicBezTo>
                        <a:pt x="117900" y="459334"/>
                        <a:pt x="114319" y="457657"/>
                        <a:pt x="112020" y="454495"/>
                      </a:cubicBezTo>
                      <a:lnTo>
                        <a:pt x="98215" y="435508"/>
                      </a:lnTo>
                      <a:cubicBezTo>
                        <a:pt x="77806" y="446113"/>
                        <a:pt x="55454" y="453517"/>
                        <a:pt x="31833" y="457060"/>
                      </a:cubicBezTo>
                      <a:lnTo>
                        <a:pt x="31833" y="480543"/>
                      </a:lnTo>
                      <a:cubicBezTo>
                        <a:pt x="31833" y="487032"/>
                        <a:pt x="26575" y="492303"/>
                        <a:pt x="20072" y="492303"/>
                      </a:cubicBezTo>
                      <a:lnTo>
                        <a:pt x="0" y="492303"/>
                      </a:lnTo>
                      <a:lnTo>
                        <a:pt x="0" y="398741"/>
                      </a:lnTo>
                      <a:lnTo>
                        <a:pt x="6" y="398742"/>
                      </a:lnTo>
                      <a:cubicBezTo>
                        <a:pt x="84283" y="398742"/>
                        <a:pt x="152597" y="330429"/>
                        <a:pt x="152597" y="246151"/>
                      </a:cubicBezTo>
                      <a:cubicBezTo>
                        <a:pt x="152597" y="161874"/>
                        <a:pt x="84283" y="93548"/>
                        <a:pt x="6" y="93548"/>
                      </a:cubicBezTo>
                      <a:lnTo>
                        <a:pt x="0" y="93549"/>
                      </a:lnTo>
                      <a:lnTo>
                        <a:pt x="0" y="0"/>
                      </a:lnTo>
                      <a:close/>
                    </a:path>
                  </a:pathLst>
                </a:custGeom>
                <a:solidFill>
                  <a:srgbClr val="01417C">
                    <a:lumMod val="75000"/>
                  </a:srgbClr>
                </a:solidFill>
                <a:ln w="0" cap="flat">
                  <a:noFill/>
                  <a:miter lim="127000"/>
                </a:ln>
                <a:effectLst/>
              </p:spPr>
              <p:txBody>
                <a:bodyPr/>
                <a:lstStyle/>
                <a:p>
                  <a:endParaRPr lang="en-US" dirty="0"/>
                </a:p>
              </p:txBody>
            </p:sp>
            <p:sp>
              <p:nvSpPr>
                <p:cNvPr id="69" name="Shape 20">
                  <a:extLst>
                    <a:ext uri="{FF2B5EF4-FFF2-40B4-BE49-F238E27FC236}">
                      <a16:creationId xmlns:a16="http://schemas.microsoft.com/office/drawing/2014/main" id="{832E65DB-5C79-49DB-96EC-1E72E15B6668}"/>
                    </a:ext>
                  </a:extLst>
                </p:cNvPr>
                <p:cNvSpPr/>
                <p:nvPr/>
              </p:nvSpPr>
              <p:spPr>
                <a:xfrm>
                  <a:off x="339881" y="393560"/>
                  <a:ext cx="87801" cy="123127"/>
                </a:xfrm>
                <a:custGeom>
                  <a:avLst/>
                  <a:gdLst/>
                  <a:ahLst/>
                  <a:cxnLst/>
                  <a:rect l="0" t="0" r="0" b="0"/>
                  <a:pathLst>
                    <a:path w="165583" h="232220">
                      <a:moveTo>
                        <a:pt x="111544" y="660"/>
                      </a:moveTo>
                      <a:cubicBezTo>
                        <a:pt x="112713" y="1308"/>
                        <a:pt x="113246" y="2705"/>
                        <a:pt x="112814" y="3963"/>
                      </a:cubicBezTo>
                      <a:lnTo>
                        <a:pt x="83083" y="90856"/>
                      </a:lnTo>
                      <a:lnTo>
                        <a:pt x="162623" y="90856"/>
                      </a:lnTo>
                      <a:cubicBezTo>
                        <a:pt x="163703" y="90856"/>
                        <a:pt x="164693" y="91491"/>
                        <a:pt x="165138" y="92469"/>
                      </a:cubicBezTo>
                      <a:cubicBezTo>
                        <a:pt x="165583" y="93447"/>
                        <a:pt x="165417" y="94602"/>
                        <a:pt x="164719" y="95428"/>
                      </a:cubicBezTo>
                      <a:lnTo>
                        <a:pt x="47942" y="231254"/>
                      </a:lnTo>
                      <a:cubicBezTo>
                        <a:pt x="47409" y="231889"/>
                        <a:pt x="46634" y="232220"/>
                        <a:pt x="45847" y="232220"/>
                      </a:cubicBezTo>
                      <a:cubicBezTo>
                        <a:pt x="45377" y="232220"/>
                        <a:pt x="44907" y="232105"/>
                        <a:pt x="44488" y="231864"/>
                      </a:cubicBezTo>
                      <a:cubicBezTo>
                        <a:pt x="43332" y="231191"/>
                        <a:pt x="42812" y="229819"/>
                        <a:pt x="43231" y="228562"/>
                      </a:cubicBezTo>
                      <a:lnTo>
                        <a:pt x="75362" y="134519"/>
                      </a:lnTo>
                      <a:lnTo>
                        <a:pt x="2959" y="134519"/>
                      </a:lnTo>
                      <a:cubicBezTo>
                        <a:pt x="1892" y="134519"/>
                        <a:pt x="901" y="133896"/>
                        <a:pt x="457" y="132931"/>
                      </a:cubicBezTo>
                      <a:cubicBezTo>
                        <a:pt x="0" y="131953"/>
                        <a:pt x="152" y="130810"/>
                        <a:pt x="826" y="129985"/>
                      </a:cubicBezTo>
                      <a:lnTo>
                        <a:pt x="108077" y="1296"/>
                      </a:lnTo>
                      <a:cubicBezTo>
                        <a:pt x="108928" y="267"/>
                        <a:pt x="110375" y="0"/>
                        <a:pt x="111544" y="660"/>
                      </a:cubicBezTo>
                      <a:close/>
                    </a:path>
                  </a:pathLst>
                </a:custGeom>
                <a:solidFill>
                  <a:srgbClr val="0270D4"/>
                </a:solidFill>
                <a:ln w="0" cap="flat">
                  <a:noFill/>
                  <a:miter lim="127000"/>
                </a:ln>
                <a:effectLst/>
              </p:spPr>
              <p:txBody>
                <a:bodyPr/>
                <a:lstStyle/>
                <a:p>
                  <a:endParaRPr lang="en-US" dirty="0"/>
                </a:p>
              </p:txBody>
            </p:sp>
          </p:grpSp>
          <p:sp>
            <p:nvSpPr>
              <p:cNvPr id="62" name="TextBox 61">
                <a:extLst>
                  <a:ext uri="{FF2B5EF4-FFF2-40B4-BE49-F238E27FC236}">
                    <a16:creationId xmlns:a16="http://schemas.microsoft.com/office/drawing/2014/main" id="{60C9131E-6E14-4773-9EB2-EB93059CCAF2}"/>
                  </a:ext>
                </a:extLst>
              </p:cNvPr>
              <p:cNvSpPr txBox="1"/>
              <p:nvPr/>
            </p:nvSpPr>
            <p:spPr>
              <a:xfrm>
                <a:off x="4140128" y="5936838"/>
                <a:ext cx="1385361" cy="501676"/>
              </a:xfrm>
              <a:prstGeom prst="rect">
                <a:avLst/>
              </a:prstGeom>
              <a:noFill/>
            </p:spPr>
            <p:txBody>
              <a:bodyPr wrap="square" rtlCol="0">
                <a:spAutoFit/>
              </a:bodyPr>
              <a:lstStyle/>
              <a:p>
                <a:pPr algn="ctr" defTabSz="457189">
                  <a:lnSpc>
                    <a:spcPct val="95000"/>
                  </a:lnSpc>
                  <a:spcAft>
                    <a:spcPts val="600"/>
                  </a:spcAft>
                </a:pPr>
                <a:r>
                  <a:rPr lang="en-US" sz="1400" b="1" dirty="0">
                    <a:solidFill>
                      <a:schemeClr val="bg2">
                        <a:lumMod val="25000"/>
                      </a:schemeClr>
                    </a:solidFill>
                    <a:cs typeface="Arial" panose="020B0604020202020204" pitchFamily="34" charset="0"/>
                  </a:rPr>
                  <a:t>Platform Security</a:t>
                </a:r>
              </a:p>
            </p:txBody>
          </p:sp>
        </p:grpSp>
        <p:grpSp>
          <p:nvGrpSpPr>
            <p:cNvPr id="23" name="Group 22">
              <a:extLst>
                <a:ext uri="{FF2B5EF4-FFF2-40B4-BE49-F238E27FC236}">
                  <a16:creationId xmlns:a16="http://schemas.microsoft.com/office/drawing/2014/main" id="{2F68EBAA-F0EF-4FB2-AEBE-3EBB58BFFF55}"/>
                </a:ext>
              </a:extLst>
            </p:cNvPr>
            <p:cNvGrpSpPr/>
            <p:nvPr/>
          </p:nvGrpSpPr>
          <p:grpSpPr>
            <a:xfrm>
              <a:off x="5386626" y="4900094"/>
              <a:ext cx="1385361" cy="1245619"/>
              <a:chOff x="5342237" y="5206841"/>
              <a:chExt cx="1385361" cy="1245619"/>
            </a:xfrm>
          </p:grpSpPr>
          <p:pic>
            <p:nvPicPr>
              <p:cNvPr id="59" name="Picture 58">
                <a:extLst>
                  <a:ext uri="{FF2B5EF4-FFF2-40B4-BE49-F238E27FC236}">
                    <a16:creationId xmlns:a16="http://schemas.microsoft.com/office/drawing/2014/main" id="{A0E8CCC2-864D-49FE-933E-E6409D156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1625" y="5206841"/>
                <a:ext cx="706584" cy="706584"/>
              </a:xfrm>
              <a:prstGeom prst="rect">
                <a:avLst/>
              </a:prstGeom>
            </p:spPr>
          </p:pic>
          <p:sp>
            <p:nvSpPr>
              <p:cNvPr id="60" name="TextBox 59">
                <a:extLst>
                  <a:ext uri="{FF2B5EF4-FFF2-40B4-BE49-F238E27FC236}">
                    <a16:creationId xmlns:a16="http://schemas.microsoft.com/office/drawing/2014/main" id="{9E24FAFA-FA6C-4544-A6C0-E93FE5D77C3E}"/>
                  </a:ext>
                </a:extLst>
              </p:cNvPr>
              <p:cNvSpPr txBox="1"/>
              <p:nvPr/>
            </p:nvSpPr>
            <p:spPr>
              <a:xfrm>
                <a:off x="5342237" y="5950784"/>
                <a:ext cx="1385361" cy="501676"/>
              </a:xfrm>
              <a:prstGeom prst="rect">
                <a:avLst/>
              </a:prstGeom>
              <a:noFill/>
            </p:spPr>
            <p:txBody>
              <a:bodyPr wrap="square" rtlCol="0">
                <a:spAutoFit/>
              </a:bodyPr>
              <a:lstStyle/>
              <a:p>
                <a:pPr algn="ctr" defTabSz="457189">
                  <a:lnSpc>
                    <a:spcPct val="95000"/>
                  </a:lnSpc>
                  <a:spcAft>
                    <a:spcPts val="600"/>
                  </a:spcAft>
                </a:pPr>
                <a:r>
                  <a:rPr lang="en-US" sz="1400" b="1" dirty="0">
                    <a:solidFill>
                      <a:schemeClr val="bg2">
                        <a:lumMod val="25000"/>
                      </a:schemeClr>
                    </a:solidFill>
                    <a:cs typeface="Arial" panose="020B0604020202020204" pitchFamily="34" charset="0"/>
                  </a:rPr>
                  <a:t>Network Security</a:t>
                </a:r>
              </a:p>
            </p:txBody>
          </p:sp>
        </p:grpSp>
        <p:grpSp>
          <p:nvGrpSpPr>
            <p:cNvPr id="24" name="Group 23">
              <a:extLst>
                <a:ext uri="{FF2B5EF4-FFF2-40B4-BE49-F238E27FC236}">
                  <a16:creationId xmlns:a16="http://schemas.microsoft.com/office/drawing/2014/main" id="{97A68EC2-79EF-4DF2-B46A-1326A57C31E8}"/>
                </a:ext>
              </a:extLst>
            </p:cNvPr>
            <p:cNvGrpSpPr/>
            <p:nvPr/>
          </p:nvGrpSpPr>
          <p:grpSpPr>
            <a:xfrm>
              <a:off x="6661405" y="4900094"/>
              <a:ext cx="1385361" cy="1237551"/>
              <a:chOff x="6689686" y="5197548"/>
              <a:chExt cx="1385361" cy="1237551"/>
            </a:xfrm>
          </p:grpSpPr>
          <p:pic>
            <p:nvPicPr>
              <p:cNvPr id="57" name="Picture 56">
                <a:extLst>
                  <a:ext uri="{FF2B5EF4-FFF2-40B4-BE49-F238E27FC236}">
                    <a16:creationId xmlns:a16="http://schemas.microsoft.com/office/drawing/2014/main" id="{256351F7-5620-4D4B-A11E-6D2D14587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9781" y="5197548"/>
                <a:ext cx="725171" cy="725171"/>
              </a:xfrm>
              <a:prstGeom prst="rect">
                <a:avLst/>
              </a:prstGeom>
            </p:spPr>
          </p:pic>
          <p:sp>
            <p:nvSpPr>
              <p:cNvPr id="58" name="TextBox 57">
                <a:extLst>
                  <a:ext uri="{FF2B5EF4-FFF2-40B4-BE49-F238E27FC236}">
                    <a16:creationId xmlns:a16="http://schemas.microsoft.com/office/drawing/2014/main" id="{33AC68A9-F222-4564-842C-2552B60A2A0C}"/>
                  </a:ext>
                </a:extLst>
              </p:cNvPr>
              <p:cNvSpPr txBox="1"/>
              <p:nvPr/>
            </p:nvSpPr>
            <p:spPr>
              <a:xfrm>
                <a:off x="6689686" y="5933423"/>
                <a:ext cx="1385361" cy="501676"/>
              </a:xfrm>
              <a:prstGeom prst="rect">
                <a:avLst/>
              </a:prstGeom>
              <a:noFill/>
            </p:spPr>
            <p:txBody>
              <a:bodyPr wrap="square" rtlCol="0">
                <a:spAutoFit/>
              </a:bodyPr>
              <a:lstStyle/>
              <a:p>
                <a:pPr algn="ctr" defTabSz="457189">
                  <a:lnSpc>
                    <a:spcPct val="95000"/>
                  </a:lnSpc>
                  <a:spcAft>
                    <a:spcPts val="600"/>
                  </a:spcAft>
                </a:pPr>
                <a:r>
                  <a:rPr lang="en-US" sz="1400" b="1" dirty="0">
                    <a:solidFill>
                      <a:schemeClr val="bg2">
                        <a:lumMod val="25000"/>
                      </a:schemeClr>
                    </a:solidFill>
                    <a:cs typeface="Arial" panose="020B0604020202020204" pitchFamily="34" charset="0"/>
                  </a:rPr>
                  <a:t>Application Security</a:t>
                </a:r>
              </a:p>
            </p:txBody>
          </p:sp>
        </p:grpSp>
        <p:sp>
          <p:nvSpPr>
            <p:cNvPr id="25" name="TextBox 24">
              <a:hlinkClick r:id="rId7"/>
              <a:extLst>
                <a:ext uri="{FF2B5EF4-FFF2-40B4-BE49-F238E27FC236}">
                  <a16:creationId xmlns:a16="http://schemas.microsoft.com/office/drawing/2014/main" id="{1A2CF3F0-37CB-4021-8D1C-D3DF24AA119D}"/>
                </a:ext>
              </a:extLst>
            </p:cNvPr>
            <p:cNvSpPr txBox="1"/>
            <p:nvPr/>
          </p:nvSpPr>
          <p:spPr>
            <a:xfrm>
              <a:off x="3620773" y="3425395"/>
              <a:ext cx="1350888" cy="400110"/>
            </a:xfrm>
            <a:prstGeom prst="rect">
              <a:avLst/>
            </a:prstGeom>
            <a:noFill/>
          </p:spPr>
          <p:txBody>
            <a:bodyPr wrap="square" lIns="0" rIns="0" rtlCol="0">
              <a:spAutoFit/>
            </a:bodyPr>
            <a:lstStyle/>
            <a:p>
              <a:pPr algn="ctr"/>
              <a:r>
                <a:rPr lang="en-US" sz="1000" b="1" dirty="0">
                  <a:solidFill>
                    <a:schemeClr val="bg1"/>
                  </a:solidFill>
                </a:rPr>
                <a:t>ARM</a:t>
              </a:r>
            </a:p>
            <a:p>
              <a:pPr algn="ctr"/>
              <a:r>
                <a:rPr lang="en-US" sz="1000" b="1" dirty="0">
                  <a:solidFill>
                    <a:schemeClr val="bg1"/>
                  </a:solidFill>
                </a:rPr>
                <a:t>Templates</a:t>
              </a:r>
            </a:p>
          </p:txBody>
        </p:sp>
        <p:sp>
          <p:nvSpPr>
            <p:cNvPr id="26" name="TextBox 25">
              <a:extLst>
                <a:ext uri="{FF2B5EF4-FFF2-40B4-BE49-F238E27FC236}">
                  <a16:creationId xmlns:a16="http://schemas.microsoft.com/office/drawing/2014/main" id="{82ACA7E4-0B09-4DA0-8DD4-DDA8076FA2CA}"/>
                </a:ext>
              </a:extLst>
            </p:cNvPr>
            <p:cNvSpPr txBox="1"/>
            <p:nvPr/>
          </p:nvSpPr>
          <p:spPr>
            <a:xfrm>
              <a:off x="8783563" y="5657911"/>
              <a:ext cx="866746" cy="246221"/>
            </a:xfrm>
            <a:prstGeom prst="rect">
              <a:avLst/>
            </a:prstGeom>
            <a:noFill/>
          </p:spPr>
          <p:txBody>
            <a:bodyPr wrap="square" lIns="0" rIns="0" rtlCol="0">
              <a:spAutoFit/>
            </a:bodyPr>
            <a:lstStyle/>
            <a:p>
              <a:pPr algn="ctr"/>
              <a:r>
                <a:rPr lang="en-US" sz="1000" b="1" dirty="0">
                  <a:solidFill>
                    <a:schemeClr val="bg1"/>
                  </a:solidFill>
                </a:rPr>
                <a:t>Office 365</a:t>
              </a:r>
            </a:p>
          </p:txBody>
        </p:sp>
        <p:sp>
          <p:nvSpPr>
            <p:cNvPr id="27" name="TextBox 26">
              <a:extLst>
                <a:ext uri="{FF2B5EF4-FFF2-40B4-BE49-F238E27FC236}">
                  <a16:creationId xmlns:a16="http://schemas.microsoft.com/office/drawing/2014/main" id="{9E5CE68D-A052-4AD5-9206-F9576685736F}"/>
                </a:ext>
              </a:extLst>
            </p:cNvPr>
            <p:cNvSpPr txBox="1"/>
            <p:nvPr/>
          </p:nvSpPr>
          <p:spPr>
            <a:xfrm>
              <a:off x="4710285" y="3078139"/>
              <a:ext cx="1512911" cy="400110"/>
            </a:xfrm>
            <a:prstGeom prst="rect">
              <a:avLst/>
            </a:prstGeom>
            <a:noFill/>
          </p:spPr>
          <p:txBody>
            <a:bodyPr wrap="square" lIns="0" rIns="0" rtlCol="0">
              <a:spAutoFit/>
            </a:bodyPr>
            <a:lstStyle/>
            <a:p>
              <a:pPr algn="ctr"/>
              <a:r>
                <a:rPr lang="en-US" sz="1000" b="1" dirty="0">
                  <a:solidFill>
                    <a:schemeClr val="bg1"/>
                  </a:solidFill>
                </a:rPr>
                <a:t>Azure</a:t>
              </a:r>
            </a:p>
            <a:p>
              <a:pPr algn="ctr"/>
              <a:r>
                <a:rPr lang="en-US" sz="1000" b="1" dirty="0">
                  <a:solidFill>
                    <a:schemeClr val="bg1"/>
                  </a:solidFill>
                </a:rPr>
                <a:t>Virtual WAN</a:t>
              </a:r>
            </a:p>
          </p:txBody>
        </p:sp>
        <p:sp>
          <p:nvSpPr>
            <p:cNvPr id="28" name="Rectangle 27">
              <a:extLst>
                <a:ext uri="{FF2B5EF4-FFF2-40B4-BE49-F238E27FC236}">
                  <a16:creationId xmlns:a16="http://schemas.microsoft.com/office/drawing/2014/main" id="{97194140-41F5-4319-96FA-39DA065E0AB1}"/>
                </a:ext>
              </a:extLst>
            </p:cNvPr>
            <p:cNvSpPr/>
            <p:nvPr/>
          </p:nvSpPr>
          <p:spPr>
            <a:xfrm>
              <a:off x="888528" y="3282775"/>
              <a:ext cx="2009269" cy="757130"/>
            </a:xfrm>
            <a:prstGeom prst="rect">
              <a:avLst/>
            </a:prstGeom>
          </p:spPr>
          <p:txBody>
            <a:bodyPr wrap="square" lIns="182832">
              <a:spAutoFit/>
            </a:bodyPr>
            <a:lstStyle/>
            <a:p>
              <a:pPr algn="ctr" defTabSz="914093">
                <a:lnSpc>
                  <a:spcPct val="90000"/>
                </a:lnSpc>
                <a:spcAft>
                  <a:spcPts val="800"/>
                </a:spcAft>
                <a:defRPr/>
              </a:pPr>
              <a:r>
                <a:rPr lang="en-US" sz="1600" dirty="0">
                  <a:solidFill>
                    <a:schemeClr val="bg2">
                      <a:lumMod val="25000"/>
                    </a:schemeClr>
                  </a:solidFill>
                  <a:latin typeface="Segoe UI Semibold"/>
                  <a:ea typeface="Calibri" panose="020F0502020204030204" pitchFamily="34" charset="0"/>
                </a:rPr>
                <a:t>Response Automation Stitches</a:t>
              </a:r>
            </a:p>
          </p:txBody>
        </p:sp>
        <p:sp>
          <p:nvSpPr>
            <p:cNvPr id="29" name="Rectangle 28">
              <a:extLst>
                <a:ext uri="{FF2B5EF4-FFF2-40B4-BE49-F238E27FC236}">
                  <a16:creationId xmlns:a16="http://schemas.microsoft.com/office/drawing/2014/main" id="{C66A4B26-BA0E-4E7F-89D0-DFFF250AE917}"/>
                </a:ext>
              </a:extLst>
            </p:cNvPr>
            <p:cNvSpPr/>
            <p:nvPr/>
          </p:nvSpPr>
          <p:spPr>
            <a:xfrm>
              <a:off x="2302731" y="1873907"/>
              <a:ext cx="2009269" cy="859723"/>
            </a:xfrm>
            <a:prstGeom prst="rect">
              <a:avLst/>
            </a:prstGeom>
          </p:spPr>
          <p:txBody>
            <a:bodyPr wrap="square" lIns="182832">
              <a:spAutoFit/>
            </a:bodyPr>
            <a:lstStyle/>
            <a:p>
              <a:pPr algn="ctr" defTabSz="914093">
                <a:lnSpc>
                  <a:spcPct val="90000"/>
                </a:lnSpc>
                <a:spcAft>
                  <a:spcPts val="800"/>
                </a:spcAft>
                <a:defRPr/>
              </a:pPr>
              <a:r>
                <a:rPr lang="en-US" sz="1600" dirty="0">
                  <a:solidFill>
                    <a:schemeClr val="bg2">
                      <a:lumMod val="25000"/>
                    </a:schemeClr>
                  </a:solidFill>
                  <a:latin typeface="Segoe UI Semibold"/>
                  <a:ea typeface="Calibri" panose="020F0502020204030204" pitchFamily="34" charset="0"/>
                </a:rPr>
                <a:t>Provisioning and Ops</a:t>
              </a:r>
            </a:p>
            <a:p>
              <a:pPr algn="ctr" defTabSz="914093">
                <a:lnSpc>
                  <a:spcPct val="90000"/>
                </a:lnSpc>
                <a:spcAft>
                  <a:spcPts val="800"/>
                </a:spcAft>
                <a:defRPr/>
              </a:pPr>
              <a:r>
                <a:rPr lang="en-US" sz="1600" dirty="0">
                  <a:solidFill>
                    <a:schemeClr val="bg2">
                      <a:lumMod val="25000"/>
                    </a:schemeClr>
                  </a:solidFill>
                  <a:latin typeface="Segoe UI Semibold"/>
                  <a:ea typeface="Calibri" panose="020F0502020204030204" pitchFamily="34" charset="0"/>
                </a:rPr>
                <a:t>Automation</a:t>
              </a:r>
            </a:p>
          </p:txBody>
        </p:sp>
        <p:sp>
          <p:nvSpPr>
            <p:cNvPr id="33" name="Rectangle 32">
              <a:extLst>
                <a:ext uri="{FF2B5EF4-FFF2-40B4-BE49-F238E27FC236}">
                  <a16:creationId xmlns:a16="http://schemas.microsoft.com/office/drawing/2014/main" id="{EBAFF87A-BA4F-4E55-AA34-515C8C8C0E49}"/>
                </a:ext>
              </a:extLst>
            </p:cNvPr>
            <p:cNvSpPr/>
            <p:nvPr/>
          </p:nvSpPr>
          <p:spPr>
            <a:xfrm>
              <a:off x="3976071" y="1408444"/>
              <a:ext cx="2009269" cy="313932"/>
            </a:xfrm>
            <a:prstGeom prst="rect">
              <a:avLst/>
            </a:prstGeom>
          </p:spPr>
          <p:txBody>
            <a:bodyPr wrap="square" lIns="182832">
              <a:spAutoFit/>
            </a:bodyPr>
            <a:lstStyle/>
            <a:p>
              <a:pPr algn="ctr" defTabSz="914093">
                <a:lnSpc>
                  <a:spcPct val="90000"/>
                </a:lnSpc>
                <a:spcAft>
                  <a:spcPts val="800"/>
                </a:spcAft>
                <a:defRPr/>
              </a:pPr>
              <a:r>
                <a:rPr lang="en-US" sz="1600" dirty="0">
                  <a:solidFill>
                    <a:schemeClr val="bg2">
                      <a:lumMod val="25000"/>
                    </a:schemeClr>
                  </a:solidFill>
                  <a:latin typeface="Segoe UI Semibold"/>
                  <a:ea typeface="Calibri" panose="020F0502020204030204" pitchFamily="34" charset="0"/>
                </a:rPr>
                <a:t>Connectivity</a:t>
              </a:r>
            </a:p>
          </p:txBody>
        </p:sp>
        <p:sp>
          <p:nvSpPr>
            <p:cNvPr id="34" name="Rectangle 33">
              <a:extLst>
                <a:ext uri="{FF2B5EF4-FFF2-40B4-BE49-F238E27FC236}">
                  <a16:creationId xmlns:a16="http://schemas.microsoft.com/office/drawing/2014/main" id="{B5A32DC6-D909-4499-9575-3560D91DAA64}"/>
                </a:ext>
              </a:extLst>
            </p:cNvPr>
            <p:cNvSpPr/>
            <p:nvPr/>
          </p:nvSpPr>
          <p:spPr>
            <a:xfrm>
              <a:off x="7763094" y="2013002"/>
              <a:ext cx="2009269" cy="313932"/>
            </a:xfrm>
            <a:prstGeom prst="rect">
              <a:avLst/>
            </a:prstGeom>
          </p:spPr>
          <p:txBody>
            <a:bodyPr wrap="square" lIns="182832">
              <a:spAutoFit/>
            </a:bodyPr>
            <a:lstStyle/>
            <a:p>
              <a:pPr algn="ctr" defTabSz="914093">
                <a:lnSpc>
                  <a:spcPct val="90000"/>
                </a:lnSpc>
                <a:spcAft>
                  <a:spcPts val="800"/>
                </a:spcAft>
                <a:defRPr/>
              </a:pPr>
              <a:r>
                <a:rPr lang="en-US" sz="1600" dirty="0">
                  <a:solidFill>
                    <a:schemeClr val="bg2">
                      <a:lumMod val="25000"/>
                    </a:schemeClr>
                  </a:solidFill>
                  <a:latin typeface="Segoe UI Semibold"/>
                  <a:ea typeface="Calibri" panose="020F0502020204030204" pitchFamily="34" charset="0"/>
                </a:rPr>
                <a:t>Platform Security</a:t>
              </a:r>
            </a:p>
          </p:txBody>
        </p:sp>
        <p:sp>
          <p:nvSpPr>
            <p:cNvPr id="35" name="Rectangle 34">
              <a:extLst>
                <a:ext uri="{FF2B5EF4-FFF2-40B4-BE49-F238E27FC236}">
                  <a16:creationId xmlns:a16="http://schemas.microsoft.com/office/drawing/2014/main" id="{65F7E8AA-7E85-42B1-A113-6EA6DC2DAE5C}"/>
                </a:ext>
              </a:extLst>
            </p:cNvPr>
            <p:cNvSpPr/>
            <p:nvPr/>
          </p:nvSpPr>
          <p:spPr>
            <a:xfrm>
              <a:off x="6061716" y="1364350"/>
              <a:ext cx="2009269" cy="535531"/>
            </a:xfrm>
            <a:prstGeom prst="rect">
              <a:avLst/>
            </a:prstGeom>
          </p:spPr>
          <p:txBody>
            <a:bodyPr wrap="square" lIns="182832">
              <a:spAutoFit/>
            </a:bodyPr>
            <a:lstStyle/>
            <a:p>
              <a:pPr algn="ctr" defTabSz="914093">
                <a:lnSpc>
                  <a:spcPct val="90000"/>
                </a:lnSpc>
                <a:spcAft>
                  <a:spcPts val="800"/>
                </a:spcAft>
                <a:defRPr/>
              </a:pPr>
              <a:r>
                <a:rPr lang="en-US" sz="1600" dirty="0">
                  <a:solidFill>
                    <a:schemeClr val="bg2">
                      <a:lumMod val="25000"/>
                    </a:schemeClr>
                  </a:solidFill>
                  <a:latin typeface="Segoe UI Semibold"/>
                  <a:ea typeface="Calibri" panose="020F0502020204030204" pitchFamily="34" charset="0"/>
                </a:rPr>
                <a:t>Scale-Up and Scale-Out Security</a:t>
              </a:r>
            </a:p>
          </p:txBody>
        </p:sp>
        <p:sp>
          <p:nvSpPr>
            <p:cNvPr id="36" name="Rectangle 35">
              <a:extLst>
                <a:ext uri="{FF2B5EF4-FFF2-40B4-BE49-F238E27FC236}">
                  <a16:creationId xmlns:a16="http://schemas.microsoft.com/office/drawing/2014/main" id="{10AC9DC2-6A7C-46B3-9AC6-21B9C8A2F7A3}"/>
                </a:ext>
              </a:extLst>
            </p:cNvPr>
            <p:cNvSpPr/>
            <p:nvPr/>
          </p:nvSpPr>
          <p:spPr>
            <a:xfrm>
              <a:off x="9181968" y="3353933"/>
              <a:ext cx="2009269" cy="535531"/>
            </a:xfrm>
            <a:prstGeom prst="rect">
              <a:avLst/>
            </a:prstGeom>
          </p:spPr>
          <p:txBody>
            <a:bodyPr wrap="square" lIns="182832">
              <a:spAutoFit/>
            </a:bodyPr>
            <a:lstStyle/>
            <a:p>
              <a:pPr algn="ctr" defTabSz="914093">
                <a:lnSpc>
                  <a:spcPct val="90000"/>
                </a:lnSpc>
                <a:spcAft>
                  <a:spcPts val="800"/>
                </a:spcAft>
                <a:defRPr/>
              </a:pPr>
              <a:r>
                <a:rPr lang="en-US" sz="1600" dirty="0">
                  <a:solidFill>
                    <a:schemeClr val="bg2">
                      <a:lumMod val="25000"/>
                    </a:schemeClr>
                  </a:solidFill>
                  <a:latin typeface="Segoe UI Semibold"/>
                  <a:ea typeface="Calibri" panose="020F0502020204030204" pitchFamily="34" charset="0"/>
                </a:rPr>
                <a:t>Active Directory</a:t>
              </a:r>
              <a:br>
                <a:rPr lang="en-US" sz="1600" dirty="0">
                  <a:solidFill>
                    <a:schemeClr val="bg2">
                      <a:lumMod val="25000"/>
                    </a:schemeClr>
                  </a:solidFill>
                  <a:latin typeface="Segoe UI Semibold"/>
                  <a:ea typeface="Calibri" panose="020F0502020204030204" pitchFamily="34" charset="0"/>
                </a:rPr>
              </a:br>
              <a:r>
                <a:rPr lang="en-US" sz="1600" dirty="0">
                  <a:solidFill>
                    <a:schemeClr val="bg2">
                      <a:lumMod val="25000"/>
                    </a:schemeClr>
                  </a:solidFill>
                  <a:latin typeface="Segoe UI Semibold"/>
                  <a:ea typeface="Calibri" panose="020F0502020204030204" pitchFamily="34" charset="0"/>
                </a:rPr>
                <a:t>Integration</a:t>
              </a:r>
            </a:p>
          </p:txBody>
        </p:sp>
        <p:grpSp>
          <p:nvGrpSpPr>
            <p:cNvPr id="37" name="Group 36">
              <a:extLst>
                <a:ext uri="{FF2B5EF4-FFF2-40B4-BE49-F238E27FC236}">
                  <a16:creationId xmlns:a16="http://schemas.microsoft.com/office/drawing/2014/main" id="{A378E5C1-6481-4BD8-8E46-55CF7A686B2D}"/>
                </a:ext>
              </a:extLst>
            </p:cNvPr>
            <p:cNvGrpSpPr/>
            <p:nvPr/>
          </p:nvGrpSpPr>
          <p:grpSpPr>
            <a:xfrm>
              <a:off x="1906581" y="5071446"/>
              <a:ext cx="1833383" cy="955667"/>
              <a:chOff x="1906581" y="5071446"/>
              <a:chExt cx="1833383" cy="955667"/>
            </a:xfrm>
          </p:grpSpPr>
          <p:pic>
            <p:nvPicPr>
              <p:cNvPr id="55" name="Picture 54">
                <a:extLst>
                  <a:ext uri="{FF2B5EF4-FFF2-40B4-BE49-F238E27FC236}">
                    <a16:creationId xmlns:a16="http://schemas.microsoft.com/office/drawing/2014/main" id="{D2F3B562-EFF2-4F99-8016-5AC75DA8D400}"/>
                  </a:ext>
                </a:extLst>
              </p:cNvPr>
              <p:cNvPicPr>
                <a:picLocks noChangeAspect="1"/>
              </p:cNvPicPr>
              <p:nvPr/>
            </p:nvPicPr>
            <p:blipFill rotWithShape="1">
              <a:blip r:embed="rId8" cstate="print">
                <a:clrChange>
                  <a:clrFrom>
                    <a:srgbClr val="195997"/>
                  </a:clrFrom>
                  <a:clrTo>
                    <a:srgbClr val="195997">
                      <a:alpha val="0"/>
                    </a:srgbClr>
                  </a:clrTo>
                </a:clrChange>
                <a:extLst>
                  <a:ext uri="{28A0092B-C50C-407E-A947-70E740481C1C}">
                    <a14:useLocalDpi xmlns:a14="http://schemas.microsoft.com/office/drawing/2010/main" val="0"/>
                  </a:ext>
                </a:extLst>
              </a:blip>
              <a:srcRect/>
              <a:stretch/>
            </p:blipFill>
            <p:spPr>
              <a:xfrm>
                <a:off x="2488502" y="5071446"/>
                <a:ext cx="677074" cy="696146"/>
              </a:xfrm>
              <a:prstGeom prst="rect">
                <a:avLst/>
              </a:prstGeom>
            </p:spPr>
          </p:pic>
          <p:sp>
            <p:nvSpPr>
              <p:cNvPr id="56" name="TextBox 55">
                <a:extLst>
                  <a:ext uri="{FF2B5EF4-FFF2-40B4-BE49-F238E27FC236}">
                    <a16:creationId xmlns:a16="http://schemas.microsoft.com/office/drawing/2014/main" id="{A5E38EAF-64E4-43D6-A5CB-A94DF6E9C371}"/>
                  </a:ext>
                </a:extLst>
              </p:cNvPr>
              <p:cNvSpPr txBox="1"/>
              <p:nvPr/>
            </p:nvSpPr>
            <p:spPr>
              <a:xfrm>
                <a:off x="1906581" y="5719336"/>
                <a:ext cx="1833383" cy="307777"/>
              </a:xfrm>
              <a:prstGeom prst="rect">
                <a:avLst/>
              </a:prstGeom>
              <a:noFill/>
            </p:spPr>
            <p:txBody>
              <a:bodyPr wrap="square" rtlCol="0">
                <a:spAutoFit/>
              </a:bodyPr>
              <a:lstStyle/>
              <a:p>
                <a:pPr algn="ctr"/>
                <a:r>
                  <a:rPr lang="en-US" sz="1400" dirty="0">
                    <a:solidFill>
                      <a:schemeClr val="bg2">
                        <a:lumMod val="25000"/>
                      </a:schemeClr>
                    </a:solidFill>
                  </a:rPr>
                  <a:t>Azure </a:t>
                </a:r>
                <a:r>
                  <a:rPr lang="en-US" sz="1400" dirty="0">
                    <a:solidFill>
                      <a:schemeClr val="bg1"/>
                    </a:solidFill>
                  </a:rPr>
                  <a:t>Sentinel</a:t>
                </a:r>
              </a:p>
            </p:txBody>
          </p:sp>
        </p:grpSp>
        <p:grpSp>
          <p:nvGrpSpPr>
            <p:cNvPr id="38" name="Group 37">
              <a:extLst>
                <a:ext uri="{FF2B5EF4-FFF2-40B4-BE49-F238E27FC236}">
                  <a16:creationId xmlns:a16="http://schemas.microsoft.com/office/drawing/2014/main" id="{952449E2-67B3-4348-BC1C-33B53C7BC549}"/>
                </a:ext>
              </a:extLst>
            </p:cNvPr>
            <p:cNvGrpSpPr/>
            <p:nvPr/>
          </p:nvGrpSpPr>
          <p:grpSpPr>
            <a:xfrm>
              <a:off x="2568451" y="3722290"/>
              <a:ext cx="1198636" cy="1078560"/>
              <a:chOff x="2568451" y="3722290"/>
              <a:chExt cx="1198636" cy="1078560"/>
            </a:xfrm>
          </p:grpSpPr>
          <p:sp>
            <p:nvSpPr>
              <p:cNvPr id="53" name="TextBox 52">
                <a:extLst>
                  <a:ext uri="{FF2B5EF4-FFF2-40B4-BE49-F238E27FC236}">
                    <a16:creationId xmlns:a16="http://schemas.microsoft.com/office/drawing/2014/main" id="{7F6BCF49-7BCB-40F8-991C-F2D9FDFF4488}"/>
                  </a:ext>
                </a:extLst>
              </p:cNvPr>
              <p:cNvSpPr txBox="1"/>
              <p:nvPr/>
            </p:nvSpPr>
            <p:spPr>
              <a:xfrm>
                <a:off x="2568451" y="4277630"/>
                <a:ext cx="1198636" cy="523220"/>
              </a:xfrm>
              <a:prstGeom prst="rect">
                <a:avLst/>
              </a:prstGeom>
              <a:noFill/>
            </p:spPr>
            <p:txBody>
              <a:bodyPr wrap="square" rtlCol="0">
                <a:spAutoFit/>
              </a:bodyPr>
              <a:lstStyle/>
              <a:p>
                <a:pPr algn="ctr"/>
                <a:r>
                  <a:rPr lang="en-US" sz="1400" dirty="0">
                    <a:solidFill>
                      <a:schemeClr val="bg2">
                        <a:lumMod val="25000"/>
                      </a:schemeClr>
                    </a:solidFill>
                  </a:rPr>
                  <a:t>Azure Cloud Functions</a:t>
                </a:r>
              </a:p>
            </p:txBody>
          </p:sp>
          <p:pic>
            <p:nvPicPr>
              <p:cNvPr id="54" name="Picture 53" descr="A close up of a sign&#10;&#10;Description automatically generated">
                <a:extLst>
                  <a:ext uri="{FF2B5EF4-FFF2-40B4-BE49-F238E27FC236}">
                    <a16:creationId xmlns:a16="http://schemas.microsoft.com/office/drawing/2014/main" id="{911902F1-F149-40EA-AB1C-35ABA3EC9139}"/>
                  </a:ext>
                </a:extLst>
              </p:cNvPr>
              <p:cNvPicPr>
                <a:picLocks noChangeAspect="1"/>
              </p:cNvPicPr>
              <p:nvPr/>
            </p:nvPicPr>
            <p:blipFill>
              <a:blip r:embed="rId9" cstate="print">
                <a:clrChange>
                  <a:clrFrom>
                    <a:srgbClr val="3E3D4D"/>
                  </a:clrFrom>
                  <a:clrTo>
                    <a:srgbClr val="3E3D4D">
                      <a:alpha val="0"/>
                    </a:srgbClr>
                  </a:clrTo>
                </a:clrChange>
                <a:extLst>
                  <a:ext uri="{28A0092B-C50C-407E-A947-70E740481C1C}">
                    <a14:useLocalDpi xmlns:a14="http://schemas.microsoft.com/office/drawing/2010/main" val="0"/>
                  </a:ext>
                </a:extLst>
              </a:blip>
              <a:stretch>
                <a:fillRect/>
              </a:stretch>
            </p:blipFill>
            <p:spPr>
              <a:xfrm>
                <a:off x="2860776" y="3722290"/>
                <a:ext cx="637931" cy="637931"/>
              </a:xfrm>
              <a:prstGeom prst="rect">
                <a:avLst/>
              </a:prstGeom>
            </p:spPr>
          </p:pic>
        </p:grpSp>
        <p:grpSp>
          <p:nvGrpSpPr>
            <p:cNvPr id="39" name="Group 38">
              <a:extLst>
                <a:ext uri="{FF2B5EF4-FFF2-40B4-BE49-F238E27FC236}">
                  <a16:creationId xmlns:a16="http://schemas.microsoft.com/office/drawing/2014/main" id="{02DFEC56-253B-41A6-864C-F37A64A71BB1}"/>
                </a:ext>
              </a:extLst>
            </p:cNvPr>
            <p:cNvGrpSpPr/>
            <p:nvPr/>
          </p:nvGrpSpPr>
          <p:grpSpPr>
            <a:xfrm>
              <a:off x="6087992" y="2389614"/>
              <a:ext cx="1239967" cy="900321"/>
              <a:chOff x="6087992" y="2389614"/>
              <a:chExt cx="1239967" cy="900321"/>
            </a:xfrm>
          </p:grpSpPr>
          <p:sp>
            <p:nvSpPr>
              <p:cNvPr id="49" name="TextBox 48">
                <a:extLst>
                  <a:ext uri="{FF2B5EF4-FFF2-40B4-BE49-F238E27FC236}">
                    <a16:creationId xmlns:a16="http://schemas.microsoft.com/office/drawing/2014/main" id="{EB2F3850-E92B-4EE1-89D1-954164112A73}"/>
                  </a:ext>
                </a:extLst>
              </p:cNvPr>
              <p:cNvSpPr txBox="1"/>
              <p:nvPr/>
            </p:nvSpPr>
            <p:spPr>
              <a:xfrm>
                <a:off x="6087992" y="2889825"/>
                <a:ext cx="1239967" cy="400110"/>
              </a:xfrm>
              <a:prstGeom prst="rect">
                <a:avLst/>
              </a:prstGeom>
              <a:noFill/>
            </p:spPr>
            <p:txBody>
              <a:bodyPr wrap="square" lIns="0" rIns="0" rtlCol="0">
                <a:spAutoFit/>
              </a:bodyPr>
              <a:lstStyle/>
              <a:p>
                <a:pPr algn="ctr"/>
                <a:r>
                  <a:rPr lang="en-US" sz="1000" b="1" dirty="0">
                    <a:solidFill>
                      <a:schemeClr val="bg1"/>
                    </a:solidFill>
                  </a:rPr>
                  <a:t>Azure</a:t>
                </a:r>
              </a:p>
              <a:p>
                <a:pPr algn="ctr"/>
                <a:r>
                  <a:rPr lang="en-US" sz="1000" b="1" dirty="0">
                    <a:solidFill>
                      <a:schemeClr val="bg1"/>
                    </a:solidFill>
                  </a:rPr>
                  <a:t>Virtual Machines</a:t>
                </a:r>
              </a:p>
            </p:txBody>
          </p:sp>
          <p:grpSp>
            <p:nvGrpSpPr>
              <p:cNvPr id="50" name="Group 49">
                <a:extLst>
                  <a:ext uri="{FF2B5EF4-FFF2-40B4-BE49-F238E27FC236}">
                    <a16:creationId xmlns:a16="http://schemas.microsoft.com/office/drawing/2014/main" id="{B436AF2F-E6BE-4111-A2AF-79BD19440A3D}"/>
                  </a:ext>
                </a:extLst>
              </p:cNvPr>
              <p:cNvGrpSpPr/>
              <p:nvPr/>
            </p:nvGrpSpPr>
            <p:grpSpPr>
              <a:xfrm>
                <a:off x="6468395" y="2389614"/>
                <a:ext cx="479163" cy="439783"/>
                <a:chOff x="5893866" y="3204865"/>
                <a:chExt cx="425377" cy="383550"/>
              </a:xfrm>
            </p:grpSpPr>
            <p:sp>
              <p:nvSpPr>
                <p:cNvPr id="51" name="Rectangle 50">
                  <a:extLst>
                    <a:ext uri="{FF2B5EF4-FFF2-40B4-BE49-F238E27FC236}">
                      <a16:creationId xmlns:a16="http://schemas.microsoft.com/office/drawing/2014/main" id="{FF2B18A8-AC27-4206-92F8-787A264AE6A7}"/>
                    </a:ext>
                  </a:extLst>
                </p:cNvPr>
                <p:cNvSpPr/>
                <p:nvPr/>
              </p:nvSpPr>
              <p:spPr>
                <a:xfrm>
                  <a:off x="5893869" y="3204865"/>
                  <a:ext cx="408956" cy="368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a:p>
              </p:txBody>
            </p:sp>
            <p:pic>
              <p:nvPicPr>
                <p:cNvPr id="52" name="Picture 51">
                  <a:extLst>
                    <a:ext uri="{FF2B5EF4-FFF2-40B4-BE49-F238E27FC236}">
                      <a16:creationId xmlns:a16="http://schemas.microsoft.com/office/drawing/2014/main" id="{F3DF2D85-38C6-469E-A2B5-2E7C14859EC7}"/>
                    </a:ext>
                  </a:extLst>
                </p:cNvPr>
                <p:cNvPicPr>
                  <a:picLocks noChangeAspect="1"/>
                </p:cNvPicPr>
                <p:nvPr/>
              </p:nvPicPr>
              <p:blipFill rotWithShape="1">
                <a:blip r:embed="rId10" cstate="print">
                  <a:duotone>
                    <a:prstClr val="black"/>
                    <a:schemeClr val="tx2">
                      <a:tint val="45000"/>
                      <a:satMod val="400000"/>
                    </a:schemeClr>
                  </a:duotone>
                  <a:extLst>
                    <a:ext uri="{BEBA8EAE-BF5A-486C-A8C5-ECC9F3942E4B}">
                      <a14:imgProps xmlns:a14="http://schemas.microsoft.com/office/drawing/2010/main">
                        <a14:imgLayer r:embed="rId11">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893866" y="3204868"/>
                  <a:ext cx="425377" cy="383547"/>
                </a:xfrm>
                <a:prstGeom prst="rect">
                  <a:avLst/>
                </a:prstGeom>
              </p:spPr>
            </p:pic>
          </p:grpSp>
        </p:grpSp>
        <p:pic>
          <p:nvPicPr>
            <p:cNvPr id="40" name="Picture 39" descr="A drawing of a face&#10;&#10;Description automatically generated">
              <a:hlinkClick r:id="rId7"/>
              <a:extLst>
                <a:ext uri="{FF2B5EF4-FFF2-40B4-BE49-F238E27FC236}">
                  <a16:creationId xmlns:a16="http://schemas.microsoft.com/office/drawing/2014/main" id="{27F20590-0871-483A-AAE0-A5FCF0563AA9}"/>
                </a:ext>
              </a:extLst>
            </p:cNvPr>
            <p:cNvPicPr>
              <a:picLocks noChangeAspect="1"/>
            </p:cNvPicPr>
            <p:nvPr/>
          </p:nvPicPr>
          <p:blipFill>
            <a:blip r:embed="rId12" cstate="print">
              <a:clrChange>
                <a:clrFrom>
                  <a:srgbClr val="0072C5"/>
                </a:clrFrom>
                <a:clrTo>
                  <a:srgbClr val="0072C5">
                    <a:alpha val="0"/>
                  </a:srgbClr>
                </a:clrTo>
              </a:clrChange>
              <a:extLst>
                <a:ext uri="{28A0092B-C50C-407E-A947-70E740481C1C}">
                  <a14:useLocalDpi xmlns:a14="http://schemas.microsoft.com/office/drawing/2010/main" val="0"/>
                </a:ext>
              </a:extLst>
            </a:blip>
            <a:stretch>
              <a:fillRect/>
            </a:stretch>
          </p:blipFill>
          <p:spPr>
            <a:xfrm>
              <a:off x="3984898" y="2946802"/>
              <a:ext cx="547589" cy="469903"/>
            </a:xfrm>
            <a:prstGeom prst="rect">
              <a:avLst/>
            </a:prstGeom>
          </p:spPr>
        </p:pic>
        <p:grpSp>
          <p:nvGrpSpPr>
            <p:cNvPr id="41" name="Group 40">
              <a:extLst>
                <a:ext uri="{FF2B5EF4-FFF2-40B4-BE49-F238E27FC236}">
                  <a16:creationId xmlns:a16="http://schemas.microsoft.com/office/drawing/2014/main" id="{C898470B-5F9F-4005-9B86-B0A8E5E73B0F}"/>
                </a:ext>
              </a:extLst>
            </p:cNvPr>
            <p:cNvGrpSpPr/>
            <p:nvPr/>
          </p:nvGrpSpPr>
          <p:grpSpPr>
            <a:xfrm>
              <a:off x="7262170" y="2942132"/>
              <a:ext cx="1224927" cy="980213"/>
              <a:chOff x="7262170" y="2942132"/>
              <a:chExt cx="1224927" cy="980213"/>
            </a:xfrm>
          </p:grpSpPr>
          <p:sp>
            <p:nvSpPr>
              <p:cNvPr id="47" name="TextBox 46">
                <a:extLst>
                  <a:ext uri="{FF2B5EF4-FFF2-40B4-BE49-F238E27FC236}">
                    <a16:creationId xmlns:a16="http://schemas.microsoft.com/office/drawing/2014/main" id="{19801218-04B8-45EE-9BB8-FF002E4AE7A5}"/>
                  </a:ext>
                </a:extLst>
              </p:cNvPr>
              <p:cNvSpPr txBox="1"/>
              <p:nvPr/>
            </p:nvSpPr>
            <p:spPr>
              <a:xfrm>
                <a:off x="7262170" y="3522235"/>
                <a:ext cx="1224927" cy="400110"/>
              </a:xfrm>
              <a:prstGeom prst="rect">
                <a:avLst/>
              </a:prstGeom>
              <a:noFill/>
            </p:spPr>
            <p:txBody>
              <a:bodyPr wrap="square" lIns="0" rIns="0" rtlCol="0">
                <a:spAutoFit/>
              </a:bodyPr>
              <a:lstStyle/>
              <a:p>
                <a:pPr algn="ctr"/>
                <a:r>
                  <a:rPr lang="en-US" sz="1000" b="1" dirty="0">
                    <a:solidFill>
                      <a:schemeClr val="bg1"/>
                    </a:solidFill>
                  </a:rPr>
                  <a:t>Azure Security</a:t>
                </a:r>
              </a:p>
              <a:p>
                <a:pPr algn="ctr"/>
                <a:r>
                  <a:rPr lang="en-US" sz="1000" b="1" dirty="0">
                    <a:solidFill>
                      <a:schemeClr val="bg1"/>
                    </a:solidFill>
                  </a:rPr>
                  <a:t>Center </a:t>
                </a:r>
              </a:p>
            </p:txBody>
          </p:sp>
          <p:pic>
            <p:nvPicPr>
              <p:cNvPr id="48" name="Graphic 16">
                <a:extLst>
                  <a:ext uri="{FF2B5EF4-FFF2-40B4-BE49-F238E27FC236}">
                    <a16:creationId xmlns:a16="http://schemas.microsoft.com/office/drawing/2014/main" id="{3596859A-E1B5-4D7B-865F-59BBBE4FDB1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82351" y="2942132"/>
                <a:ext cx="584563" cy="584563"/>
              </a:xfrm>
              <a:prstGeom prst="rect">
                <a:avLst/>
              </a:prstGeom>
            </p:spPr>
          </p:pic>
        </p:grpSp>
        <p:pic>
          <p:nvPicPr>
            <p:cNvPr id="42" name="Picture 41" descr="A close up of a sign&#10;&#10;Description automatically generated">
              <a:extLst>
                <a:ext uri="{FF2B5EF4-FFF2-40B4-BE49-F238E27FC236}">
                  <a16:creationId xmlns:a16="http://schemas.microsoft.com/office/drawing/2014/main" id="{FD9478A7-2910-420F-A460-C3AC2580799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08654" y="5023668"/>
              <a:ext cx="565162" cy="571746"/>
            </a:xfrm>
            <a:prstGeom prst="rect">
              <a:avLst/>
            </a:prstGeom>
          </p:spPr>
        </p:pic>
        <p:pic>
          <p:nvPicPr>
            <p:cNvPr id="43" name="Picture 42">
              <a:extLst>
                <a:ext uri="{FF2B5EF4-FFF2-40B4-BE49-F238E27FC236}">
                  <a16:creationId xmlns:a16="http://schemas.microsoft.com/office/drawing/2014/main" id="{AF96F0B8-DA03-4402-9456-556D999621A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62415" y="2403260"/>
              <a:ext cx="652715" cy="652715"/>
            </a:xfrm>
            <a:prstGeom prst="rect">
              <a:avLst/>
            </a:prstGeom>
          </p:spPr>
        </p:pic>
        <p:grpSp>
          <p:nvGrpSpPr>
            <p:cNvPr id="44" name="Group 43">
              <a:extLst>
                <a:ext uri="{FF2B5EF4-FFF2-40B4-BE49-F238E27FC236}">
                  <a16:creationId xmlns:a16="http://schemas.microsoft.com/office/drawing/2014/main" id="{B60A7D49-1817-41FA-B324-402203B96E7B}"/>
                </a:ext>
              </a:extLst>
            </p:cNvPr>
            <p:cNvGrpSpPr/>
            <p:nvPr/>
          </p:nvGrpSpPr>
          <p:grpSpPr>
            <a:xfrm>
              <a:off x="8392392" y="3643941"/>
              <a:ext cx="866746" cy="1030966"/>
              <a:chOff x="8392392" y="3643941"/>
              <a:chExt cx="866746" cy="1030966"/>
            </a:xfrm>
          </p:grpSpPr>
          <p:sp>
            <p:nvSpPr>
              <p:cNvPr id="45" name="TextBox 44">
                <a:extLst>
                  <a:ext uri="{FF2B5EF4-FFF2-40B4-BE49-F238E27FC236}">
                    <a16:creationId xmlns:a16="http://schemas.microsoft.com/office/drawing/2014/main" id="{5913DD38-578D-43B8-ADB1-A6F3C2EFD94A}"/>
                  </a:ext>
                </a:extLst>
              </p:cNvPr>
              <p:cNvSpPr txBox="1"/>
              <p:nvPr/>
            </p:nvSpPr>
            <p:spPr>
              <a:xfrm>
                <a:off x="8392392" y="4274797"/>
                <a:ext cx="866746" cy="400110"/>
              </a:xfrm>
              <a:prstGeom prst="rect">
                <a:avLst/>
              </a:prstGeom>
              <a:noFill/>
            </p:spPr>
            <p:txBody>
              <a:bodyPr wrap="square" lIns="0" rIns="0" rtlCol="0">
                <a:spAutoFit/>
              </a:bodyPr>
              <a:lstStyle/>
              <a:p>
                <a:pPr algn="ctr"/>
                <a:r>
                  <a:rPr lang="en-US" sz="1000" b="1" dirty="0">
                    <a:solidFill>
                      <a:schemeClr val="bg1"/>
                    </a:solidFill>
                  </a:rPr>
                  <a:t>Azure Active</a:t>
                </a:r>
                <a:br>
                  <a:rPr lang="en-US" sz="1000" b="1" dirty="0">
                    <a:solidFill>
                      <a:schemeClr val="bg1"/>
                    </a:solidFill>
                  </a:rPr>
                </a:br>
                <a:r>
                  <a:rPr lang="en-US" sz="1000" b="1" dirty="0">
                    <a:solidFill>
                      <a:schemeClr val="bg1"/>
                    </a:solidFill>
                  </a:rPr>
                  <a:t>Directory</a:t>
                </a:r>
              </a:p>
            </p:txBody>
          </p:sp>
          <p:pic>
            <p:nvPicPr>
              <p:cNvPr id="46" name="Picture 2" descr="Image result for azure active directory">
                <a:extLst>
                  <a:ext uri="{FF2B5EF4-FFF2-40B4-BE49-F238E27FC236}">
                    <a16:creationId xmlns:a16="http://schemas.microsoft.com/office/drawing/2014/main" id="{BA4CD65A-0107-49A6-8B3D-BCF1F349F94A}"/>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29689" y="3643941"/>
                <a:ext cx="592152" cy="59215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 name="Title 1">
            <a:extLst>
              <a:ext uri="{FF2B5EF4-FFF2-40B4-BE49-F238E27FC236}">
                <a16:creationId xmlns:a16="http://schemas.microsoft.com/office/drawing/2014/main" id="{43B17C71-65DA-3949-9931-E81106B33B21}"/>
              </a:ext>
            </a:extLst>
          </p:cNvPr>
          <p:cNvSpPr txBox="1">
            <a:spLocks/>
          </p:cNvSpPr>
          <p:nvPr/>
        </p:nvSpPr>
        <p:spPr>
          <a:xfrm>
            <a:off x="244385" y="-71829"/>
            <a:ext cx="10832504" cy="729807"/>
          </a:xfrm>
          <a:prstGeom prst="rect">
            <a:avLst/>
          </a:prstGeom>
        </p:spPr>
        <p:txBody>
          <a:bodyPr anchor="ctr" anchorCtr="0">
            <a:noAutofit/>
          </a:bodyPr>
          <a:lstStyle>
            <a:lvl1pPr algn="l" defTabSz="685800" rtl="0" eaLnBrk="1" latinLnBrk="0" hangingPunct="1">
              <a:lnSpc>
                <a:spcPct val="90000"/>
              </a:lnSpc>
              <a:spcBef>
                <a:spcPct val="0"/>
              </a:spcBef>
              <a:buNone/>
              <a:defRPr sz="2550" b="1" kern="1200" spc="-113">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br>
              <a:rPr kumimoji="0" lang="en-US" sz="3399" b="1" i="0" u="none" strike="noStrike" kern="1200" cap="none" spc="-113" normalizeH="0" baseline="0" noProof="0" dirty="0">
                <a:ln>
                  <a:noFill/>
                </a:ln>
                <a:solidFill>
                  <a:schemeClr val="bg2">
                    <a:lumMod val="25000"/>
                  </a:schemeClr>
                </a:solidFill>
                <a:effectLst/>
                <a:uLnTx/>
                <a:uFillTx/>
                <a:latin typeface="Arial" panose="020B0604020202020204"/>
                <a:ea typeface="+mj-ea"/>
                <a:cs typeface="+mj-cs"/>
              </a:rPr>
            </a:br>
            <a:r>
              <a:rPr kumimoji="0" lang="en-US" sz="3399" b="1" i="0" u="none" strike="noStrike" kern="1200" cap="none" spc="-113" normalizeH="0" baseline="0" noProof="0" dirty="0">
                <a:ln>
                  <a:noFill/>
                </a:ln>
                <a:solidFill>
                  <a:schemeClr val="bg2">
                    <a:lumMod val="25000"/>
                  </a:schemeClr>
                </a:solidFill>
                <a:effectLst/>
                <a:uLnTx/>
                <a:uFillTx/>
                <a:latin typeface="Arial" panose="020B0604020202020204"/>
                <a:ea typeface="+mj-ea"/>
                <a:cs typeface="+mj-cs"/>
              </a:rPr>
              <a:t>Microsoft Fortinet Partnership</a:t>
            </a:r>
          </a:p>
        </p:txBody>
      </p:sp>
      <p:sp>
        <p:nvSpPr>
          <p:cNvPr id="3" name="Freeform: Shape 2">
            <a:extLst>
              <a:ext uri="{FF2B5EF4-FFF2-40B4-BE49-F238E27FC236}">
                <a16:creationId xmlns:a16="http://schemas.microsoft.com/office/drawing/2014/main" id="{FD3FB845-56B8-4E0B-A1E9-598DF714B825}"/>
              </a:ext>
            </a:extLst>
          </p:cNvPr>
          <p:cNvSpPr/>
          <p:nvPr/>
        </p:nvSpPr>
        <p:spPr>
          <a:xfrm>
            <a:off x="406892" y="1130192"/>
            <a:ext cx="1922673" cy="1153604"/>
          </a:xfrm>
          <a:custGeom>
            <a:avLst/>
            <a:gdLst>
              <a:gd name="connsiteX0" fmla="*/ 0 w 1922673"/>
              <a:gd name="connsiteY0" fmla="*/ 0 h 1153604"/>
              <a:gd name="connsiteX1" fmla="*/ 1922673 w 1922673"/>
              <a:gd name="connsiteY1" fmla="*/ 0 h 1153604"/>
              <a:gd name="connsiteX2" fmla="*/ 1922673 w 1922673"/>
              <a:gd name="connsiteY2" fmla="*/ 1153604 h 1153604"/>
              <a:gd name="connsiteX3" fmla="*/ 0 w 1922673"/>
              <a:gd name="connsiteY3" fmla="*/ 1153604 h 1153604"/>
              <a:gd name="connsiteX4" fmla="*/ 0 w 1922673"/>
              <a:gd name="connsiteY4" fmla="*/ 0 h 1153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673" h="1153604">
                <a:moveTo>
                  <a:pt x="0" y="0"/>
                </a:moveTo>
                <a:lnTo>
                  <a:pt x="1922673" y="0"/>
                </a:lnTo>
                <a:lnTo>
                  <a:pt x="1922673" y="1153604"/>
                </a:lnTo>
                <a:lnTo>
                  <a:pt x="0" y="1153604"/>
                </a:lnTo>
                <a:lnTo>
                  <a:pt x="0" y="0"/>
                </a:lnTo>
                <a:close/>
              </a:path>
            </a:pathLst>
          </a:custGeom>
          <a:solidFill>
            <a:schemeClr val="tx1">
              <a:lumMod val="65000"/>
              <a:lumOff val="35000"/>
            </a:schemeClr>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Microsoft Partner</a:t>
            </a:r>
          </a:p>
          <a:p>
            <a:pPr marL="0" lvl="0" indent="0" algn="ctr" defTabSz="755650">
              <a:lnSpc>
                <a:spcPct val="90000"/>
              </a:lnSpc>
              <a:spcBef>
                <a:spcPct val="0"/>
              </a:spcBef>
              <a:spcAft>
                <a:spcPct val="35000"/>
              </a:spcAft>
              <a:buNone/>
            </a:pPr>
            <a:r>
              <a:rPr lang="en-US" sz="1700" kern="1200" dirty="0"/>
              <a:t>Of the Year</a:t>
            </a:r>
          </a:p>
        </p:txBody>
      </p:sp>
      <p:sp>
        <p:nvSpPr>
          <p:cNvPr id="4" name="Freeform: Shape 3">
            <a:extLst>
              <a:ext uri="{FF2B5EF4-FFF2-40B4-BE49-F238E27FC236}">
                <a16:creationId xmlns:a16="http://schemas.microsoft.com/office/drawing/2014/main" id="{79AF96A0-D34C-47B5-936E-5652C10D1652}"/>
              </a:ext>
            </a:extLst>
          </p:cNvPr>
          <p:cNvSpPr/>
          <p:nvPr/>
        </p:nvSpPr>
        <p:spPr>
          <a:xfrm>
            <a:off x="2521833" y="1130192"/>
            <a:ext cx="1922673" cy="1153604"/>
          </a:xfrm>
          <a:custGeom>
            <a:avLst/>
            <a:gdLst>
              <a:gd name="connsiteX0" fmla="*/ 0 w 1922673"/>
              <a:gd name="connsiteY0" fmla="*/ 0 h 1153604"/>
              <a:gd name="connsiteX1" fmla="*/ 1922673 w 1922673"/>
              <a:gd name="connsiteY1" fmla="*/ 0 h 1153604"/>
              <a:gd name="connsiteX2" fmla="*/ 1922673 w 1922673"/>
              <a:gd name="connsiteY2" fmla="*/ 1153604 h 1153604"/>
              <a:gd name="connsiteX3" fmla="*/ 0 w 1922673"/>
              <a:gd name="connsiteY3" fmla="*/ 1153604 h 1153604"/>
              <a:gd name="connsiteX4" fmla="*/ 0 w 1922673"/>
              <a:gd name="connsiteY4" fmla="*/ 0 h 1153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673" h="1153604">
                <a:moveTo>
                  <a:pt x="0" y="0"/>
                </a:moveTo>
                <a:lnTo>
                  <a:pt x="1922673" y="0"/>
                </a:lnTo>
                <a:lnTo>
                  <a:pt x="1922673" y="1153604"/>
                </a:lnTo>
                <a:lnTo>
                  <a:pt x="0" y="1153604"/>
                </a:lnTo>
                <a:lnTo>
                  <a:pt x="0" y="0"/>
                </a:lnTo>
                <a:close/>
              </a:path>
            </a:pathLst>
          </a:custGeom>
          <a:solidFill>
            <a:schemeClr val="tx1">
              <a:lumMod val="65000"/>
              <a:lumOff val="35000"/>
            </a:schemeClr>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Azure Top Security ISV Consumption Partner</a:t>
            </a:r>
          </a:p>
        </p:txBody>
      </p:sp>
      <p:sp>
        <p:nvSpPr>
          <p:cNvPr id="71" name="Freeform: Shape 70">
            <a:extLst>
              <a:ext uri="{FF2B5EF4-FFF2-40B4-BE49-F238E27FC236}">
                <a16:creationId xmlns:a16="http://schemas.microsoft.com/office/drawing/2014/main" id="{B6BA056F-6C24-43BC-831A-BF6733CF3D64}"/>
              </a:ext>
            </a:extLst>
          </p:cNvPr>
          <p:cNvSpPr/>
          <p:nvPr/>
        </p:nvSpPr>
        <p:spPr>
          <a:xfrm>
            <a:off x="7258673" y="255557"/>
            <a:ext cx="1922673" cy="1153604"/>
          </a:xfrm>
          <a:custGeom>
            <a:avLst/>
            <a:gdLst>
              <a:gd name="connsiteX0" fmla="*/ 0 w 1922673"/>
              <a:gd name="connsiteY0" fmla="*/ 0 h 1153604"/>
              <a:gd name="connsiteX1" fmla="*/ 1922673 w 1922673"/>
              <a:gd name="connsiteY1" fmla="*/ 0 h 1153604"/>
              <a:gd name="connsiteX2" fmla="*/ 1922673 w 1922673"/>
              <a:gd name="connsiteY2" fmla="*/ 1153604 h 1153604"/>
              <a:gd name="connsiteX3" fmla="*/ 0 w 1922673"/>
              <a:gd name="connsiteY3" fmla="*/ 1153604 h 1153604"/>
              <a:gd name="connsiteX4" fmla="*/ 0 w 1922673"/>
              <a:gd name="connsiteY4" fmla="*/ 0 h 1153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673" h="1153604">
                <a:moveTo>
                  <a:pt x="0" y="0"/>
                </a:moveTo>
                <a:lnTo>
                  <a:pt x="1922673" y="0"/>
                </a:lnTo>
                <a:lnTo>
                  <a:pt x="1922673" y="1153604"/>
                </a:lnTo>
                <a:lnTo>
                  <a:pt x="0" y="1153604"/>
                </a:lnTo>
                <a:lnTo>
                  <a:pt x="0" y="0"/>
                </a:lnTo>
                <a:close/>
              </a:path>
            </a:pathLst>
          </a:custGeom>
          <a:solidFill>
            <a:schemeClr val="tx1">
              <a:lumMod val="65000"/>
              <a:lumOff val="35000"/>
            </a:schemeClr>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Automation Integration</a:t>
            </a:r>
          </a:p>
        </p:txBody>
      </p:sp>
      <p:sp>
        <p:nvSpPr>
          <p:cNvPr id="72" name="Freeform: Shape 71">
            <a:extLst>
              <a:ext uri="{FF2B5EF4-FFF2-40B4-BE49-F238E27FC236}">
                <a16:creationId xmlns:a16="http://schemas.microsoft.com/office/drawing/2014/main" id="{311375F1-DA2C-4D16-A29D-0671A80ECAE5}"/>
              </a:ext>
            </a:extLst>
          </p:cNvPr>
          <p:cNvSpPr/>
          <p:nvPr/>
        </p:nvSpPr>
        <p:spPr>
          <a:xfrm>
            <a:off x="10184244" y="4017924"/>
            <a:ext cx="1922673" cy="1153604"/>
          </a:xfrm>
          <a:custGeom>
            <a:avLst/>
            <a:gdLst>
              <a:gd name="connsiteX0" fmla="*/ 0 w 1922673"/>
              <a:gd name="connsiteY0" fmla="*/ 0 h 1153604"/>
              <a:gd name="connsiteX1" fmla="*/ 1922673 w 1922673"/>
              <a:gd name="connsiteY1" fmla="*/ 0 h 1153604"/>
              <a:gd name="connsiteX2" fmla="*/ 1922673 w 1922673"/>
              <a:gd name="connsiteY2" fmla="*/ 1153604 h 1153604"/>
              <a:gd name="connsiteX3" fmla="*/ 0 w 1922673"/>
              <a:gd name="connsiteY3" fmla="*/ 1153604 h 1153604"/>
              <a:gd name="connsiteX4" fmla="*/ 0 w 1922673"/>
              <a:gd name="connsiteY4" fmla="*/ 0 h 1153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673" h="1153604">
                <a:moveTo>
                  <a:pt x="0" y="0"/>
                </a:moveTo>
                <a:lnTo>
                  <a:pt x="1922673" y="0"/>
                </a:lnTo>
                <a:lnTo>
                  <a:pt x="1922673" y="1153604"/>
                </a:lnTo>
                <a:lnTo>
                  <a:pt x="0" y="1153604"/>
                </a:lnTo>
                <a:lnTo>
                  <a:pt x="0" y="0"/>
                </a:lnTo>
                <a:close/>
              </a:path>
            </a:pathLst>
          </a:custGeom>
          <a:solidFill>
            <a:schemeClr val="tx1">
              <a:lumMod val="65000"/>
              <a:lumOff val="35000"/>
            </a:schemeClr>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Security Alliance Partner</a:t>
            </a:r>
          </a:p>
        </p:txBody>
      </p:sp>
      <p:sp>
        <p:nvSpPr>
          <p:cNvPr id="73" name="Freeform: Shape 72">
            <a:extLst>
              <a:ext uri="{FF2B5EF4-FFF2-40B4-BE49-F238E27FC236}">
                <a16:creationId xmlns:a16="http://schemas.microsoft.com/office/drawing/2014/main" id="{8F217DD7-0D96-4F0C-A0A4-7507CFD9592B}"/>
              </a:ext>
            </a:extLst>
          </p:cNvPr>
          <p:cNvSpPr/>
          <p:nvPr/>
        </p:nvSpPr>
        <p:spPr>
          <a:xfrm>
            <a:off x="9886303" y="1502928"/>
            <a:ext cx="1922673" cy="1153604"/>
          </a:xfrm>
          <a:custGeom>
            <a:avLst/>
            <a:gdLst>
              <a:gd name="connsiteX0" fmla="*/ 0 w 1922673"/>
              <a:gd name="connsiteY0" fmla="*/ 0 h 1153604"/>
              <a:gd name="connsiteX1" fmla="*/ 1922673 w 1922673"/>
              <a:gd name="connsiteY1" fmla="*/ 0 h 1153604"/>
              <a:gd name="connsiteX2" fmla="*/ 1922673 w 1922673"/>
              <a:gd name="connsiteY2" fmla="*/ 1153604 h 1153604"/>
              <a:gd name="connsiteX3" fmla="*/ 0 w 1922673"/>
              <a:gd name="connsiteY3" fmla="*/ 1153604 h 1153604"/>
              <a:gd name="connsiteX4" fmla="*/ 0 w 1922673"/>
              <a:gd name="connsiteY4" fmla="*/ 0 h 1153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673" h="1153604">
                <a:moveTo>
                  <a:pt x="0" y="0"/>
                </a:moveTo>
                <a:lnTo>
                  <a:pt x="1922673" y="0"/>
                </a:lnTo>
                <a:lnTo>
                  <a:pt x="1922673" y="1153604"/>
                </a:lnTo>
                <a:lnTo>
                  <a:pt x="0" y="1153604"/>
                </a:lnTo>
                <a:lnTo>
                  <a:pt x="0" y="0"/>
                </a:lnTo>
                <a:close/>
              </a:path>
            </a:pathLst>
          </a:custGeom>
          <a:solidFill>
            <a:schemeClr val="tx1">
              <a:lumMod val="65000"/>
              <a:lumOff val="35000"/>
            </a:schemeClr>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solidFill>
                  <a:schemeClr val="bg1"/>
                </a:solidFill>
              </a:rPr>
              <a:t>Microsoft is Fortinet’s Fabric Ready Partner</a:t>
            </a:r>
            <a:r>
              <a:rPr lang="en-US" sz="1700" dirty="0"/>
              <a:t> </a:t>
            </a:r>
            <a:endParaRPr lang="en-US" sz="1700" kern="1200" dirty="0">
              <a:solidFill>
                <a:schemeClr val="bg1"/>
              </a:solidFill>
            </a:endParaRPr>
          </a:p>
        </p:txBody>
      </p:sp>
      <p:sp>
        <p:nvSpPr>
          <p:cNvPr id="74" name="Freeform: Shape 73">
            <a:extLst>
              <a:ext uri="{FF2B5EF4-FFF2-40B4-BE49-F238E27FC236}">
                <a16:creationId xmlns:a16="http://schemas.microsoft.com/office/drawing/2014/main" id="{8382A697-9BCE-4229-99D0-B1117AD51DDA}"/>
              </a:ext>
            </a:extLst>
          </p:cNvPr>
          <p:cNvSpPr/>
          <p:nvPr/>
        </p:nvSpPr>
        <p:spPr>
          <a:xfrm>
            <a:off x="9834060" y="236718"/>
            <a:ext cx="1922673" cy="1153604"/>
          </a:xfrm>
          <a:custGeom>
            <a:avLst/>
            <a:gdLst>
              <a:gd name="connsiteX0" fmla="*/ 0 w 1922673"/>
              <a:gd name="connsiteY0" fmla="*/ 0 h 1153604"/>
              <a:gd name="connsiteX1" fmla="*/ 1922673 w 1922673"/>
              <a:gd name="connsiteY1" fmla="*/ 0 h 1153604"/>
              <a:gd name="connsiteX2" fmla="*/ 1922673 w 1922673"/>
              <a:gd name="connsiteY2" fmla="*/ 1153604 h 1153604"/>
              <a:gd name="connsiteX3" fmla="*/ 0 w 1922673"/>
              <a:gd name="connsiteY3" fmla="*/ 1153604 h 1153604"/>
              <a:gd name="connsiteX4" fmla="*/ 0 w 1922673"/>
              <a:gd name="connsiteY4" fmla="*/ 0 h 1153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673" h="1153604">
                <a:moveTo>
                  <a:pt x="0" y="0"/>
                </a:moveTo>
                <a:lnTo>
                  <a:pt x="1922673" y="0"/>
                </a:lnTo>
                <a:lnTo>
                  <a:pt x="1922673" y="1153604"/>
                </a:lnTo>
                <a:lnTo>
                  <a:pt x="0" y="1153604"/>
                </a:lnTo>
                <a:lnTo>
                  <a:pt x="0" y="0"/>
                </a:lnTo>
                <a:close/>
              </a:path>
            </a:pathLst>
          </a:custGeom>
          <a:solidFill>
            <a:schemeClr val="tx1">
              <a:lumMod val="65000"/>
              <a:lumOff val="35000"/>
            </a:schemeClr>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Microsoft’s Data Center Optimization Program Partner</a:t>
            </a:r>
          </a:p>
        </p:txBody>
      </p:sp>
    </p:spTree>
    <p:extLst>
      <p:ext uri="{BB962C8B-B14F-4D97-AF65-F5344CB8AC3E}">
        <p14:creationId xmlns:p14="http://schemas.microsoft.com/office/powerpoint/2010/main" val="99266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9"/>
                                        </p:tgtEl>
                                      </p:cBhvr>
                                      <p:by x="60000" y="60000"/>
                                    </p:animScale>
                                  </p:childTnLst>
                                </p:cTn>
                              </p:par>
                              <p:par>
                                <p:cTn id="7" presetID="49" presetClass="path" presetSubtype="0" accel="50000" decel="50000" fill="hold" nodeType="withEffect">
                                  <p:stCondLst>
                                    <p:cond delay="0"/>
                                  </p:stCondLst>
                                  <p:childTnLst>
                                    <p:animMotion origin="layout" path="M 0 -3.7037E-7 L 0.25846 -0.00231 " pathEditMode="relative" rAng="0" ptsTypes="AA">
                                      <p:cBhvr>
                                        <p:cTn id="8" dur="1000" fill="hold"/>
                                        <p:tgtEl>
                                          <p:spTgt spid="9"/>
                                        </p:tgtEl>
                                        <p:attrNameLst>
                                          <p:attrName>ppt_x</p:attrName>
                                          <p:attrName>ppt_y</p:attrName>
                                        </p:attrNameLst>
                                      </p:cBhvr>
                                      <p:rCtr x="12917" y="-116"/>
                                    </p:animMotion>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500"/>
                                        <p:tgtEl>
                                          <p:spTgt spid="7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fade">
                                      <p:cBhvr>
                                        <p:cTn id="3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1" grpId="0" animBg="1"/>
      <p:bldP spid="72" grpId="0" animBg="1"/>
      <p:bldP spid="73" grpId="0" animBg="1"/>
      <p:bldP spid="7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F1D8-2ADB-40D6-8959-0FF42B26E699}"/>
              </a:ext>
            </a:extLst>
          </p:cNvPr>
          <p:cNvSpPr>
            <a:spLocks noGrp="1"/>
          </p:cNvSpPr>
          <p:nvPr>
            <p:ph type="title"/>
          </p:nvPr>
        </p:nvSpPr>
        <p:spPr/>
        <p:txBody>
          <a:bodyPr/>
          <a:lstStyle/>
          <a:p>
            <a:r>
              <a:rPr lang="en-US"/>
              <a:t>Key Azure Integrations</a:t>
            </a:r>
          </a:p>
        </p:txBody>
      </p:sp>
      <p:sp>
        <p:nvSpPr>
          <p:cNvPr id="10" name="Freeform: Shape 9">
            <a:extLst>
              <a:ext uri="{FF2B5EF4-FFF2-40B4-BE49-F238E27FC236}">
                <a16:creationId xmlns:a16="http://schemas.microsoft.com/office/drawing/2014/main" id="{B13456B2-8CE0-4128-801E-E16E150450EF}"/>
              </a:ext>
            </a:extLst>
          </p:cNvPr>
          <p:cNvSpPr/>
          <p:nvPr/>
        </p:nvSpPr>
        <p:spPr bwMode="auto">
          <a:xfrm>
            <a:off x="2229719" y="2125061"/>
            <a:ext cx="8009800" cy="4184152"/>
          </a:xfrm>
          <a:custGeom>
            <a:avLst/>
            <a:gdLst>
              <a:gd name="connsiteX0" fmla="*/ 6096000 w 12192000"/>
              <a:gd name="connsiteY0" fmla="*/ 0 h 6368847"/>
              <a:gd name="connsiteX1" fmla="*/ 12192000 w 12192000"/>
              <a:gd name="connsiteY1" fmla="*/ 6096000 h 6368847"/>
              <a:gd name="connsiteX2" fmla="*/ 12185101 w 12192000"/>
              <a:gd name="connsiteY2" fmla="*/ 6368847 h 6368847"/>
              <a:gd name="connsiteX3" fmla="*/ 6899 w 12192000"/>
              <a:gd name="connsiteY3" fmla="*/ 6368847 h 6368847"/>
              <a:gd name="connsiteX4" fmla="*/ 0 w 12192000"/>
              <a:gd name="connsiteY4" fmla="*/ 6096000 h 6368847"/>
              <a:gd name="connsiteX5" fmla="*/ 6096000 w 12192000"/>
              <a:gd name="connsiteY5" fmla="*/ 0 h 636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368847">
                <a:moveTo>
                  <a:pt x="6096000" y="0"/>
                </a:moveTo>
                <a:cubicBezTo>
                  <a:pt x="9462728" y="0"/>
                  <a:pt x="12192000" y="2729272"/>
                  <a:pt x="12192000" y="6096000"/>
                </a:cubicBezTo>
                <a:lnTo>
                  <a:pt x="12185101" y="6368847"/>
                </a:lnTo>
                <a:lnTo>
                  <a:pt x="6899" y="6368847"/>
                </a:lnTo>
                <a:lnTo>
                  <a:pt x="0" y="6096000"/>
                </a:lnTo>
                <a:cubicBezTo>
                  <a:pt x="0" y="2729272"/>
                  <a:pt x="2729272" y="0"/>
                  <a:pt x="6096000" y="0"/>
                </a:cubicBez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a:defRPr/>
            </a:pPr>
            <a:endParaRPr lang="en-US" sz="1000" b="1">
              <a:solidFill>
                <a:schemeClr val="bg1"/>
              </a:soli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15246D23-F41B-4423-A3E3-98568A519CA1}"/>
              </a:ext>
            </a:extLst>
          </p:cNvPr>
          <p:cNvCxnSpPr>
            <a:cxnSpLocks/>
          </p:cNvCxnSpPr>
          <p:nvPr/>
        </p:nvCxnSpPr>
        <p:spPr>
          <a:xfrm>
            <a:off x="551112" y="3861926"/>
            <a:ext cx="5670660" cy="2447288"/>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1868035-8AD8-4ECC-BAFC-07DB65F7998F}"/>
              </a:ext>
            </a:extLst>
          </p:cNvPr>
          <p:cNvCxnSpPr>
            <a:cxnSpLocks/>
          </p:cNvCxnSpPr>
          <p:nvPr/>
        </p:nvCxnSpPr>
        <p:spPr>
          <a:xfrm>
            <a:off x="1887255" y="1794468"/>
            <a:ext cx="4334517" cy="4514747"/>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7A93C6-DC54-43B7-AACA-0D3F81B41962}"/>
              </a:ext>
            </a:extLst>
          </p:cNvPr>
          <p:cNvCxnSpPr>
            <a:cxnSpLocks/>
          </p:cNvCxnSpPr>
          <p:nvPr/>
        </p:nvCxnSpPr>
        <p:spPr>
          <a:xfrm flipH="1">
            <a:off x="6234621" y="3842882"/>
            <a:ext cx="5691141" cy="2466333"/>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2DBC43-2CF2-4477-A221-2069B3A88E82}"/>
              </a:ext>
            </a:extLst>
          </p:cNvPr>
          <p:cNvCxnSpPr>
            <a:cxnSpLocks/>
          </p:cNvCxnSpPr>
          <p:nvPr/>
        </p:nvCxnSpPr>
        <p:spPr>
          <a:xfrm flipH="1">
            <a:off x="6221772" y="144379"/>
            <a:ext cx="2602783" cy="5738810"/>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7743E2-C01C-4E6F-BFC9-F86FF903D55D}"/>
              </a:ext>
            </a:extLst>
          </p:cNvPr>
          <p:cNvCxnSpPr>
            <a:cxnSpLocks/>
          </p:cNvCxnSpPr>
          <p:nvPr/>
        </p:nvCxnSpPr>
        <p:spPr>
          <a:xfrm flipH="1">
            <a:off x="6163815" y="145273"/>
            <a:ext cx="23672" cy="5681326"/>
          </a:xfrm>
          <a:prstGeom prst="line">
            <a:avLst/>
          </a:prstGeom>
          <a:ln w="19050">
            <a:solidFill>
              <a:schemeClr val="bg1">
                <a:lumMod val="75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4850E3E-5246-4339-BD7D-4CD64CF821C3}"/>
              </a:ext>
            </a:extLst>
          </p:cNvPr>
          <p:cNvCxnSpPr>
            <a:cxnSpLocks/>
          </p:cNvCxnSpPr>
          <p:nvPr/>
        </p:nvCxnSpPr>
        <p:spPr>
          <a:xfrm>
            <a:off x="3469585" y="182197"/>
            <a:ext cx="2752186" cy="5700993"/>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D51E2F-72EA-4ADB-B354-9BE6E8399112}"/>
              </a:ext>
            </a:extLst>
          </p:cNvPr>
          <p:cNvCxnSpPr>
            <a:cxnSpLocks/>
          </p:cNvCxnSpPr>
          <p:nvPr/>
        </p:nvCxnSpPr>
        <p:spPr>
          <a:xfrm flipH="1">
            <a:off x="6221774" y="1776495"/>
            <a:ext cx="4380357" cy="4532719"/>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F64FE168-E11E-452D-8751-F3F363374311}"/>
              </a:ext>
            </a:extLst>
          </p:cNvPr>
          <p:cNvSpPr/>
          <p:nvPr/>
        </p:nvSpPr>
        <p:spPr bwMode="auto">
          <a:xfrm>
            <a:off x="3803051" y="3745961"/>
            <a:ext cx="4837440" cy="2563252"/>
          </a:xfrm>
          <a:custGeom>
            <a:avLst/>
            <a:gdLst>
              <a:gd name="connsiteX0" fmla="*/ 6096000 w 12192000"/>
              <a:gd name="connsiteY0" fmla="*/ 0 h 6368847"/>
              <a:gd name="connsiteX1" fmla="*/ 12192000 w 12192000"/>
              <a:gd name="connsiteY1" fmla="*/ 6096000 h 6368847"/>
              <a:gd name="connsiteX2" fmla="*/ 12185101 w 12192000"/>
              <a:gd name="connsiteY2" fmla="*/ 6368847 h 6368847"/>
              <a:gd name="connsiteX3" fmla="*/ 6899 w 12192000"/>
              <a:gd name="connsiteY3" fmla="*/ 6368847 h 6368847"/>
              <a:gd name="connsiteX4" fmla="*/ 0 w 12192000"/>
              <a:gd name="connsiteY4" fmla="*/ 6096000 h 6368847"/>
              <a:gd name="connsiteX5" fmla="*/ 6096000 w 12192000"/>
              <a:gd name="connsiteY5" fmla="*/ 0 h 636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368847">
                <a:moveTo>
                  <a:pt x="6096000" y="0"/>
                </a:moveTo>
                <a:cubicBezTo>
                  <a:pt x="9462728" y="0"/>
                  <a:pt x="12192000" y="2729272"/>
                  <a:pt x="12192000" y="6096000"/>
                </a:cubicBezTo>
                <a:lnTo>
                  <a:pt x="12185101" y="6368847"/>
                </a:lnTo>
                <a:lnTo>
                  <a:pt x="6899" y="6368847"/>
                </a:lnTo>
                <a:lnTo>
                  <a:pt x="0" y="6096000"/>
                </a:lnTo>
                <a:cubicBezTo>
                  <a:pt x="0" y="2729272"/>
                  <a:pt x="2729272" y="0"/>
                  <a:pt x="6096000" y="0"/>
                </a:cubicBezTo>
                <a:close/>
              </a:path>
            </a:pathLst>
          </a:custGeom>
          <a:solidFill>
            <a:schemeClr val="bg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a:defRPr/>
            </a:pPr>
            <a:endParaRPr lang="en-US" sz="1999">
              <a:solidFill>
                <a:schemeClr val="bg1"/>
              </a:solidFill>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BA578B33-DF95-44F4-888F-A5414340468F}"/>
              </a:ext>
            </a:extLst>
          </p:cNvPr>
          <p:cNvSpPr/>
          <p:nvPr/>
        </p:nvSpPr>
        <p:spPr>
          <a:xfrm>
            <a:off x="9981339" y="5252940"/>
            <a:ext cx="2127870" cy="830997"/>
          </a:xfrm>
          <a:prstGeom prst="rect">
            <a:avLst/>
          </a:prstGeom>
        </p:spPr>
        <p:txBody>
          <a:bodyPr wrap="square" lIns="182832">
            <a:spAutoFit/>
          </a:bodyPr>
          <a:lstStyle/>
          <a:p>
            <a:pPr algn="ctr" defTabSz="914093">
              <a:defRPr/>
            </a:pPr>
            <a:r>
              <a:rPr lang="en-US" sz="1600">
                <a:solidFill>
                  <a:schemeClr val="bg2">
                    <a:lumMod val="25000"/>
                  </a:schemeClr>
                </a:solidFill>
                <a:latin typeface="Segoe UI Semibold"/>
              </a:rPr>
              <a:t>Stack/Stack Edge</a:t>
            </a:r>
          </a:p>
          <a:p>
            <a:pPr algn="ctr" defTabSz="914093">
              <a:defRPr/>
            </a:pPr>
            <a:r>
              <a:rPr lang="en-US" sz="1600">
                <a:solidFill>
                  <a:schemeClr val="bg2">
                    <a:lumMod val="25000"/>
                  </a:schemeClr>
                </a:solidFill>
                <a:latin typeface="Segoe UI Semibold"/>
              </a:rPr>
              <a:t>&amp;</a:t>
            </a:r>
          </a:p>
          <a:p>
            <a:pPr algn="ctr" defTabSz="914093">
              <a:defRPr/>
            </a:pPr>
            <a:r>
              <a:rPr lang="en-US" sz="1600">
                <a:solidFill>
                  <a:schemeClr val="bg2">
                    <a:lumMod val="25000"/>
                  </a:schemeClr>
                </a:solidFill>
                <a:latin typeface="Segoe UI Semibold"/>
              </a:rPr>
              <a:t>Edge Zones</a:t>
            </a:r>
          </a:p>
        </p:txBody>
      </p:sp>
      <p:sp>
        <p:nvSpPr>
          <p:cNvPr id="20" name="Rectangle 19">
            <a:extLst>
              <a:ext uri="{FF2B5EF4-FFF2-40B4-BE49-F238E27FC236}">
                <a16:creationId xmlns:a16="http://schemas.microsoft.com/office/drawing/2014/main" id="{EEE6EB0B-8AC6-4E96-9C40-2C2BD52CA2FF}"/>
              </a:ext>
            </a:extLst>
          </p:cNvPr>
          <p:cNvSpPr/>
          <p:nvPr/>
        </p:nvSpPr>
        <p:spPr>
          <a:xfrm>
            <a:off x="89606" y="5120608"/>
            <a:ext cx="2009269" cy="757130"/>
          </a:xfrm>
          <a:prstGeom prst="rect">
            <a:avLst/>
          </a:prstGeom>
        </p:spPr>
        <p:txBody>
          <a:bodyPr wrap="square" lIns="182832">
            <a:spAutoFit/>
          </a:bodyPr>
          <a:lstStyle/>
          <a:p>
            <a:pPr algn="ctr" defTabSz="914093">
              <a:lnSpc>
                <a:spcPct val="90000"/>
              </a:lnSpc>
              <a:spcAft>
                <a:spcPts val="800"/>
              </a:spcAft>
              <a:defRPr/>
            </a:pPr>
            <a:r>
              <a:rPr lang="en-US" sz="1600">
                <a:solidFill>
                  <a:schemeClr val="bg2">
                    <a:lumMod val="25000"/>
                  </a:schemeClr>
                </a:solidFill>
                <a:latin typeface="Segoe UI Semibold"/>
                <a:ea typeface="Calibri" panose="020F0502020204030204" pitchFamily="34" charset="0"/>
              </a:rPr>
              <a:t>Threat Intelligence/ Security Events</a:t>
            </a:r>
          </a:p>
        </p:txBody>
      </p:sp>
      <p:sp>
        <p:nvSpPr>
          <p:cNvPr id="25" name="TextBox 24">
            <a:hlinkClick r:id="rId3"/>
            <a:extLst>
              <a:ext uri="{FF2B5EF4-FFF2-40B4-BE49-F238E27FC236}">
                <a16:creationId xmlns:a16="http://schemas.microsoft.com/office/drawing/2014/main" id="{1A2CF3F0-37CB-4021-8D1C-D3DF24AA119D}"/>
              </a:ext>
            </a:extLst>
          </p:cNvPr>
          <p:cNvSpPr txBox="1"/>
          <p:nvPr/>
        </p:nvSpPr>
        <p:spPr>
          <a:xfrm>
            <a:off x="3746544" y="3569774"/>
            <a:ext cx="1350888" cy="400110"/>
          </a:xfrm>
          <a:prstGeom prst="rect">
            <a:avLst/>
          </a:prstGeom>
          <a:noFill/>
        </p:spPr>
        <p:txBody>
          <a:bodyPr wrap="square" lIns="0" rIns="0" rtlCol="0">
            <a:spAutoFit/>
          </a:bodyPr>
          <a:lstStyle/>
          <a:p>
            <a:pPr algn="ctr"/>
            <a:r>
              <a:rPr lang="en-US" sz="1000" b="1">
                <a:solidFill>
                  <a:schemeClr val="bg1"/>
                </a:solidFill>
              </a:rPr>
              <a:t>ARM</a:t>
            </a:r>
          </a:p>
          <a:p>
            <a:pPr algn="ctr"/>
            <a:r>
              <a:rPr lang="en-US" sz="1000" b="1">
                <a:solidFill>
                  <a:schemeClr val="bg1"/>
                </a:solidFill>
              </a:rPr>
              <a:t>Templates</a:t>
            </a:r>
          </a:p>
        </p:txBody>
      </p:sp>
      <p:sp>
        <p:nvSpPr>
          <p:cNvPr id="27" name="TextBox 26">
            <a:extLst>
              <a:ext uri="{FF2B5EF4-FFF2-40B4-BE49-F238E27FC236}">
                <a16:creationId xmlns:a16="http://schemas.microsoft.com/office/drawing/2014/main" id="{9E5CE68D-A052-4AD5-9206-F9576685736F}"/>
              </a:ext>
            </a:extLst>
          </p:cNvPr>
          <p:cNvSpPr txBox="1"/>
          <p:nvPr/>
        </p:nvSpPr>
        <p:spPr>
          <a:xfrm>
            <a:off x="4836056" y="3222518"/>
            <a:ext cx="1512911" cy="400110"/>
          </a:xfrm>
          <a:prstGeom prst="rect">
            <a:avLst/>
          </a:prstGeom>
          <a:noFill/>
        </p:spPr>
        <p:txBody>
          <a:bodyPr wrap="square" lIns="0" rIns="0" rtlCol="0">
            <a:spAutoFit/>
          </a:bodyPr>
          <a:lstStyle/>
          <a:p>
            <a:pPr algn="ctr"/>
            <a:r>
              <a:rPr lang="en-US" sz="1000" b="1">
                <a:solidFill>
                  <a:schemeClr val="bg1"/>
                </a:solidFill>
              </a:rPr>
              <a:t>Azure</a:t>
            </a:r>
          </a:p>
          <a:p>
            <a:pPr algn="ctr"/>
            <a:r>
              <a:rPr lang="en-US" sz="1000" b="1">
                <a:solidFill>
                  <a:schemeClr val="bg1"/>
                </a:solidFill>
              </a:rPr>
              <a:t>Virtual WAN</a:t>
            </a:r>
          </a:p>
        </p:txBody>
      </p:sp>
      <p:sp>
        <p:nvSpPr>
          <p:cNvPr id="28" name="Rectangle 27">
            <a:extLst>
              <a:ext uri="{FF2B5EF4-FFF2-40B4-BE49-F238E27FC236}">
                <a16:creationId xmlns:a16="http://schemas.microsoft.com/office/drawing/2014/main" id="{97194140-41F5-4319-96FA-39DA065E0AB1}"/>
              </a:ext>
            </a:extLst>
          </p:cNvPr>
          <p:cNvSpPr/>
          <p:nvPr/>
        </p:nvSpPr>
        <p:spPr>
          <a:xfrm>
            <a:off x="1001404" y="3588995"/>
            <a:ext cx="2009269" cy="313932"/>
          </a:xfrm>
          <a:prstGeom prst="rect">
            <a:avLst/>
          </a:prstGeom>
        </p:spPr>
        <p:txBody>
          <a:bodyPr wrap="square" lIns="182832">
            <a:spAutoFit/>
          </a:bodyPr>
          <a:lstStyle/>
          <a:p>
            <a:pPr algn="ctr" defTabSz="914093">
              <a:lnSpc>
                <a:spcPct val="90000"/>
              </a:lnSpc>
              <a:spcAft>
                <a:spcPts val="800"/>
              </a:spcAft>
              <a:defRPr/>
            </a:pPr>
            <a:r>
              <a:rPr lang="en-US" sz="1600">
                <a:solidFill>
                  <a:schemeClr val="bg2">
                    <a:lumMod val="25000"/>
                  </a:schemeClr>
                </a:solidFill>
                <a:latin typeface="Segoe UI Semibold"/>
                <a:ea typeface="Calibri" panose="020F0502020204030204" pitchFamily="34" charset="0"/>
              </a:rPr>
              <a:t>Automation</a:t>
            </a:r>
          </a:p>
        </p:txBody>
      </p:sp>
      <p:sp>
        <p:nvSpPr>
          <p:cNvPr id="29" name="Rectangle 28">
            <a:extLst>
              <a:ext uri="{FF2B5EF4-FFF2-40B4-BE49-F238E27FC236}">
                <a16:creationId xmlns:a16="http://schemas.microsoft.com/office/drawing/2014/main" id="{C66A4B26-BA0E-4E7F-89D0-DFFF250AE917}"/>
              </a:ext>
            </a:extLst>
          </p:cNvPr>
          <p:cNvSpPr/>
          <p:nvPr/>
        </p:nvSpPr>
        <p:spPr>
          <a:xfrm>
            <a:off x="2428502" y="2018286"/>
            <a:ext cx="2009269" cy="638123"/>
          </a:xfrm>
          <a:prstGeom prst="rect">
            <a:avLst/>
          </a:prstGeom>
        </p:spPr>
        <p:txBody>
          <a:bodyPr wrap="square" lIns="182832">
            <a:spAutoFit/>
          </a:bodyPr>
          <a:lstStyle/>
          <a:p>
            <a:pPr algn="ctr" defTabSz="914093">
              <a:lnSpc>
                <a:spcPct val="90000"/>
              </a:lnSpc>
              <a:spcAft>
                <a:spcPts val="800"/>
              </a:spcAft>
              <a:defRPr/>
            </a:pPr>
            <a:r>
              <a:rPr lang="en-US" sz="1600">
                <a:solidFill>
                  <a:schemeClr val="bg2">
                    <a:lumMod val="25000"/>
                  </a:schemeClr>
                </a:solidFill>
                <a:latin typeface="Segoe UI Semibold"/>
                <a:ea typeface="Calibri" panose="020F0502020204030204" pitchFamily="34" charset="0"/>
              </a:rPr>
              <a:t>Provisioning and</a:t>
            </a:r>
          </a:p>
          <a:p>
            <a:pPr algn="ctr" defTabSz="914093">
              <a:lnSpc>
                <a:spcPct val="90000"/>
              </a:lnSpc>
              <a:spcAft>
                <a:spcPts val="800"/>
              </a:spcAft>
              <a:defRPr/>
            </a:pPr>
            <a:r>
              <a:rPr lang="en-US" sz="1600">
                <a:solidFill>
                  <a:schemeClr val="bg2">
                    <a:lumMod val="25000"/>
                  </a:schemeClr>
                </a:solidFill>
                <a:latin typeface="Segoe UI Semibold"/>
                <a:ea typeface="Calibri" panose="020F0502020204030204" pitchFamily="34" charset="0"/>
              </a:rPr>
              <a:t>Automation</a:t>
            </a:r>
          </a:p>
        </p:txBody>
      </p:sp>
      <p:sp>
        <p:nvSpPr>
          <p:cNvPr id="33" name="Rectangle 32">
            <a:extLst>
              <a:ext uri="{FF2B5EF4-FFF2-40B4-BE49-F238E27FC236}">
                <a16:creationId xmlns:a16="http://schemas.microsoft.com/office/drawing/2014/main" id="{EBAFF87A-BA4F-4E55-AA34-515C8C8C0E49}"/>
              </a:ext>
            </a:extLst>
          </p:cNvPr>
          <p:cNvSpPr/>
          <p:nvPr/>
        </p:nvSpPr>
        <p:spPr>
          <a:xfrm>
            <a:off x="4101842" y="1552823"/>
            <a:ext cx="2009269" cy="313932"/>
          </a:xfrm>
          <a:prstGeom prst="rect">
            <a:avLst/>
          </a:prstGeom>
        </p:spPr>
        <p:txBody>
          <a:bodyPr wrap="square" lIns="182832">
            <a:spAutoFit/>
          </a:bodyPr>
          <a:lstStyle/>
          <a:p>
            <a:pPr algn="ctr" defTabSz="914093">
              <a:lnSpc>
                <a:spcPct val="90000"/>
              </a:lnSpc>
              <a:spcAft>
                <a:spcPts val="800"/>
              </a:spcAft>
              <a:defRPr/>
            </a:pPr>
            <a:r>
              <a:rPr lang="en-US" sz="1600">
                <a:solidFill>
                  <a:schemeClr val="bg2">
                    <a:lumMod val="25000"/>
                  </a:schemeClr>
                </a:solidFill>
                <a:latin typeface="Segoe UI Semibold"/>
                <a:ea typeface="Calibri" panose="020F0502020204030204" pitchFamily="34" charset="0"/>
              </a:rPr>
              <a:t>Connectivity</a:t>
            </a:r>
          </a:p>
        </p:txBody>
      </p:sp>
      <p:sp>
        <p:nvSpPr>
          <p:cNvPr id="34" name="Rectangle 33">
            <a:extLst>
              <a:ext uri="{FF2B5EF4-FFF2-40B4-BE49-F238E27FC236}">
                <a16:creationId xmlns:a16="http://schemas.microsoft.com/office/drawing/2014/main" id="{B5A32DC6-D909-4499-9575-3560D91DAA64}"/>
              </a:ext>
            </a:extLst>
          </p:cNvPr>
          <p:cNvSpPr/>
          <p:nvPr/>
        </p:nvSpPr>
        <p:spPr>
          <a:xfrm>
            <a:off x="7888865" y="2157381"/>
            <a:ext cx="2009269" cy="313932"/>
          </a:xfrm>
          <a:prstGeom prst="rect">
            <a:avLst/>
          </a:prstGeom>
        </p:spPr>
        <p:txBody>
          <a:bodyPr wrap="square" lIns="182832">
            <a:spAutoFit/>
          </a:bodyPr>
          <a:lstStyle/>
          <a:p>
            <a:pPr algn="ctr" defTabSz="914093">
              <a:lnSpc>
                <a:spcPct val="90000"/>
              </a:lnSpc>
              <a:spcAft>
                <a:spcPts val="800"/>
              </a:spcAft>
              <a:defRPr/>
            </a:pPr>
            <a:r>
              <a:rPr lang="en-US" sz="1600">
                <a:solidFill>
                  <a:schemeClr val="bg2">
                    <a:lumMod val="25000"/>
                  </a:schemeClr>
                </a:solidFill>
                <a:latin typeface="Segoe UI Semibold"/>
                <a:ea typeface="Calibri" panose="020F0502020204030204" pitchFamily="34" charset="0"/>
              </a:rPr>
              <a:t>Platform Security</a:t>
            </a:r>
          </a:p>
        </p:txBody>
      </p:sp>
      <p:sp>
        <p:nvSpPr>
          <p:cNvPr id="35" name="Rectangle 34">
            <a:extLst>
              <a:ext uri="{FF2B5EF4-FFF2-40B4-BE49-F238E27FC236}">
                <a16:creationId xmlns:a16="http://schemas.microsoft.com/office/drawing/2014/main" id="{65F7E8AA-7E85-42B1-A113-6EA6DC2DAE5C}"/>
              </a:ext>
            </a:extLst>
          </p:cNvPr>
          <p:cNvSpPr/>
          <p:nvPr/>
        </p:nvSpPr>
        <p:spPr>
          <a:xfrm>
            <a:off x="6187487" y="1508729"/>
            <a:ext cx="2009269" cy="535531"/>
          </a:xfrm>
          <a:prstGeom prst="rect">
            <a:avLst/>
          </a:prstGeom>
        </p:spPr>
        <p:txBody>
          <a:bodyPr wrap="square" lIns="182832">
            <a:spAutoFit/>
          </a:bodyPr>
          <a:lstStyle/>
          <a:p>
            <a:pPr algn="ctr" defTabSz="914093">
              <a:lnSpc>
                <a:spcPct val="90000"/>
              </a:lnSpc>
              <a:spcAft>
                <a:spcPts val="800"/>
              </a:spcAft>
              <a:defRPr/>
            </a:pPr>
            <a:r>
              <a:rPr lang="en-US" sz="1600">
                <a:solidFill>
                  <a:schemeClr val="bg2">
                    <a:lumMod val="25000"/>
                  </a:schemeClr>
                </a:solidFill>
                <a:latin typeface="Segoe UI Semibold"/>
                <a:ea typeface="Calibri" panose="020F0502020204030204" pitchFamily="34" charset="0"/>
              </a:rPr>
              <a:t>Scale-Up and Scale-Out Security</a:t>
            </a:r>
          </a:p>
        </p:txBody>
      </p:sp>
      <p:sp>
        <p:nvSpPr>
          <p:cNvPr id="36" name="Rectangle 35">
            <a:extLst>
              <a:ext uri="{FF2B5EF4-FFF2-40B4-BE49-F238E27FC236}">
                <a16:creationId xmlns:a16="http://schemas.microsoft.com/office/drawing/2014/main" id="{10AC9DC2-6A7C-46B3-9AC6-21B9C8A2F7A3}"/>
              </a:ext>
            </a:extLst>
          </p:cNvPr>
          <p:cNvSpPr/>
          <p:nvPr/>
        </p:nvSpPr>
        <p:spPr>
          <a:xfrm>
            <a:off x="9307739" y="3498312"/>
            <a:ext cx="2009269" cy="535531"/>
          </a:xfrm>
          <a:prstGeom prst="rect">
            <a:avLst/>
          </a:prstGeom>
        </p:spPr>
        <p:txBody>
          <a:bodyPr wrap="square" lIns="182832">
            <a:spAutoFit/>
          </a:bodyPr>
          <a:lstStyle/>
          <a:p>
            <a:pPr algn="ctr" defTabSz="914093">
              <a:lnSpc>
                <a:spcPct val="90000"/>
              </a:lnSpc>
              <a:spcAft>
                <a:spcPts val="800"/>
              </a:spcAft>
              <a:defRPr/>
            </a:pPr>
            <a:r>
              <a:rPr lang="en-US" sz="1600">
                <a:solidFill>
                  <a:schemeClr val="bg2">
                    <a:lumMod val="25000"/>
                  </a:schemeClr>
                </a:solidFill>
                <a:latin typeface="Segoe UI Semibold"/>
                <a:ea typeface="Calibri" panose="020F0502020204030204" pitchFamily="34" charset="0"/>
              </a:rPr>
              <a:t>Active Directory</a:t>
            </a:r>
            <a:br>
              <a:rPr lang="en-US" sz="1600">
                <a:solidFill>
                  <a:schemeClr val="bg2">
                    <a:lumMod val="25000"/>
                  </a:schemeClr>
                </a:solidFill>
                <a:latin typeface="Segoe UI Semibold"/>
                <a:ea typeface="Calibri" panose="020F0502020204030204" pitchFamily="34" charset="0"/>
              </a:rPr>
            </a:br>
            <a:r>
              <a:rPr lang="en-US" sz="1600">
                <a:solidFill>
                  <a:schemeClr val="bg2">
                    <a:lumMod val="25000"/>
                  </a:schemeClr>
                </a:solidFill>
                <a:latin typeface="Segoe UI Semibold"/>
                <a:ea typeface="Calibri" panose="020F0502020204030204" pitchFamily="34" charset="0"/>
              </a:rPr>
              <a:t>Integration</a:t>
            </a:r>
          </a:p>
        </p:txBody>
      </p:sp>
      <p:sp>
        <p:nvSpPr>
          <p:cNvPr id="56" name="TextBox 55">
            <a:extLst>
              <a:ext uri="{FF2B5EF4-FFF2-40B4-BE49-F238E27FC236}">
                <a16:creationId xmlns:a16="http://schemas.microsoft.com/office/drawing/2014/main" id="{A5E38EAF-64E4-43D6-A5CB-A94DF6E9C371}"/>
              </a:ext>
            </a:extLst>
          </p:cNvPr>
          <p:cNvSpPr txBox="1"/>
          <p:nvPr/>
        </p:nvSpPr>
        <p:spPr>
          <a:xfrm>
            <a:off x="2032352" y="5863715"/>
            <a:ext cx="1833383" cy="307777"/>
          </a:xfrm>
          <a:prstGeom prst="rect">
            <a:avLst/>
          </a:prstGeom>
          <a:noFill/>
        </p:spPr>
        <p:txBody>
          <a:bodyPr wrap="square" rtlCol="0">
            <a:spAutoFit/>
          </a:bodyPr>
          <a:lstStyle/>
          <a:p>
            <a:pPr algn="ctr"/>
            <a:r>
              <a:rPr lang="en-US" sz="1400">
                <a:solidFill>
                  <a:schemeClr val="bg1"/>
                </a:solidFill>
              </a:rPr>
              <a:t>Azure</a:t>
            </a:r>
            <a:r>
              <a:rPr lang="en-US" sz="1400">
                <a:solidFill>
                  <a:schemeClr val="bg2">
                    <a:lumMod val="25000"/>
                  </a:schemeClr>
                </a:solidFill>
              </a:rPr>
              <a:t> </a:t>
            </a:r>
            <a:r>
              <a:rPr lang="en-US" sz="1400">
                <a:solidFill>
                  <a:schemeClr val="bg1"/>
                </a:solidFill>
              </a:rPr>
              <a:t>Sentinel</a:t>
            </a:r>
          </a:p>
        </p:txBody>
      </p:sp>
      <p:sp>
        <p:nvSpPr>
          <p:cNvPr id="53" name="TextBox 52">
            <a:extLst>
              <a:ext uri="{FF2B5EF4-FFF2-40B4-BE49-F238E27FC236}">
                <a16:creationId xmlns:a16="http://schemas.microsoft.com/office/drawing/2014/main" id="{7F6BCF49-7BCB-40F8-991C-F2D9FDFF4488}"/>
              </a:ext>
            </a:extLst>
          </p:cNvPr>
          <p:cNvSpPr txBox="1"/>
          <p:nvPr/>
        </p:nvSpPr>
        <p:spPr>
          <a:xfrm>
            <a:off x="2694222" y="4422009"/>
            <a:ext cx="1198636" cy="430887"/>
          </a:xfrm>
          <a:prstGeom prst="rect">
            <a:avLst/>
          </a:prstGeom>
          <a:noFill/>
        </p:spPr>
        <p:txBody>
          <a:bodyPr wrap="square" rtlCol="0">
            <a:spAutoFit/>
          </a:bodyPr>
          <a:lstStyle/>
          <a:p>
            <a:pPr algn="ctr"/>
            <a:r>
              <a:rPr lang="en-US" sz="1100" b="1">
                <a:solidFill>
                  <a:schemeClr val="bg1"/>
                </a:solidFill>
              </a:rPr>
              <a:t>Azure Cloud Functions</a:t>
            </a:r>
          </a:p>
        </p:txBody>
      </p:sp>
      <p:sp>
        <p:nvSpPr>
          <p:cNvPr id="49" name="TextBox 48">
            <a:extLst>
              <a:ext uri="{FF2B5EF4-FFF2-40B4-BE49-F238E27FC236}">
                <a16:creationId xmlns:a16="http://schemas.microsoft.com/office/drawing/2014/main" id="{EB2F3850-E92B-4EE1-89D1-954164112A73}"/>
              </a:ext>
            </a:extLst>
          </p:cNvPr>
          <p:cNvSpPr txBox="1"/>
          <p:nvPr/>
        </p:nvSpPr>
        <p:spPr>
          <a:xfrm>
            <a:off x="6173735" y="3039503"/>
            <a:ext cx="1239967" cy="553998"/>
          </a:xfrm>
          <a:prstGeom prst="rect">
            <a:avLst/>
          </a:prstGeom>
          <a:noFill/>
        </p:spPr>
        <p:txBody>
          <a:bodyPr wrap="square" lIns="0" rIns="0" rtlCol="0">
            <a:spAutoFit/>
          </a:bodyPr>
          <a:lstStyle/>
          <a:p>
            <a:pPr algn="ctr"/>
            <a:r>
              <a:rPr lang="en-US" sz="1000" b="1">
                <a:solidFill>
                  <a:schemeClr val="bg1"/>
                </a:solidFill>
              </a:rPr>
              <a:t>Azure</a:t>
            </a:r>
          </a:p>
          <a:p>
            <a:pPr algn="ctr"/>
            <a:r>
              <a:rPr lang="en-US" sz="1000" b="1">
                <a:solidFill>
                  <a:schemeClr val="bg1"/>
                </a:solidFill>
              </a:rPr>
              <a:t>Virtual Machine Scale Sets</a:t>
            </a:r>
          </a:p>
        </p:txBody>
      </p:sp>
      <p:pic>
        <p:nvPicPr>
          <p:cNvPr id="40" name="Picture 39" descr="A drawing of a face&#10;&#10;Description automatically generated">
            <a:hlinkClick r:id="rId3"/>
            <a:extLst>
              <a:ext uri="{FF2B5EF4-FFF2-40B4-BE49-F238E27FC236}">
                <a16:creationId xmlns:a16="http://schemas.microsoft.com/office/drawing/2014/main" id="{27F20590-0871-483A-AAE0-A5FCF0563AA9}"/>
              </a:ext>
            </a:extLst>
          </p:cNvPr>
          <p:cNvPicPr>
            <a:picLocks noChangeAspect="1"/>
          </p:cNvPicPr>
          <p:nvPr/>
        </p:nvPicPr>
        <p:blipFill>
          <a:blip r:embed="rId4" cstate="screen">
            <a:clrChange>
              <a:clrFrom>
                <a:srgbClr val="0072C5"/>
              </a:clrFrom>
              <a:clrTo>
                <a:srgbClr val="0072C5">
                  <a:alpha val="0"/>
                </a:srgbClr>
              </a:clrTo>
            </a:clrChange>
            <a:extLst>
              <a:ext uri="{28A0092B-C50C-407E-A947-70E740481C1C}">
                <a14:useLocalDpi xmlns:a14="http://schemas.microsoft.com/office/drawing/2010/main" val="0"/>
              </a:ext>
            </a:extLst>
          </a:blip>
          <a:stretch>
            <a:fillRect/>
          </a:stretch>
        </p:blipFill>
        <p:spPr>
          <a:xfrm>
            <a:off x="4110669" y="3091181"/>
            <a:ext cx="547589" cy="469903"/>
          </a:xfrm>
          <a:prstGeom prst="rect">
            <a:avLst/>
          </a:prstGeom>
          <a:effectLst>
            <a:outerShdw blurRad="50800" dist="38100" dir="2700000" algn="tl" rotWithShape="0">
              <a:prstClr val="black">
                <a:alpha val="40000"/>
              </a:prstClr>
            </a:outerShdw>
          </a:effectLst>
        </p:spPr>
      </p:pic>
      <p:grpSp>
        <p:nvGrpSpPr>
          <p:cNvPr id="41" name="Group 40">
            <a:extLst>
              <a:ext uri="{FF2B5EF4-FFF2-40B4-BE49-F238E27FC236}">
                <a16:creationId xmlns:a16="http://schemas.microsoft.com/office/drawing/2014/main" id="{C898470B-5F9F-4005-9B86-B0A8E5E73B0F}"/>
              </a:ext>
            </a:extLst>
          </p:cNvPr>
          <p:cNvGrpSpPr/>
          <p:nvPr/>
        </p:nvGrpSpPr>
        <p:grpSpPr>
          <a:xfrm>
            <a:off x="7387941" y="3086511"/>
            <a:ext cx="1224927" cy="980213"/>
            <a:chOff x="7262170" y="2942132"/>
            <a:chExt cx="1224927" cy="980213"/>
          </a:xfrm>
        </p:grpSpPr>
        <p:sp>
          <p:nvSpPr>
            <p:cNvPr id="47" name="TextBox 46">
              <a:extLst>
                <a:ext uri="{FF2B5EF4-FFF2-40B4-BE49-F238E27FC236}">
                  <a16:creationId xmlns:a16="http://schemas.microsoft.com/office/drawing/2014/main" id="{19801218-04B8-45EE-9BB8-FF002E4AE7A5}"/>
                </a:ext>
              </a:extLst>
            </p:cNvPr>
            <p:cNvSpPr txBox="1"/>
            <p:nvPr/>
          </p:nvSpPr>
          <p:spPr>
            <a:xfrm>
              <a:off x="7262170" y="3522235"/>
              <a:ext cx="1224927" cy="400110"/>
            </a:xfrm>
            <a:prstGeom prst="rect">
              <a:avLst/>
            </a:prstGeom>
            <a:noFill/>
          </p:spPr>
          <p:txBody>
            <a:bodyPr wrap="square" lIns="0" rIns="0" rtlCol="0">
              <a:spAutoFit/>
            </a:bodyPr>
            <a:lstStyle/>
            <a:p>
              <a:pPr algn="ctr"/>
              <a:r>
                <a:rPr lang="en-US" sz="1000" b="1">
                  <a:solidFill>
                    <a:schemeClr val="bg1"/>
                  </a:solidFill>
                </a:rPr>
                <a:t>Azure Security</a:t>
              </a:r>
            </a:p>
            <a:p>
              <a:pPr algn="ctr"/>
              <a:r>
                <a:rPr lang="en-US" sz="1000" b="1">
                  <a:solidFill>
                    <a:schemeClr val="bg1"/>
                  </a:solidFill>
                </a:rPr>
                <a:t>Center </a:t>
              </a:r>
            </a:p>
          </p:txBody>
        </p:sp>
        <p:pic>
          <p:nvPicPr>
            <p:cNvPr id="48" name="Graphic 16">
              <a:extLst>
                <a:ext uri="{FF2B5EF4-FFF2-40B4-BE49-F238E27FC236}">
                  <a16:creationId xmlns:a16="http://schemas.microsoft.com/office/drawing/2014/main" id="{3596859A-E1B5-4D7B-865F-59BBBE4FDB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82351" y="2942132"/>
              <a:ext cx="584563" cy="584563"/>
            </a:xfrm>
            <a:prstGeom prst="rect">
              <a:avLst/>
            </a:prstGeom>
          </p:spPr>
        </p:pic>
      </p:grpSp>
      <p:sp>
        <p:nvSpPr>
          <p:cNvPr id="45" name="TextBox 44">
            <a:extLst>
              <a:ext uri="{FF2B5EF4-FFF2-40B4-BE49-F238E27FC236}">
                <a16:creationId xmlns:a16="http://schemas.microsoft.com/office/drawing/2014/main" id="{5913DD38-578D-43B8-ADB1-A6F3C2EFD94A}"/>
              </a:ext>
            </a:extLst>
          </p:cNvPr>
          <p:cNvSpPr txBox="1"/>
          <p:nvPr/>
        </p:nvSpPr>
        <p:spPr>
          <a:xfrm>
            <a:off x="8518163" y="4419176"/>
            <a:ext cx="866746" cy="400110"/>
          </a:xfrm>
          <a:prstGeom prst="rect">
            <a:avLst/>
          </a:prstGeom>
          <a:noFill/>
        </p:spPr>
        <p:txBody>
          <a:bodyPr wrap="square" lIns="0" rIns="0" rtlCol="0">
            <a:spAutoFit/>
          </a:bodyPr>
          <a:lstStyle/>
          <a:p>
            <a:pPr algn="ctr"/>
            <a:r>
              <a:rPr lang="en-US" sz="1000" b="1">
                <a:solidFill>
                  <a:schemeClr val="bg1"/>
                </a:solidFill>
              </a:rPr>
              <a:t>Azure Active</a:t>
            </a:r>
            <a:br>
              <a:rPr lang="en-US" sz="1000" b="1">
                <a:solidFill>
                  <a:schemeClr val="bg1"/>
                </a:solidFill>
              </a:rPr>
            </a:br>
            <a:r>
              <a:rPr lang="en-US" sz="1000" b="1">
                <a:solidFill>
                  <a:schemeClr val="bg1"/>
                </a:solidFill>
              </a:rPr>
              <a:t>Directory</a:t>
            </a:r>
          </a:p>
        </p:txBody>
      </p:sp>
      <p:pic>
        <p:nvPicPr>
          <p:cNvPr id="4" name="Graphic 3">
            <a:extLst>
              <a:ext uri="{FF2B5EF4-FFF2-40B4-BE49-F238E27FC236}">
                <a16:creationId xmlns:a16="http://schemas.microsoft.com/office/drawing/2014/main" id="{14B3F10F-B411-4ED3-A536-E5BA8A35BD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68203" y="2651703"/>
            <a:ext cx="469903" cy="469903"/>
          </a:xfrm>
          <a:prstGeom prst="rect">
            <a:avLst/>
          </a:prstGeom>
          <a:effectLst>
            <a:outerShdw blurRad="50800" dist="38100" dir="2700000" algn="tl" rotWithShape="0">
              <a:prstClr val="black">
                <a:alpha val="40000"/>
              </a:prstClr>
            </a:outerShdw>
          </a:effectLst>
        </p:spPr>
      </p:pic>
      <p:pic>
        <p:nvPicPr>
          <p:cNvPr id="6" name="Graphic 5">
            <a:extLst>
              <a:ext uri="{FF2B5EF4-FFF2-40B4-BE49-F238E27FC236}">
                <a16:creationId xmlns:a16="http://schemas.microsoft.com/office/drawing/2014/main" id="{D642F92E-645E-4389-87B3-B57146D698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44357" y="3890083"/>
            <a:ext cx="436970" cy="436970"/>
          </a:xfrm>
          <a:prstGeom prst="rect">
            <a:avLst/>
          </a:prstGeom>
          <a:effectLst>
            <a:outerShdw blurRad="50800" dist="38100" dir="2700000" algn="tl" rotWithShape="0">
              <a:prstClr val="black">
                <a:alpha val="40000"/>
              </a:prstClr>
            </a:outerShdw>
          </a:effectLst>
        </p:spPr>
      </p:pic>
      <p:pic>
        <p:nvPicPr>
          <p:cNvPr id="31" name="Graphic 30">
            <a:extLst>
              <a:ext uri="{FF2B5EF4-FFF2-40B4-BE49-F238E27FC236}">
                <a16:creationId xmlns:a16="http://schemas.microsoft.com/office/drawing/2014/main" id="{459F913B-9E70-43B2-AC16-925AAFBD694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61009" y="3945134"/>
            <a:ext cx="544005" cy="544005"/>
          </a:xfrm>
          <a:prstGeom prst="rect">
            <a:avLst/>
          </a:prstGeom>
          <a:effectLst>
            <a:outerShdw blurRad="50800" dist="38100" dir="2700000" algn="tl" rotWithShape="0">
              <a:prstClr val="black">
                <a:alpha val="40000"/>
              </a:prstClr>
            </a:outerShdw>
          </a:effectLst>
        </p:spPr>
      </p:pic>
      <p:pic>
        <p:nvPicPr>
          <p:cNvPr id="74" name="Graphic 73">
            <a:extLst>
              <a:ext uri="{FF2B5EF4-FFF2-40B4-BE49-F238E27FC236}">
                <a16:creationId xmlns:a16="http://schemas.microsoft.com/office/drawing/2014/main" id="{CDEA3E10-02EA-4C7D-BA31-D57042A26E3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07109" y="5273974"/>
            <a:ext cx="528316" cy="528316"/>
          </a:xfrm>
          <a:prstGeom prst="rect">
            <a:avLst/>
          </a:prstGeom>
          <a:effectLst>
            <a:outerShdw blurRad="50800" dist="38100" dir="2700000" algn="tl" rotWithShape="0">
              <a:prstClr val="black">
                <a:alpha val="40000"/>
              </a:prstClr>
            </a:outerShdw>
          </a:effectLst>
        </p:spPr>
      </p:pic>
      <p:grpSp>
        <p:nvGrpSpPr>
          <p:cNvPr id="54" name="Group 53">
            <a:extLst>
              <a:ext uri="{FF2B5EF4-FFF2-40B4-BE49-F238E27FC236}">
                <a16:creationId xmlns:a16="http://schemas.microsoft.com/office/drawing/2014/main" id="{3EAE1A17-AC3E-0E41-9A3F-55EF74BD8B82}"/>
              </a:ext>
            </a:extLst>
          </p:cNvPr>
          <p:cNvGrpSpPr>
            <a:grpSpLocks noChangeAspect="1"/>
          </p:cNvGrpSpPr>
          <p:nvPr/>
        </p:nvGrpSpPr>
        <p:grpSpPr>
          <a:xfrm>
            <a:off x="7049689" y="5108271"/>
            <a:ext cx="738104" cy="729084"/>
            <a:chOff x="1082351" y="4879131"/>
            <a:chExt cx="462879" cy="457222"/>
          </a:xfrm>
          <a:solidFill>
            <a:schemeClr val="accent3"/>
          </a:solidFill>
        </p:grpSpPr>
        <p:sp>
          <p:nvSpPr>
            <p:cNvPr id="55" name="Rounded Rectangle 93">
              <a:extLst>
                <a:ext uri="{FF2B5EF4-FFF2-40B4-BE49-F238E27FC236}">
                  <a16:creationId xmlns:a16="http://schemas.microsoft.com/office/drawing/2014/main" id="{F340618E-3D44-4248-9E11-033C9879BB7A}"/>
                </a:ext>
              </a:extLst>
            </p:cNvPr>
            <p:cNvSpPr/>
            <p:nvPr/>
          </p:nvSpPr>
          <p:spPr>
            <a:xfrm>
              <a:off x="1082351" y="4879131"/>
              <a:ext cx="462879" cy="4572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200" err="1">
                <a:solidFill>
                  <a:schemeClr val="tx1"/>
                </a:solidFill>
              </a:endParaRPr>
            </a:p>
          </p:txBody>
        </p:sp>
        <p:pic>
          <p:nvPicPr>
            <p:cNvPr id="70" name="Picture 69">
              <a:extLst>
                <a:ext uri="{FF2B5EF4-FFF2-40B4-BE49-F238E27FC236}">
                  <a16:creationId xmlns:a16="http://schemas.microsoft.com/office/drawing/2014/main" id="{1D92ABFB-D9DF-A341-ADDC-AB759D19E769}"/>
                </a:ext>
              </a:extLst>
            </p:cNvPr>
            <p:cNvPicPr>
              <a:picLocks noChangeAspect="1"/>
            </p:cNvPicPr>
            <p:nvPr/>
          </p:nvPicPr>
          <p:blipFill rotWithShape="1">
            <a:blip r:embed="rId15" cstate="screen">
              <a:extLst>
                <a:ext uri="{28A0092B-C50C-407E-A947-70E740481C1C}">
                  <a14:useLocalDpi xmlns:a14="http://schemas.microsoft.com/office/drawing/2010/main" val="0"/>
                </a:ext>
              </a:extLst>
            </a:blip>
            <a:srcRect/>
            <a:stretch/>
          </p:blipFill>
          <p:spPr>
            <a:xfrm>
              <a:off x="1106588" y="4927132"/>
              <a:ext cx="405448" cy="371595"/>
            </a:xfrm>
            <a:prstGeom prst="rect">
              <a:avLst/>
            </a:prstGeom>
            <a:grpFill/>
            <a:ln>
              <a:noFill/>
            </a:ln>
          </p:spPr>
        </p:pic>
      </p:grpSp>
      <p:sp>
        <p:nvSpPr>
          <p:cNvPr id="79" name="TextBox 78">
            <a:extLst>
              <a:ext uri="{FF2B5EF4-FFF2-40B4-BE49-F238E27FC236}">
                <a16:creationId xmlns:a16="http://schemas.microsoft.com/office/drawing/2014/main" id="{261A9815-B92A-F045-8937-D896037882E2}"/>
              </a:ext>
            </a:extLst>
          </p:cNvPr>
          <p:cNvSpPr txBox="1"/>
          <p:nvPr/>
        </p:nvSpPr>
        <p:spPr>
          <a:xfrm>
            <a:off x="6976925" y="5895360"/>
            <a:ext cx="1018227" cy="313932"/>
          </a:xfrm>
          <a:prstGeom prst="rect">
            <a:avLst/>
          </a:prstGeom>
          <a:noFill/>
        </p:spPr>
        <p:txBody>
          <a:bodyPr wrap="none" rtlCol="0">
            <a:spAutoFit/>
          </a:bodyPr>
          <a:lstStyle/>
          <a:p>
            <a:pPr algn="l" defTabSz="457189">
              <a:lnSpc>
                <a:spcPct val="90000"/>
              </a:lnSpc>
              <a:spcBef>
                <a:spcPts val="300"/>
              </a:spcBef>
            </a:pPr>
            <a:r>
              <a:rPr lang="en-US" sz="1600" b="1">
                <a:cs typeface="Arial" panose="020B0604020202020204" pitchFamily="34" charset="0"/>
              </a:rPr>
              <a:t>Platform</a:t>
            </a:r>
          </a:p>
        </p:txBody>
      </p:sp>
      <p:grpSp>
        <p:nvGrpSpPr>
          <p:cNvPr id="72" name="Group 71">
            <a:extLst>
              <a:ext uri="{FF2B5EF4-FFF2-40B4-BE49-F238E27FC236}">
                <a16:creationId xmlns:a16="http://schemas.microsoft.com/office/drawing/2014/main" id="{E6E973D6-9F2A-234B-A22F-BE0FEB25046A}"/>
              </a:ext>
            </a:extLst>
          </p:cNvPr>
          <p:cNvGrpSpPr>
            <a:grpSpLocks noChangeAspect="1"/>
          </p:cNvGrpSpPr>
          <p:nvPr/>
        </p:nvGrpSpPr>
        <p:grpSpPr>
          <a:xfrm>
            <a:off x="4343125" y="5122272"/>
            <a:ext cx="738104" cy="729084"/>
            <a:chOff x="1077787" y="5504179"/>
            <a:chExt cx="462879" cy="457222"/>
          </a:xfrm>
          <a:solidFill>
            <a:schemeClr val="accent3"/>
          </a:solidFill>
        </p:grpSpPr>
        <p:sp>
          <p:nvSpPr>
            <p:cNvPr id="73" name="Rounded Rectangle 115">
              <a:extLst>
                <a:ext uri="{FF2B5EF4-FFF2-40B4-BE49-F238E27FC236}">
                  <a16:creationId xmlns:a16="http://schemas.microsoft.com/office/drawing/2014/main" id="{D2422FB6-58F7-3A44-8D8F-09882D94A478}"/>
                </a:ext>
              </a:extLst>
            </p:cNvPr>
            <p:cNvSpPr/>
            <p:nvPr/>
          </p:nvSpPr>
          <p:spPr>
            <a:xfrm>
              <a:off x="1077787" y="5504179"/>
              <a:ext cx="462879" cy="4572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200" err="1">
                <a:solidFill>
                  <a:schemeClr val="tx1"/>
                </a:solidFill>
              </a:endParaRPr>
            </a:p>
          </p:txBody>
        </p:sp>
        <p:pic>
          <p:nvPicPr>
            <p:cNvPr id="75" name="Picture 74">
              <a:extLst>
                <a:ext uri="{FF2B5EF4-FFF2-40B4-BE49-F238E27FC236}">
                  <a16:creationId xmlns:a16="http://schemas.microsoft.com/office/drawing/2014/main" id="{76C3E7D1-3EED-EB40-A7C8-D6EEC59CAF0D}"/>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a:stretch/>
          </p:blipFill>
          <p:spPr>
            <a:xfrm>
              <a:off x="1116443" y="5535164"/>
              <a:ext cx="368260" cy="337275"/>
            </a:xfrm>
            <a:prstGeom prst="rect">
              <a:avLst/>
            </a:prstGeom>
            <a:grpFill/>
            <a:ln>
              <a:noFill/>
            </a:ln>
          </p:spPr>
        </p:pic>
      </p:grpSp>
      <p:sp>
        <p:nvSpPr>
          <p:cNvPr id="80" name="TextBox 79">
            <a:extLst>
              <a:ext uri="{FF2B5EF4-FFF2-40B4-BE49-F238E27FC236}">
                <a16:creationId xmlns:a16="http://schemas.microsoft.com/office/drawing/2014/main" id="{3EAED525-CAC9-7349-A6B6-1EB20E43B24C}"/>
              </a:ext>
            </a:extLst>
          </p:cNvPr>
          <p:cNvSpPr txBox="1"/>
          <p:nvPr/>
        </p:nvSpPr>
        <p:spPr>
          <a:xfrm>
            <a:off x="4227585" y="5900325"/>
            <a:ext cx="994183" cy="313932"/>
          </a:xfrm>
          <a:prstGeom prst="rect">
            <a:avLst/>
          </a:prstGeom>
          <a:noFill/>
        </p:spPr>
        <p:txBody>
          <a:bodyPr wrap="none" rtlCol="0">
            <a:spAutoFit/>
          </a:bodyPr>
          <a:lstStyle/>
          <a:p>
            <a:pPr algn="l" defTabSz="457189">
              <a:lnSpc>
                <a:spcPct val="90000"/>
              </a:lnSpc>
              <a:spcBef>
                <a:spcPts val="300"/>
              </a:spcBef>
            </a:pPr>
            <a:r>
              <a:rPr lang="en-US" sz="1600" b="1">
                <a:cs typeface="Arial" panose="020B0604020202020204" pitchFamily="34" charset="0"/>
              </a:rPr>
              <a:t>Network</a:t>
            </a:r>
          </a:p>
        </p:txBody>
      </p:sp>
      <p:grpSp>
        <p:nvGrpSpPr>
          <p:cNvPr id="76" name="Group 75">
            <a:extLst>
              <a:ext uri="{FF2B5EF4-FFF2-40B4-BE49-F238E27FC236}">
                <a16:creationId xmlns:a16="http://schemas.microsoft.com/office/drawing/2014/main" id="{8339C041-0F97-FC4C-925C-2E0210067209}"/>
              </a:ext>
            </a:extLst>
          </p:cNvPr>
          <p:cNvGrpSpPr>
            <a:grpSpLocks noChangeAspect="1"/>
          </p:cNvGrpSpPr>
          <p:nvPr/>
        </p:nvGrpSpPr>
        <p:grpSpPr>
          <a:xfrm>
            <a:off x="5744943" y="5134632"/>
            <a:ext cx="738104" cy="729083"/>
            <a:chOff x="1084855" y="4284456"/>
            <a:chExt cx="462879" cy="457222"/>
          </a:xfrm>
          <a:solidFill>
            <a:schemeClr val="accent3"/>
          </a:solidFill>
        </p:grpSpPr>
        <p:sp>
          <p:nvSpPr>
            <p:cNvPr id="77" name="Rounded Rectangle 116">
              <a:extLst>
                <a:ext uri="{FF2B5EF4-FFF2-40B4-BE49-F238E27FC236}">
                  <a16:creationId xmlns:a16="http://schemas.microsoft.com/office/drawing/2014/main" id="{3F333E15-6019-8243-925E-B31B8C0A8AA2}"/>
                </a:ext>
              </a:extLst>
            </p:cNvPr>
            <p:cNvSpPr/>
            <p:nvPr/>
          </p:nvSpPr>
          <p:spPr>
            <a:xfrm>
              <a:off x="1084855" y="4284456"/>
              <a:ext cx="462879" cy="4572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200" err="1">
                <a:solidFill>
                  <a:schemeClr val="tx1"/>
                </a:solidFill>
              </a:endParaRPr>
            </a:p>
          </p:txBody>
        </p:sp>
        <p:pic>
          <p:nvPicPr>
            <p:cNvPr id="78" name="Picture 77">
              <a:extLst>
                <a:ext uri="{FF2B5EF4-FFF2-40B4-BE49-F238E27FC236}">
                  <a16:creationId xmlns:a16="http://schemas.microsoft.com/office/drawing/2014/main" id="{C94F74BC-EDEB-4A48-ACE8-EA382475C804}"/>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1126301" y="4291604"/>
              <a:ext cx="379987" cy="379987"/>
            </a:xfrm>
            <a:prstGeom prst="rect">
              <a:avLst/>
            </a:prstGeom>
            <a:grpFill/>
          </p:spPr>
        </p:pic>
      </p:grpSp>
      <p:sp>
        <p:nvSpPr>
          <p:cNvPr id="81" name="TextBox 80">
            <a:extLst>
              <a:ext uri="{FF2B5EF4-FFF2-40B4-BE49-F238E27FC236}">
                <a16:creationId xmlns:a16="http://schemas.microsoft.com/office/drawing/2014/main" id="{ECDAFFF5-1E18-6143-95A2-74FE0D977D52}"/>
              </a:ext>
            </a:extLst>
          </p:cNvPr>
          <p:cNvSpPr txBox="1"/>
          <p:nvPr/>
        </p:nvSpPr>
        <p:spPr>
          <a:xfrm>
            <a:off x="5403225" y="5895360"/>
            <a:ext cx="1415772" cy="313932"/>
          </a:xfrm>
          <a:prstGeom prst="rect">
            <a:avLst/>
          </a:prstGeom>
          <a:noFill/>
        </p:spPr>
        <p:txBody>
          <a:bodyPr wrap="none" rtlCol="0">
            <a:spAutoFit/>
          </a:bodyPr>
          <a:lstStyle/>
          <a:p>
            <a:pPr algn="l" defTabSz="457189">
              <a:lnSpc>
                <a:spcPct val="90000"/>
              </a:lnSpc>
              <a:spcBef>
                <a:spcPts val="300"/>
              </a:spcBef>
            </a:pPr>
            <a:r>
              <a:rPr lang="en-US" sz="1600" b="1">
                <a:cs typeface="Arial" panose="020B0604020202020204" pitchFamily="34" charset="0"/>
              </a:rPr>
              <a:t>Applications</a:t>
            </a:r>
          </a:p>
        </p:txBody>
      </p:sp>
      <p:sp>
        <p:nvSpPr>
          <p:cNvPr id="52" name="TextBox 51">
            <a:extLst>
              <a:ext uri="{FF2B5EF4-FFF2-40B4-BE49-F238E27FC236}">
                <a16:creationId xmlns:a16="http://schemas.microsoft.com/office/drawing/2014/main" id="{793F8D67-D3E1-4C64-BFD5-57B9FDCEB770}"/>
              </a:ext>
            </a:extLst>
          </p:cNvPr>
          <p:cNvSpPr txBox="1"/>
          <p:nvPr/>
        </p:nvSpPr>
        <p:spPr>
          <a:xfrm>
            <a:off x="8927928" y="5837355"/>
            <a:ext cx="1026633" cy="384721"/>
          </a:xfrm>
          <a:prstGeom prst="rect">
            <a:avLst/>
          </a:prstGeom>
          <a:noFill/>
        </p:spPr>
        <p:txBody>
          <a:bodyPr wrap="square" rtlCol="0">
            <a:spAutoFit/>
          </a:bodyPr>
          <a:lstStyle/>
          <a:p>
            <a:pPr algn="ctr" defTabSz="457052" eaLnBrk="1" fontAlgn="auto" hangingPunct="1">
              <a:lnSpc>
                <a:spcPct val="95000"/>
              </a:lnSpc>
              <a:spcBef>
                <a:spcPts val="0"/>
              </a:spcBef>
              <a:spcAft>
                <a:spcPts val="600"/>
              </a:spcAft>
            </a:pPr>
            <a:r>
              <a:rPr lang="en-US" sz="1000" b="1">
                <a:solidFill>
                  <a:schemeClr val="bg1"/>
                </a:solidFill>
                <a:latin typeface="Arial" panose="020B0604020202020204"/>
              </a:rPr>
              <a:t>Azure Stack</a:t>
            </a:r>
            <a:br>
              <a:rPr lang="en-US" sz="1000" b="1">
                <a:solidFill>
                  <a:schemeClr val="bg1"/>
                </a:solidFill>
                <a:latin typeface="Arial" panose="020B0604020202020204"/>
              </a:rPr>
            </a:br>
            <a:r>
              <a:rPr lang="en-US" sz="1000" b="1">
                <a:solidFill>
                  <a:schemeClr val="bg1"/>
                </a:solidFill>
                <a:latin typeface="Arial" panose="020B0604020202020204"/>
              </a:rPr>
              <a:t>Edge</a:t>
            </a:r>
          </a:p>
        </p:txBody>
      </p:sp>
      <p:grpSp>
        <p:nvGrpSpPr>
          <p:cNvPr id="7" name="Graphic 50">
            <a:extLst>
              <a:ext uri="{FF2B5EF4-FFF2-40B4-BE49-F238E27FC236}">
                <a16:creationId xmlns:a16="http://schemas.microsoft.com/office/drawing/2014/main" id="{72A032D0-5E9E-43D9-88FE-65E414926933}"/>
              </a:ext>
            </a:extLst>
          </p:cNvPr>
          <p:cNvGrpSpPr/>
          <p:nvPr/>
        </p:nvGrpSpPr>
        <p:grpSpPr>
          <a:xfrm>
            <a:off x="9148711" y="5392602"/>
            <a:ext cx="556535" cy="404926"/>
            <a:chOff x="9148711" y="5392602"/>
            <a:chExt cx="556535" cy="404926"/>
          </a:xfrm>
          <a:effectLst>
            <a:outerShdw blurRad="50800" dist="38100" dir="2700000" algn="tl" rotWithShape="0">
              <a:prstClr val="black">
                <a:alpha val="40000"/>
              </a:prstClr>
            </a:outerShdw>
          </a:effectLst>
        </p:grpSpPr>
        <p:sp>
          <p:nvSpPr>
            <p:cNvPr id="8" name="Freeform: Shape 7">
              <a:extLst>
                <a:ext uri="{FF2B5EF4-FFF2-40B4-BE49-F238E27FC236}">
                  <a16:creationId xmlns:a16="http://schemas.microsoft.com/office/drawing/2014/main" id="{BAD1E8C3-C81F-4DDB-AEE2-3560A8C13452}"/>
                </a:ext>
              </a:extLst>
            </p:cNvPr>
            <p:cNvSpPr/>
            <p:nvPr/>
          </p:nvSpPr>
          <p:spPr>
            <a:xfrm>
              <a:off x="9155858" y="5392602"/>
              <a:ext cx="549388" cy="389600"/>
            </a:xfrm>
            <a:custGeom>
              <a:avLst/>
              <a:gdLst>
                <a:gd name="connsiteX0" fmla="*/ 549389 w 549388"/>
                <a:gd name="connsiteY0" fmla="*/ 267524 h 389600"/>
                <a:gd name="connsiteX1" fmla="*/ 442268 w 549388"/>
                <a:gd name="connsiteY1" fmla="*/ 148890 h 389600"/>
                <a:gd name="connsiteX2" fmla="*/ 282001 w 549388"/>
                <a:gd name="connsiteY2" fmla="*/ 76 h 389600"/>
                <a:gd name="connsiteX3" fmla="*/ 129472 w 549388"/>
                <a:gd name="connsiteY3" fmla="*/ 104096 h 389600"/>
                <a:gd name="connsiteX4" fmla="*/ 0 w 549388"/>
                <a:gd name="connsiteY4" fmla="*/ 245818 h 389600"/>
                <a:gd name="connsiteX5" fmla="*/ 154679 w 549388"/>
                <a:gd name="connsiteY5" fmla="*/ 389505 h 389600"/>
                <a:gd name="connsiteX6" fmla="*/ 168310 w 549388"/>
                <a:gd name="connsiteY6" fmla="*/ 388891 h 389600"/>
                <a:gd name="connsiteX7" fmla="*/ 418996 w 549388"/>
                <a:gd name="connsiteY7" fmla="*/ 388891 h 389600"/>
                <a:gd name="connsiteX8" fmla="*/ 425597 w 549388"/>
                <a:gd name="connsiteY8" fmla="*/ 387908 h 389600"/>
                <a:gd name="connsiteX9" fmla="*/ 549389 w 549388"/>
                <a:gd name="connsiteY9" fmla="*/ 267524 h 38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388" h="389600">
                  <a:moveTo>
                    <a:pt x="549389" y="267524"/>
                  </a:moveTo>
                  <a:cubicBezTo>
                    <a:pt x="547580" y="207071"/>
                    <a:pt x="502224" y="156839"/>
                    <a:pt x="442268" y="148890"/>
                  </a:cubicBezTo>
                  <a:cubicBezTo>
                    <a:pt x="438593" y="63776"/>
                    <a:pt x="367155" y="-2558"/>
                    <a:pt x="282001" y="76"/>
                  </a:cubicBezTo>
                  <a:cubicBezTo>
                    <a:pt x="214232" y="-1144"/>
                    <a:pt x="153080" y="40560"/>
                    <a:pt x="129472" y="104096"/>
                  </a:cubicBezTo>
                  <a:cubicBezTo>
                    <a:pt x="57247" y="112898"/>
                    <a:pt x="2255" y="173093"/>
                    <a:pt x="0" y="245818"/>
                  </a:cubicBezTo>
                  <a:cubicBezTo>
                    <a:pt x="3147" y="328158"/>
                    <a:pt x="72330" y="392425"/>
                    <a:pt x="154679" y="389505"/>
                  </a:cubicBezTo>
                  <a:cubicBezTo>
                    <a:pt x="159284" y="389505"/>
                    <a:pt x="163889" y="389259"/>
                    <a:pt x="168310" y="388891"/>
                  </a:cubicBezTo>
                  <a:lnTo>
                    <a:pt x="418996" y="388891"/>
                  </a:lnTo>
                  <a:cubicBezTo>
                    <a:pt x="421231" y="388866"/>
                    <a:pt x="423450" y="388535"/>
                    <a:pt x="425597" y="387908"/>
                  </a:cubicBezTo>
                  <a:cubicBezTo>
                    <a:pt x="492423" y="387362"/>
                    <a:pt x="546975" y="334308"/>
                    <a:pt x="549389" y="267524"/>
                  </a:cubicBezTo>
                  <a:close/>
                </a:path>
              </a:pathLst>
            </a:custGeom>
            <a:solidFill>
              <a:srgbClr val="0078D4"/>
            </a:solidFill>
            <a:ln w="19050" cap="flat">
              <a:solidFill>
                <a:schemeClr val="bg1">
                  <a:lumMod val="85000"/>
                </a:schemeClr>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21AFD97-9426-42A9-8D3E-402CCB134888}"/>
                </a:ext>
              </a:extLst>
            </p:cNvPr>
            <p:cNvSpPr/>
            <p:nvPr/>
          </p:nvSpPr>
          <p:spPr>
            <a:xfrm>
              <a:off x="9148711" y="5488342"/>
              <a:ext cx="289128" cy="309186"/>
            </a:xfrm>
            <a:custGeom>
              <a:avLst/>
              <a:gdLst>
                <a:gd name="connsiteX0" fmla="*/ 289067 w 289128"/>
                <a:gd name="connsiteY0" fmla="*/ 141723 h 289094"/>
                <a:gd name="connsiteX1" fmla="*/ 141723 w 289128"/>
                <a:gd name="connsiteY1" fmla="*/ 28 h 289094"/>
                <a:gd name="connsiteX2" fmla="*/ 28 w 289128"/>
                <a:gd name="connsiteY2" fmla="*/ 147372 h 289094"/>
                <a:gd name="connsiteX3" fmla="*/ 144551 w 289128"/>
                <a:gd name="connsiteY3" fmla="*/ 289094 h 289094"/>
                <a:gd name="connsiteX4" fmla="*/ 149371 w 289128"/>
                <a:gd name="connsiteY4" fmla="*/ 289094 h 289094"/>
                <a:gd name="connsiteX5" fmla="*/ 289128 w 289128"/>
                <a:gd name="connsiteY5" fmla="*/ 289094 h 289094"/>
                <a:gd name="connsiteX6" fmla="*/ 289128 w 289128"/>
                <a:gd name="connsiteY6" fmla="*/ 141723 h 28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128" h="289094">
                  <a:moveTo>
                    <a:pt x="289067" y="141723"/>
                  </a:moveTo>
                  <a:cubicBezTo>
                    <a:pt x="287507" y="61907"/>
                    <a:pt x="221539" y="-1532"/>
                    <a:pt x="141723" y="28"/>
                  </a:cubicBezTo>
                  <a:cubicBezTo>
                    <a:pt x="61907" y="1588"/>
                    <a:pt x="-1532" y="67556"/>
                    <a:pt x="28" y="147372"/>
                  </a:cubicBezTo>
                  <a:cubicBezTo>
                    <a:pt x="1567" y="226087"/>
                    <a:pt x="65819" y="289097"/>
                    <a:pt x="144551" y="289094"/>
                  </a:cubicBezTo>
                  <a:cubicBezTo>
                    <a:pt x="146178" y="289094"/>
                    <a:pt x="147621" y="289094"/>
                    <a:pt x="149371" y="289094"/>
                  </a:cubicBezTo>
                  <a:lnTo>
                    <a:pt x="289128" y="289094"/>
                  </a:lnTo>
                  <a:lnTo>
                    <a:pt x="289128" y="141723"/>
                  </a:lnTo>
                  <a:close/>
                </a:path>
              </a:pathLst>
            </a:custGeom>
            <a:solidFill>
              <a:srgbClr val="50E6FF"/>
            </a:solidFill>
            <a:ln w="30692"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CF8A48D5-EF6B-432C-98F8-D798BD67D01D}"/>
              </a:ext>
            </a:extLst>
          </p:cNvPr>
          <p:cNvSpPr/>
          <p:nvPr/>
        </p:nvSpPr>
        <p:spPr>
          <a:xfrm>
            <a:off x="9193017" y="5662579"/>
            <a:ext cx="195688" cy="55574"/>
          </a:xfrm>
          <a:custGeom>
            <a:avLst/>
            <a:gdLst>
              <a:gd name="connsiteX0" fmla="*/ 1895 w 195688"/>
              <a:gd name="connsiteY0" fmla="*/ 9152 h 55574"/>
              <a:gd name="connsiteX1" fmla="*/ 56606 w 195688"/>
              <a:gd name="connsiteY1" fmla="*/ 54377 h 55574"/>
              <a:gd name="connsiteX2" fmla="*/ 63913 w 195688"/>
              <a:gd name="connsiteY2" fmla="*/ 53701 h 55574"/>
              <a:gd name="connsiteX3" fmla="*/ 65111 w 195688"/>
              <a:gd name="connsiteY3" fmla="*/ 50386 h 55574"/>
              <a:gd name="connsiteX4" fmla="*/ 65111 w 195688"/>
              <a:gd name="connsiteY4" fmla="*/ 30705 h 55574"/>
              <a:gd name="connsiteX5" fmla="*/ 195688 w 195688"/>
              <a:gd name="connsiteY5" fmla="*/ 30705 h 55574"/>
              <a:gd name="connsiteX6" fmla="*/ 195688 w 195688"/>
              <a:gd name="connsiteY6" fmla="*/ 3 h 55574"/>
              <a:gd name="connsiteX7" fmla="*/ 5333 w 195688"/>
              <a:gd name="connsiteY7" fmla="*/ 3 h 55574"/>
              <a:gd name="connsiteX8" fmla="*/ 3 w 195688"/>
              <a:gd name="connsiteY8" fmla="*/ 4983 h 55574"/>
              <a:gd name="connsiteX9" fmla="*/ 1895 w 195688"/>
              <a:gd name="connsiteY9" fmla="*/ 9152 h 5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688" h="55574">
                <a:moveTo>
                  <a:pt x="1895" y="9152"/>
                </a:moveTo>
                <a:lnTo>
                  <a:pt x="56606" y="54377"/>
                </a:lnTo>
                <a:cubicBezTo>
                  <a:pt x="58810" y="56207"/>
                  <a:pt x="62082" y="55906"/>
                  <a:pt x="63913" y="53701"/>
                </a:cubicBezTo>
                <a:cubicBezTo>
                  <a:pt x="64687" y="52771"/>
                  <a:pt x="65111" y="51598"/>
                  <a:pt x="65111" y="50386"/>
                </a:cubicBezTo>
                <a:lnTo>
                  <a:pt x="65111" y="30705"/>
                </a:lnTo>
                <a:lnTo>
                  <a:pt x="195688" y="30705"/>
                </a:lnTo>
                <a:lnTo>
                  <a:pt x="195688" y="3"/>
                </a:lnTo>
                <a:lnTo>
                  <a:pt x="5333" y="3"/>
                </a:lnTo>
                <a:cubicBezTo>
                  <a:pt x="2486" y="-92"/>
                  <a:pt x="100" y="2137"/>
                  <a:pt x="3" y="4983"/>
                </a:cubicBezTo>
                <a:cubicBezTo>
                  <a:pt x="-52" y="6592"/>
                  <a:pt x="648" y="8133"/>
                  <a:pt x="1895" y="9152"/>
                </a:cubicBezTo>
                <a:close/>
              </a:path>
            </a:pathLst>
          </a:custGeom>
          <a:solidFill>
            <a:srgbClr val="FFFFFF">
              <a:alpha val="75000"/>
            </a:srgbClr>
          </a:solidFill>
          <a:ln w="30692"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44774ED-A091-435B-BF2B-73E8540CB79F}"/>
              </a:ext>
            </a:extLst>
          </p:cNvPr>
          <p:cNvSpPr/>
          <p:nvPr/>
        </p:nvSpPr>
        <p:spPr>
          <a:xfrm>
            <a:off x="9215942" y="5579403"/>
            <a:ext cx="184608" cy="55700"/>
          </a:xfrm>
          <a:custGeom>
            <a:avLst/>
            <a:gdLst>
              <a:gd name="connsiteX0" fmla="*/ 182679 w 184608"/>
              <a:gd name="connsiteY0" fmla="*/ 46520 h 55700"/>
              <a:gd name="connsiteX1" fmla="*/ 126801 w 184608"/>
              <a:gd name="connsiteY1" fmla="*/ 1173 h 55700"/>
              <a:gd name="connsiteX2" fmla="*/ 119500 w 184608"/>
              <a:gd name="connsiteY2" fmla="*/ 1904 h 55700"/>
              <a:gd name="connsiteX3" fmla="*/ 118327 w 184608"/>
              <a:gd name="connsiteY3" fmla="*/ 5164 h 55700"/>
              <a:gd name="connsiteX4" fmla="*/ 118327 w 184608"/>
              <a:gd name="connsiteY4" fmla="*/ 24998 h 55700"/>
              <a:gd name="connsiteX5" fmla="*/ 0 w 184608"/>
              <a:gd name="connsiteY5" fmla="*/ 24998 h 55700"/>
              <a:gd name="connsiteX6" fmla="*/ 0 w 184608"/>
              <a:gd name="connsiteY6" fmla="*/ 55700 h 55700"/>
              <a:gd name="connsiteX7" fmla="*/ 179394 w 184608"/>
              <a:gd name="connsiteY7" fmla="*/ 55700 h 55700"/>
              <a:gd name="connsiteX8" fmla="*/ 184608 w 184608"/>
              <a:gd name="connsiteY8" fmla="*/ 50597 h 55700"/>
              <a:gd name="connsiteX9" fmla="*/ 182679 w 184608"/>
              <a:gd name="connsiteY9" fmla="*/ 46520 h 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608" h="55700">
                <a:moveTo>
                  <a:pt x="182679" y="46520"/>
                </a:moveTo>
                <a:lnTo>
                  <a:pt x="126801" y="1173"/>
                </a:lnTo>
                <a:cubicBezTo>
                  <a:pt x="124583" y="-642"/>
                  <a:pt x="121314" y="-314"/>
                  <a:pt x="119500" y="1904"/>
                </a:cubicBezTo>
                <a:cubicBezTo>
                  <a:pt x="118747" y="2824"/>
                  <a:pt x="118333" y="3975"/>
                  <a:pt x="118327" y="5164"/>
                </a:cubicBezTo>
                <a:lnTo>
                  <a:pt x="118327" y="24998"/>
                </a:lnTo>
                <a:lnTo>
                  <a:pt x="0" y="24998"/>
                </a:lnTo>
                <a:lnTo>
                  <a:pt x="0" y="55700"/>
                </a:lnTo>
                <a:lnTo>
                  <a:pt x="179394" y="55700"/>
                </a:lnTo>
                <a:cubicBezTo>
                  <a:pt x="182243" y="55731"/>
                  <a:pt x="184577" y="53447"/>
                  <a:pt x="184608" y="50597"/>
                </a:cubicBezTo>
                <a:cubicBezTo>
                  <a:pt x="184625" y="49016"/>
                  <a:pt x="183914" y="47512"/>
                  <a:pt x="182679" y="46520"/>
                </a:cubicBezTo>
                <a:close/>
              </a:path>
            </a:pathLst>
          </a:custGeom>
          <a:solidFill>
            <a:srgbClr val="FFFFFF"/>
          </a:solidFill>
          <a:ln w="30692" cap="flat">
            <a:noFill/>
            <a:prstDash val="solid"/>
            <a:miter/>
          </a:ln>
        </p:spPr>
        <p:txBody>
          <a:bodyPr rtlCol="0" anchor="ctr"/>
          <a:lstStyle/>
          <a:p>
            <a:endParaRPr lang="en-US"/>
          </a:p>
        </p:txBody>
      </p:sp>
      <p:pic>
        <p:nvPicPr>
          <p:cNvPr id="61" name="Picture 60">
            <a:extLst>
              <a:ext uri="{FF2B5EF4-FFF2-40B4-BE49-F238E27FC236}">
                <a16:creationId xmlns:a16="http://schemas.microsoft.com/office/drawing/2014/main" id="{382ABFA0-2F8E-46E3-AE1E-9687972DD44B}"/>
              </a:ext>
            </a:extLst>
          </p:cNvPr>
          <p:cNvPicPr>
            <a:picLocks noChangeAspect="1"/>
          </p:cNvPicPr>
          <p:nvPr/>
        </p:nvPicPr>
        <p:blipFill>
          <a:blip r:embed="rId18"/>
          <a:stretch>
            <a:fillRect/>
          </a:stretch>
        </p:blipFill>
        <p:spPr>
          <a:xfrm>
            <a:off x="5214748" y="4499520"/>
            <a:ext cx="1921805" cy="222929"/>
          </a:xfrm>
          <a:prstGeom prst="rect">
            <a:avLst/>
          </a:prstGeom>
        </p:spPr>
      </p:pic>
      <p:pic>
        <p:nvPicPr>
          <p:cNvPr id="24" name="Graphic 23">
            <a:extLst>
              <a:ext uri="{FF2B5EF4-FFF2-40B4-BE49-F238E27FC236}">
                <a16:creationId xmlns:a16="http://schemas.microsoft.com/office/drawing/2014/main" id="{DDD6F324-6B45-4F0A-9278-2F479BF7824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534983" y="2442957"/>
            <a:ext cx="617220" cy="6172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382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C3A784F-5DB8-1045-9169-D8093D1BEA19}"/>
              </a:ext>
            </a:extLst>
          </p:cNvPr>
          <p:cNvGrpSpPr/>
          <p:nvPr/>
        </p:nvGrpSpPr>
        <p:grpSpPr>
          <a:xfrm>
            <a:off x="7771319" y="1908687"/>
            <a:ext cx="4157930" cy="4229546"/>
            <a:chOff x="7771319" y="1608741"/>
            <a:chExt cx="4157930" cy="4229546"/>
          </a:xfrm>
        </p:grpSpPr>
        <p:sp>
          <p:nvSpPr>
            <p:cNvPr id="84" name="Rectangle 83">
              <a:extLst>
                <a:ext uri="{FF2B5EF4-FFF2-40B4-BE49-F238E27FC236}">
                  <a16:creationId xmlns:a16="http://schemas.microsoft.com/office/drawing/2014/main" id="{C5E878E8-093E-A34C-AC3E-C7DDEE1BD05D}"/>
                </a:ext>
              </a:extLst>
            </p:cNvPr>
            <p:cNvSpPr/>
            <p:nvPr/>
          </p:nvSpPr>
          <p:spPr>
            <a:xfrm>
              <a:off x="7771319" y="1608741"/>
              <a:ext cx="4147779" cy="4229546"/>
            </a:xfrm>
            <a:prstGeom prst="rect">
              <a:avLst/>
            </a:prstGeom>
            <a:solidFill>
              <a:schemeClr val="accent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5" name="TextBox 84">
              <a:extLst>
                <a:ext uri="{FF2B5EF4-FFF2-40B4-BE49-F238E27FC236}">
                  <a16:creationId xmlns:a16="http://schemas.microsoft.com/office/drawing/2014/main" id="{2DB455BE-DDAF-9846-87BF-F87349F68D6C}"/>
                </a:ext>
              </a:extLst>
            </p:cNvPr>
            <p:cNvSpPr txBox="1"/>
            <p:nvPr/>
          </p:nvSpPr>
          <p:spPr>
            <a:xfrm>
              <a:off x="7781470" y="5479348"/>
              <a:ext cx="4147779" cy="341632"/>
            </a:xfrm>
            <a:prstGeom prst="rect">
              <a:avLst/>
            </a:prstGeom>
            <a:solidFill>
              <a:schemeClr val="accent3"/>
            </a:solidFill>
          </p:spPr>
          <p:txBody>
            <a:bodyPr wrap="square" rtlCol="0">
              <a:spAutoFit/>
            </a:bodyPr>
            <a:lstStyle/>
            <a:p>
              <a:pPr algn="ctr" defTabSz="457189">
                <a:lnSpc>
                  <a:spcPct val="90000"/>
                </a:lnSpc>
                <a:spcBef>
                  <a:spcPts val="300"/>
                </a:spcBef>
              </a:pPr>
              <a:endParaRPr lang="en-US" b="1">
                <a:solidFill>
                  <a:schemeClr val="bg1"/>
                </a:solidFill>
                <a:cs typeface="Arial" panose="020B0604020202020204" pitchFamily="34" charset="0"/>
              </a:endParaRPr>
            </a:p>
          </p:txBody>
        </p:sp>
      </p:grpSp>
      <p:sp>
        <p:nvSpPr>
          <p:cNvPr id="2" name="Title 1">
            <a:extLst>
              <a:ext uri="{FF2B5EF4-FFF2-40B4-BE49-F238E27FC236}">
                <a16:creationId xmlns:a16="http://schemas.microsoft.com/office/drawing/2014/main" id="{B352C1BD-26CE-40F5-903B-7B3376B0983D}"/>
              </a:ext>
            </a:extLst>
          </p:cNvPr>
          <p:cNvSpPr>
            <a:spLocks noGrp="1"/>
          </p:cNvSpPr>
          <p:nvPr>
            <p:ph type="title"/>
          </p:nvPr>
        </p:nvSpPr>
        <p:spPr>
          <a:xfrm>
            <a:off x="341150" y="174805"/>
            <a:ext cx="11315114" cy="755650"/>
          </a:xfrm>
        </p:spPr>
        <p:txBody>
          <a:bodyPr/>
          <a:lstStyle/>
          <a:p>
            <a:r>
              <a:rPr lang="en-US"/>
              <a:t>Fortinet Azure Solutions </a:t>
            </a:r>
          </a:p>
        </p:txBody>
      </p:sp>
      <p:sp>
        <p:nvSpPr>
          <p:cNvPr id="83" name="TextBox 82">
            <a:extLst>
              <a:ext uri="{FF2B5EF4-FFF2-40B4-BE49-F238E27FC236}">
                <a16:creationId xmlns:a16="http://schemas.microsoft.com/office/drawing/2014/main" id="{4ABD61CF-4F3E-4674-BB51-D7DBD0C48C3F}"/>
              </a:ext>
            </a:extLst>
          </p:cNvPr>
          <p:cNvSpPr txBox="1"/>
          <p:nvPr/>
        </p:nvSpPr>
        <p:spPr>
          <a:xfrm>
            <a:off x="7937807" y="2084468"/>
            <a:ext cx="3902632" cy="3877985"/>
          </a:xfrm>
          <a:prstGeom prst="rect">
            <a:avLst/>
          </a:prstGeom>
          <a:noFill/>
        </p:spPr>
        <p:txBody>
          <a:bodyPr wrap="square" rtlCol="0">
            <a:spAutoFit/>
          </a:bodyPr>
          <a:lstStyle/>
          <a:p>
            <a:pPr marL="285750" indent="-285750" defTabSz="457189">
              <a:spcBef>
                <a:spcPts val="1200"/>
              </a:spcBef>
              <a:spcAft>
                <a:spcPts val="1200"/>
              </a:spcAft>
              <a:buFont typeface="Arial" panose="020B0604020202020204" pitchFamily="34" charset="0"/>
              <a:buChar char="•"/>
            </a:pPr>
            <a:r>
              <a:rPr lang="en-US">
                <a:solidFill>
                  <a:schemeClr val="bg1"/>
                </a:solidFill>
                <a:cs typeface="Arial" panose="020B0604020202020204" pitchFamily="34" charset="0"/>
              </a:rPr>
              <a:t>Secure SD-WAN Cloud On-Ramp</a:t>
            </a:r>
          </a:p>
          <a:p>
            <a:pPr marL="285750" indent="-285750" defTabSz="457189">
              <a:spcBef>
                <a:spcPts val="1200"/>
              </a:spcBef>
              <a:spcAft>
                <a:spcPts val="1200"/>
              </a:spcAft>
              <a:buFont typeface="Arial" panose="020B0604020202020204" pitchFamily="34" charset="0"/>
              <a:buChar char="•"/>
            </a:pPr>
            <a:r>
              <a:rPr lang="en-US">
                <a:solidFill>
                  <a:schemeClr val="bg1"/>
                </a:solidFill>
                <a:cs typeface="Arial" panose="020B0604020202020204" pitchFamily="34" charset="0"/>
              </a:rPr>
              <a:t>Azure Virtual WAN Integration</a:t>
            </a:r>
          </a:p>
          <a:p>
            <a:pPr marL="285750" indent="-285750" defTabSz="457189">
              <a:spcBef>
                <a:spcPts val="1200"/>
              </a:spcBef>
              <a:spcAft>
                <a:spcPts val="1200"/>
              </a:spcAft>
              <a:buFont typeface="Arial" panose="020B0604020202020204" pitchFamily="34" charset="0"/>
              <a:buChar char="•"/>
            </a:pPr>
            <a:r>
              <a:rPr lang="en-US">
                <a:solidFill>
                  <a:schemeClr val="bg1"/>
                </a:solidFill>
                <a:cs typeface="Arial" panose="020B0604020202020204" pitchFamily="34" charset="0"/>
              </a:rPr>
              <a:t>Hybrid Cloud Security</a:t>
            </a:r>
          </a:p>
          <a:p>
            <a:pPr marL="285750" indent="-285750" defTabSz="457189">
              <a:spcBef>
                <a:spcPts val="1200"/>
              </a:spcBef>
              <a:spcAft>
                <a:spcPts val="1200"/>
              </a:spcAft>
              <a:buFont typeface="Arial" panose="020B0604020202020204" pitchFamily="34" charset="0"/>
              <a:buChar char="•"/>
            </a:pPr>
            <a:r>
              <a:rPr lang="en-US">
                <a:solidFill>
                  <a:schemeClr val="bg1"/>
                </a:solidFill>
                <a:cs typeface="Arial" panose="020B0604020202020204" pitchFamily="34" charset="0"/>
              </a:rPr>
              <a:t>Web Application Security</a:t>
            </a:r>
          </a:p>
          <a:p>
            <a:pPr marL="285750" indent="-285750" defTabSz="457189">
              <a:spcBef>
                <a:spcPts val="1200"/>
              </a:spcBef>
              <a:spcAft>
                <a:spcPts val="1200"/>
              </a:spcAft>
              <a:buFont typeface="Arial" panose="020B0604020202020204" pitchFamily="34" charset="0"/>
              <a:buChar char="•"/>
            </a:pPr>
            <a:r>
              <a:rPr lang="en-US">
                <a:solidFill>
                  <a:schemeClr val="bg1"/>
                </a:solidFill>
                <a:cs typeface="Arial" panose="020B0604020202020204" pitchFamily="34" charset="0"/>
              </a:rPr>
              <a:t>Cloud Security Assessment </a:t>
            </a:r>
          </a:p>
          <a:p>
            <a:pPr marL="285750" indent="-285750" defTabSz="457189">
              <a:spcBef>
                <a:spcPts val="1200"/>
              </a:spcBef>
              <a:spcAft>
                <a:spcPts val="1200"/>
              </a:spcAft>
              <a:buFont typeface="Arial" panose="020B0604020202020204" pitchFamily="34" charset="0"/>
              <a:buChar char="•"/>
            </a:pPr>
            <a:r>
              <a:rPr lang="en-US">
                <a:solidFill>
                  <a:schemeClr val="bg1"/>
                </a:solidFill>
                <a:cs typeface="Arial" panose="020B0604020202020204" pitchFamily="34" charset="0"/>
              </a:rPr>
              <a:t>Secure SaaS Apps</a:t>
            </a:r>
          </a:p>
          <a:p>
            <a:pPr marL="285750" indent="-285750" defTabSz="457189">
              <a:spcBef>
                <a:spcPts val="1200"/>
              </a:spcBef>
              <a:spcAft>
                <a:spcPts val="1200"/>
              </a:spcAft>
              <a:buFont typeface="Arial" panose="020B0604020202020204" pitchFamily="34" charset="0"/>
              <a:buChar char="•"/>
            </a:pPr>
            <a:r>
              <a:rPr lang="en-US">
                <a:solidFill>
                  <a:schemeClr val="bg1"/>
                </a:solidFill>
                <a:cs typeface="Arial" panose="020B0604020202020204" pitchFamily="34" charset="0"/>
              </a:rPr>
              <a:t>Security at the Edge</a:t>
            </a:r>
          </a:p>
        </p:txBody>
      </p:sp>
      <p:grpSp>
        <p:nvGrpSpPr>
          <p:cNvPr id="21" name="Group 20">
            <a:extLst>
              <a:ext uri="{FF2B5EF4-FFF2-40B4-BE49-F238E27FC236}">
                <a16:creationId xmlns:a16="http://schemas.microsoft.com/office/drawing/2014/main" id="{FD0044BC-47CF-4989-91BF-FAC7AE1482C8}"/>
              </a:ext>
            </a:extLst>
          </p:cNvPr>
          <p:cNvGrpSpPr/>
          <p:nvPr/>
        </p:nvGrpSpPr>
        <p:grpSpPr>
          <a:xfrm>
            <a:off x="341150" y="1778295"/>
            <a:ext cx="7334546" cy="3794131"/>
            <a:chOff x="341150" y="1778295"/>
            <a:chExt cx="7334546" cy="3794131"/>
          </a:xfrm>
        </p:grpSpPr>
        <p:cxnSp>
          <p:nvCxnSpPr>
            <p:cNvPr id="5" name="Straight Arrow Connector 4">
              <a:extLst>
                <a:ext uri="{FF2B5EF4-FFF2-40B4-BE49-F238E27FC236}">
                  <a16:creationId xmlns:a16="http://schemas.microsoft.com/office/drawing/2014/main" id="{558D5325-FEA0-45EF-ACB2-228CBAD5E694}"/>
                </a:ext>
              </a:extLst>
            </p:cNvPr>
            <p:cNvCxnSpPr>
              <a:cxnSpLocks/>
            </p:cNvCxnSpPr>
            <p:nvPr/>
          </p:nvCxnSpPr>
          <p:spPr bwMode="auto">
            <a:xfrm>
              <a:off x="5386889" y="4031251"/>
              <a:ext cx="1133847" cy="6312"/>
            </a:xfrm>
            <a:prstGeom prst="straightConnector1">
              <a:avLst/>
            </a:prstGeom>
            <a:solidFill>
              <a:srgbClr val="651D32"/>
            </a:solidFill>
            <a:ln w="28575" cap="flat" cmpd="sng" algn="ctr">
              <a:solidFill>
                <a:srgbClr val="003E51">
                  <a:lumMod val="50000"/>
                  <a:lumOff val="50000"/>
                </a:srgbClr>
              </a:solidFill>
              <a:prstDash val="solid"/>
              <a:round/>
              <a:headEnd type="triangle"/>
              <a:tailEnd type="triangle"/>
            </a:ln>
            <a:effectLst/>
          </p:spPr>
        </p:cxnSp>
        <p:cxnSp>
          <p:nvCxnSpPr>
            <p:cNvPr id="6" name="Straight Arrow Connector 5">
              <a:extLst>
                <a:ext uri="{FF2B5EF4-FFF2-40B4-BE49-F238E27FC236}">
                  <a16:creationId xmlns:a16="http://schemas.microsoft.com/office/drawing/2014/main" id="{C4100C67-CCAF-431F-8F99-83DE9076E91C}"/>
                </a:ext>
              </a:extLst>
            </p:cNvPr>
            <p:cNvCxnSpPr>
              <a:cxnSpLocks/>
            </p:cNvCxnSpPr>
            <p:nvPr/>
          </p:nvCxnSpPr>
          <p:spPr bwMode="auto">
            <a:xfrm>
              <a:off x="5386889" y="3222167"/>
              <a:ext cx="1133847" cy="6312"/>
            </a:xfrm>
            <a:prstGeom prst="straightConnector1">
              <a:avLst/>
            </a:prstGeom>
            <a:solidFill>
              <a:srgbClr val="651D32"/>
            </a:solidFill>
            <a:ln w="28575" cap="flat" cmpd="sng" algn="ctr">
              <a:solidFill>
                <a:srgbClr val="003E51">
                  <a:lumMod val="50000"/>
                  <a:lumOff val="50000"/>
                </a:srgbClr>
              </a:solidFill>
              <a:prstDash val="solid"/>
              <a:round/>
              <a:headEnd type="triangle"/>
              <a:tailEnd type="triangle"/>
            </a:ln>
            <a:effectLst/>
          </p:spPr>
        </p:cxnSp>
        <p:cxnSp>
          <p:nvCxnSpPr>
            <p:cNvPr id="7" name="Straight Arrow Connector 6">
              <a:extLst>
                <a:ext uri="{FF2B5EF4-FFF2-40B4-BE49-F238E27FC236}">
                  <a16:creationId xmlns:a16="http://schemas.microsoft.com/office/drawing/2014/main" id="{5E27B042-22C8-4614-9E7B-6A85FEBDD9AB}"/>
                </a:ext>
              </a:extLst>
            </p:cNvPr>
            <p:cNvCxnSpPr>
              <a:cxnSpLocks/>
            </p:cNvCxnSpPr>
            <p:nvPr/>
          </p:nvCxnSpPr>
          <p:spPr bwMode="auto">
            <a:xfrm>
              <a:off x="5386889" y="2455856"/>
              <a:ext cx="1133847" cy="0"/>
            </a:xfrm>
            <a:prstGeom prst="straightConnector1">
              <a:avLst/>
            </a:prstGeom>
            <a:solidFill>
              <a:srgbClr val="651D32"/>
            </a:solidFill>
            <a:ln w="28575" cap="flat" cmpd="sng" algn="ctr">
              <a:solidFill>
                <a:srgbClr val="003E51">
                  <a:lumMod val="65000"/>
                  <a:lumOff val="35000"/>
                </a:srgbClr>
              </a:solidFill>
              <a:prstDash val="solid"/>
              <a:round/>
              <a:headEnd type="triangle"/>
              <a:tailEnd type="triangle"/>
            </a:ln>
            <a:effectLst/>
          </p:spPr>
        </p:cxnSp>
        <p:grpSp>
          <p:nvGrpSpPr>
            <p:cNvPr id="8" name="Group 7">
              <a:extLst>
                <a:ext uri="{FF2B5EF4-FFF2-40B4-BE49-F238E27FC236}">
                  <a16:creationId xmlns:a16="http://schemas.microsoft.com/office/drawing/2014/main" id="{7FB511FC-0893-438B-82A0-51CB7AE02D66}"/>
                </a:ext>
              </a:extLst>
            </p:cNvPr>
            <p:cNvGrpSpPr/>
            <p:nvPr/>
          </p:nvGrpSpPr>
          <p:grpSpPr>
            <a:xfrm>
              <a:off x="763943" y="4279956"/>
              <a:ext cx="4255217" cy="1174444"/>
              <a:chOff x="717382" y="4166396"/>
              <a:chExt cx="4256325" cy="1174750"/>
            </a:xfrm>
          </p:grpSpPr>
          <p:grpSp>
            <p:nvGrpSpPr>
              <p:cNvPr id="75" name="Group 14">
                <a:extLst>
                  <a:ext uri="{FF2B5EF4-FFF2-40B4-BE49-F238E27FC236}">
                    <a16:creationId xmlns:a16="http://schemas.microsoft.com/office/drawing/2014/main" id="{2659728C-CD06-44D1-840B-8017D7346716}"/>
                  </a:ext>
                </a:extLst>
              </p:cNvPr>
              <p:cNvGrpSpPr>
                <a:grpSpLocks/>
              </p:cNvGrpSpPr>
              <p:nvPr/>
            </p:nvGrpSpPr>
            <p:grpSpPr bwMode="auto">
              <a:xfrm>
                <a:off x="717382" y="4166396"/>
                <a:ext cx="2102201" cy="1174750"/>
                <a:chOff x="3812736" y="2088462"/>
                <a:chExt cx="2102201" cy="1175933"/>
              </a:xfrm>
            </p:grpSpPr>
            <p:sp>
              <p:nvSpPr>
                <p:cNvPr id="80" name="Rounded Rectangle 59">
                  <a:extLst>
                    <a:ext uri="{FF2B5EF4-FFF2-40B4-BE49-F238E27FC236}">
                      <a16:creationId xmlns:a16="http://schemas.microsoft.com/office/drawing/2014/main" id="{0459D166-B496-473A-AF69-C9437C0694D6}"/>
                    </a:ext>
                  </a:extLst>
                </p:cNvPr>
                <p:cNvSpPr/>
                <p:nvPr/>
              </p:nvSpPr>
              <p:spPr>
                <a:xfrm>
                  <a:off x="3812736" y="2172684"/>
                  <a:ext cx="2102201" cy="1091711"/>
                </a:xfrm>
                <a:prstGeom prst="roundRect">
                  <a:avLst/>
                </a:prstGeom>
                <a:solidFill>
                  <a:srgbClr val="FFFFFF"/>
                </a:solidFill>
                <a:ln w="12700" cap="flat" cmpd="sng" algn="ctr">
                  <a:solidFill>
                    <a:srgbClr val="7F7F7F"/>
                  </a:solidFill>
                  <a:prstDash val="solid"/>
                  <a:miter lim="800000"/>
                </a:ln>
                <a:effectLst/>
              </p:spPr>
              <p:txBody>
                <a:bodyPr anchor="ctr"/>
                <a:lstStyle/>
                <a:p>
                  <a:pPr marL="0" marR="0" lvl="0" indent="0" algn="ctr" defTabSz="913867" eaLnBrk="1" fontAlgn="auto" latinLnBrk="0" hangingPunct="1">
                    <a:lnSpc>
                      <a:spcPct val="100000"/>
                    </a:lnSpc>
                    <a:spcBef>
                      <a:spcPts val="0"/>
                    </a:spcBef>
                    <a:spcAft>
                      <a:spcPts val="0"/>
                    </a:spcAft>
                    <a:buClrTx/>
                    <a:buSzTx/>
                    <a:buFontTx/>
                    <a:buNone/>
                    <a:tabLst/>
                    <a:defRPr/>
                  </a:pPr>
                  <a:endParaRPr kumimoji="0" lang="en-US" sz="2799"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81" name="Rounded Rectangle 60">
                  <a:extLst>
                    <a:ext uri="{FF2B5EF4-FFF2-40B4-BE49-F238E27FC236}">
                      <a16:creationId xmlns:a16="http://schemas.microsoft.com/office/drawing/2014/main" id="{28308D6D-FD0F-4538-9BA0-5C97B8598BAE}"/>
                    </a:ext>
                  </a:extLst>
                </p:cNvPr>
                <p:cNvSpPr/>
                <p:nvPr/>
              </p:nvSpPr>
              <p:spPr>
                <a:xfrm>
                  <a:off x="4005677" y="2088462"/>
                  <a:ext cx="795228" cy="182937"/>
                </a:xfrm>
                <a:prstGeom prst="roundRect">
                  <a:avLst/>
                </a:prstGeom>
                <a:solidFill>
                  <a:schemeClr val="accent3"/>
                </a:solidFill>
                <a:ln w="25400" cap="flat" cmpd="sng" algn="ctr">
                  <a:noFill/>
                  <a:prstDash val="solid"/>
                  <a:miter lim="800000"/>
                </a:ln>
                <a:effectLst/>
              </p:spPr>
              <p:txBody>
                <a:bodyPr anchor="ctr"/>
                <a:lstStyle/>
                <a:p>
                  <a:pPr marL="0" marR="0" lvl="0" indent="0" algn="ctr" defTabSz="913867" eaLnBrk="1" fontAlgn="auto" latinLnBrk="0" hangingPunct="1">
                    <a:lnSpc>
                      <a:spcPct val="100000"/>
                    </a:lnSpc>
                    <a:spcBef>
                      <a:spcPts val="0"/>
                    </a:spcBef>
                    <a:spcAft>
                      <a:spcPts val="0"/>
                    </a:spcAft>
                    <a:buClrTx/>
                    <a:buSzTx/>
                    <a:buFontTx/>
                    <a:buNone/>
                    <a:tabLst/>
                    <a:defRPr/>
                  </a:pPr>
                  <a:endParaRPr kumimoji="0" lang="en-US" sz="2799"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82" name="TextBox 81">
                  <a:extLst>
                    <a:ext uri="{FF2B5EF4-FFF2-40B4-BE49-F238E27FC236}">
                      <a16:creationId xmlns:a16="http://schemas.microsoft.com/office/drawing/2014/main" id="{2F5BE034-A21B-43D2-A19E-1D423C7F758E}"/>
                    </a:ext>
                  </a:extLst>
                </p:cNvPr>
                <p:cNvSpPr txBox="1"/>
                <p:nvPr/>
              </p:nvSpPr>
              <p:spPr>
                <a:xfrm>
                  <a:off x="4005678" y="2088462"/>
                  <a:ext cx="788408" cy="160500"/>
                </a:xfrm>
                <a:prstGeom prst="rect">
                  <a:avLst/>
                </a:prstGeom>
              </p:spPr>
              <p:txBody>
                <a:bodyPr wrap="square" lIns="0" tIns="0" rIns="0" bIns="0">
                  <a:spAutoFit/>
                </a:bodyPr>
                <a:lstStyle/>
                <a:p>
                  <a:pPr marL="0" marR="0" lvl="0" indent="0" algn="ctr" defTabSz="913867"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HelveticaNeueLT Std"/>
                    </a:rPr>
                    <a:t>vNET1</a:t>
                  </a:r>
                </a:p>
              </p:txBody>
            </p:sp>
          </p:grpSp>
          <p:grpSp>
            <p:nvGrpSpPr>
              <p:cNvPr id="76" name="Group 14">
                <a:extLst>
                  <a:ext uri="{FF2B5EF4-FFF2-40B4-BE49-F238E27FC236}">
                    <a16:creationId xmlns:a16="http://schemas.microsoft.com/office/drawing/2014/main" id="{BF7BEC79-0A0B-4FF9-BD26-9849413F21DA}"/>
                  </a:ext>
                </a:extLst>
              </p:cNvPr>
              <p:cNvGrpSpPr>
                <a:grpSpLocks/>
              </p:cNvGrpSpPr>
              <p:nvPr/>
            </p:nvGrpSpPr>
            <p:grpSpPr bwMode="auto">
              <a:xfrm>
                <a:off x="3091055" y="4166396"/>
                <a:ext cx="1882652" cy="1174750"/>
                <a:chOff x="3395296" y="2088462"/>
                <a:chExt cx="1882652" cy="1175933"/>
              </a:xfrm>
            </p:grpSpPr>
            <p:sp>
              <p:nvSpPr>
                <p:cNvPr id="77" name="Rounded Rectangle 59">
                  <a:extLst>
                    <a:ext uri="{FF2B5EF4-FFF2-40B4-BE49-F238E27FC236}">
                      <a16:creationId xmlns:a16="http://schemas.microsoft.com/office/drawing/2014/main" id="{82F2C1A0-1AFF-45D2-8835-DCD318F7AE3C}"/>
                    </a:ext>
                  </a:extLst>
                </p:cNvPr>
                <p:cNvSpPr/>
                <p:nvPr/>
              </p:nvSpPr>
              <p:spPr>
                <a:xfrm>
                  <a:off x="3395296" y="2172684"/>
                  <a:ext cx="1882652" cy="1091711"/>
                </a:xfrm>
                <a:prstGeom prst="roundRect">
                  <a:avLst/>
                </a:prstGeom>
                <a:solidFill>
                  <a:srgbClr val="FFFFFF"/>
                </a:solidFill>
                <a:ln w="12700" cap="flat" cmpd="sng" algn="ctr">
                  <a:solidFill>
                    <a:srgbClr val="7F7F7F"/>
                  </a:solidFill>
                  <a:prstDash val="solid"/>
                  <a:miter lim="800000"/>
                </a:ln>
                <a:effectLst/>
              </p:spPr>
              <p:txBody>
                <a:bodyPr anchor="ctr"/>
                <a:lstStyle/>
                <a:p>
                  <a:pPr marL="0" marR="0" lvl="0" indent="0" algn="ctr" defTabSz="913867" eaLnBrk="1" fontAlgn="auto" latinLnBrk="0" hangingPunct="1">
                    <a:lnSpc>
                      <a:spcPct val="100000"/>
                    </a:lnSpc>
                    <a:spcBef>
                      <a:spcPts val="0"/>
                    </a:spcBef>
                    <a:spcAft>
                      <a:spcPts val="0"/>
                    </a:spcAft>
                    <a:buClrTx/>
                    <a:buSzTx/>
                    <a:buFontTx/>
                    <a:buNone/>
                    <a:tabLst/>
                    <a:defRPr/>
                  </a:pPr>
                  <a:endParaRPr kumimoji="0" lang="en-US" sz="2799"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78" name="Rounded Rectangle 60">
                  <a:extLst>
                    <a:ext uri="{FF2B5EF4-FFF2-40B4-BE49-F238E27FC236}">
                      <a16:creationId xmlns:a16="http://schemas.microsoft.com/office/drawing/2014/main" id="{CCF82713-7165-4CD4-8FD0-1A26B2F38554}"/>
                    </a:ext>
                  </a:extLst>
                </p:cNvPr>
                <p:cNvSpPr/>
                <p:nvPr/>
              </p:nvSpPr>
              <p:spPr>
                <a:xfrm>
                  <a:off x="3570649" y="2088462"/>
                  <a:ext cx="795228" cy="182937"/>
                </a:xfrm>
                <a:prstGeom prst="roundRect">
                  <a:avLst/>
                </a:prstGeom>
                <a:solidFill>
                  <a:srgbClr val="7F7F7F"/>
                </a:solidFill>
                <a:ln w="25400" cap="flat" cmpd="sng" algn="ctr">
                  <a:noFill/>
                  <a:prstDash val="solid"/>
                  <a:miter lim="800000"/>
                </a:ln>
                <a:effectLst/>
              </p:spPr>
              <p:txBody>
                <a:bodyPr anchor="ctr"/>
                <a:lstStyle/>
                <a:p>
                  <a:pPr marL="0" marR="0" lvl="0" indent="0" algn="ctr" defTabSz="913867" eaLnBrk="1" fontAlgn="auto" latinLnBrk="0" hangingPunct="1">
                    <a:lnSpc>
                      <a:spcPct val="100000"/>
                    </a:lnSpc>
                    <a:spcBef>
                      <a:spcPts val="0"/>
                    </a:spcBef>
                    <a:spcAft>
                      <a:spcPts val="0"/>
                    </a:spcAft>
                    <a:buClrTx/>
                    <a:buSzTx/>
                    <a:buFontTx/>
                    <a:buNone/>
                    <a:tabLst/>
                    <a:defRPr/>
                  </a:pPr>
                  <a:endParaRPr kumimoji="0" lang="en-US" sz="2799"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79" name="TextBox 78">
                  <a:extLst>
                    <a:ext uri="{FF2B5EF4-FFF2-40B4-BE49-F238E27FC236}">
                      <a16:creationId xmlns:a16="http://schemas.microsoft.com/office/drawing/2014/main" id="{12DEC399-15C9-41D2-9AC6-12D48779C550}"/>
                    </a:ext>
                  </a:extLst>
                </p:cNvPr>
                <p:cNvSpPr txBox="1"/>
                <p:nvPr/>
              </p:nvSpPr>
              <p:spPr>
                <a:xfrm>
                  <a:off x="3550770" y="2088462"/>
                  <a:ext cx="802040" cy="160500"/>
                </a:xfrm>
                <a:prstGeom prst="rect">
                  <a:avLst/>
                </a:prstGeom>
                <a:solidFill>
                  <a:schemeClr val="accent3"/>
                </a:solidFill>
              </p:spPr>
              <p:txBody>
                <a:bodyPr wrap="square" lIns="0" tIns="0" rIns="0" bIns="0">
                  <a:spAutoFit/>
                </a:bodyPr>
                <a:lstStyle/>
                <a:p>
                  <a:pPr marL="0" marR="0" lvl="0" indent="0" algn="ctr" defTabSz="913867"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HelveticaNeueLT Std"/>
                    </a:rPr>
                    <a:t>vNET2</a:t>
                  </a:r>
                </a:p>
              </p:txBody>
            </p:sp>
          </p:grpSp>
        </p:grpSp>
        <p:sp>
          <p:nvSpPr>
            <p:cNvPr id="9" name="Rounded Rectangle 584">
              <a:extLst>
                <a:ext uri="{FF2B5EF4-FFF2-40B4-BE49-F238E27FC236}">
                  <a16:creationId xmlns:a16="http://schemas.microsoft.com/office/drawing/2014/main" id="{5DA512C9-270A-467B-9197-148F70AB6728}"/>
                </a:ext>
              </a:extLst>
            </p:cNvPr>
            <p:cNvSpPr/>
            <p:nvPr/>
          </p:nvSpPr>
          <p:spPr bwMode="auto">
            <a:xfrm>
              <a:off x="452348" y="1934704"/>
              <a:ext cx="4797187" cy="3637722"/>
            </a:xfrm>
            <a:prstGeom prst="roundRect">
              <a:avLst>
                <a:gd name="adj" fmla="val 9375"/>
              </a:avLst>
            </a:prstGeom>
            <a:noFill/>
            <a:ln w="28575" cap="flat" cmpd="sng" algn="ctr">
              <a:solidFill>
                <a:schemeClr val="accent3"/>
              </a:solidFill>
              <a:prstDash val="solid"/>
              <a:miter lim="800000"/>
            </a:ln>
            <a:effectLst/>
          </p:spPr>
          <p:txBody>
            <a:bodyPr anchor="ctr"/>
            <a:lstStyle/>
            <a:p>
              <a:pPr marL="0" marR="0" lvl="0" indent="0" algn="ctr" defTabSz="913867" eaLnBrk="1" fontAlgn="auto" latinLnBrk="0" hangingPunct="1">
                <a:lnSpc>
                  <a:spcPct val="100000"/>
                </a:lnSpc>
                <a:spcBef>
                  <a:spcPts val="0"/>
                </a:spcBef>
                <a:spcAft>
                  <a:spcPts val="0"/>
                </a:spcAft>
                <a:buClrTx/>
                <a:buSzTx/>
                <a:buFontTx/>
                <a:buNone/>
                <a:tabLst/>
                <a:defRPr/>
              </a:pPr>
              <a:endParaRPr kumimoji="0" lang="en-US" sz="2799"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10" name="Rounded Rectangle 585">
              <a:extLst>
                <a:ext uri="{FF2B5EF4-FFF2-40B4-BE49-F238E27FC236}">
                  <a16:creationId xmlns:a16="http://schemas.microsoft.com/office/drawing/2014/main" id="{1F0457B8-9BF8-48DC-A689-D04509C5CB4C}"/>
                </a:ext>
              </a:extLst>
            </p:cNvPr>
            <p:cNvSpPr/>
            <p:nvPr/>
          </p:nvSpPr>
          <p:spPr bwMode="auto">
            <a:xfrm>
              <a:off x="699737" y="1778295"/>
              <a:ext cx="1455684" cy="298682"/>
            </a:xfrm>
            <a:prstGeom prst="roundRect">
              <a:avLst/>
            </a:prstGeom>
            <a:solidFill>
              <a:schemeClr val="bg1"/>
            </a:solidFill>
            <a:ln w="25400" cap="flat" cmpd="sng" algn="ctr">
              <a:solidFill>
                <a:srgbClr val="307FE2"/>
              </a:solidFill>
              <a:prstDash val="solid"/>
              <a:miter lim="800000"/>
            </a:ln>
            <a:effectLst/>
          </p:spPr>
          <p:txBody>
            <a:bodyPr anchor="ctr"/>
            <a:lstStyle/>
            <a:p>
              <a:pPr marL="0" marR="0" lvl="0" indent="0" algn="ctr" defTabSz="913867"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4B92D97F-B221-4BA6-9CDF-5BFF517FE02D}"/>
                </a:ext>
              </a:extLst>
            </p:cNvPr>
            <p:cNvPicPr>
              <a:picLocks noChangeAspect="1"/>
            </p:cNvPicPr>
            <p:nvPr/>
          </p:nvPicPr>
          <p:blipFill>
            <a:blip r:embed="rId3" cstate="screen">
              <a:duotone>
                <a:srgbClr val="0071CE">
                  <a:shade val="45000"/>
                  <a:satMod val="135000"/>
                </a:srgb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96738" y="4657082"/>
              <a:ext cx="638996" cy="638996"/>
            </a:xfrm>
            <a:prstGeom prst="rect">
              <a:avLst/>
            </a:prstGeom>
          </p:spPr>
        </p:pic>
        <p:pic>
          <p:nvPicPr>
            <p:cNvPr id="12" name="Picture 11">
              <a:extLst>
                <a:ext uri="{FF2B5EF4-FFF2-40B4-BE49-F238E27FC236}">
                  <a16:creationId xmlns:a16="http://schemas.microsoft.com/office/drawing/2014/main" id="{F337B270-60DF-46B8-997D-FD1BDD979A99}"/>
                </a:ext>
              </a:extLst>
            </p:cNvPr>
            <p:cNvPicPr>
              <a:picLocks noChangeAspect="1"/>
            </p:cNvPicPr>
            <p:nvPr/>
          </p:nvPicPr>
          <p:blipFill>
            <a:blip r:embed="rId5" cstate="screen">
              <a:duotone>
                <a:srgbClr val="0071CE">
                  <a:shade val="45000"/>
                  <a:satMod val="135000"/>
                </a:srgbClr>
                <a:prstClr val="white"/>
              </a:duotone>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997962" y="4649253"/>
              <a:ext cx="638996" cy="638996"/>
            </a:xfrm>
            <a:prstGeom prst="rect">
              <a:avLst/>
            </a:prstGeom>
          </p:spPr>
        </p:pic>
        <p:pic>
          <p:nvPicPr>
            <p:cNvPr id="13" name="Picture 75">
              <a:extLst>
                <a:ext uri="{FF2B5EF4-FFF2-40B4-BE49-F238E27FC236}">
                  <a16:creationId xmlns:a16="http://schemas.microsoft.com/office/drawing/2014/main" id="{5D79F57D-8669-4E5A-93F0-09250DD7547F}"/>
                </a:ext>
              </a:extLst>
            </p:cNvPr>
            <p:cNvPicPr>
              <a:picLocks noChangeAspect="1"/>
            </p:cNvPicPr>
            <p:nvPr/>
          </p:nvPicPr>
          <p:blipFill>
            <a:blip r:embed="rId6" cstate="email">
              <a:duotone>
                <a:prstClr val="black"/>
                <a:srgbClr val="003E51">
                  <a:tint val="45000"/>
                  <a:satMod val="400000"/>
                </a:srgbClr>
              </a:duotone>
              <a:lum bright="-20000"/>
              <a:extLst>
                <a:ext uri="{28A0092B-C50C-407E-A947-70E740481C1C}">
                  <a14:useLocalDpi xmlns:a14="http://schemas.microsoft.com/office/drawing/2010/main" val="0"/>
                </a:ext>
              </a:extLst>
            </a:blip>
            <a:srcRect/>
            <a:stretch>
              <a:fillRect/>
            </a:stretch>
          </p:blipFill>
          <p:spPr bwMode="auto">
            <a:xfrm>
              <a:off x="5633600" y="3089144"/>
              <a:ext cx="640424" cy="334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7BBBAB3F-4C2C-4EFF-B183-16F643BC75CC}"/>
                </a:ext>
              </a:extLst>
            </p:cNvPr>
            <p:cNvGrpSpPr/>
            <p:nvPr/>
          </p:nvGrpSpPr>
          <p:grpSpPr>
            <a:xfrm>
              <a:off x="1389158" y="2339348"/>
              <a:ext cx="1008523" cy="902047"/>
              <a:chOff x="5688310" y="1936628"/>
              <a:chExt cx="1156448" cy="1034351"/>
            </a:xfrm>
          </p:grpSpPr>
          <p:pic>
            <p:nvPicPr>
              <p:cNvPr id="65" name="Picture 2" descr="Image result for azure security center icon">
                <a:extLst>
                  <a:ext uri="{FF2B5EF4-FFF2-40B4-BE49-F238E27FC236}">
                    <a16:creationId xmlns:a16="http://schemas.microsoft.com/office/drawing/2014/main" id="{60C1DBFE-8034-42B4-A1D4-F7BED49B0FBA}"/>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706807" y="1936628"/>
                <a:ext cx="1119450" cy="587711"/>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CCCB42A3-3232-4BF5-ADEB-079DD92A9BD3}"/>
                  </a:ext>
                </a:extLst>
              </p:cNvPr>
              <p:cNvSpPr txBox="1"/>
              <p:nvPr/>
            </p:nvSpPr>
            <p:spPr>
              <a:xfrm>
                <a:off x="5688310" y="2529827"/>
                <a:ext cx="1156448" cy="441152"/>
              </a:xfrm>
              <a:prstGeom prst="rect">
                <a:avLst/>
              </a:prstGeom>
              <a:noFill/>
            </p:spPr>
            <p:txBody>
              <a:bodyPr wrap="square" rtlCol="0">
                <a:spAutoFit/>
              </a:bodyPr>
              <a:lstStyle/>
              <a:p>
                <a:pPr algn="ctr" defTabSz="457052" eaLnBrk="1" fontAlgn="auto" hangingPunct="1">
                  <a:lnSpc>
                    <a:spcPct val="95000"/>
                  </a:lnSpc>
                  <a:spcBef>
                    <a:spcPts val="0"/>
                  </a:spcBef>
                  <a:spcAft>
                    <a:spcPts val="600"/>
                  </a:spcAft>
                </a:pPr>
                <a:r>
                  <a:rPr lang="en-US" sz="1000">
                    <a:solidFill>
                      <a:srgbClr val="0071CE"/>
                    </a:solidFill>
                    <a:latin typeface="Arial" panose="020B0604020202020204"/>
                  </a:rPr>
                  <a:t>Azure Security Center</a:t>
                </a:r>
              </a:p>
            </p:txBody>
          </p:sp>
        </p:grpSp>
        <p:cxnSp>
          <p:nvCxnSpPr>
            <p:cNvPr id="16" name="Straight Connector 15">
              <a:extLst>
                <a:ext uri="{FF2B5EF4-FFF2-40B4-BE49-F238E27FC236}">
                  <a16:creationId xmlns:a16="http://schemas.microsoft.com/office/drawing/2014/main" id="{4F16E3EB-A669-40CD-B48C-8E2CCA0A2D6B}"/>
                </a:ext>
              </a:extLst>
            </p:cNvPr>
            <p:cNvCxnSpPr>
              <a:cxnSpLocks/>
            </p:cNvCxnSpPr>
            <p:nvPr/>
          </p:nvCxnSpPr>
          <p:spPr bwMode="auto">
            <a:xfrm flipV="1">
              <a:off x="2101124" y="4227200"/>
              <a:ext cx="1" cy="137124"/>
            </a:xfrm>
            <a:prstGeom prst="line">
              <a:avLst/>
            </a:prstGeom>
            <a:solidFill>
              <a:srgbClr val="651D32"/>
            </a:solidFill>
            <a:ln w="9525" cap="flat" cmpd="sng" algn="ctr">
              <a:solidFill>
                <a:srgbClr val="003E5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1AB3D399-CFCD-4AAB-8B0F-444C0E670CC0}"/>
                </a:ext>
              </a:extLst>
            </p:cNvPr>
            <p:cNvCxnSpPr>
              <a:cxnSpLocks/>
            </p:cNvCxnSpPr>
            <p:nvPr/>
          </p:nvCxnSpPr>
          <p:spPr bwMode="auto">
            <a:xfrm>
              <a:off x="2101124" y="4231961"/>
              <a:ext cx="2310449" cy="11164"/>
            </a:xfrm>
            <a:prstGeom prst="line">
              <a:avLst/>
            </a:prstGeom>
            <a:solidFill>
              <a:srgbClr val="651D32"/>
            </a:solidFill>
            <a:ln w="9525" cap="flat" cmpd="sng" algn="ctr">
              <a:solidFill>
                <a:srgbClr val="003E5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DA4A3179-98DA-4BB9-90FA-F919882DD612}"/>
                </a:ext>
              </a:extLst>
            </p:cNvPr>
            <p:cNvCxnSpPr>
              <a:cxnSpLocks/>
            </p:cNvCxnSpPr>
            <p:nvPr/>
          </p:nvCxnSpPr>
          <p:spPr bwMode="auto">
            <a:xfrm>
              <a:off x="4395763" y="4245123"/>
              <a:ext cx="0" cy="126185"/>
            </a:xfrm>
            <a:prstGeom prst="line">
              <a:avLst/>
            </a:prstGeom>
            <a:solidFill>
              <a:srgbClr val="651D32"/>
            </a:solidFill>
            <a:ln w="9525" cap="flat" cmpd="sng" algn="ctr">
              <a:solidFill>
                <a:srgbClr val="003E5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C54D7BAF-320F-4614-BF0A-1055046D1AD6}"/>
                </a:ext>
              </a:extLst>
            </p:cNvPr>
            <p:cNvCxnSpPr>
              <a:cxnSpLocks/>
              <a:endCxn id="48" idx="2"/>
            </p:cNvCxnSpPr>
            <p:nvPr/>
          </p:nvCxnSpPr>
          <p:spPr bwMode="auto">
            <a:xfrm flipV="1">
              <a:off x="3731856" y="3966833"/>
              <a:ext cx="0" cy="272064"/>
            </a:xfrm>
            <a:prstGeom prst="line">
              <a:avLst/>
            </a:prstGeom>
            <a:solidFill>
              <a:srgbClr val="651D32"/>
            </a:solidFill>
            <a:ln w="9525" cap="flat" cmpd="sng" algn="ctr">
              <a:solidFill>
                <a:srgbClr val="003E51">
                  <a:lumMod val="75000"/>
                  <a:lumOff val="25000"/>
                </a:srgbClr>
              </a:solidFill>
              <a:prstDash val="solid"/>
              <a:round/>
              <a:headEnd type="none" w="med" len="med"/>
              <a:tailEnd type="none" w="med" len="med"/>
            </a:ln>
            <a:effectLst/>
          </p:spPr>
        </p:cxnSp>
        <p:sp>
          <p:nvSpPr>
            <p:cNvPr id="48" name="Rounded Rectangle 56">
              <a:extLst>
                <a:ext uri="{FF2B5EF4-FFF2-40B4-BE49-F238E27FC236}">
                  <a16:creationId xmlns:a16="http://schemas.microsoft.com/office/drawing/2014/main" id="{CBDCBB85-002C-4361-A1BC-6872D9A3E139}"/>
                </a:ext>
              </a:extLst>
            </p:cNvPr>
            <p:cNvSpPr/>
            <p:nvPr/>
          </p:nvSpPr>
          <p:spPr bwMode="invGray">
            <a:xfrm>
              <a:off x="2608997" y="2339350"/>
              <a:ext cx="2245718" cy="1627483"/>
            </a:xfrm>
            <a:prstGeom prst="roundRect">
              <a:avLst/>
            </a:prstGeom>
            <a:solidFill>
              <a:schemeClr val="bg1"/>
            </a:solidFill>
            <a:ln w="28575" cap="flat" cmpd="sng" algn="ctr">
              <a:solidFill>
                <a:schemeClr val="accent3"/>
              </a:solidFill>
              <a:prstDash val="solid"/>
              <a:miter lim="800000"/>
              <a:headEnd/>
              <a:tailEnd/>
            </a:ln>
            <a:effectLst/>
          </p:spPr>
          <p:txBody>
            <a:bodyPr rot="0" spcFirstLastPara="0" vertOverflow="overflow" horzOverflow="overflow" vert="horz" wrap="square" lIns="121824" tIns="60912" rIns="121824" bIns="60912" numCol="1" spcCol="0" rtlCol="0" fromWordArt="0" anchor="ctr" anchorCtr="0" forceAA="0" compatLnSpc="1">
              <a:prstTxWarp prst="textNoShape">
                <a:avLst/>
              </a:prstTxWarp>
              <a:noAutofit/>
            </a:bodyPr>
            <a:lstStyle/>
            <a:p>
              <a:pPr marL="0" marR="0" lvl="0" indent="0" algn="ctr" defTabSz="913867" eaLnBrk="1" fontAlgn="auto" latinLnBrk="0" hangingPunct="1">
                <a:lnSpc>
                  <a:spcPct val="100000"/>
                </a:lnSpc>
                <a:spcBef>
                  <a:spcPts val="0"/>
                </a:spcBef>
                <a:spcAft>
                  <a:spcPts val="0"/>
                </a:spcAft>
                <a:buClrTx/>
                <a:buSzTx/>
                <a:buFontTx/>
                <a:buNone/>
                <a:tabLst/>
                <a:defRPr/>
              </a:pPr>
              <a:endParaRPr kumimoji="0" lang="en-US" sz="1999" b="0" i="0" u="sng"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49" name="Rounded Rectangle 60">
              <a:extLst>
                <a:ext uri="{FF2B5EF4-FFF2-40B4-BE49-F238E27FC236}">
                  <a16:creationId xmlns:a16="http://schemas.microsoft.com/office/drawing/2014/main" id="{D5958334-1CF5-490C-97AB-836395D32A35}"/>
                </a:ext>
              </a:extLst>
            </p:cNvPr>
            <p:cNvSpPr/>
            <p:nvPr/>
          </p:nvSpPr>
          <p:spPr bwMode="auto">
            <a:xfrm>
              <a:off x="2707248" y="2210265"/>
              <a:ext cx="1312352" cy="228540"/>
            </a:xfrm>
            <a:prstGeom prst="roundRect">
              <a:avLst/>
            </a:prstGeom>
            <a:solidFill>
              <a:schemeClr val="accent3"/>
            </a:solidFill>
            <a:ln w="25400" cap="flat" cmpd="sng" algn="ctr">
              <a:noFill/>
              <a:prstDash val="solid"/>
              <a:miter lim="800000"/>
            </a:ln>
            <a:effectLst/>
          </p:spPr>
          <p:txBody>
            <a:bodyPr anchor="ctr"/>
            <a:lstStyle/>
            <a:p>
              <a:pPr marL="0" marR="0" lvl="0" indent="0" algn="ctr" defTabSz="913867"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Cloud Security Services Hub</a:t>
              </a:r>
            </a:p>
          </p:txBody>
        </p:sp>
        <p:grpSp>
          <p:nvGrpSpPr>
            <p:cNvPr id="50" name="Group 49">
              <a:extLst>
                <a:ext uri="{FF2B5EF4-FFF2-40B4-BE49-F238E27FC236}">
                  <a16:creationId xmlns:a16="http://schemas.microsoft.com/office/drawing/2014/main" id="{0EF26284-0FCF-4A3E-A387-FA2ACD152F11}"/>
                </a:ext>
              </a:extLst>
            </p:cNvPr>
            <p:cNvGrpSpPr/>
            <p:nvPr/>
          </p:nvGrpSpPr>
          <p:grpSpPr>
            <a:xfrm>
              <a:off x="2673049" y="2981402"/>
              <a:ext cx="643638" cy="922879"/>
              <a:chOff x="2627158" y="3083682"/>
              <a:chExt cx="643806" cy="923119"/>
            </a:xfrm>
          </p:grpSpPr>
          <p:sp>
            <p:nvSpPr>
              <p:cNvPr id="63" name="TextBox 62">
                <a:extLst>
                  <a:ext uri="{FF2B5EF4-FFF2-40B4-BE49-F238E27FC236}">
                    <a16:creationId xmlns:a16="http://schemas.microsoft.com/office/drawing/2014/main" id="{965E4E9E-B941-4482-9B3E-022B1F49776B}"/>
                  </a:ext>
                </a:extLst>
              </p:cNvPr>
              <p:cNvSpPr txBox="1"/>
              <p:nvPr/>
            </p:nvSpPr>
            <p:spPr>
              <a:xfrm>
                <a:off x="2627158" y="3083682"/>
                <a:ext cx="643806" cy="230832"/>
              </a:xfrm>
              <a:prstGeom prst="rect">
                <a:avLst/>
              </a:prstGeom>
              <a:noFill/>
            </p:spPr>
            <p:txBody>
              <a:bodyPr wrap="square" lIns="0" rIns="0" rtlCol="0">
                <a:spAutoFit/>
              </a:bodyPr>
              <a:lstStyle/>
              <a:p>
                <a:pPr marL="0" marR="0" lvl="0" indent="0" algn="ctr" defTabSz="91386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rial" panose="020B0604020202020204"/>
                    <a:cs typeface="HelveticaNeueLT Std Lt"/>
                  </a:rPr>
                  <a:t>FortiGate </a:t>
                </a:r>
              </a:p>
            </p:txBody>
          </p:sp>
          <p:sp>
            <p:nvSpPr>
              <p:cNvPr id="64" name="Rectangle 63">
                <a:extLst>
                  <a:ext uri="{FF2B5EF4-FFF2-40B4-BE49-F238E27FC236}">
                    <a16:creationId xmlns:a16="http://schemas.microsoft.com/office/drawing/2014/main" id="{BD5D5F72-61E0-45F3-81D9-70778622F217}"/>
                  </a:ext>
                </a:extLst>
              </p:cNvPr>
              <p:cNvSpPr/>
              <p:nvPr/>
            </p:nvSpPr>
            <p:spPr>
              <a:xfrm>
                <a:off x="2752693" y="3791357"/>
                <a:ext cx="392736" cy="215444"/>
              </a:xfrm>
              <a:prstGeom prst="rect">
                <a:avLst/>
              </a:prstGeom>
            </p:spPr>
            <p:txBody>
              <a:bodyPr wrap="none" lIns="0" rIns="0">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a:rPr>
                  <a:t>FortiMail</a:t>
                </a:r>
              </a:p>
            </p:txBody>
          </p:sp>
        </p:grpSp>
        <p:grpSp>
          <p:nvGrpSpPr>
            <p:cNvPr id="51" name="Group 50">
              <a:extLst>
                <a:ext uri="{FF2B5EF4-FFF2-40B4-BE49-F238E27FC236}">
                  <a16:creationId xmlns:a16="http://schemas.microsoft.com/office/drawing/2014/main" id="{E9BAC7DB-7630-459A-BF99-7119EEC4C26F}"/>
                </a:ext>
              </a:extLst>
            </p:cNvPr>
            <p:cNvGrpSpPr/>
            <p:nvPr/>
          </p:nvGrpSpPr>
          <p:grpSpPr>
            <a:xfrm>
              <a:off x="3221191" y="2981402"/>
              <a:ext cx="798409" cy="922879"/>
              <a:chOff x="3192088" y="3083682"/>
              <a:chExt cx="798617" cy="923119"/>
            </a:xfrm>
          </p:grpSpPr>
          <p:sp>
            <p:nvSpPr>
              <p:cNvPr id="59" name="TextBox 58">
                <a:extLst>
                  <a:ext uri="{FF2B5EF4-FFF2-40B4-BE49-F238E27FC236}">
                    <a16:creationId xmlns:a16="http://schemas.microsoft.com/office/drawing/2014/main" id="{6A784CA0-5104-49D1-BA0E-55EE9D4C3FD3}"/>
                  </a:ext>
                </a:extLst>
              </p:cNvPr>
              <p:cNvSpPr txBox="1"/>
              <p:nvPr/>
            </p:nvSpPr>
            <p:spPr>
              <a:xfrm>
                <a:off x="3269493" y="3083682"/>
                <a:ext cx="643806" cy="230832"/>
              </a:xfrm>
              <a:prstGeom prst="rect">
                <a:avLst/>
              </a:prstGeom>
              <a:noFill/>
            </p:spPr>
            <p:txBody>
              <a:bodyPr wrap="square" lIns="0" rIns="0" rtlCol="0">
                <a:spAutoFit/>
              </a:bodyPr>
              <a:lstStyle/>
              <a:p>
                <a:pPr marL="0" marR="0" lvl="0" indent="0" algn="ctr" defTabSz="91386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rial" panose="020B0604020202020204"/>
                    <a:cs typeface="HelveticaNeueLT Std Lt"/>
                  </a:rPr>
                  <a:t>FortiWeb </a:t>
                </a:r>
              </a:p>
            </p:txBody>
          </p:sp>
          <p:sp>
            <p:nvSpPr>
              <p:cNvPr id="60" name="Rectangle 59">
                <a:extLst>
                  <a:ext uri="{FF2B5EF4-FFF2-40B4-BE49-F238E27FC236}">
                    <a16:creationId xmlns:a16="http://schemas.microsoft.com/office/drawing/2014/main" id="{8052C41C-0098-40EA-89B4-3F8AF8579600}"/>
                  </a:ext>
                </a:extLst>
              </p:cNvPr>
              <p:cNvSpPr/>
              <p:nvPr/>
            </p:nvSpPr>
            <p:spPr>
              <a:xfrm>
                <a:off x="3192088" y="3791357"/>
                <a:ext cx="798617" cy="215444"/>
              </a:xfrm>
              <a:prstGeom prst="rect">
                <a:avLst/>
              </a:prstGeom>
            </p:spPr>
            <p:txBody>
              <a:bodyPr wrap="none">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a:rPr>
                  <a:t>FortiSandbox</a:t>
                </a:r>
              </a:p>
            </p:txBody>
          </p:sp>
        </p:grpSp>
        <p:grpSp>
          <p:nvGrpSpPr>
            <p:cNvPr id="52" name="Group 51">
              <a:extLst>
                <a:ext uri="{FF2B5EF4-FFF2-40B4-BE49-F238E27FC236}">
                  <a16:creationId xmlns:a16="http://schemas.microsoft.com/office/drawing/2014/main" id="{318D8456-F813-44C9-9590-ED622F959696}"/>
                </a:ext>
              </a:extLst>
            </p:cNvPr>
            <p:cNvGrpSpPr/>
            <p:nvPr/>
          </p:nvGrpSpPr>
          <p:grpSpPr>
            <a:xfrm>
              <a:off x="3924102" y="2981402"/>
              <a:ext cx="796805" cy="922879"/>
              <a:chOff x="3878537" y="3083682"/>
              <a:chExt cx="797013" cy="923119"/>
            </a:xfrm>
          </p:grpSpPr>
          <p:sp>
            <p:nvSpPr>
              <p:cNvPr id="55" name="Rectangle 54">
                <a:extLst>
                  <a:ext uri="{FF2B5EF4-FFF2-40B4-BE49-F238E27FC236}">
                    <a16:creationId xmlns:a16="http://schemas.microsoft.com/office/drawing/2014/main" id="{1DFC5ACC-6B9D-454E-986B-152A214EC136}"/>
                  </a:ext>
                </a:extLst>
              </p:cNvPr>
              <p:cNvSpPr/>
              <p:nvPr/>
            </p:nvSpPr>
            <p:spPr>
              <a:xfrm>
                <a:off x="3881743" y="3083682"/>
                <a:ext cx="790601" cy="215444"/>
              </a:xfrm>
              <a:prstGeom prst="rect">
                <a:avLst/>
              </a:prstGeom>
            </p:spPr>
            <p:txBody>
              <a:bodyPr wrap="none">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a:rPr>
                  <a:t>FortiAnalyzer</a:t>
                </a:r>
              </a:p>
            </p:txBody>
          </p:sp>
          <p:sp>
            <p:nvSpPr>
              <p:cNvPr id="56" name="Rectangle 55">
                <a:extLst>
                  <a:ext uri="{FF2B5EF4-FFF2-40B4-BE49-F238E27FC236}">
                    <a16:creationId xmlns:a16="http://schemas.microsoft.com/office/drawing/2014/main" id="{6C4DE6DB-FDE1-4284-B073-2B85E27CA1B0}"/>
                  </a:ext>
                </a:extLst>
              </p:cNvPr>
              <p:cNvSpPr/>
              <p:nvPr/>
            </p:nvSpPr>
            <p:spPr>
              <a:xfrm>
                <a:off x="3878537" y="3791357"/>
                <a:ext cx="797013" cy="215444"/>
              </a:xfrm>
              <a:prstGeom prst="rect">
                <a:avLst/>
              </a:prstGeom>
            </p:spPr>
            <p:txBody>
              <a:bodyPr wrap="none">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a:rPr>
                  <a:t>FortiManager</a:t>
                </a:r>
              </a:p>
            </p:txBody>
          </p:sp>
        </p:grpSp>
        <p:grpSp>
          <p:nvGrpSpPr>
            <p:cNvPr id="67" name="Group 66">
              <a:extLst>
                <a:ext uri="{FF2B5EF4-FFF2-40B4-BE49-F238E27FC236}">
                  <a16:creationId xmlns:a16="http://schemas.microsoft.com/office/drawing/2014/main" id="{DEDB9EAB-1867-45C2-8F8C-2F1A68FD9CEE}"/>
                </a:ext>
              </a:extLst>
            </p:cNvPr>
            <p:cNvGrpSpPr/>
            <p:nvPr/>
          </p:nvGrpSpPr>
          <p:grpSpPr>
            <a:xfrm>
              <a:off x="6476164" y="3038800"/>
              <a:ext cx="1199532" cy="597260"/>
              <a:chOff x="6476164" y="3038800"/>
              <a:chExt cx="1199532" cy="597260"/>
            </a:xfrm>
          </p:grpSpPr>
          <p:pic>
            <p:nvPicPr>
              <p:cNvPr id="22" name="Picture 21" descr="laptop.emf">
                <a:extLst>
                  <a:ext uri="{FF2B5EF4-FFF2-40B4-BE49-F238E27FC236}">
                    <a16:creationId xmlns:a16="http://schemas.microsoft.com/office/drawing/2014/main" id="{9AE9A111-1C41-4143-AD76-E8DBFD99C169}"/>
                  </a:ext>
                </a:extLst>
              </p:cNvPr>
              <p:cNvPicPr>
                <a:picLocks noChangeAspect="1"/>
              </p:cNvPicPr>
              <p:nvPr/>
            </p:nvPicPr>
            <p:blipFill>
              <a:blip r:embed="rId8" cstate="email">
                <a:duotone>
                  <a:prstClr val="black"/>
                  <a:srgbClr val="003E51">
                    <a:tint val="45000"/>
                    <a:satMod val="400000"/>
                  </a:srgbClr>
                </a:duotone>
                <a:lum bright="-20000"/>
                <a:extLst>
                  <a:ext uri="{28A0092B-C50C-407E-A947-70E740481C1C}">
                    <a14:useLocalDpi xmlns:a14="http://schemas.microsoft.com/office/drawing/2010/main" val="0"/>
                  </a:ext>
                </a:extLst>
              </a:blip>
              <a:stretch>
                <a:fillRect/>
              </a:stretch>
            </p:blipFill>
            <p:spPr>
              <a:xfrm>
                <a:off x="6826107" y="3038800"/>
                <a:ext cx="499646" cy="374734"/>
              </a:xfrm>
              <a:prstGeom prst="rect">
                <a:avLst/>
              </a:prstGeom>
            </p:spPr>
          </p:pic>
          <p:sp>
            <p:nvSpPr>
              <p:cNvPr id="23" name="TextBox 22">
                <a:extLst>
                  <a:ext uri="{FF2B5EF4-FFF2-40B4-BE49-F238E27FC236}">
                    <a16:creationId xmlns:a16="http://schemas.microsoft.com/office/drawing/2014/main" id="{39D6F883-CE67-4F81-8AFF-E17884323971}"/>
                  </a:ext>
                </a:extLst>
              </p:cNvPr>
              <p:cNvSpPr txBox="1"/>
              <p:nvPr/>
            </p:nvSpPr>
            <p:spPr>
              <a:xfrm>
                <a:off x="6476164" y="3420672"/>
                <a:ext cx="1199532" cy="215388"/>
              </a:xfrm>
              <a:prstGeom prst="rect">
                <a:avLst/>
              </a:prstGeom>
              <a:noFill/>
            </p:spPr>
            <p:txBody>
              <a:bodyPr wrap="square" rtlCol="0">
                <a:spAutoFit/>
              </a:bodyPr>
              <a:lstStyle/>
              <a:p>
                <a:pPr algn="ctr" defTabSz="913867"/>
                <a:r>
                  <a:rPr lang="en-US" sz="800">
                    <a:solidFill>
                      <a:srgbClr val="000000"/>
                    </a:solidFill>
                    <a:latin typeface="Arial" panose="020B0604020202020204"/>
                  </a:rPr>
                  <a:t>Remote Users</a:t>
                </a:r>
              </a:p>
            </p:txBody>
          </p:sp>
        </p:grpSp>
        <p:grpSp>
          <p:nvGrpSpPr>
            <p:cNvPr id="27" name="Group 26">
              <a:extLst>
                <a:ext uri="{FF2B5EF4-FFF2-40B4-BE49-F238E27FC236}">
                  <a16:creationId xmlns:a16="http://schemas.microsoft.com/office/drawing/2014/main" id="{1864D47D-B8A5-4512-8AEF-6FBDF2B5C852}"/>
                </a:ext>
              </a:extLst>
            </p:cNvPr>
            <p:cNvGrpSpPr/>
            <p:nvPr/>
          </p:nvGrpSpPr>
          <p:grpSpPr>
            <a:xfrm>
              <a:off x="6586643" y="3752173"/>
              <a:ext cx="956106" cy="769449"/>
              <a:chOff x="6586643" y="3752173"/>
              <a:chExt cx="956106" cy="769449"/>
            </a:xfrm>
          </p:grpSpPr>
          <p:pic>
            <p:nvPicPr>
              <p:cNvPr id="47" name="Picture 46" descr="Cloud-CSPs.emf">
                <a:extLst>
                  <a:ext uri="{FF2B5EF4-FFF2-40B4-BE49-F238E27FC236}">
                    <a16:creationId xmlns:a16="http://schemas.microsoft.com/office/drawing/2014/main" id="{F0BD26A2-6D7B-4DC1-ABA8-71D6D9BDE92E}"/>
                  </a:ext>
                </a:extLst>
              </p:cNvPr>
              <p:cNvPicPr>
                <a:picLocks noChangeAspect="1"/>
              </p:cNvPicPr>
              <p:nvPr/>
            </p:nvPicPr>
            <p:blipFill>
              <a:blip r:embed="rId9" cstate="email">
                <a:lum bright="-20000" contrast="-40000"/>
                <a:extLst>
                  <a:ext uri="{28A0092B-C50C-407E-A947-70E740481C1C}">
                    <a14:useLocalDpi xmlns:a14="http://schemas.microsoft.com/office/drawing/2010/main" val="0"/>
                  </a:ext>
                </a:extLst>
              </a:blip>
              <a:stretch>
                <a:fillRect/>
              </a:stretch>
            </p:blipFill>
            <p:spPr>
              <a:xfrm>
                <a:off x="6781291" y="3752173"/>
                <a:ext cx="586048" cy="553883"/>
              </a:xfrm>
              <a:prstGeom prst="rect">
                <a:avLst/>
              </a:prstGeom>
            </p:spPr>
          </p:pic>
          <p:sp>
            <p:nvSpPr>
              <p:cNvPr id="25" name="TextBox 24">
                <a:extLst>
                  <a:ext uri="{FF2B5EF4-FFF2-40B4-BE49-F238E27FC236}">
                    <a16:creationId xmlns:a16="http://schemas.microsoft.com/office/drawing/2014/main" id="{C7366477-C339-4544-9D8F-21DC4A427050}"/>
                  </a:ext>
                </a:extLst>
              </p:cNvPr>
              <p:cNvSpPr txBox="1"/>
              <p:nvPr/>
            </p:nvSpPr>
            <p:spPr>
              <a:xfrm>
                <a:off x="6586643" y="4306234"/>
                <a:ext cx="956106" cy="215388"/>
              </a:xfrm>
              <a:prstGeom prst="rect">
                <a:avLst/>
              </a:prstGeom>
              <a:noFill/>
            </p:spPr>
            <p:txBody>
              <a:bodyPr wrap="square" rtlCol="0">
                <a:spAutoFit/>
              </a:bodyPr>
              <a:lstStyle/>
              <a:p>
                <a:pPr algn="ctr" defTabSz="913867"/>
                <a:r>
                  <a:rPr lang="en-US" sz="800">
                    <a:solidFill>
                      <a:srgbClr val="000000"/>
                    </a:solidFill>
                    <a:latin typeface="Arial" panose="020B0604020202020204"/>
                  </a:rPr>
                  <a:t>Other clouds</a:t>
                </a:r>
              </a:p>
            </p:txBody>
          </p:sp>
        </p:grpSp>
        <p:grpSp>
          <p:nvGrpSpPr>
            <p:cNvPr id="68" name="Group 67">
              <a:extLst>
                <a:ext uri="{FF2B5EF4-FFF2-40B4-BE49-F238E27FC236}">
                  <a16:creationId xmlns:a16="http://schemas.microsoft.com/office/drawing/2014/main" id="{D537468D-2683-448E-AE03-DC535C0EA1A7}"/>
                </a:ext>
              </a:extLst>
            </p:cNvPr>
            <p:cNvGrpSpPr/>
            <p:nvPr/>
          </p:nvGrpSpPr>
          <p:grpSpPr>
            <a:xfrm>
              <a:off x="6530743" y="1811544"/>
              <a:ext cx="1090375" cy="1095985"/>
              <a:chOff x="6530743" y="1811544"/>
              <a:chExt cx="1090375" cy="1095985"/>
            </a:xfrm>
          </p:grpSpPr>
          <p:pic>
            <p:nvPicPr>
              <p:cNvPr id="26" name="Picture 25" descr="A close up of a logo&#10;&#10;Description automatically generated">
                <a:extLst>
                  <a:ext uri="{FF2B5EF4-FFF2-40B4-BE49-F238E27FC236}">
                    <a16:creationId xmlns:a16="http://schemas.microsoft.com/office/drawing/2014/main" id="{9013C5A1-EF41-4333-9941-F24CE9ADBDF3}"/>
                  </a:ext>
                </a:extLst>
              </p:cNvPr>
              <p:cNvPicPr>
                <a:picLocks noChangeAspect="1"/>
              </p:cNvPicPr>
              <p:nvPr/>
            </p:nvPicPr>
            <p:blipFill>
              <a:blip r:embed="rId10" cstate="email">
                <a:extLst>
                  <a:ext uri="{BEBA8EAE-BF5A-486C-A8C5-ECC9F3942E4B}">
                    <a14:imgProps xmlns:a14="http://schemas.microsoft.com/office/drawing/2010/main">
                      <a14:imgLayer r:embed="rId11">
                        <a14:imgEffect>
                          <a14:saturation sat="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662303" y="1811544"/>
                <a:ext cx="827254" cy="827254"/>
              </a:xfrm>
              <a:prstGeom prst="rect">
                <a:avLst/>
              </a:prstGeom>
            </p:spPr>
          </p:pic>
          <p:sp>
            <p:nvSpPr>
              <p:cNvPr id="28" name="TextBox 27">
                <a:extLst>
                  <a:ext uri="{FF2B5EF4-FFF2-40B4-BE49-F238E27FC236}">
                    <a16:creationId xmlns:a16="http://schemas.microsoft.com/office/drawing/2014/main" id="{092E8C46-29B3-4ADC-A727-9E05FF9BEB0A}"/>
                  </a:ext>
                </a:extLst>
              </p:cNvPr>
              <p:cNvSpPr txBox="1"/>
              <p:nvPr/>
            </p:nvSpPr>
            <p:spPr>
              <a:xfrm>
                <a:off x="6530743" y="2569063"/>
                <a:ext cx="1090375" cy="338466"/>
              </a:xfrm>
              <a:prstGeom prst="rect">
                <a:avLst/>
              </a:prstGeom>
              <a:noFill/>
            </p:spPr>
            <p:txBody>
              <a:bodyPr wrap="square" rtlCol="0">
                <a:spAutoFit/>
              </a:bodyPr>
              <a:lstStyle/>
              <a:p>
                <a:pPr algn="ctr" defTabSz="913867"/>
                <a:r>
                  <a:rPr lang="en-US" sz="800">
                    <a:solidFill>
                      <a:srgbClr val="000000"/>
                    </a:solidFill>
                    <a:latin typeface="Arial" panose="020B0604020202020204"/>
                  </a:rPr>
                  <a:t>Campus/ Branch Offices</a:t>
                </a:r>
              </a:p>
            </p:txBody>
          </p:sp>
        </p:grpSp>
        <p:grpSp>
          <p:nvGrpSpPr>
            <p:cNvPr id="29" name="Group 28">
              <a:extLst>
                <a:ext uri="{FF2B5EF4-FFF2-40B4-BE49-F238E27FC236}">
                  <a16:creationId xmlns:a16="http://schemas.microsoft.com/office/drawing/2014/main" id="{23D47F71-C427-4B66-8841-E81204408BCB}"/>
                </a:ext>
              </a:extLst>
            </p:cNvPr>
            <p:cNvGrpSpPr/>
            <p:nvPr/>
          </p:nvGrpSpPr>
          <p:grpSpPr>
            <a:xfrm>
              <a:off x="5662527" y="3918634"/>
              <a:ext cx="582548" cy="225235"/>
              <a:chOff x="6824574" y="1675843"/>
              <a:chExt cx="582701" cy="231973"/>
            </a:xfrm>
          </p:grpSpPr>
          <p:sp>
            <p:nvSpPr>
              <p:cNvPr id="44" name="Rectangle 43">
                <a:extLst>
                  <a:ext uri="{FF2B5EF4-FFF2-40B4-BE49-F238E27FC236}">
                    <a16:creationId xmlns:a16="http://schemas.microsoft.com/office/drawing/2014/main" id="{360FF660-9D7A-47D8-B652-FBAE25E183D8}"/>
                  </a:ext>
                </a:extLst>
              </p:cNvPr>
              <p:cNvSpPr/>
              <p:nvPr/>
            </p:nvSpPr>
            <p:spPr bwMode="auto">
              <a:xfrm>
                <a:off x="6881041" y="1675843"/>
                <a:ext cx="469769" cy="227818"/>
              </a:xfrm>
              <a:prstGeom prst="rect">
                <a:avLst/>
              </a:prstGeom>
              <a:solidFill>
                <a:srgbClr val="FFFFFF"/>
              </a:solidFill>
              <a:ln w="9525" cap="flat" cmpd="sng" algn="ctr">
                <a:noFill/>
                <a:prstDash val="solid"/>
                <a:round/>
                <a:headEnd type="none" w="med" len="med"/>
                <a:tailEnd type="none" w="med" len="med"/>
              </a:ln>
              <a:effectLst/>
            </p:spPr>
            <p:txBody>
              <a:bodyPr vert="horz" wrap="square" lIns="82103" tIns="41050" rIns="82103" bIns="41050" numCol="1" rtlCol="0" anchor="ctr" anchorCtr="0" compatLnSpc="1">
                <a:prstTxWarp prst="textNoShape">
                  <a:avLst/>
                </a:prstTxWarp>
                <a:noAutofit/>
              </a:bodyPr>
              <a:lstStyle/>
              <a:p>
                <a:pPr marL="0" marR="0" lvl="0" indent="0" algn="ctr" defTabSz="814144" eaLnBrk="1" fontAlgn="auto" latinLnBrk="0" hangingPunct="1">
                  <a:lnSpc>
                    <a:spcPct val="9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253746"/>
                  </a:solidFill>
                  <a:effectLst/>
                  <a:uLnTx/>
                  <a:uFillTx/>
                  <a:latin typeface="Arial" panose="020B0604020202020204"/>
                </a:endParaRPr>
              </a:p>
            </p:txBody>
          </p:sp>
          <p:pic>
            <p:nvPicPr>
              <p:cNvPr id="45" name="Picture 44" descr="IPsec-Grey.emf">
                <a:extLst>
                  <a:ext uri="{FF2B5EF4-FFF2-40B4-BE49-F238E27FC236}">
                    <a16:creationId xmlns:a16="http://schemas.microsoft.com/office/drawing/2014/main" id="{EF9542CB-BBC1-47B3-81E5-0A6F9A092273}"/>
                  </a:ext>
                </a:extLst>
              </p:cNvPr>
              <p:cNvPicPr>
                <a:picLocks noChangeAspect="1"/>
              </p:cNvPicPr>
              <p:nvPr/>
            </p:nvPicPr>
            <p:blipFill rotWithShape="1">
              <a:blip r:embed="rId12" cstate="email">
                <a:duotone>
                  <a:prstClr val="black"/>
                  <a:srgbClr val="003E51">
                    <a:tint val="45000"/>
                    <a:satMod val="400000"/>
                  </a:srgbClr>
                </a:duotone>
                <a:lum bright="-20000"/>
                <a:extLst>
                  <a:ext uri="{28A0092B-C50C-407E-A947-70E740481C1C}">
                    <a14:useLocalDpi xmlns:a14="http://schemas.microsoft.com/office/drawing/2010/main" val="0"/>
                  </a:ext>
                </a:extLst>
              </a:blip>
              <a:srcRect t="54875"/>
              <a:stretch/>
            </p:blipFill>
            <p:spPr>
              <a:xfrm>
                <a:off x="6824574" y="1685801"/>
                <a:ext cx="582701" cy="222015"/>
              </a:xfrm>
              <a:prstGeom prst="rect">
                <a:avLst/>
              </a:prstGeom>
            </p:spPr>
          </p:pic>
        </p:grpSp>
        <p:grpSp>
          <p:nvGrpSpPr>
            <p:cNvPr id="30" name="Group 29">
              <a:extLst>
                <a:ext uri="{FF2B5EF4-FFF2-40B4-BE49-F238E27FC236}">
                  <a16:creationId xmlns:a16="http://schemas.microsoft.com/office/drawing/2014/main" id="{C736E9AD-0625-45E0-977B-CC08FA3EF25C}"/>
                </a:ext>
              </a:extLst>
            </p:cNvPr>
            <p:cNvGrpSpPr/>
            <p:nvPr/>
          </p:nvGrpSpPr>
          <p:grpSpPr>
            <a:xfrm>
              <a:off x="5662527" y="2339441"/>
              <a:ext cx="582548" cy="225235"/>
              <a:chOff x="6824574" y="1675843"/>
              <a:chExt cx="582701" cy="231973"/>
            </a:xfrm>
          </p:grpSpPr>
          <p:sp>
            <p:nvSpPr>
              <p:cNvPr id="42" name="Rectangle 41">
                <a:extLst>
                  <a:ext uri="{FF2B5EF4-FFF2-40B4-BE49-F238E27FC236}">
                    <a16:creationId xmlns:a16="http://schemas.microsoft.com/office/drawing/2014/main" id="{74939E64-B4A2-41AD-A1A4-E8029C370F8F}"/>
                  </a:ext>
                </a:extLst>
              </p:cNvPr>
              <p:cNvSpPr/>
              <p:nvPr/>
            </p:nvSpPr>
            <p:spPr bwMode="auto">
              <a:xfrm>
                <a:off x="6881041" y="1675843"/>
                <a:ext cx="469769" cy="227818"/>
              </a:xfrm>
              <a:prstGeom prst="rect">
                <a:avLst/>
              </a:prstGeom>
              <a:solidFill>
                <a:srgbClr val="FFFFFF"/>
              </a:solidFill>
              <a:ln w="9525" cap="flat" cmpd="sng" algn="ctr">
                <a:noFill/>
                <a:prstDash val="solid"/>
                <a:round/>
                <a:headEnd type="none" w="med" len="med"/>
                <a:tailEnd type="none" w="med" len="med"/>
              </a:ln>
              <a:effectLst/>
            </p:spPr>
            <p:txBody>
              <a:bodyPr vert="horz" wrap="square" lIns="82103" tIns="41050" rIns="82103" bIns="41050" numCol="1" rtlCol="0" anchor="ctr" anchorCtr="0" compatLnSpc="1">
                <a:prstTxWarp prst="textNoShape">
                  <a:avLst/>
                </a:prstTxWarp>
                <a:noAutofit/>
              </a:bodyPr>
              <a:lstStyle/>
              <a:p>
                <a:pPr marL="0" marR="0" lvl="0" indent="0" algn="ctr" defTabSz="814144" eaLnBrk="1" fontAlgn="auto" latinLnBrk="0" hangingPunct="1">
                  <a:lnSpc>
                    <a:spcPct val="9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253746"/>
                  </a:solidFill>
                  <a:effectLst/>
                  <a:uLnTx/>
                  <a:uFillTx/>
                  <a:latin typeface="Arial" panose="020B0604020202020204"/>
                </a:endParaRPr>
              </a:p>
            </p:txBody>
          </p:sp>
          <p:pic>
            <p:nvPicPr>
              <p:cNvPr id="43" name="Picture 42" descr="IPsec-Grey.emf">
                <a:extLst>
                  <a:ext uri="{FF2B5EF4-FFF2-40B4-BE49-F238E27FC236}">
                    <a16:creationId xmlns:a16="http://schemas.microsoft.com/office/drawing/2014/main" id="{2DB93E97-F7F3-42CB-B9CB-3EDFFBC6624D}"/>
                  </a:ext>
                </a:extLst>
              </p:cNvPr>
              <p:cNvPicPr>
                <a:picLocks noChangeAspect="1"/>
              </p:cNvPicPr>
              <p:nvPr/>
            </p:nvPicPr>
            <p:blipFill rotWithShape="1">
              <a:blip r:embed="rId12" cstate="email">
                <a:duotone>
                  <a:prstClr val="black"/>
                  <a:srgbClr val="003E51">
                    <a:tint val="45000"/>
                    <a:satMod val="400000"/>
                  </a:srgbClr>
                </a:duotone>
                <a:lum bright="-20000"/>
                <a:extLst>
                  <a:ext uri="{28A0092B-C50C-407E-A947-70E740481C1C}">
                    <a14:useLocalDpi xmlns:a14="http://schemas.microsoft.com/office/drawing/2010/main" val="0"/>
                  </a:ext>
                </a:extLst>
              </a:blip>
              <a:srcRect t="54875"/>
              <a:stretch/>
            </p:blipFill>
            <p:spPr>
              <a:xfrm>
                <a:off x="6824574" y="1685801"/>
                <a:ext cx="582701" cy="222015"/>
              </a:xfrm>
              <a:prstGeom prst="rect">
                <a:avLst/>
              </a:prstGeom>
            </p:spPr>
          </p:pic>
        </p:grpSp>
        <p:sp>
          <p:nvSpPr>
            <p:cNvPr id="31" name="TextBox 30">
              <a:extLst>
                <a:ext uri="{FF2B5EF4-FFF2-40B4-BE49-F238E27FC236}">
                  <a16:creationId xmlns:a16="http://schemas.microsoft.com/office/drawing/2014/main" id="{7C96CC8C-45F7-4731-91F9-9205BF4CF630}"/>
                </a:ext>
              </a:extLst>
            </p:cNvPr>
            <p:cNvSpPr txBox="1"/>
            <p:nvPr/>
          </p:nvSpPr>
          <p:spPr>
            <a:xfrm>
              <a:off x="5468329" y="2173957"/>
              <a:ext cx="956106" cy="215388"/>
            </a:xfrm>
            <a:prstGeom prst="rect">
              <a:avLst/>
            </a:prstGeom>
            <a:noFill/>
          </p:spPr>
          <p:txBody>
            <a:bodyPr wrap="square" rtlCol="0">
              <a:spAutoFit/>
            </a:bodyPr>
            <a:lstStyle/>
            <a:p>
              <a:pPr algn="ctr" defTabSz="913867"/>
              <a:r>
                <a:rPr lang="en-US" sz="800">
                  <a:solidFill>
                    <a:srgbClr val="000000"/>
                  </a:solidFill>
                  <a:latin typeface="Arial" panose="020B0604020202020204"/>
                </a:rPr>
                <a:t>Express Route</a:t>
              </a:r>
            </a:p>
          </p:txBody>
        </p:sp>
        <p:graphicFrame>
          <p:nvGraphicFramePr>
            <p:cNvPr id="33" name="Diagram 32">
              <a:extLst>
                <a:ext uri="{FF2B5EF4-FFF2-40B4-BE49-F238E27FC236}">
                  <a16:creationId xmlns:a16="http://schemas.microsoft.com/office/drawing/2014/main" id="{9D0E9CF1-D031-43F0-B032-4331A5C70118}"/>
                </a:ext>
              </a:extLst>
            </p:cNvPr>
            <p:cNvGraphicFramePr/>
            <p:nvPr/>
          </p:nvGraphicFramePr>
          <p:xfrm>
            <a:off x="1379740" y="3196787"/>
            <a:ext cx="1027358" cy="97001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34" name="Straight Connector 33">
              <a:extLst>
                <a:ext uri="{FF2B5EF4-FFF2-40B4-BE49-F238E27FC236}">
                  <a16:creationId xmlns:a16="http://schemas.microsoft.com/office/drawing/2014/main" id="{AD438188-510F-4638-B755-E9D86C6CBEDC}"/>
                </a:ext>
              </a:extLst>
            </p:cNvPr>
            <p:cNvCxnSpPr/>
            <p:nvPr/>
          </p:nvCxnSpPr>
          <p:spPr bwMode="auto">
            <a:xfrm flipH="1">
              <a:off x="1631950" y="3222167"/>
              <a:ext cx="261468" cy="142229"/>
            </a:xfrm>
            <a:prstGeom prst="line">
              <a:avLst/>
            </a:prstGeom>
            <a:solidFill>
              <a:srgbClr val="651D32"/>
            </a:solidFill>
            <a:ln w="9525" cap="flat" cmpd="sng" algn="ctr">
              <a:solidFill>
                <a:srgbClr val="003E5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57E1CED7-8B08-4E09-AE1F-83E45FF8219F}"/>
                </a:ext>
              </a:extLst>
            </p:cNvPr>
            <p:cNvCxnSpPr>
              <a:cxnSpLocks/>
            </p:cNvCxnSpPr>
            <p:nvPr/>
          </p:nvCxnSpPr>
          <p:spPr bwMode="auto">
            <a:xfrm>
              <a:off x="1893418" y="3218521"/>
              <a:ext cx="261468" cy="142229"/>
            </a:xfrm>
            <a:prstGeom prst="line">
              <a:avLst/>
            </a:prstGeom>
            <a:solidFill>
              <a:srgbClr val="651D32"/>
            </a:solidFill>
            <a:ln w="9525" cap="flat" cmpd="sng" algn="ctr">
              <a:solidFill>
                <a:srgbClr val="003E51"/>
              </a:solidFill>
              <a:prstDash val="solid"/>
              <a:round/>
              <a:headEnd type="none" w="med" len="med"/>
              <a:tailEnd type="none" w="med" len="med"/>
            </a:ln>
            <a:effectLst/>
          </p:spPr>
        </p:cxnSp>
        <p:pic>
          <p:nvPicPr>
            <p:cNvPr id="36" name="Picture 35" descr="A picture containing vector graphics&#10;&#10;Description automatically generated">
              <a:extLst>
                <a:ext uri="{FF2B5EF4-FFF2-40B4-BE49-F238E27FC236}">
                  <a16:creationId xmlns:a16="http://schemas.microsoft.com/office/drawing/2014/main" id="{BD2840F5-7974-4D02-B276-1C6D67635FF8}"/>
                </a:ext>
              </a:extLst>
            </p:cNvPr>
            <p:cNvPicPr>
              <a:picLocks noChangeAspect="1"/>
            </p:cNvPicPr>
            <p:nvPr/>
          </p:nvPicPr>
          <p:blipFill>
            <a:blip r:embed="rId18" cstate="screen">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02154" y="4727575"/>
              <a:ext cx="682310" cy="522474"/>
            </a:xfrm>
            <a:prstGeom prst="rect">
              <a:avLst/>
            </a:prstGeom>
          </p:spPr>
        </p:pic>
        <p:pic>
          <p:nvPicPr>
            <p:cNvPr id="37" name="Picture 36" descr="A picture containing vector graphics&#10;&#10;Description automatically generated">
              <a:extLst>
                <a:ext uri="{FF2B5EF4-FFF2-40B4-BE49-F238E27FC236}">
                  <a16:creationId xmlns:a16="http://schemas.microsoft.com/office/drawing/2014/main" id="{049DC2BA-D577-4ADF-9318-9961813FCE10}"/>
                </a:ext>
              </a:extLst>
            </p:cNvPr>
            <p:cNvPicPr>
              <a:picLocks noChangeAspect="1"/>
            </p:cNvPicPr>
            <p:nvPr/>
          </p:nvPicPr>
          <p:blipFill>
            <a:blip r:embed="rId18" cstate="screen">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83599" y="4727575"/>
              <a:ext cx="682310" cy="522474"/>
            </a:xfrm>
            <a:prstGeom prst="rect">
              <a:avLst/>
            </a:prstGeom>
          </p:spPr>
        </p:pic>
        <p:sp>
          <p:nvSpPr>
            <p:cNvPr id="90" name="TextBox 89">
              <a:extLst>
                <a:ext uri="{FF2B5EF4-FFF2-40B4-BE49-F238E27FC236}">
                  <a16:creationId xmlns:a16="http://schemas.microsoft.com/office/drawing/2014/main" id="{CB390509-85AE-44E4-9765-9D031DBC25A1}"/>
                </a:ext>
              </a:extLst>
            </p:cNvPr>
            <p:cNvSpPr txBox="1"/>
            <p:nvPr/>
          </p:nvSpPr>
          <p:spPr>
            <a:xfrm>
              <a:off x="6633181" y="5035764"/>
              <a:ext cx="8855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25282A"/>
                  </a:solidFill>
                  <a:effectLst/>
                  <a:uLnTx/>
                  <a:uFillTx/>
                  <a:latin typeface="Helvetica Neue"/>
                  <a:ea typeface="+mn-ea"/>
                  <a:cs typeface="Helvetica Neue"/>
                </a:rPr>
                <a:t>FortiCWP</a:t>
              </a:r>
              <a:endParaRPr kumimoji="0" lang="en-US" sz="1100" b="0" i="0" u="none" strike="noStrike" kern="0" cap="none" spc="0" normalizeH="0" baseline="0" noProof="0">
                <a:ln>
                  <a:noFill/>
                </a:ln>
                <a:solidFill>
                  <a:srgbClr val="25282A"/>
                </a:solidFill>
                <a:effectLst/>
                <a:uLnTx/>
                <a:uFillTx/>
                <a:latin typeface="Helvetica Neue"/>
                <a:ea typeface="+mn-ea"/>
                <a:cs typeface="Helvetica Neue"/>
              </a:endParaRPr>
            </a:p>
          </p:txBody>
        </p:sp>
        <p:cxnSp>
          <p:nvCxnSpPr>
            <p:cNvPr id="91" name="Straight Arrow Connector 90">
              <a:extLst>
                <a:ext uri="{FF2B5EF4-FFF2-40B4-BE49-F238E27FC236}">
                  <a16:creationId xmlns:a16="http://schemas.microsoft.com/office/drawing/2014/main" id="{91C9E42D-3490-48F0-93DF-AD8D5A5FAB53}"/>
                </a:ext>
              </a:extLst>
            </p:cNvPr>
            <p:cNvCxnSpPr>
              <a:cxnSpLocks/>
            </p:cNvCxnSpPr>
            <p:nvPr/>
          </p:nvCxnSpPr>
          <p:spPr bwMode="auto">
            <a:xfrm>
              <a:off x="5386889" y="4921497"/>
              <a:ext cx="1133847" cy="6312"/>
            </a:xfrm>
            <a:prstGeom prst="straightConnector1">
              <a:avLst/>
            </a:prstGeom>
            <a:solidFill>
              <a:srgbClr val="651D32"/>
            </a:solidFill>
            <a:ln w="28575" cap="flat" cmpd="sng" algn="ctr">
              <a:solidFill>
                <a:srgbClr val="003E51">
                  <a:lumMod val="50000"/>
                  <a:lumOff val="50000"/>
                </a:srgbClr>
              </a:solidFill>
              <a:prstDash val="solid"/>
              <a:round/>
              <a:headEnd type="triangle"/>
              <a:tailEnd type="triangle"/>
            </a:ln>
            <a:effectLst/>
          </p:spPr>
        </p:cxnSp>
        <p:sp>
          <p:nvSpPr>
            <p:cNvPr id="93" name="Rectangle 92">
              <a:extLst>
                <a:ext uri="{FF2B5EF4-FFF2-40B4-BE49-F238E27FC236}">
                  <a16:creationId xmlns:a16="http://schemas.microsoft.com/office/drawing/2014/main" id="{3AB8F0A2-D733-480F-B763-296AD626004B}"/>
                </a:ext>
              </a:extLst>
            </p:cNvPr>
            <p:cNvSpPr/>
            <p:nvPr/>
          </p:nvSpPr>
          <p:spPr bwMode="auto">
            <a:xfrm>
              <a:off x="5713040" y="4814053"/>
              <a:ext cx="532035" cy="221201"/>
            </a:xfrm>
            <a:prstGeom prst="rect">
              <a:avLst/>
            </a:prstGeom>
            <a:solidFill>
              <a:srgbClr val="FFFFFF"/>
            </a:solidFill>
            <a:ln w="9525" cap="flat" cmpd="sng" algn="ctr">
              <a:noFill/>
              <a:prstDash val="solid"/>
              <a:round/>
              <a:headEnd type="none" w="med" len="med"/>
              <a:tailEnd type="none" w="med" len="med"/>
            </a:ln>
            <a:effectLst/>
          </p:spPr>
          <p:txBody>
            <a:bodyPr vert="horz" wrap="square" lIns="82103" tIns="41050" rIns="82103" bIns="41050" numCol="1" rtlCol="0" anchor="ctr" anchorCtr="0" compatLnSpc="1">
              <a:prstTxWarp prst="textNoShape">
                <a:avLst/>
              </a:prstTxWarp>
              <a:noAutofit/>
            </a:bodyPr>
            <a:lstStyle/>
            <a:p>
              <a:pPr marL="0" marR="0" lvl="0" indent="0" algn="ctr" defTabSz="814144" eaLnBrk="1" fontAlgn="auto" latinLnBrk="0" hangingPunct="1">
                <a:lnSpc>
                  <a:spcPct val="9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253746"/>
                </a:solidFill>
                <a:effectLst/>
                <a:uLnTx/>
                <a:uFillTx/>
                <a:latin typeface="Arial" panose="020B0604020202020204"/>
              </a:endParaRPr>
            </a:p>
          </p:txBody>
        </p:sp>
        <p:pic>
          <p:nvPicPr>
            <p:cNvPr id="94" name="Picture 93" descr="IPsec-Grey.emf">
              <a:extLst>
                <a:ext uri="{FF2B5EF4-FFF2-40B4-BE49-F238E27FC236}">
                  <a16:creationId xmlns:a16="http://schemas.microsoft.com/office/drawing/2014/main" id="{E7EB0D70-E67E-4C40-8D19-219D63082834}"/>
                </a:ext>
              </a:extLst>
            </p:cNvPr>
            <p:cNvPicPr>
              <a:picLocks noChangeAspect="1"/>
            </p:cNvPicPr>
            <p:nvPr/>
          </p:nvPicPr>
          <p:blipFill rotWithShape="1">
            <a:blip r:embed="rId12" cstate="email">
              <a:duotone>
                <a:prstClr val="black"/>
                <a:srgbClr val="003E51">
                  <a:tint val="45000"/>
                  <a:satMod val="400000"/>
                </a:srgbClr>
              </a:duotone>
              <a:lum bright="-20000"/>
              <a:extLst>
                <a:ext uri="{28A0092B-C50C-407E-A947-70E740481C1C}">
                  <a14:useLocalDpi xmlns:a14="http://schemas.microsoft.com/office/drawing/2010/main" val="0"/>
                </a:ext>
              </a:extLst>
            </a:blip>
            <a:srcRect t="54875"/>
            <a:stretch/>
          </p:blipFill>
          <p:spPr>
            <a:xfrm>
              <a:off x="5662538" y="4816870"/>
              <a:ext cx="638250" cy="215566"/>
            </a:xfrm>
            <a:prstGeom prst="rect">
              <a:avLst/>
            </a:prstGeom>
          </p:spPr>
        </p:pic>
        <p:sp>
          <p:nvSpPr>
            <p:cNvPr id="72" name="TextBox 71">
              <a:extLst>
                <a:ext uri="{FF2B5EF4-FFF2-40B4-BE49-F238E27FC236}">
                  <a16:creationId xmlns:a16="http://schemas.microsoft.com/office/drawing/2014/main" id="{58DBF23E-0675-4C77-9A98-D733CAAC23FE}"/>
                </a:ext>
              </a:extLst>
            </p:cNvPr>
            <p:cNvSpPr txBox="1"/>
            <p:nvPr/>
          </p:nvSpPr>
          <p:spPr>
            <a:xfrm>
              <a:off x="5741988" y="4847709"/>
              <a:ext cx="532035" cy="153888"/>
            </a:xfrm>
            <a:prstGeom prst="rect">
              <a:avLst/>
            </a:prstGeom>
            <a:solidFill>
              <a:srgbClr val="5C676E"/>
            </a:solidFill>
          </p:spPr>
          <p:txBody>
            <a:bodyPr wrap="square" lIns="0" tIns="0" rIns="0" bIns="0" rtlCol="0">
              <a:spAutoFit/>
            </a:bodyPr>
            <a:lstStyle/>
            <a:p>
              <a:r>
                <a:rPr lang="en-US" sz="1000" b="1">
                  <a:solidFill>
                    <a:schemeClr val="bg1"/>
                  </a:solidFill>
                </a:rPr>
                <a:t>Platform</a:t>
              </a:r>
            </a:p>
          </p:txBody>
        </p:sp>
        <p:sp>
          <p:nvSpPr>
            <p:cNvPr id="92" name="TextBox 91">
              <a:extLst>
                <a:ext uri="{FF2B5EF4-FFF2-40B4-BE49-F238E27FC236}">
                  <a16:creationId xmlns:a16="http://schemas.microsoft.com/office/drawing/2014/main" id="{AE6ACFB1-217A-4A56-8692-5D2360E86236}"/>
                </a:ext>
              </a:extLst>
            </p:cNvPr>
            <p:cNvSpPr txBox="1"/>
            <p:nvPr/>
          </p:nvSpPr>
          <p:spPr>
            <a:xfrm>
              <a:off x="5390134" y="2806082"/>
              <a:ext cx="1199532" cy="215444"/>
            </a:xfrm>
            <a:prstGeom prst="rect">
              <a:avLst/>
            </a:prstGeom>
            <a:noFill/>
          </p:spPr>
          <p:txBody>
            <a:bodyPr wrap="square" rtlCol="0">
              <a:spAutoFit/>
            </a:bodyPr>
            <a:lstStyle/>
            <a:p>
              <a:pPr algn="ctr" defTabSz="913867"/>
              <a:r>
                <a:rPr lang="en-US" sz="800" b="1">
                  <a:solidFill>
                    <a:srgbClr val="000000"/>
                  </a:solidFill>
                  <a:latin typeface="Arial" panose="020B0604020202020204"/>
                </a:rPr>
                <a:t>Azure Virtual WAN</a:t>
              </a:r>
            </a:p>
          </p:txBody>
        </p:sp>
        <p:pic>
          <p:nvPicPr>
            <p:cNvPr id="86" name="Graphic 4">
              <a:extLst>
                <a:ext uri="{FF2B5EF4-FFF2-40B4-BE49-F238E27FC236}">
                  <a16:creationId xmlns:a16="http://schemas.microsoft.com/office/drawing/2014/main" id="{C7464E29-30E2-D443-B995-DFBA1C435332}"/>
                </a:ext>
              </a:extLst>
            </p:cNvPr>
            <p:cNvPicPr>
              <a:picLocks noChangeAspect="1"/>
            </p:cNvPicPr>
            <p:nvPr/>
          </p:nvPicPr>
          <p:blipFill>
            <a:blip r:embed="rId20" cstate="screen">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771350" y="2560194"/>
              <a:ext cx="457200" cy="457200"/>
            </a:xfrm>
            <a:prstGeom prst="rect">
              <a:avLst/>
            </a:prstGeom>
          </p:spPr>
        </p:pic>
        <p:pic>
          <p:nvPicPr>
            <p:cNvPr id="87" name="Graphic 11">
              <a:extLst>
                <a:ext uri="{FF2B5EF4-FFF2-40B4-BE49-F238E27FC236}">
                  <a16:creationId xmlns:a16="http://schemas.microsoft.com/office/drawing/2014/main" id="{4B2BCF56-ED5E-4547-A2C4-2E02670A9E7A}"/>
                </a:ext>
              </a:extLst>
            </p:cNvPr>
            <p:cNvPicPr>
              <a:picLocks noChangeAspect="1"/>
            </p:cNvPicPr>
            <p:nvPr/>
          </p:nvPicPr>
          <p:blipFill>
            <a:blip r:embed="rId22" cstate="screen">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419665" y="2584160"/>
              <a:ext cx="426662" cy="426662"/>
            </a:xfrm>
            <a:prstGeom prst="rect">
              <a:avLst/>
            </a:prstGeom>
          </p:spPr>
        </p:pic>
        <p:pic>
          <p:nvPicPr>
            <p:cNvPr id="88" name="Graphic 10">
              <a:extLst>
                <a:ext uri="{FF2B5EF4-FFF2-40B4-BE49-F238E27FC236}">
                  <a16:creationId xmlns:a16="http://schemas.microsoft.com/office/drawing/2014/main" id="{A1B93B67-DCD3-7747-B048-E23261DDB2E5}"/>
                </a:ext>
              </a:extLst>
            </p:cNvPr>
            <p:cNvPicPr>
              <a:picLocks noChangeAspect="1"/>
            </p:cNvPicPr>
            <p:nvPr/>
          </p:nvPicPr>
          <p:blipFill>
            <a:blip r:embed="rId24" cstate="screen">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780845" y="3250370"/>
              <a:ext cx="457200" cy="457200"/>
            </a:xfrm>
            <a:prstGeom prst="rect">
              <a:avLst/>
            </a:prstGeom>
          </p:spPr>
        </p:pic>
        <p:pic>
          <p:nvPicPr>
            <p:cNvPr id="95" name="Picture 175">
              <a:extLst>
                <a:ext uri="{FF2B5EF4-FFF2-40B4-BE49-F238E27FC236}">
                  <a16:creationId xmlns:a16="http://schemas.microsoft.com/office/drawing/2014/main" id="{4D2E5032-1731-084A-9FB6-F13CF0EE0065}"/>
                </a:ext>
              </a:extLst>
            </p:cNvPr>
            <p:cNvPicPr>
              <a:picLocks noChangeAspect="1"/>
            </p:cNvPicPr>
            <p:nvPr/>
          </p:nvPicPr>
          <p:blipFill>
            <a:blip r:embed="rId26" cstate="screen">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bwMode="auto">
            <a:xfrm>
              <a:off x="4109350" y="3250806"/>
              <a:ext cx="461313" cy="46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 name="Picture 301">
              <a:extLst>
                <a:ext uri="{FF2B5EF4-FFF2-40B4-BE49-F238E27FC236}">
                  <a16:creationId xmlns:a16="http://schemas.microsoft.com/office/drawing/2014/main" id="{ADF1F74B-6221-F04A-AD12-BF22D7993B7A}"/>
                </a:ext>
              </a:extLst>
            </p:cNvPr>
            <p:cNvPicPr>
              <a:picLocks noChangeAspect="1"/>
            </p:cNvPicPr>
            <p:nvPr/>
          </p:nvPicPr>
          <p:blipFill>
            <a:blip r:embed="rId28" cstate="screen">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p:blipFill>
          <p:spPr bwMode="auto">
            <a:xfrm>
              <a:off x="4085358" y="2565791"/>
              <a:ext cx="459196" cy="459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 name="Graphic 96">
              <a:extLst>
                <a:ext uri="{FF2B5EF4-FFF2-40B4-BE49-F238E27FC236}">
                  <a16:creationId xmlns:a16="http://schemas.microsoft.com/office/drawing/2014/main" id="{037538E6-A1A0-6B44-91D1-9E9BCFCA7368}"/>
                </a:ext>
              </a:extLst>
            </p:cNvPr>
            <p:cNvPicPr>
              <a:picLocks noChangeAspect="1"/>
            </p:cNvPicPr>
            <p:nvPr/>
          </p:nvPicPr>
          <p:blipFill>
            <a:blip r:embed="rId30" cstate="screen">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400222" y="3309198"/>
              <a:ext cx="457200" cy="457200"/>
            </a:xfrm>
            <a:prstGeom prst="rect">
              <a:avLst/>
            </a:prstGeom>
          </p:spPr>
        </p:pic>
        <p:pic>
          <p:nvPicPr>
            <p:cNvPr id="14" name="Graphic 13">
              <a:extLst>
                <a:ext uri="{FF2B5EF4-FFF2-40B4-BE49-F238E27FC236}">
                  <a16:creationId xmlns:a16="http://schemas.microsoft.com/office/drawing/2014/main" id="{E336C99C-45A2-4792-819C-489D64F909DF}"/>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820351" y="2588469"/>
              <a:ext cx="266923" cy="266923"/>
            </a:xfrm>
            <a:prstGeom prst="rect">
              <a:avLst/>
            </a:prstGeom>
          </p:spPr>
        </p:pic>
        <p:pic>
          <p:nvPicPr>
            <p:cNvPr id="58" name="Graphic 57">
              <a:extLst>
                <a:ext uri="{FF2B5EF4-FFF2-40B4-BE49-F238E27FC236}">
                  <a16:creationId xmlns:a16="http://schemas.microsoft.com/office/drawing/2014/main" id="{FA6161BB-175B-494B-BCE1-F50E98AFC4EF}"/>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806907" y="1876430"/>
              <a:ext cx="293810" cy="293810"/>
            </a:xfrm>
            <a:prstGeom prst="rect">
              <a:avLst/>
            </a:prstGeom>
          </p:spPr>
        </p:pic>
        <p:pic>
          <p:nvPicPr>
            <p:cNvPr id="62" name="Graphic 61">
              <a:extLst>
                <a:ext uri="{FF2B5EF4-FFF2-40B4-BE49-F238E27FC236}">
                  <a16:creationId xmlns:a16="http://schemas.microsoft.com/office/drawing/2014/main" id="{89AA2B70-8117-4F02-8702-2CF3098FEC12}"/>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85772" y="3378854"/>
              <a:ext cx="337388" cy="337388"/>
            </a:xfrm>
            <a:prstGeom prst="rect">
              <a:avLst/>
            </a:prstGeom>
          </p:spPr>
        </p:pic>
        <p:pic>
          <p:nvPicPr>
            <p:cNvPr id="105" name="Graphic 104">
              <a:extLst>
                <a:ext uri="{FF2B5EF4-FFF2-40B4-BE49-F238E27FC236}">
                  <a16:creationId xmlns:a16="http://schemas.microsoft.com/office/drawing/2014/main" id="{123B63FE-0C64-48B1-97D7-3182598511DF}"/>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70422" y="2753900"/>
              <a:ext cx="368089" cy="368089"/>
            </a:xfrm>
            <a:prstGeom prst="rect">
              <a:avLst/>
            </a:prstGeom>
          </p:spPr>
        </p:pic>
        <p:sp>
          <p:nvSpPr>
            <p:cNvPr id="106" name="TextBox 105">
              <a:extLst>
                <a:ext uri="{FF2B5EF4-FFF2-40B4-BE49-F238E27FC236}">
                  <a16:creationId xmlns:a16="http://schemas.microsoft.com/office/drawing/2014/main" id="{49A0C1B3-A37A-4347-A752-B75B82E20589}"/>
                </a:ext>
              </a:extLst>
            </p:cNvPr>
            <p:cNvSpPr txBox="1"/>
            <p:nvPr/>
          </p:nvSpPr>
          <p:spPr>
            <a:xfrm>
              <a:off x="341150" y="3087300"/>
              <a:ext cx="1026633" cy="326243"/>
            </a:xfrm>
            <a:prstGeom prst="rect">
              <a:avLst/>
            </a:prstGeom>
            <a:noFill/>
          </p:spPr>
          <p:txBody>
            <a:bodyPr wrap="square" rtlCol="0">
              <a:spAutoFit/>
            </a:bodyPr>
            <a:lstStyle/>
            <a:p>
              <a:pPr algn="ctr" defTabSz="457052" eaLnBrk="1" fontAlgn="auto" hangingPunct="1">
                <a:lnSpc>
                  <a:spcPct val="95000"/>
                </a:lnSpc>
                <a:spcBef>
                  <a:spcPts val="0"/>
                </a:spcBef>
                <a:spcAft>
                  <a:spcPts val="600"/>
                </a:spcAft>
              </a:pPr>
              <a:r>
                <a:rPr lang="en-US" sz="800">
                  <a:solidFill>
                    <a:srgbClr val="0071CE"/>
                  </a:solidFill>
                  <a:latin typeface="Arial" panose="020B0604020202020204"/>
                </a:rPr>
                <a:t>Azure Stack</a:t>
              </a:r>
              <a:br>
                <a:rPr lang="en-US" sz="800">
                  <a:solidFill>
                    <a:srgbClr val="0071CE"/>
                  </a:solidFill>
                  <a:latin typeface="Arial" panose="020B0604020202020204"/>
                </a:rPr>
              </a:br>
              <a:r>
                <a:rPr lang="en-US" sz="800">
                  <a:solidFill>
                    <a:srgbClr val="0071CE"/>
                  </a:solidFill>
                  <a:latin typeface="Arial" panose="020B0604020202020204"/>
                </a:rPr>
                <a:t>Edge</a:t>
              </a:r>
            </a:p>
          </p:txBody>
        </p:sp>
        <p:sp>
          <p:nvSpPr>
            <p:cNvPr id="107" name="TextBox 106">
              <a:extLst>
                <a:ext uri="{FF2B5EF4-FFF2-40B4-BE49-F238E27FC236}">
                  <a16:creationId xmlns:a16="http://schemas.microsoft.com/office/drawing/2014/main" id="{23E5EA59-9091-4787-8680-7FFF89B1791B}"/>
                </a:ext>
              </a:extLst>
            </p:cNvPr>
            <p:cNvSpPr txBox="1"/>
            <p:nvPr/>
          </p:nvSpPr>
          <p:spPr>
            <a:xfrm>
              <a:off x="341150" y="3681553"/>
              <a:ext cx="1026633" cy="209288"/>
            </a:xfrm>
            <a:prstGeom prst="rect">
              <a:avLst/>
            </a:prstGeom>
            <a:noFill/>
          </p:spPr>
          <p:txBody>
            <a:bodyPr wrap="square" rtlCol="0">
              <a:spAutoFit/>
            </a:bodyPr>
            <a:lstStyle/>
            <a:p>
              <a:pPr algn="ctr" defTabSz="457052" eaLnBrk="1" fontAlgn="auto" hangingPunct="1">
                <a:lnSpc>
                  <a:spcPct val="95000"/>
                </a:lnSpc>
                <a:spcBef>
                  <a:spcPts val="0"/>
                </a:spcBef>
                <a:spcAft>
                  <a:spcPts val="600"/>
                </a:spcAft>
              </a:pPr>
              <a:r>
                <a:rPr lang="en-US" sz="800">
                  <a:solidFill>
                    <a:srgbClr val="0071CE"/>
                  </a:solidFill>
                  <a:latin typeface="Arial" panose="020B0604020202020204"/>
                </a:rPr>
                <a:t>Azure Sentinel</a:t>
              </a:r>
            </a:p>
          </p:txBody>
        </p:sp>
        <p:pic>
          <p:nvPicPr>
            <p:cNvPr id="98" name="Graphic 97">
              <a:extLst>
                <a:ext uri="{FF2B5EF4-FFF2-40B4-BE49-F238E27FC236}">
                  <a16:creationId xmlns:a16="http://schemas.microsoft.com/office/drawing/2014/main" id="{998C8F1C-7529-4510-8FA8-6FD1DDCC0C1D}"/>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811961" y="4635739"/>
              <a:ext cx="457200" cy="457200"/>
            </a:xfrm>
            <a:prstGeom prst="rect">
              <a:avLst/>
            </a:prstGeom>
          </p:spPr>
        </p:pic>
        <p:pic>
          <p:nvPicPr>
            <p:cNvPr id="99" name="Picture 98" descr="Logo&#10;&#10;Description automatically generated">
              <a:extLst>
                <a:ext uri="{FF2B5EF4-FFF2-40B4-BE49-F238E27FC236}">
                  <a16:creationId xmlns:a16="http://schemas.microsoft.com/office/drawing/2014/main" id="{B71939A3-BA51-411E-892F-283880E190AA}"/>
                </a:ext>
              </a:extLst>
            </p:cNvPr>
            <p:cNvPicPr>
              <a:picLocks noChangeAspect="1"/>
            </p:cNvPicPr>
            <p:nvPr/>
          </p:nvPicPr>
          <p:blipFill rotWithShape="1">
            <a:blip r:embed="rId42">
              <a:clrChange>
                <a:clrFrom>
                  <a:srgbClr val="000000">
                    <a:alpha val="784"/>
                  </a:srgbClr>
                </a:clrFrom>
                <a:clrTo>
                  <a:srgbClr val="000000">
                    <a:alpha val="0"/>
                  </a:srgbClr>
                </a:clrTo>
              </a:clrChange>
            </a:blip>
            <a:srcRect t="31725" b="36865"/>
            <a:stretch/>
          </p:blipFill>
          <p:spPr>
            <a:xfrm>
              <a:off x="780753" y="1811063"/>
              <a:ext cx="1140365" cy="201611"/>
            </a:xfrm>
            <a:prstGeom prst="rect">
              <a:avLst/>
            </a:prstGeom>
          </p:spPr>
        </p:pic>
        <p:grpSp>
          <p:nvGrpSpPr>
            <p:cNvPr id="100" name="Group 99">
              <a:extLst>
                <a:ext uri="{FF2B5EF4-FFF2-40B4-BE49-F238E27FC236}">
                  <a16:creationId xmlns:a16="http://schemas.microsoft.com/office/drawing/2014/main" id="{E0819F6C-7588-4FFE-BA41-FB3983B3A499}"/>
                </a:ext>
              </a:extLst>
            </p:cNvPr>
            <p:cNvGrpSpPr/>
            <p:nvPr/>
          </p:nvGrpSpPr>
          <p:grpSpPr>
            <a:xfrm>
              <a:off x="560745" y="2491834"/>
              <a:ext cx="993776" cy="230832"/>
              <a:chOff x="3484562" y="1614326"/>
              <a:chExt cx="993776" cy="230832"/>
            </a:xfrm>
          </p:grpSpPr>
          <p:pic>
            <p:nvPicPr>
              <p:cNvPr id="101" name="Picture 100" descr="A picture containing text&#10;&#10;Description automatically generated">
                <a:extLst>
                  <a:ext uri="{FF2B5EF4-FFF2-40B4-BE49-F238E27FC236}">
                    <a16:creationId xmlns:a16="http://schemas.microsoft.com/office/drawing/2014/main" id="{69FD216D-08A0-4B36-BCB9-72056B44226B}"/>
                  </a:ext>
                </a:extLst>
              </p:cNvPr>
              <p:cNvPicPr>
                <a:picLocks noChangeAspect="1"/>
              </p:cNvPicPr>
              <p:nvPr/>
            </p:nvPicPr>
            <p:blipFill>
              <a:blip r:embed="rId43">
                <a:clrChange>
                  <a:clrFrom>
                    <a:srgbClr val="000000">
                      <a:alpha val="784"/>
                    </a:srgbClr>
                  </a:clrFrom>
                  <a:clrTo>
                    <a:srgbClr val="000000">
                      <a:alpha val="0"/>
                    </a:srgbClr>
                  </a:clrTo>
                </a:clrChange>
              </a:blip>
              <a:stretch>
                <a:fillRect/>
              </a:stretch>
            </p:blipFill>
            <p:spPr>
              <a:xfrm>
                <a:off x="3484562" y="1614326"/>
                <a:ext cx="363528" cy="204614"/>
              </a:xfrm>
              <a:prstGeom prst="rect">
                <a:avLst/>
              </a:prstGeom>
            </p:spPr>
          </p:pic>
          <p:sp>
            <p:nvSpPr>
              <p:cNvPr id="102" name="TextBox 101">
                <a:extLst>
                  <a:ext uri="{FF2B5EF4-FFF2-40B4-BE49-F238E27FC236}">
                    <a16:creationId xmlns:a16="http://schemas.microsoft.com/office/drawing/2014/main" id="{A52AC799-B33F-455F-BD60-D462E0689BDE}"/>
                  </a:ext>
                </a:extLst>
              </p:cNvPr>
              <p:cNvSpPr txBox="1"/>
              <p:nvPr/>
            </p:nvSpPr>
            <p:spPr>
              <a:xfrm>
                <a:off x="3786030" y="1614326"/>
                <a:ext cx="692308" cy="230832"/>
              </a:xfrm>
              <a:prstGeom prst="rect">
                <a:avLst/>
              </a:prstGeom>
              <a:noFill/>
            </p:spPr>
            <p:txBody>
              <a:bodyPr wrap="square" lIns="0" tIns="0" rIns="0" bIns="0" rtlCol="0">
                <a:spAutoFit/>
              </a:bodyPr>
              <a:lstStyle/>
              <a:p>
                <a:pPr>
                  <a:lnSpc>
                    <a:spcPts val="900"/>
                  </a:lnSpc>
                </a:pPr>
                <a:r>
                  <a:rPr lang="en-US" sz="900" b="1" i="0">
                    <a:solidFill>
                      <a:srgbClr val="36BBEE"/>
                    </a:solidFill>
                    <a:cs typeface="HelveticaNeueLT Std Lt"/>
                  </a:rPr>
                  <a:t>Azure</a:t>
                </a:r>
              </a:p>
              <a:p>
                <a:pPr>
                  <a:lnSpc>
                    <a:spcPts val="900"/>
                  </a:lnSpc>
                </a:pPr>
                <a:r>
                  <a:rPr lang="en-US" sz="900" b="1">
                    <a:solidFill>
                      <a:srgbClr val="36BBEE"/>
                    </a:solidFill>
                    <a:cs typeface="HelveticaNeueLT Std Lt"/>
                  </a:rPr>
                  <a:t>Government</a:t>
                </a:r>
                <a:endParaRPr lang="en-US" sz="900" b="1" i="0">
                  <a:solidFill>
                    <a:srgbClr val="36BBEE"/>
                  </a:solidFill>
                  <a:cs typeface="HelveticaNeueLT Std Lt"/>
                </a:endParaRPr>
              </a:p>
            </p:txBody>
          </p:sp>
        </p:grpSp>
      </p:grpSp>
    </p:spTree>
    <p:extLst>
      <p:ext uri="{BB962C8B-B14F-4D97-AF65-F5344CB8AC3E}">
        <p14:creationId xmlns:p14="http://schemas.microsoft.com/office/powerpoint/2010/main" val="2383453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1FB235-8353-41E6-9327-BA6B27309B7D}"/>
              </a:ext>
            </a:extLst>
          </p:cNvPr>
          <p:cNvSpPr>
            <a:spLocks noGrp="1"/>
          </p:cNvSpPr>
          <p:nvPr>
            <p:ph type="title"/>
          </p:nvPr>
        </p:nvSpPr>
        <p:spPr/>
        <p:txBody>
          <a:bodyPr/>
          <a:lstStyle/>
          <a:p>
            <a:r>
              <a:rPr lang="en-US"/>
              <a:t>Partnering with Microsoft </a:t>
            </a:r>
          </a:p>
        </p:txBody>
      </p:sp>
      <p:sp>
        <p:nvSpPr>
          <p:cNvPr id="4" name="Text Placeholder 3">
            <a:extLst>
              <a:ext uri="{FF2B5EF4-FFF2-40B4-BE49-F238E27FC236}">
                <a16:creationId xmlns:a16="http://schemas.microsoft.com/office/drawing/2014/main" id="{A5333FA3-DC10-468A-B561-29EC690B1EA1}"/>
              </a:ext>
            </a:extLst>
          </p:cNvPr>
          <p:cNvSpPr>
            <a:spLocks noGrp="1"/>
          </p:cNvSpPr>
          <p:nvPr>
            <p:ph type="body" idx="1"/>
          </p:nvPr>
        </p:nvSpPr>
        <p:spPr/>
        <p:txBody>
          <a:bodyPr/>
          <a:lstStyle/>
          <a:p>
            <a:r>
              <a:rPr lang="en-US"/>
              <a:t>Fortinet and Microsoft working together for security and compliance</a:t>
            </a:r>
          </a:p>
        </p:txBody>
      </p:sp>
    </p:spTree>
    <p:extLst>
      <p:ext uri="{BB962C8B-B14F-4D97-AF65-F5344CB8AC3E}">
        <p14:creationId xmlns:p14="http://schemas.microsoft.com/office/powerpoint/2010/main" val="3173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5FA0A1-EACA-4120-9CFD-6EB1D9FE0415}"/>
              </a:ext>
            </a:extLst>
          </p:cNvPr>
          <p:cNvSpPr/>
          <p:nvPr/>
        </p:nvSpPr>
        <p:spPr>
          <a:xfrm>
            <a:off x="490539" y="285550"/>
            <a:ext cx="622570" cy="61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74DA2F39-4210-4E37-9059-5C56140D3D48}"/>
              </a:ext>
            </a:extLst>
          </p:cNvPr>
          <p:cNvPicPr>
            <a:picLocks noChangeAspect="1"/>
          </p:cNvPicPr>
          <p:nvPr/>
        </p:nvPicPr>
        <p:blipFill rotWithShape="1">
          <a:blip r:embed="rId3" cstate="screen">
            <a:alphaModFix amt="25000"/>
            <a:extLst>
              <a:ext uri="{28A0092B-C50C-407E-A947-70E740481C1C}">
                <a14:useLocalDpi xmlns:a14="http://schemas.microsoft.com/office/drawing/2010/main" val="0"/>
              </a:ext>
            </a:extLst>
          </a:blip>
          <a:srcRect/>
          <a:stretch/>
        </p:blipFill>
        <p:spPr>
          <a:xfrm>
            <a:off x="0" y="0"/>
            <a:ext cx="12192001" cy="6858000"/>
          </a:xfrm>
          <a:prstGeom prst="rect">
            <a:avLst/>
          </a:prstGeom>
        </p:spPr>
      </p:pic>
      <p:graphicFrame>
        <p:nvGraphicFramePr>
          <p:cNvPr id="2" name="Table 2">
            <a:extLst>
              <a:ext uri="{FF2B5EF4-FFF2-40B4-BE49-F238E27FC236}">
                <a16:creationId xmlns:a16="http://schemas.microsoft.com/office/drawing/2014/main" id="{E22DC7B4-45CD-441E-936D-12D4F46548AA}"/>
              </a:ext>
            </a:extLst>
          </p:cNvPr>
          <p:cNvGraphicFramePr>
            <a:graphicFrameLocks noGrp="1"/>
          </p:cNvGraphicFramePr>
          <p:nvPr>
            <p:extLst>
              <p:ext uri="{D42A27DB-BD31-4B8C-83A1-F6EECF244321}">
                <p14:modId xmlns:p14="http://schemas.microsoft.com/office/powerpoint/2010/main" val="3317413457"/>
              </p:ext>
            </p:extLst>
          </p:nvPr>
        </p:nvGraphicFramePr>
        <p:xfrm>
          <a:off x="1113547" y="291265"/>
          <a:ext cx="8849442" cy="6198174"/>
        </p:xfrm>
        <a:graphic>
          <a:graphicData uri="http://schemas.openxmlformats.org/drawingml/2006/table">
            <a:tbl>
              <a:tblPr firstRow="1" bandRow="1">
                <a:tableStyleId>{5C22544A-7EE6-4342-B048-85BDC9FD1C3A}</a:tableStyleId>
              </a:tblPr>
              <a:tblGrid>
                <a:gridCol w="224493">
                  <a:extLst>
                    <a:ext uri="{9D8B030D-6E8A-4147-A177-3AD203B41FA5}">
                      <a16:colId xmlns:a16="http://schemas.microsoft.com/office/drawing/2014/main" val="242757235"/>
                    </a:ext>
                  </a:extLst>
                </a:gridCol>
                <a:gridCol w="763899">
                  <a:extLst>
                    <a:ext uri="{9D8B030D-6E8A-4147-A177-3AD203B41FA5}">
                      <a16:colId xmlns:a16="http://schemas.microsoft.com/office/drawing/2014/main" val="336720612"/>
                    </a:ext>
                  </a:extLst>
                </a:gridCol>
                <a:gridCol w="391093">
                  <a:extLst>
                    <a:ext uri="{9D8B030D-6E8A-4147-A177-3AD203B41FA5}">
                      <a16:colId xmlns:a16="http://schemas.microsoft.com/office/drawing/2014/main" val="714639541"/>
                    </a:ext>
                  </a:extLst>
                </a:gridCol>
                <a:gridCol w="391093">
                  <a:extLst>
                    <a:ext uri="{9D8B030D-6E8A-4147-A177-3AD203B41FA5}">
                      <a16:colId xmlns:a16="http://schemas.microsoft.com/office/drawing/2014/main" val="3618158904"/>
                    </a:ext>
                  </a:extLst>
                </a:gridCol>
                <a:gridCol w="391093">
                  <a:extLst>
                    <a:ext uri="{9D8B030D-6E8A-4147-A177-3AD203B41FA5}">
                      <a16:colId xmlns:a16="http://schemas.microsoft.com/office/drawing/2014/main" val="1868088883"/>
                    </a:ext>
                  </a:extLst>
                </a:gridCol>
                <a:gridCol w="433231">
                  <a:extLst>
                    <a:ext uri="{9D8B030D-6E8A-4147-A177-3AD203B41FA5}">
                      <a16:colId xmlns:a16="http://schemas.microsoft.com/office/drawing/2014/main" val="769512173"/>
                    </a:ext>
                  </a:extLst>
                </a:gridCol>
                <a:gridCol w="388146">
                  <a:extLst>
                    <a:ext uri="{9D8B030D-6E8A-4147-A177-3AD203B41FA5}">
                      <a16:colId xmlns:a16="http://schemas.microsoft.com/office/drawing/2014/main" val="3066071794"/>
                    </a:ext>
                  </a:extLst>
                </a:gridCol>
                <a:gridCol w="391093">
                  <a:extLst>
                    <a:ext uri="{9D8B030D-6E8A-4147-A177-3AD203B41FA5}">
                      <a16:colId xmlns:a16="http://schemas.microsoft.com/office/drawing/2014/main" val="2866559853"/>
                    </a:ext>
                  </a:extLst>
                </a:gridCol>
                <a:gridCol w="413006">
                  <a:extLst>
                    <a:ext uri="{9D8B030D-6E8A-4147-A177-3AD203B41FA5}">
                      <a16:colId xmlns:a16="http://schemas.microsoft.com/office/drawing/2014/main" val="3151842741"/>
                    </a:ext>
                  </a:extLst>
                </a:gridCol>
                <a:gridCol w="369180">
                  <a:extLst>
                    <a:ext uri="{9D8B030D-6E8A-4147-A177-3AD203B41FA5}">
                      <a16:colId xmlns:a16="http://schemas.microsoft.com/office/drawing/2014/main" val="939719192"/>
                    </a:ext>
                  </a:extLst>
                </a:gridCol>
                <a:gridCol w="436644">
                  <a:extLst>
                    <a:ext uri="{9D8B030D-6E8A-4147-A177-3AD203B41FA5}">
                      <a16:colId xmlns:a16="http://schemas.microsoft.com/office/drawing/2014/main" val="3716302086"/>
                    </a:ext>
                  </a:extLst>
                </a:gridCol>
                <a:gridCol w="345541">
                  <a:extLst>
                    <a:ext uri="{9D8B030D-6E8A-4147-A177-3AD203B41FA5}">
                      <a16:colId xmlns:a16="http://schemas.microsoft.com/office/drawing/2014/main" val="1570710188"/>
                    </a:ext>
                  </a:extLst>
                </a:gridCol>
                <a:gridCol w="391093">
                  <a:extLst>
                    <a:ext uri="{9D8B030D-6E8A-4147-A177-3AD203B41FA5}">
                      <a16:colId xmlns:a16="http://schemas.microsoft.com/office/drawing/2014/main" val="2943787823"/>
                    </a:ext>
                  </a:extLst>
                </a:gridCol>
                <a:gridCol w="391093">
                  <a:extLst>
                    <a:ext uri="{9D8B030D-6E8A-4147-A177-3AD203B41FA5}">
                      <a16:colId xmlns:a16="http://schemas.microsoft.com/office/drawing/2014/main" val="2700555443"/>
                    </a:ext>
                  </a:extLst>
                </a:gridCol>
                <a:gridCol w="391093">
                  <a:extLst>
                    <a:ext uri="{9D8B030D-6E8A-4147-A177-3AD203B41FA5}">
                      <a16:colId xmlns:a16="http://schemas.microsoft.com/office/drawing/2014/main" val="204752003"/>
                    </a:ext>
                  </a:extLst>
                </a:gridCol>
                <a:gridCol w="391093">
                  <a:extLst>
                    <a:ext uri="{9D8B030D-6E8A-4147-A177-3AD203B41FA5}">
                      <a16:colId xmlns:a16="http://schemas.microsoft.com/office/drawing/2014/main" val="1434676612"/>
                    </a:ext>
                  </a:extLst>
                </a:gridCol>
                <a:gridCol w="391093">
                  <a:extLst>
                    <a:ext uri="{9D8B030D-6E8A-4147-A177-3AD203B41FA5}">
                      <a16:colId xmlns:a16="http://schemas.microsoft.com/office/drawing/2014/main" val="3218278123"/>
                    </a:ext>
                  </a:extLst>
                </a:gridCol>
                <a:gridCol w="391093">
                  <a:extLst>
                    <a:ext uri="{9D8B030D-6E8A-4147-A177-3AD203B41FA5}">
                      <a16:colId xmlns:a16="http://schemas.microsoft.com/office/drawing/2014/main" val="1583064582"/>
                    </a:ext>
                  </a:extLst>
                </a:gridCol>
                <a:gridCol w="391093">
                  <a:extLst>
                    <a:ext uri="{9D8B030D-6E8A-4147-A177-3AD203B41FA5}">
                      <a16:colId xmlns:a16="http://schemas.microsoft.com/office/drawing/2014/main" val="3357453206"/>
                    </a:ext>
                  </a:extLst>
                </a:gridCol>
                <a:gridCol w="391093">
                  <a:extLst>
                    <a:ext uri="{9D8B030D-6E8A-4147-A177-3AD203B41FA5}">
                      <a16:colId xmlns:a16="http://schemas.microsoft.com/office/drawing/2014/main" val="468403153"/>
                    </a:ext>
                  </a:extLst>
                </a:gridCol>
                <a:gridCol w="391093">
                  <a:extLst>
                    <a:ext uri="{9D8B030D-6E8A-4147-A177-3AD203B41FA5}">
                      <a16:colId xmlns:a16="http://schemas.microsoft.com/office/drawing/2014/main" val="1610832962"/>
                    </a:ext>
                  </a:extLst>
                </a:gridCol>
                <a:gridCol w="391093">
                  <a:extLst>
                    <a:ext uri="{9D8B030D-6E8A-4147-A177-3AD203B41FA5}">
                      <a16:colId xmlns:a16="http://schemas.microsoft.com/office/drawing/2014/main" val="3602961032"/>
                    </a:ext>
                  </a:extLst>
                </a:gridCol>
              </a:tblGrid>
              <a:tr h="742254">
                <a:tc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accent3"/>
                          </a:solidFill>
                          <a:latin typeface="+mn-lt"/>
                        </a:rPr>
                        <a:t>Azure</a:t>
                      </a:r>
                      <a:br>
                        <a:rPr lang="en-US" sz="900" b="1">
                          <a:solidFill>
                            <a:schemeClr val="accent3"/>
                          </a:solidFill>
                          <a:latin typeface="+mn-lt"/>
                        </a:rPr>
                      </a:br>
                      <a:r>
                        <a:rPr lang="en-US" sz="900" b="1">
                          <a:solidFill>
                            <a:schemeClr val="accent3"/>
                          </a:solidFill>
                          <a:latin typeface="+mn-lt"/>
                        </a:rPr>
                        <a:t>Active</a:t>
                      </a:r>
                      <a:br>
                        <a:rPr lang="en-US" sz="900" b="1">
                          <a:solidFill>
                            <a:schemeClr val="accent3"/>
                          </a:solidFill>
                          <a:latin typeface="+mn-lt"/>
                        </a:rPr>
                      </a:br>
                      <a:r>
                        <a:rPr lang="en-US" sz="900" b="1">
                          <a:solidFill>
                            <a:schemeClr val="accent3"/>
                          </a:solidFill>
                          <a:latin typeface="+mn-lt"/>
                        </a:rPr>
                        <a:t>Directory</a:t>
                      </a:r>
                    </a:p>
                  </a:txBody>
                  <a:tcPr vert="vert27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accent3"/>
                          </a:solidFill>
                          <a:latin typeface="+mn-lt"/>
                        </a:rPr>
                        <a:t>Azure</a:t>
                      </a:r>
                      <a:br>
                        <a:rPr lang="en-US" sz="900" b="1">
                          <a:solidFill>
                            <a:schemeClr val="accent3"/>
                          </a:solidFill>
                          <a:latin typeface="+mn-lt"/>
                        </a:rPr>
                      </a:br>
                      <a:r>
                        <a:rPr lang="en-US" sz="900" b="1">
                          <a:solidFill>
                            <a:schemeClr val="accent3"/>
                          </a:solidFill>
                          <a:latin typeface="+mn-lt"/>
                        </a:rPr>
                        <a:t>Sentinel</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accent3"/>
                          </a:solidFill>
                          <a:latin typeface="+mn-lt"/>
                        </a:rPr>
                        <a:t>Azure</a:t>
                      </a:r>
                      <a:br>
                        <a:rPr lang="en-US" sz="900" b="1">
                          <a:solidFill>
                            <a:schemeClr val="accent3"/>
                          </a:solidFill>
                          <a:latin typeface="+mn-lt"/>
                        </a:rPr>
                      </a:br>
                      <a:r>
                        <a:rPr lang="en-US" sz="900" b="1">
                          <a:solidFill>
                            <a:schemeClr val="accent3"/>
                          </a:solidFill>
                          <a:latin typeface="+mn-lt"/>
                        </a:rPr>
                        <a:t>Cloud</a:t>
                      </a:r>
                      <a:br>
                        <a:rPr lang="en-US" sz="900" b="1">
                          <a:solidFill>
                            <a:schemeClr val="accent3"/>
                          </a:solidFill>
                          <a:latin typeface="+mn-lt"/>
                        </a:rPr>
                      </a:br>
                      <a:r>
                        <a:rPr lang="en-US" sz="900" b="1">
                          <a:solidFill>
                            <a:schemeClr val="accent3"/>
                          </a:solidFill>
                          <a:latin typeface="+mn-lt"/>
                        </a:rPr>
                        <a:t>Functions</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a:solidFill>
                            <a:schemeClr val="accent3"/>
                          </a:solidFill>
                          <a:effectLst/>
                          <a:latin typeface="+mn-lt"/>
                        </a:rPr>
                        <a:t>Azure</a:t>
                      </a:r>
                      <a:br>
                        <a:rPr lang="en-US" sz="900" b="1" i="0">
                          <a:solidFill>
                            <a:schemeClr val="accent3"/>
                          </a:solidFill>
                          <a:effectLst/>
                          <a:latin typeface="+mn-lt"/>
                        </a:rPr>
                      </a:br>
                      <a:r>
                        <a:rPr lang="en-US" sz="900" b="1">
                          <a:solidFill>
                            <a:schemeClr val="accent3"/>
                          </a:solidFill>
                          <a:latin typeface="+mn-lt"/>
                        </a:rPr>
                        <a:t>L</a:t>
                      </a:r>
                      <a:r>
                        <a:rPr lang="en-US" sz="900" b="1" i="0">
                          <a:solidFill>
                            <a:schemeClr val="accent3"/>
                          </a:solidFill>
                          <a:effectLst/>
                          <a:latin typeface="+mn-lt"/>
                        </a:rPr>
                        <a:t>oad Balancer</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1">
                          <a:solidFill>
                            <a:schemeClr val="accent3"/>
                          </a:solidFill>
                          <a:latin typeface="+mn-lt"/>
                        </a:rPr>
                        <a:t>Azure</a:t>
                      </a:r>
                    </a:p>
                    <a:p>
                      <a:pPr algn="l"/>
                      <a:r>
                        <a:rPr lang="en-US" sz="900" b="1">
                          <a:solidFill>
                            <a:schemeClr val="accent3"/>
                          </a:solidFill>
                          <a:latin typeface="+mn-lt"/>
                        </a:rPr>
                        <a:t>Virtual</a:t>
                      </a:r>
                      <a:br>
                        <a:rPr lang="en-US" sz="900" b="1">
                          <a:solidFill>
                            <a:schemeClr val="accent3"/>
                          </a:solidFill>
                          <a:latin typeface="+mn-lt"/>
                        </a:rPr>
                      </a:br>
                      <a:r>
                        <a:rPr lang="en-US" sz="900" b="1">
                          <a:solidFill>
                            <a:schemeClr val="accent3"/>
                          </a:solidFill>
                          <a:latin typeface="+mn-lt"/>
                        </a:rPr>
                        <a:t>WAN</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1">
                          <a:solidFill>
                            <a:schemeClr val="accent3"/>
                          </a:solidFill>
                          <a:latin typeface="+mn-lt"/>
                        </a:rPr>
                        <a:t>ARM</a:t>
                      </a:r>
                    </a:p>
                    <a:p>
                      <a:pPr algn="l"/>
                      <a:r>
                        <a:rPr lang="en-US" sz="900" b="1">
                          <a:solidFill>
                            <a:schemeClr val="accent3"/>
                          </a:solidFill>
                          <a:latin typeface="+mn-lt"/>
                        </a:rPr>
                        <a:t>Templates</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accent3"/>
                          </a:solidFill>
                          <a:latin typeface="+mn-lt"/>
                          <a:cs typeface="Arial" panose="020B0604020202020204" pitchFamily="34" charset="0"/>
                        </a:rPr>
                        <a:t>Azure</a:t>
                      </a:r>
                      <a:br>
                        <a:rPr lang="en-US" sz="900" b="1">
                          <a:solidFill>
                            <a:schemeClr val="accent3"/>
                          </a:solidFill>
                          <a:latin typeface="+mn-lt"/>
                          <a:cs typeface="Arial" panose="020B0604020202020204" pitchFamily="34" charset="0"/>
                        </a:rPr>
                      </a:br>
                      <a:r>
                        <a:rPr lang="en-US" sz="800" b="1">
                          <a:solidFill>
                            <a:schemeClr val="accent3"/>
                          </a:solidFill>
                          <a:latin typeface="+mn-lt"/>
                          <a:cs typeface="Arial" panose="020B0604020202020204" pitchFamily="34" charset="0"/>
                        </a:rPr>
                        <a:t>Kubernetes</a:t>
                      </a:r>
                      <a:r>
                        <a:rPr lang="en-US" sz="900" b="1">
                          <a:solidFill>
                            <a:schemeClr val="accent3"/>
                          </a:solidFill>
                          <a:latin typeface="+mn-lt"/>
                          <a:cs typeface="Arial" panose="020B0604020202020204" pitchFamily="34" charset="0"/>
                        </a:rPr>
                        <a:t> Services</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accent3"/>
                          </a:solidFill>
                          <a:latin typeface="+mn-lt"/>
                          <a:cs typeface="Arial" panose="020B0604020202020204" pitchFamily="34" charset="0"/>
                        </a:rPr>
                        <a:t>Azure</a:t>
                      </a:r>
                      <a:br>
                        <a:rPr lang="en-US" sz="900" b="1">
                          <a:solidFill>
                            <a:schemeClr val="accent3"/>
                          </a:solidFill>
                          <a:latin typeface="+mn-lt"/>
                          <a:cs typeface="Arial" panose="020B0604020202020204" pitchFamily="34" charset="0"/>
                        </a:rPr>
                      </a:br>
                      <a:r>
                        <a:rPr lang="en-US" sz="900" b="1">
                          <a:solidFill>
                            <a:schemeClr val="accent3"/>
                          </a:solidFill>
                          <a:latin typeface="+mn-lt"/>
                          <a:cs typeface="Arial" panose="020B0604020202020204" pitchFamily="34" charset="0"/>
                        </a:rPr>
                        <a:t>Stack</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1" kern="1200">
                          <a:solidFill>
                            <a:schemeClr val="accent3"/>
                          </a:solidFill>
                          <a:latin typeface="+mn-lt"/>
                          <a:ea typeface="+mn-ea"/>
                          <a:cs typeface="Arial" panose="020B0604020202020204" pitchFamily="34" charset="0"/>
                        </a:rPr>
                        <a:t>Azure Security</a:t>
                      </a:r>
                    </a:p>
                    <a:p>
                      <a:pPr algn="l"/>
                      <a:r>
                        <a:rPr lang="en-US" sz="900" b="1" kern="1200">
                          <a:solidFill>
                            <a:schemeClr val="accent3"/>
                          </a:solidFill>
                          <a:latin typeface="+mn-lt"/>
                          <a:ea typeface="+mn-ea"/>
                          <a:cs typeface="Arial" panose="020B0604020202020204" pitchFamily="34" charset="0"/>
                        </a:rPr>
                        <a:t>Center </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a:solidFill>
                            <a:schemeClr val="accent3"/>
                          </a:solidFill>
                          <a:latin typeface="+mn-lt"/>
                          <a:ea typeface="+mn-ea"/>
                          <a:cs typeface="Arial" panose="020B0604020202020204" pitchFamily="34" charset="0"/>
                        </a:rPr>
                        <a:t>Express Route</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a:solidFill>
                            <a:schemeClr val="accent2">
                              <a:lumMod val="75000"/>
                            </a:schemeClr>
                          </a:solidFill>
                        </a:rPr>
                        <a:t>M365</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a:solidFill>
                            <a:schemeClr val="accent2">
                              <a:lumMod val="75000"/>
                            </a:schemeClr>
                          </a:solidFill>
                        </a:rPr>
                        <a:t>Windows</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a:solidFill>
                            <a:schemeClr val="accent2">
                              <a:lumMod val="75000"/>
                            </a:schemeClr>
                          </a:solidFill>
                        </a:rPr>
                        <a:t>Exchange</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a:solidFill>
                            <a:schemeClr val="accent2">
                              <a:lumMod val="75000"/>
                            </a:schemeClr>
                          </a:solidFill>
                        </a:rPr>
                        <a:t>Teams</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a:solidFill>
                            <a:schemeClr val="accent2">
                              <a:lumMod val="75000"/>
                            </a:schemeClr>
                          </a:solidFill>
                        </a:rPr>
                        <a:t>Yammer</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a:solidFill>
                            <a:schemeClr val="accent2">
                              <a:lumMod val="75000"/>
                            </a:schemeClr>
                          </a:solidFill>
                        </a:rPr>
                        <a:t>SharePoint</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a:solidFill>
                            <a:schemeClr val="accent2">
                              <a:lumMod val="75000"/>
                            </a:schemeClr>
                          </a:solidFill>
                        </a:rPr>
                        <a:t>Outlook</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a:solidFill>
                            <a:schemeClr val="accent2">
                              <a:lumMod val="75000"/>
                            </a:schemeClr>
                          </a:solidFill>
                        </a:rPr>
                        <a:t>SQL Server</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a:solidFill>
                            <a:schemeClr val="accent2">
                              <a:lumMod val="75000"/>
                            </a:schemeClr>
                          </a:solidFill>
                        </a:rPr>
                        <a:t>Microsoft CASB</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a:solidFill>
                            <a:schemeClr val="accent2">
                              <a:lumMod val="75000"/>
                            </a:schemeClr>
                          </a:solidFill>
                        </a:rPr>
                        <a:t>InTune</a:t>
                      </a:r>
                    </a:p>
                  </a:txBody>
                  <a:tcPr vert="vert270" anchor="ctr">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0367661"/>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FortiGate</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accent2"/>
                          </a:solidFill>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accent2"/>
                          </a:solidFill>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accent2"/>
                          </a:solidFill>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accent2"/>
                          </a:solidFill>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accent2"/>
                          </a:solidFill>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5312224"/>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FortiProxy</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6902902"/>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FortiWeb</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accent2"/>
                          </a:solidFill>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accent2"/>
                          </a:solidFill>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accent2"/>
                          </a:solidFill>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3"/>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7808507"/>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FortCASB</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accent3"/>
                          </a:solidFill>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913471"/>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FortiCWP </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3"/>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7081280"/>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FortiADC</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4037468"/>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FortiMail</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712425"/>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FortiDDoS</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3196458"/>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FortiSandbox</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9200986"/>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FortiSOAR</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5649122"/>
                  </a:ext>
                </a:extLst>
              </a:tr>
              <a:tr h="206758">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FortiEDR</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6662385"/>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FortiAnalyzer</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7196025"/>
                  </a:ext>
                </a:extLst>
              </a:tr>
              <a:tr h="274320">
                <a:tc>
                  <a:txBody>
                    <a:bodyPr/>
                    <a:lstStyle/>
                    <a:p>
                      <a:r>
                        <a:rPr lang="en-US" sz="1800" b="0" i="0" kern="1200">
                          <a:solidFill>
                            <a:schemeClr val="dk1"/>
                          </a:solidFill>
                          <a:effectLst/>
                          <a:latin typeface="+mn-lt"/>
                          <a:ea typeface="+mn-ea"/>
                          <a:cs typeface="+mn-cs"/>
                        </a:rPr>
                        <a:t> </a:t>
                      </a:r>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FortiSIEM</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1543928"/>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FortiMonitor</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0401385"/>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Forti-Authenticator</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Arial" panose="020B0604020202020204"/>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144522"/>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FortiClient</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mn-lt"/>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5742223"/>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FortiSASE</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endParaRPr kumimoji="0" lang="en-US" sz="1600" b="0" i="0" u="none" strike="noStrike" kern="1200" cap="none" spc="0" normalizeH="0" baseline="0" noProof="0">
                        <a:ln>
                          <a:noFill/>
                        </a:ln>
                        <a:solidFill>
                          <a:srgbClr val="2CCCD3"/>
                        </a:solidFill>
                        <a:effectLst/>
                        <a:uLnTx/>
                        <a:uFillTx/>
                        <a:latin typeface="+mn-lt"/>
                        <a:ea typeface="+mn-ea"/>
                        <a:cs typeface="+mn-cs"/>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0649418"/>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FortiManager </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accent2"/>
                          </a:solidFill>
                          <a:latin typeface="Segoe UI" panose="020B0502040204020203" pitchFamily="34" charset="0"/>
                          <a:cs typeface="Segoe UI" panose="020B0502040204020203" pitchFamily="34" charset="0"/>
                        </a:rPr>
                        <a:t>●</a:t>
                      </a: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0975214"/>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FortiDeceptor</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5735342"/>
                  </a:ext>
                </a:extLst>
              </a:tr>
              <a:tr h="274320">
                <a:tc>
                  <a:txBody>
                    <a:bodyPr/>
                    <a:lstStyle/>
                    <a:p>
                      <a:endParaRPr lang="en-US" sz="900"/>
                    </a:p>
                  </a:txBody>
                  <a:tcPr marL="0" marR="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a:t>FortiNAC</a:t>
                      </a:r>
                    </a:p>
                  </a:txBody>
                  <a:tcPr marR="0" marT="0" marB="0" anchor="ctr">
                    <a:lnL w="19050" cap="flat" cmpd="sng" algn="ctr">
                      <a:no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CCD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2"/>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a:solidFill>
                          <a:schemeClr val="accent2"/>
                        </a:solidFill>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accent3"/>
                        </a:solidFill>
                      </a:endParaRP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t>
                      </a:r>
                    </a:p>
                  </a:txBody>
                  <a:tcPr marL="0" marR="0" marT="0" marB="0">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4102091"/>
                  </a:ext>
                </a:extLst>
              </a:tr>
            </a:tbl>
          </a:graphicData>
        </a:graphic>
      </p:graphicFrame>
      <p:pic>
        <p:nvPicPr>
          <p:cNvPr id="3" name="Picture 273">
            <a:extLst>
              <a:ext uri="{FF2B5EF4-FFF2-40B4-BE49-F238E27FC236}">
                <a16:creationId xmlns:a16="http://schemas.microsoft.com/office/drawing/2014/main" id="{D56F125B-071E-4E8D-AB5D-7435655932B1}"/>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989668" y="1053324"/>
            <a:ext cx="228601"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55">
            <a:extLst>
              <a:ext uri="{FF2B5EF4-FFF2-40B4-BE49-F238E27FC236}">
                <a16:creationId xmlns:a16="http://schemas.microsoft.com/office/drawing/2014/main" id="{7A985D42-AF28-4E8A-9556-D38DE1E4F038}"/>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668" y="1325217"/>
            <a:ext cx="228600" cy="228600"/>
          </a:xfrm>
          <a:prstGeom prst="rect">
            <a:avLst/>
          </a:prstGeom>
        </p:spPr>
      </p:pic>
      <p:pic>
        <p:nvPicPr>
          <p:cNvPr id="6" name="Picture 112">
            <a:extLst>
              <a:ext uri="{FF2B5EF4-FFF2-40B4-BE49-F238E27FC236}">
                <a16:creationId xmlns:a16="http://schemas.microsoft.com/office/drawing/2014/main" id="{BB41CF88-67A3-436C-9387-A3B45DB6794A}"/>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982476" y="1597110"/>
            <a:ext cx="242984" cy="242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Graphic 10">
            <a:extLst>
              <a:ext uri="{FF2B5EF4-FFF2-40B4-BE49-F238E27FC236}">
                <a16:creationId xmlns:a16="http://schemas.microsoft.com/office/drawing/2014/main" id="{A9966EFF-B815-48A7-895A-1B20F81751E3}"/>
              </a:ext>
            </a:extLst>
          </p:cNvPr>
          <p:cNvPicPr>
            <a:picLocks noChangeAspect="1"/>
          </p:cNvPicPr>
          <p:nvPr/>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9668" y="2427173"/>
            <a:ext cx="228600" cy="228600"/>
          </a:xfrm>
          <a:prstGeom prst="rect">
            <a:avLst/>
          </a:prstGeom>
        </p:spPr>
      </p:pic>
      <p:pic>
        <p:nvPicPr>
          <p:cNvPr id="27" name="Picture 200">
            <a:extLst>
              <a:ext uri="{FF2B5EF4-FFF2-40B4-BE49-F238E27FC236}">
                <a16:creationId xmlns:a16="http://schemas.microsoft.com/office/drawing/2014/main" id="{71A783A2-ED59-5841-B066-7CB26FAC22A6}"/>
              </a:ext>
            </a:extLst>
          </p:cNvPr>
          <p:cNvPicPr>
            <a:picLocks noChangeAspect="1"/>
          </p:cNvPicPr>
          <p:nvPr/>
        </p:nvPicPr>
        <p:blipFill>
          <a:blip r:embed="rId12" cstate="screen">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9668" y="3786638"/>
            <a:ext cx="228600" cy="228600"/>
          </a:xfrm>
          <a:prstGeom prst="rect">
            <a:avLst/>
          </a:prstGeom>
        </p:spPr>
      </p:pic>
      <p:pic>
        <p:nvPicPr>
          <p:cNvPr id="29" name="Picture 159">
            <a:extLst>
              <a:ext uri="{FF2B5EF4-FFF2-40B4-BE49-F238E27FC236}">
                <a16:creationId xmlns:a16="http://schemas.microsoft.com/office/drawing/2014/main" id="{F35D2652-00A0-B048-B213-447A9A267A0B}"/>
              </a:ext>
            </a:extLst>
          </p:cNvPr>
          <p:cNvPicPr>
            <a:picLocks noChangeAspect="1"/>
          </p:cNvPicPr>
          <p:nvPr/>
        </p:nvPicPr>
        <p:blipFill>
          <a:blip r:embed="rId14" cstate="screen">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82476" y="4330424"/>
            <a:ext cx="242984" cy="242984"/>
          </a:xfrm>
          <a:prstGeom prst="rect">
            <a:avLst/>
          </a:prstGeom>
        </p:spPr>
      </p:pic>
      <p:pic>
        <p:nvPicPr>
          <p:cNvPr id="49" name="Graphic 27">
            <a:extLst>
              <a:ext uri="{FF2B5EF4-FFF2-40B4-BE49-F238E27FC236}">
                <a16:creationId xmlns:a16="http://schemas.microsoft.com/office/drawing/2014/main" id="{24C2476A-ED0D-4ED1-A37B-DA195984F41B}"/>
              </a:ext>
            </a:extLst>
          </p:cNvPr>
          <p:cNvPicPr>
            <a:picLocks noChangeAspect="1"/>
          </p:cNvPicPr>
          <p:nvPr/>
        </p:nvPicPr>
        <p:blipFill>
          <a:blip r:embed="rId16" cstate="screen">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89668" y="2970959"/>
            <a:ext cx="228600" cy="228600"/>
          </a:xfrm>
          <a:prstGeom prst="rect">
            <a:avLst/>
          </a:prstGeom>
        </p:spPr>
      </p:pic>
      <p:pic>
        <p:nvPicPr>
          <p:cNvPr id="50" name="Picture 177">
            <a:extLst>
              <a:ext uri="{FF2B5EF4-FFF2-40B4-BE49-F238E27FC236}">
                <a16:creationId xmlns:a16="http://schemas.microsoft.com/office/drawing/2014/main" id="{E84197B6-7733-4CC7-A88F-125283B564D1}"/>
              </a:ext>
            </a:extLst>
          </p:cNvPr>
          <p:cNvPicPr>
            <a:picLocks noChangeAspect="1"/>
          </p:cNvPicPr>
          <p:nvPr/>
        </p:nvPicPr>
        <p:blipFill>
          <a:blip r:embed="rId18" cstate="screen">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89668" y="3242852"/>
            <a:ext cx="228600" cy="228600"/>
          </a:xfrm>
          <a:prstGeom prst="rect">
            <a:avLst/>
          </a:prstGeom>
          <a:noFill/>
          <a:ln>
            <a:noFill/>
          </a:ln>
        </p:spPr>
      </p:pic>
      <p:pic>
        <p:nvPicPr>
          <p:cNvPr id="51" name="Picture 167">
            <a:extLst>
              <a:ext uri="{FF2B5EF4-FFF2-40B4-BE49-F238E27FC236}">
                <a16:creationId xmlns:a16="http://schemas.microsoft.com/office/drawing/2014/main" id="{3B6F97C2-C58B-4B5D-8B3B-9E850668476C}"/>
              </a:ext>
            </a:extLst>
          </p:cNvPr>
          <p:cNvPicPr>
            <a:picLocks noChangeAspect="1"/>
          </p:cNvPicPr>
          <p:nvPr/>
        </p:nvPicPr>
        <p:blipFill>
          <a:blip r:embed="rId20" cstate="screen">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89668" y="3514745"/>
            <a:ext cx="228600" cy="228600"/>
          </a:xfrm>
          <a:prstGeom prst="rect">
            <a:avLst/>
          </a:prstGeom>
        </p:spPr>
      </p:pic>
      <p:pic>
        <p:nvPicPr>
          <p:cNvPr id="52" name="Picture 183">
            <a:extLst>
              <a:ext uri="{FF2B5EF4-FFF2-40B4-BE49-F238E27FC236}">
                <a16:creationId xmlns:a16="http://schemas.microsoft.com/office/drawing/2014/main" id="{DC57E603-907A-448F-B788-46CF7DDC870A}"/>
              </a:ext>
            </a:extLst>
          </p:cNvPr>
          <p:cNvPicPr>
            <a:picLocks noChangeAspect="1"/>
          </p:cNvPicPr>
          <p:nvPr/>
        </p:nvPicPr>
        <p:blipFill>
          <a:blip r:embed="rId22" cstate="screen">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89668" y="4616701"/>
            <a:ext cx="228600" cy="228600"/>
          </a:xfrm>
          <a:prstGeom prst="rect">
            <a:avLst/>
          </a:prstGeom>
        </p:spPr>
      </p:pic>
      <p:pic>
        <p:nvPicPr>
          <p:cNvPr id="53" name="Picture 99">
            <a:extLst>
              <a:ext uri="{FF2B5EF4-FFF2-40B4-BE49-F238E27FC236}">
                <a16:creationId xmlns:a16="http://schemas.microsoft.com/office/drawing/2014/main" id="{F70E56D9-7318-4F76-BA3B-5613F468ABD5}"/>
              </a:ext>
            </a:extLst>
          </p:cNvPr>
          <p:cNvPicPr>
            <a:picLocks noChangeAspect="1"/>
          </p:cNvPicPr>
          <p:nvPr/>
        </p:nvPicPr>
        <p:blipFill>
          <a:blip r:embed="rId24" cstate="screen">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89668" y="4888594"/>
            <a:ext cx="228600" cy="228600"/>
          </a:xfrm>
          <a:prstGeom prst="rect">
            <a:avLst/>
          </a:prstGeom>
        </p:spPr>
      </p:pic>
      <p:pic>
        <p:nvPicPr>
          <p:cNvPr id="54" name="Graphic 53">
            <a:extLst>
              <a:ext uri="{FF2B5EF4-FFF2-40B4-BE49-F238E27FC236}">
                <a16:creationId xmlns:a16="http://schemas.microsoft.com/office/drawing/2014/main" id="{93DA351E-81A9-4684-8C7C-C8087409B09A}"/>
              </a:ext>
            </a:extLst>
          </p:cNvPr>
          <p:cNvPicPr>
            <a:picLocks noChangeAspect="1"/>
          </p:cNvPicPr>
          <p:nvPr/>
        </p:nvPicPr>
        <p:blipFill>
          <a:blip r:embed="rId26" cstate="screen">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89668" y="1883387"/>
            <a:ext cx="228600" cy="228600"/>
          </a:xfrm>
          <a:prstGeom prst="rect">
            <a:avLst/>
          </a:prstGeom>
        </p:spPr>
      </p:pic>
      <p:pic>
        <p:nvPicPr>
          <p:cNvPr id="55" name="Graphic 54">
            <a:extLst>
              <a:ext uri="{FF2B5EF4-FFF2-40B4-BE49-F238E27FC236}">
                <a16:creationId xmlns:a16="http://schemas.microsoft.com/office/drawing/2014/main" id="{834D1A3E-457D-42B6-9D13-9E44A38A2344}"/>
              </a:ext>
            </a:extLst>
          </p:cNvPr>
          <p:cNvPicPr>
            <a:picLocks noChangeAspect="1"/>
          </p:cNvPicPr>
          <p:nvPr/>
        </p:nvPicPr>
        <p:blipFill>
          <a:blip r:embed="rId28" cstate="screen">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89668" y="2699066"/>
            <a:ext cx="228600" cy="228600"/>
          </a:xfrm>
          <a:prstGeom prst="rect">
            <a:avLst/>
          </a:prstGeom>
        </p:spPr>
      </p:pic>
      <p:pic>
        <p:nvPicPr>
          <p:cNvPr id="56" name="Graphic 55">
            <a:extLst>
              <a:ext uri="{FF2B5EF4-FFF2-40B4-BE49-F238E27FC236}">
                <a16:creationId xmlns:a16="http://schemas.microsoft.com/office/drawing/2014/main" id="{E823380A-D1B6-4774-A314-69DB0D3B4C8F}"/>
              </a:ext>
            </a:extLst>
          </p:cNvPr>
          <p:cNvPicPr>
            <a:picLocks noChangeAspect="1"/>
          </p:cNvPicPr>
          <p:nvPr/>
        </p:nvPicPr>
        <p:blipFill>
          <a:blip r:embed="rId30" cstate="screen">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89668" y="2155280"/>
            <a:ext cx="228600" cy="228600"/>
          </a:xfrm>
          <a:prstGeom prst="rect">
            <a:avLst/>
          </a:prstGeom>
        </p:spPr>
      </p:pic>
      <p:pic>
        <p:nvPicPr>
          <p:cNvPr id="57" name="Picture 183">
            <a:extLst>
              <a:ext uri="{FF2B5EF4-FFF2-40B4-BE49-F238E27FC236}">
                <a16:creationId xmlns:a16="http://schemas.microsoft.com/office/drawing/2014/main" id="{1EAFE4AF-B4D9-45BA-8441-6776CB3C4518}"/>
              </a:ext>
            </a:extLst>
          </p:cNvPr>
          <p:cNvPicPr>
            <a:picLocks noChangeAspect="1"/>
          </p:cNvPicPr>
          <p:nvPr/>
        </p:nvPicPr>
        <p:blipFill>
          <a:blip r:embed="rId32" cstate="screen">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89668" y="5704273"/>
            <a:ext cx="228600" cy="228600"/>
          </a:xfrm>
          <a:prstGeom prst="rect">
            <a:avLst/>
          </a:prstGeom>
        </p:spPr>
      </p:pic>
      <p:pic>
        <p:nvPicPr>
          <p:cNvPr id="58" name="Picture 183">
            <a:extLst>
              <a:ext uri="{FF2B5EF4-FFF2-40B4-BE49-F238E27FC236}">
                <a16:creationId xmlns:a16="http://schemas.microsoft.com/office/drawing/2014/main" id="{BDAA5C50-119E-4129-99C7-1BFC818B7067}"/>
              </a:ext>
            </a:extLst>
          </p:cNvPr>
          <p:cNvPicPr>
            <a:picLocks noChangeAspect="1"/>
          </p:cNvPicPr>
          <p:nvPr/>
        </p:nvPicPr>
        <p:blipFill>
          <a:blip r:embed="rId34" cstate="screen">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89668" y="5160487"/>
            <a:ext cx="228600" cy="228600"/>
          </a:xfrm>
          <a:prstGeom prst="rect">
            <a:avLst/>
          </a:prstGeom>
        </p:spPr>
      </p:pic>
      <p:pic>
        <p:nvPicPr>
          <p:cNvPr id="59" name="Picture 183">
            <a:extLst>
              <a:ext uri="{FF2B5EF4-FFF2-40B4-BE49-F238E27FC236}">
                <a16:creationId xmlns:a16="http://schemas.microsoft.com/office/drawing/2014/main" id="{368FBC63-9580-4719-839E-00DED7E3A6DF}"/>
              </a:ext>
            </a:extLst>
          </p:cNvPr>
          <p:cNvPicPr>
            <a:picLocks noChangeAspect="1"/>
          </p:cNvPicPr>
          <p:nvPr/>
        </p:nvPicPr>
        <p:blipFill>
          <a:blip r:embed="rId36" cstate="screen">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989668" y="4058531"/>
            <a:ext cx="228600" cy="228600"/>
          </a:xfrm>
          <a:prstGeom prst="rect">
            <a:avLst/>
          </a:prstGeom>
        </p:spPr>
      </p:pic>
      <p:pic>
        <p:nvPicPr>
          <p:cNvPr id="61" name="Graphic 60">
            <a:extLst>
              <a:ext uri="{FF2B5EF4-FFF2-40B4-BE49-F238E27FC236}">
                <a16:creationId xmlns:a16="http://schemas.microsoft.com/office/drawing/2014/main" id="{D848EE63-C05F-41CA-92F1-91598D8078DC}"/>
              </a:ext>
            </a:extLst>
          </p:cNvPr>
          <p:cNvPicPr>
            <a:picLocks noChangeAspect="1"/>
          </p:cNvPicPr>
          <p:nvPr/>
        </p:nvPicPr>
        <p:blipFill>
          <a:blip r:embed="rId38" cstate="screen">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89668" y="5432380"/>
            <a:ext cx="228600" cy="228600"/>
          </a:xfrm>
          <a:prstGeom prst="rect">
            <a:avLst/>
          </a:prstGeom>
        </p:spPr>
      </p:pic>
      <p:pic>
        <p:nvPicPr>
          <p:cNvPr id="62" name="Picture 107">
            <a:extLst>
              <a:ext uri="{FF2B5EF4-FFF2-40B4-BE49-F238E27FC236}">
                <a16:creationId xmlns:a16="http://schemas.microsoft.com/office/drawing/2014/main" id="{CE40E0AF-521A-49CA-9477-C3E0AB64FCE0}"/>
              </a:ext>
            </a:extLst>
          </p:cNvPr>
          <p:cNvPicPr>
            <a:picLocks noChangeAspect="1"/>
          </p:cNvPicPr>
          <p:nvPr/>
        </p:nvPicPr>
        <p:blipFill>
          <a:blip r:embed="rId40" cstate="screen">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989668" y="5976172"/>
            <a:ext cx="228600" cy="228600"/>
          </a:xfrm>
          <a:prstGeom prst="rect">
            <a:avLst/>
          </a:prstGeom>
        </p:spPr>
      </p:pic>
      <p:sp>
        <p:nvSpPr>
          <p:cNvPr id="7" name="Rectangle 6">
            <a:extLst>
              <a:ext uri="{FF2B5EF4-FFF2-40B4-BE49-F238E27FC236}">
                <a16:creationId xmlns:a16="http://schemas.microsoft.com/office/drawing/2014/main" id="{264A9CA1-C333-477A-87D6-759FB1A78D87}"/>
              </a:ext>
            </a:extLst>
          </p:cNvPr>
          <p:cNvSpPr/>
          <p:nvPr/>
        </p:nvSpPr>
        <p:spPr>
          <a:xfrm>
            <a:off x="10251440" y="1447800"/>
            <a:ext cx="1823720" cy="339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ysClr val="windowText" lastClr="000000"/>
                </a:solidFill>
              </a:rPr>
              <a:t>Fortinet and Microsoft </a:t>
            </a:r>
          </a:p>
          <a:p>
            <a:endParaRPr lang="en-US">
              <a:solidFill>
                <a:sysClr val="windowText" lastClr="000000"/>
              </a:solidFill>
            </a:endParaRPr>
          </a:p>
          <a:p>
            <a:pPr algn="ctr"/>
            <a:endParaRPr lang="en-US">
              <a:solidFill>
                <a:sysClr val="windowText" lastClr="000000"/>
              </a:solidFill>
            </a:endParaRPr>
          </a:p>
          <a:p>
            <a:r>
              <a:rPr lang="en-US">
                <a:solidFill>
                  <a:sysClr val="windowText" lastClr="000000"/>
                </a:solidFill>
              </a:rPr>
              <a:t>101 Points of Integration</a:t>
            </a:r>
          </a:p>
        </p:txBody>
      </p:sp>
      <p:cxnSp>
        <p:nvCxnSpPr>
          <p:cNvPr id="10" name="Straight Connector 9">
            <a:extLst>
              <a:ext uri="{FF2B5EF4-FFF2-40B4-BE49-F238E27FC236}">
                <a16:creationId xmlns:a16="http://schemas.microsoft.com/office/drawing/2014/main" id="{BDD5DEFD-17A9-4CF5-BD6F-39030372AE1D}"/>
              </a:ext>
            </a:extLst>
          </p:cNvPr>
          <p:cNvCxnSpPr/>
          <p:nvPr/>
        </p:nvCxnSpPr>
        <p:spPr>
          <a:xfrm>
            <a:off x="10373360" y="2970959"/>
            <a:ext cx="1328101"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26" name="Picture 245">
            <a:extLst>
              <a:ext uri="{FF2B5EF4-FFF2-40B4-BE49-F238E27FC236}">
                <a16:creationId xmlns:a16="http://schemas.microsoft.com/office/drawing/2014/main" id="{15C9AF54-6D43-46BC-AEA9-090B5C4D3D33}"/>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989668" y="6248059"/>
            <a:ext cx="228600" cy="228600"/>
          </a:xfrm>
          <a:prstGeom prst="rect">
            <a:avLst/>
          </a:prstGeom>
        </p:spPr>
      </p:pic>
    </p:spTree>
    <p:extLst>
      <p:ext uri="{BB962C8B-B14F-4D97-AF65-F5344CB8AC3E}">
        <p14:creationId xmlns:p14="http://schemas.microsoft.com/office/powerpoint/2010/main" val="1664169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299" y="405934"/>
            <a:ext cx="11119407" cy="442968"/>
          </a:xfrm>
        </p:spPr>
        <p:txBody>
          <a:bodyPr>
            <a:normAutofit fontScale="90000"/>
          </a:bodyPr>
          <a:lstStyle/>
          <a:p>
            <a:r>
              <a:rPr lang="en-US" dirty="0"/>
              <a:t>FortiGates + Transit Gateway Templates</a:t>
            </a:r>
          </a:p>
        </p:txBody>
      </p:sp>
      <p:sp>
        <p:nvSpPr>
          <p:cNvPr id="8" name="TextBox 7"/>
          <p:cNvSpPr txBox="1"/>
          <p:nvPr/>
        </p:nvSpPr>
        <p:spPr>
          <a:xfrm>
            <a:off x="481685" y="1711936"/>
            <a:ext cx="11228633" cy="4831131"/>
          </a:xfrm>
          <a:prstGeom prst="rect">
            <a:avLst/>
          </a:prstGeom>
          <a:noFill/>
        </p:spPr>
        <p:txBody>
          <a:bodyPr wrap="square" rtlCol="0">
            <a:spAutoFit/>
          </a:bodyPr>
          <a:lstStyle/>
          <a:p>
            <a:pPr algn="ctr" defTabSz="913966"/>
            <a:r>
              <a:rPr lang="en-US" sz="3198" u="sng" dirty="0">
                <a:latin typeface="Arial"/>
              </a:rPr>
              <a:t>Terraform FGT + TGW &amp; VPC Attachments</a:t>
            </a:r>
          </a:p>
          <a:p>
            <a:pPr algn="ctr" defTabSz="913966"/>
            <a:r>
              <a:rPr lang="en-US" sz="2000" dirty="0">
                <a:solidFill>
                  <a:srgbClr val="0070C0"/>
                </a:solidFill>
                <a:hlinkClick r:id="rId3"/>
              </a:rPr>
              <a:t>https://github.com/fortinet/fortigate-terraform-deploy/tree/main/aws/6.4/transitgwy</a:t>
            </a:r>
            <a:endParaRPr lang="en-US" sz="2000" dirty="0">
              <a:solidFill>
                <a:srgbClr val="0070C0"/>
              </a:solidFill>
            </a:endParaRPr>
          </a:p>
          <a:p>
            <a:pPr algn="ctr" defTabSz="913966"/>
            <a:endParaRPr lang="en-US" sz="2000" dirty="0">
              <a:solidFill>
                <a:srgbClr val="0070C0"/>
              </a:solidFill>
            </a:endParaRPr>
          </a:p>
          <a:p>
            <a:pPr algn="ctr" defTabSz="913966"/>
            <a:r>
              <a:rPr lang="en-US" sz="3200" u="sng" dirty="0" err="1">
                <a:latin typeface="Arial" panose="020B0604020202020204" pitchFamily="34" charset="0"/>
                <a:cs typeface="Arial" panose="020B0604020202020204" pitchFamily="34" charset="0"/>
              </a:rPr>
              <a:t>Cloudformation</a:t>
            </a:r>
            <a:r>
              <a:rPr lang="en-US" sz="3200" u="sng" dirty="0">
                <a:latin typeface="Arial" panose="020B0604020202020204" pitchFamily="34" charset="0"/>
                <a:cs typeface="Arial" panose="020B0604020202020204" pitchFamily="34" charset="0"/>
              </a:rPr>
              <a:t> FGT + TGW &amp; VPN Attachments</a:t>
            </a:r>
            <a:endParaRPr lang="en-US" sz="3200" dirty="0">
              <a:solidFill>
                <a:srgbClr val="0070C0"/>
              </a:solidFill>
              <a:latin typeface="Arial" panose="020B0604020202020204" pitchFamily="34" charset="0"/>
              <a:cs typeface="Arial" panose="020B0604020202020204" pitchFamily="34" charset="0"/>
            </a:endParaRPr>
          </a:p>
          <a:p>
            <a:pPr algn="ctr" defTabSz="913966"/>
            <a:r>
              <a:rPr lang="en-US" sz="2000" dirty="0">
                <a:solidFill>
                  <a:srgbClr val="0070C0"/>
                </a:solidFill>
                <a:hlinkClick r:id="rId4"/>
              </a:rPr>
              <a:t>https://</a:t>
            </a:r>
            <a:r>
              <a:rPr lang="en-US" sz="2000" dirty="0" err="1">
                <a:solidFill>
                  <a:srgbClr val="0070C0"/>
                </a:solidFill>
                <a:hlinkClick r:id="rId4"/>
              </a:rPr>
              <a:t>docs.fortinet.com</a:t>
            </a:r>
            <a:r>
              <a:rPr lang="en-US" sz="2000" dirty="0">
                <a:solidFill>
                  <a:srgbClr val="0070C0"/>
                </a:solidFill>
                <a:hlinkClick r:id="rId4"/>
              </a:rPr>
              <a:t>/</a:t>
            </a:r>
            <a:r>
              <a:rPr lang="en-US" sz="2000" dirty="0" err="1">
                <a:solidFill>
                  <a:srgbClr val="0070C0"/>
                </a:solidFill>
                <a:hlinkClick r:id="rId4"/>
              </a:rPr>
              <a:t>vm</a:t>
            </a:r>
            <a:r>
              <a:rPr lang="en-US" sz="2000" dirty="0">
                <a:solidFill>
                  <a:srgbClr val="0070C0"/>
                </a:solidFill>
                <a:hlinkClick r:id="rId4"/>
              </a:rPr>
              <a:t>/</a:t>
            </a:r>
            <a:r>
              <a:rPr lang="en-US" sz="2000" dirty="0" err="1">
                <a:solidFill>
                  <a:srgbClr val="0070C0"/>
                </a:solidFill>
                <a:hlinkClick r:id="rId4"/>
              </a:rPr>
              <a:t>aws</a:t>
            </a:r>
            <a:r>
              <a:rPr lang="en-US" sz="2000" dirty="0">
                <a:solidFill>
                  <a:srgbClr val="0070C0"/>
                </a:solidFill>
                <a:hlinkClick r:id="rId4"/>
              </a:rPr>
              <a:t>/</a:t>
            </a:r>
            <a:r>
              <a:rPr lang="en-US" sz="2000" dirty="0" err="1">
                <a:solidFill>
                  <a:srgbClr val="0070C0"/>
                </a:solidFill>
                <a:hlinkClick r:id="rId4"/>
              </a:rPr>
              <a:t>fortigate</a:t>
            </a:r>
            <a:r>
              <a:rPr lang="en-US" sz="2000" dirty="0">
                <a:solidFill>
                  <a:srgbClr val="0070C0"/>
                </a:solidFill>
                <a:hlinkClick r:id="rId4"/>
              </a:rPr>
              <a:t>/6.4/</a:t>
            </a:r>
            <a:r>
              <a:rPr lang="en-US" sz="2000" dirty="0" err="1">
                <a:solidFill>
                  <a:srgbClr val="0070C0"/>
                </a:solidFill>
                <a:hlinkClick r:id="rId4"/>
              </a:rPr>
              <a:t>aws</a:t>
            </a:r>
            <a:r>
              <a:rPr lang="en-US" sz="2000" dirty="0">
                <a:solidFill>
                  <a:srgbClr val="0070C0"/>
                </a:solidFill>
                <a:hlinkClick r:id="rId4"/>
              </a:rPr>
              <a:t>-cookbook/6.4.0/614592/deploying-auto-scaling-on-</a:t>
            </a:r>
            <a:r>
              <a:rPr lang="en-US" sz="2000" dirty="0" err="1">
                <a:solidFill>
                  <a:srgbClr val="0070C0"/>
                </a:solidFill>
                <a:hlinkClick r:id="rId4"/>
              </a:rPr>
              <a:t>aws</a:t>
            </a:r>
            <a:r>
              <a:rPr lang="en-US" sz="2000" dirty="0">
                <a:solidFill>
                  <a:srgbClr val="0070C0"/>
                </a:solidFill>
                <a:hlinkClick r:id="rId4"/>
              </a:rPr>
              <a:t>-with-transit-gateway-integration</a:t>
            </a:r>
            <a:endParaRPr lang="en-US" sz="2000" dirty="0">
              <a:solidFill>
                <a:srgbClr val="0070C0"/>
              </a:solidFill>
            </a:endParaRPr>
          </a:p>
          <a:p>
            <a:pPr algn="ctr" defTabSz="913966"/>
            <a:endParaRPr lang="en-US" sz="2000" dirty="0">
              <a:solidFill>
                <a:srgbClr val="000000"/>
              </a:solidFill>
              <a:latin typeface="Arial"/>
            </a:endParaRPr>
          </a:p>
          <a:p>
            <a:pPr algn="ctr" defTabSz="913966"/>
            <a:r>
              <a:rPr lang="en-US" sz="3198" u="sng" dirty="0">
                <a:solidFill>
                  <a:srgbClr val="000000"/>
                </a:solidFill>
                <a:latin typeface="Arial"/>
              </a:rPr>
              <a:t>AWS NET402 Video</a:t>
            </a:r>
          </a:p>
          <a:p>
            <a:pPr algn="ctr" defTabSz="913966"/>
            <a:r>
              <a:rPr lang="en-US" sz="2000" dirty="0">
                <a:hlinkClick r:id="rId5"/>
              </a:rPr>
              <a:t>https://www.youtube.com/watch?v=ar6sLmJ45xs</a:t>
            </a:r>
            <a:endParaRPr lang="en-US" sz="2000" dirty="0">
              <a:solidFill>
                <a:srgbClr val="000000"/>
              </a:solidFill>
              <a:latin typeface="Arial"/>
            </a:endParaRPr>
          </a:p>
          <a:p>
            <a:pPr algn="ctr" defTabSz="913966"/>
            <a:endParaRPr lang="en-US" sz="2000" dirty="0">
              <a:solidFill>
                <a:srgbClr val="000000"/>
              </a:solidFill>
              <a:latin typeface="Arial"/>
            </a:endParaRPr>
          </a:p>
          <a:p>
            <a:pPr algn="ctr" defTabSz="913966"/>
            <a:r>
              <a:rPr lang="en-US" sz="3198" u="sng" dirty="0">
                <a:solidFill>
                  <a:srgbClr val="000000"/>
                </a:solidFill>
                <a:latin typeface="Arial"/>
              </a:rPr>
              <a:t>AWS NET331 Video</a:t>
            </a:r>
          </a:p>
          <a:p>
            <a:pPr algn="ctr" defTabSz="913966"/>
            <a:r>
              <a:rPr lang="en-US" sz="2000" dirty="0">
                <a:hlinkClick r:id="rId6"/>
              </a:rPr>
              <a:t>https://www.youtube.com/watch?v=yQGxPEGt_-w</a:t>
            </a:r>
            <a:endParaRPr lang="en-US" sz="2000" dirty="0">
              <a:solidFill>
                <a:srgbClr val="000000"/>
              </a:solidFill>
              <a:latin typeface="Arial"/>
            </a:endParaRPr>
          </a:p>
          <a:p>
            <a:pPr algn="ctr" defTabSz="913966"/>
            <a:endParaRPr lang="en-US" sz="2000" dirty="0">
              <a:solidFill>
                <a:srgbClr val="000000"/>
              </a:solidFill>
              <a:latin typeface="Arial"/>
            </a:endParaRPr>
          </a:p>
        </p:txBody>
      </p:sp>
    </p:spTree>
    <p:extLst>
      <p:ext uri="{BB962C8B-B14F-4D97-AF65-F5344CB8AC3E}">
        <p14:creationId xmlns:p14="http://schemas.microsoft.com/office/powerpoint/2010/main" val="2744412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CEF94C-CC43-104E-ABF0-801DCE81C30E}"/>
              </a:ext>
            </a:extLst>
          </p:cNvPr>
          <p:cNvSpPr>
            <a:spLocks noGrp="1"/>
          </p:cNvSpPr>
          <p:nvPr>
            <p:ph type="title"/>
          </p:nvPr>
        </p:nvSpPr>
        <p:spPr/>
        <p:txBody>
          <a:bodyPr/>
          <a:lstStyle/>
          <a:p>
            <a:r>
              <a:rPr lang="en-US"/>
              <a:t>Microsoft Ecosystem in the Enterprise</a:t>
            </a:r>
          </a:p>
        </p:txBody>
      </p:sp>
      <p:sp>
        <p:nvSpPr>
          <p:cNvPr id="10" name="Oval 9">
            <a:extLst>
              <a:ext uri="{FF2B5EF4-FFF2-40B4-BE49-F238E27FC236}">
                <a16:creationId xmlns:a16="http://schemas.microsoft.com/office/drawing/2014/main" id="{3B516FDE-3010-AB43-8FB6-3D3F1D0C1362}"/>
              </a:ext>
            </a:extLst>
          </p:cNvPr>
          <p:cNvSpPr/>
          <p:nvPr/>
        </p:nvSpPr>
        <p:spPr>
          <a:xfrm>
            <a:off x="3560443" y="2314442"/>
            <a:ext cx="2273660" cy="2148821"/>
          </a:xfrm>
          <a:prstGeom prst="ellipse">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A79B1221-941E-624A-A6A6-BB5EB37B2C1B}"/>
              </a:ext>
            </a:extLst>
          </p:cNvPr>
          <p:cNvGrpSpPr/>
          <p:nvPr/>
        </p:nvGrpSpPr>
        <p:grpSpPr>
          <a:xfrm>
            <a:off x="3848363" y="2546993"/>
            <a:ext cx="865755" cy="891153"/>
            <a:chOff x="6453636" y="3054878"/>
            <a:chExt cx="865755" cy="891153"/>
          </a:xfrm>
        </p:grpSpPr>
        <p:pic>
          <p:nvPicPr>
            <p:cNvPr id="91" name="Graphic 90">
              <a:extLst>
                <a:ext uri="{FF2B5EF4-FFF2-40B4-BE49-F238E27FC236}">
                  <a16:creationId xmlns:a16="http://schemas.microsoft.com/office/drawing/2014/main" id="{11816D05-0899-4248-A350-77E5C732AE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40611" y="3054878"/>
              <a:ext cx="491805" cy="491805"/>
            </a:xfrm>
            <a:prstGeom prst="rect">
              <a:avLst/>
            </a:prstGeom>
          </p:spPr>
        </p:pic>
        <p:sp>
          <p:nvSpPr>
            <p:cNvPr id="92" name="TextBox 91">
              <a:extLst>
                <a:ext uri="{FF2B5EF4-FFF2-40B4-BE49-F238E27FC236}">
                  <a16:creationId xmlns:a16="http://schemas.microsoft.com/office/drawing/2014/main" id="{50BB8822-C206-7A4A-9278-8B00703E5D26}"/>
                </a:ext>
              </a:extLst>
            </p:cNvPr>
            <p:cNvSpPr txBox="1"/>
            <p:nvPr/>
          </p:nvSpPr>
          <p:spPr>
            <a:xfrm>
              <a:off x="6453636" y="3576699"/>
              <a:ext cx="865755" cy="369332"/>
            </a:xfrm>
            <a:prstGeom prst="rect">
              <a:avLst/>
            </a:prstGeom>
            <a:noFill/>
          </p:spPr>
          <p:txBody>
            <a:bodyPr wrap="square" lIns="0" rIns="0" rtlCol="0">
              <a:spAutoFit/>
            </a:bodyPr>
            <a:lstStyle/>
            <a:p>
              <a:pPr algn="ctr"/>
              <a:r>
                <a:rPr lang="en-US" sz="900" b="1"/>
                <a:t>Azure</a:t>
              </a:r>
            </a:p>
            <a:p>
              <a:pPr algn="ctr"/>
              <a:r>
                <a:rPr lang="en-US" sz="900" b="1"/>
                <a:t>Virtual WAN</a:t>
              </a:r>
            </a:p>
          </p:txBody>
        </p:sp>
      </p:grpSp>
      <p:grpSp>
        <p:nvGrpSpPr>
          <p:cNvPr id="16" name="Group 15">
            <a:extLst>
              <a:ext uri="{FF2B5EF4-FFF2-40B4-BE49-F238E27FC236}">
                <a16:creationId xmlns:a16="http://schemas.microsoft.com/office/drawing/2014/main" id="{E8A5C4B1-363D-1547-A6F8-1777033E1AFC}"/>
              </a:ext>
            </a:extLst>
          </p:cNvPr>
          <p:cNvGrpSpPr/>
          <p:nvPr/>
        </p:nvGrpSpPr>
        <p:grpSpPr>
          <a:xfrm>
            <a:off x="4722626" y="2617044"/>
            <a:ext cx="801055" cy="797037"/>
            <a:chOff x="4181577" y="3146424"/>
            <a:chExt cx="801055" cy="797037"/>
          </a:xfrm>
        </p:grpSpPr>
        <p:pic>
          <p:nvPicPr>
            <p:cNvPr id="93" name="Graphic 92">
              <a:extLst>
                <a:ext uri="{FF2B5EF4-FFF2-40B4-BE49-F238E27FC236}">
                  <a16:creationId xmlns:a16="http://schemas.microsoft.com/office/drawing/2014/main" id="{46669228-073E-464E-854B-DE0C4EC673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65137" y="3146424"/>
              <a:ext cx="427259" cy="427259"/>
            </a:xfrm>
            <a:prstGeom prst="rect">
              <a:avLst/>
            </a:prstGeom>
          </p:spPr>
        </p:pic>
        <p:sp>
          <p:nvSpPr>
            <p:cNvPr id="94" name="TextBox 93">
              <a:extLst>
                <a:ext uri="{FF2B5EF4-FFF2-40B4-BE49-F238E27FC236}">
                  <a16:creationId xmlns:a16="http://schemas.microsoft.com/office/drawing/2014/main" id="{BB17E48C-6DA4-C341-AEE7-9EDF87853985}"/>
                </a:ext>
              </a:extLst>
            </p:cNvPr>
            <p:cNvSpPr txBox="1"/>
            <p:nvPr/>
          </p:nvSpPr>
          <p:spPr>
            <a:xfrm>
              <a:off x="4181577" y="3574129"/>
              <a:ext cx="801055" cy="369332"/>
            </a:xfrm>
            <a:prstGeom prst="rect">
              <a:avLst/>
            </a:prstGeom>
            <a:noFill/>
          </p:spPr>
          <p:txBody>
            <a:bodyPr wrap="square" rtlCol="0">
              <a:spAutoFit/>
            </a:bodyPr>
            <a:lstStyle/>
            <a:p>
              <a:pPr algn="ctr"/>
              <a:r>
                <a:rPr lang="en-US" sz="900" b="1"/>
                <a:t>Express Route</a:t>
              </a:r>
            </a:p>
          </p:txBody>
        </p:sp>
      </p:grpSp>
      <p:pic>
        <p:nvPicPr>
          <p:cNvPr id="99" name="Picture 98">
            <a:extLst>
              <a:ext uri="{FF2B5EF4-FFF2-40B4-BE49-F238E27FC236}">
                <a16:creationId xmlns:a16="http://schemas.microsoft.com/office/drawing/2014/main" id="{22D8E032-B179-BC47-A803-8823B1383E99}"/>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964444" y="3414395"/>
            <a:ext cx="269625" cy="340095"/>
          </a:xfrm>
          <a:prstGeom prst="rect">
            <a:avLst/>
          </a:prstGeom>
        </p:spPr>
      </p:pic>
      <p:sp>
        <p:nvSpPr>
          <p:cNvPr id="100" name="TextBox 99">
            <a:extLst>
              <a:ext uri="{FF2B5EF4-FFF2-40B4-BE49-F238E27FC236}">
                <a16:creationId xmlns:a16="http://schemas.microsoft.com/office/drawing/2014/main" id="{2AC4DC4B-781B-0D48-90C7-9AFF6AAFB828}"/>
              </a:ext>
            </a:extLst>
          </p:cNvPr>
          <p:cNvSpPr txBox="1"/>
          <p:nvPr/>
        </p:nvSpPr>
        <p:spPr>
          <a:xfrm>
            <a:off x="4509318" y="3768404"/>
            <a:ext cx="1149768" cy="507831"/>
          </a:xfrm>
          <a:prstGeom prst="rect">
            <a:avLst/>
          </a:prstGeom>
          <a:noFill/>
        </p:spPr>
        <p:txBody>
          <a:bodyPr wrap="square" rtlCol="0">
            <a:spAutoFit/>
          </a:bodyPr>
          <a:lstStyle>
            <a:defPPr>
              <a:defRPr lang="en-US"/>
            </a:defPPr>
            <a:lvl1pPr algn="ctr">
              <a:defRPr sz="900" b="1"/>
            </a:lvl1pPr>
          </a:lstStyle>
          <a:p>
            <a:r>
              <a:rPr lang="en-US"/>
              <a:t>Virtual</a:t>
            </a:r>
          </a:p>
          <a:p>
            <a:r>
              <a:rPr lang="en-US"/>
              <a:t>Network</a:t>
            </a:r>
          </a:p>
          <a:p>
            <a:r>
              <a:rPr lang="en-US"/>
              <a:t>Gateway</a:t>
            </a:r>
          </a:p>
        </p:txBody>
      </p:sp>
      <p:pic>
        <p:nvPicPr>
          <p:cNvPr id="107" name="Picture 106" descr="Icon&#10;&#10;Description automatically generated">
            <a:extLst>
              <a:ext uri="{FF2B5EF4-FFF2-40B4-BE49-F238E27FC236}">
                <a16:creationId xmlns:a16="http://schemas.microsoft.com/office/drawing/2014/main" id="{3B0E3E9E-6000-A64D-9BE4-BFB31F09F668}"/>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7798" y="3480362"/>
            <a:ext cx="376701" cy="363647"/>
          </a:xfrm>
          <a:prstGeom prst="rect">
            <a:avLst/>
          </a:prstGeom>
        </p:spPr>
      </p:pic>
      <p:sp>
        <p:nvSpPr>
          <p:cNvPr id="119" name="TextBox 255">
            <a:extLst>
              <a:ext uri="{FF2B5EF4-FFF2-40B4-BE49-F238E27FC236}">
                <a16:creationId xmlns:a16="http://schemas.microsoft.com/office/drawing/2014/main" id="{3219BE8F-5DE1-EE46-B5EC-CEC4FFDCF1DE}"/>
              </a:ext>
            </a:extLst>
          </p:cNvPr>
          <p:cNvSpPr txBox="1">
            <a:spLocks noChangeArrowheads="1"/>
          </p:cNvSpPr>
          <p:nvPr/>
        </p:nvSpPr>
        <p:spPr bwMode="auto">
          <a:xfrm>
            <a:off x="3845149" y="3906903"/>
            <a:ext cx="949810" cy="36933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rtlCol="0">
            <a:spAutoFit/>
          </a:bodyPr>
          <a:lstStyle>
            <a:defPPr>
              <a:defRPr lang="en-US"/>
            </a:defPPr>
            <a:lvl1pPr algn="ctr">
              <a:defRPr sz="900" b="1"/>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Azure Route Server</a:t>
            </a:r>
          </a:p>
        </p:txBody>
      </p:sp>
      <p:sp>
        <p:nvSpPr>
          <p:cNvPr id="4" name="Rounded Rectangle 2">
            <a:extLst>
              <a:ext uri="{FF2B5EF4-FFF2-40B4-BE49-F238E27FC236}">
                <a16:creationId xmlns:a16="http://schemas.microsoft.com/office/drawing/2014/main" id="{DBA79EC7-1334-4748-A0F3-E20AB4ACCE3C}"/>
              </a:ext>
            </a:extLst>
          </p:cNvPr>
          <p:cNvSpPr/>
          <p:nvPr/>
        </p:nvSpPr>
        <p:spPr bwMode="invGray">
          <a:xfrm>
            <a:off x="629635" y="2173644"/>
            <a:ext cx="2411138" cy="1144390"/>
          </a:xfrm>
          <a:prstGeom prst="roundRect">
            <a:avLst>
              <a:gd name="adj" fmla="val 5663"/>
            </a:avLst>
          </a:prstGeom>
          <a:noFill/>
          <a:ln w="28575" cap="flat" cmpd="sng" algn="ctr">
            <a:solidFill>
              <a:schemeClr val="accent2"/>
            </a:solid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399" kern="0">
              <a:solidFill>
                <a:srgbClr val="002060"/>
              </a:solidFill>
              <a:latin typeface="Arial"/>
            </a:endParaRPr>
          </a:p>
        </p:txBody>
      </p:sp>
      <p:sp>
        <p:nvSpPr>
          <p:cNvPr id="5" name="Rounded Rectangle 2">
            <a:extLst>
              <a:ext uri="{FF2B5EF4-FFF2-40B4-BE49-F238E27FC236}">
                <a16:creationId xmlns:a16="http://schemas.microsoft.com/office/drawing/2014/main" id="{B82DFCC1-0FA6-3A47-802D-3D466B6BE39A}"/>
              </a:ext>
            </a:extLst>
          </p:cNvPr>
          <p:cNvSpPr/>
          <p:nvPr/>
        </p:nvSpPr>
        <p:spPr bwMode="invGray">
          <a:xfrm>
            <a:off x="806723" y="2059593"/>
            <a:ext cx="1089539" cy="191943"/>
          </a:xfrm>
          <a:prstGeom prst="roundRect">
            <a:avLst>
              <a:gd name="adj" fmla="val 5663"/>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r>
              <a:rPr lang="en-US" sz="1200" kern="0">
                <a:solidFill>
                  <a:srgbClr val="FFFFFF"/>
                </a:solidFill>
                <a:latin typeface="Arial"/>
              </a:rPr>
              <a:t>SOC</a:t>
            </a:r>
          </a:p>
        </p:txBody>
      </p:sp>
      <p:pic>
        <p:nvPicPr>
          <p:cNvPr id="140" name="Graphic 139">
            <a:extLst>
              <a:ext uri="{FF2B5EF4-FFF2-40B4-BE49-F238E27FC236}">
                <a16:creationId xmlns:a16="http://schemas.microsoft.com/office/drawing/2014/main" id="{A00F304A-62EF-0041-85BF-17AFF77E77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0979" y="2355974"/>
            <a:ext cx="453561" cy="457200"/>
          </a:xfrm>
          <a:prstGeom prst="rect">
            <a:avLst/>
          </a:prstGeom>
        </p:spPr>
      </p:pic>
      <p:sp>
        <p:nvSpPr>
          <p:cNvPr id="141" name="TextBox 140">
            <a:extLst>
              <a:ext uri="{FF2B5EF4-FFF2-40B4-BE49-F238E27FC236}">
                <a16:creationId xmlns:a16="http://schemas.microsoft.com/office/drawing/2014/main" id="{8DE07A1C-1EFA-3449-861C-C77A93FF6B8B}"/>
              </a:ext>
            </a:extLst>
          </p:cNvPr>
          <p:cNvSpPr txBox="1"/>
          <p:nvPr/>
        </p:nvSpPr>
        <p:spPr>
          <a:xfrm>
            <a:off x="667965" y="2837425"/>
            <a:ext cx="1125737" cy="230832"/>
          </a:xfrm>
          <a:prstGeom prst="rect">
            <a:avLst/>
          </a:prstGeom>
          <a:noFill/>
        </p:spPr>
        <p:txBody>
          <a:bodyPr wrap="square" rtlCol="0">
            <a:spAutoFit/>
          </a:bodyPr>
          <a:lstStyle/>
          <a:p>
            <a:pPr algn="ctr"/>
            <a:r>
              <a:rPr lang="en-US" sz="900" b="1"/>
              <a:t>Azure Sentinel</a:t>
            </a:r>
          </a:p>
        </p:txBody>
      </p:sp>
      <p:sp>
        <p:nvSpPr>
          <p:cNvPr id="169" name="Rectangle 168">
            <a:extLst>
              <a:ext uri="{FF2B5EF4-FFF2-40B4-BE49-F238E27FC236}">
                <a16:creationId xmlns:a16="http://schemas.microsoft.com/office/drawing/2014/main" id="{75B6EF6C-5D6B-F64D-B143-E53F76017FAF}"/>
              </a:ext>
            </a:extLst>
          </p:cNvPr>
          <p:cNvSpPr/>
          <p:nvPr/>
        </p:nvSpPr>
        <p:spPr>
          <a:xfrm>
            <a:off x="1692135" y="2838130"/>
            <a:ext cx="1329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a:solidFill>
                  <a:schemeClr val="tx1"/>
                </a:solidFill>
              </a:rPr>
              <a:t>Microsoft Defender</a:t>
            </a:r>
          </a:p>
          <a:p>
            <a:pPr algn="ctr"/>
            <a:r>
              <a:rPr lang="en-US" sz="900" b="1">
                <a:solidFill>
                  <a:schemeClr val="tx1"/>
                </a:solidFill>
              </a:rPr>
              <a:t>XDR</a:t>
            </a:r>
          </a:p>
        </p:txBody>
      </p:sp>
      <p:sp>
        <p:nvSpPr>
          <p:cNvPr id="97" name="Rounded Rectangle 2">
            <a:extLst>
              <a:ext uri="{FF2B5EF4-FFF2-40B4-BE49-F238E27FC236}">
                <a16:creationId xmlns:a16="http://schemas.microsoft.com/office/drawing/2014/main" id="{D59D0ACD-5DDC-9F43-ADDD-A017CC94F875}"/>
              </a:ext>
            </a:extLst>
          </p:cNvPr>
          <p:cNvSpPr/>
          <p:nvPr/>
        </p:nvSpPr>
        <p:spPr bwMode="invGray">
          <a:xfrm>
            <a:off x="6342019" y="5133825"/>
            <a:ext cx="5441659" cy="1236483"/>
          </a:xfrm>
          <a:prstGeom prst="roundRect">
            <a:avLst>
              <a:gd name="adj" fmla="val 5663"/>
            </a:avLst>
          </a:prstGeom>
          <a:noFill/>
          <a:ln w="28575" cap="flat" cmpd="sng" algn="ctr">
            <a:solidFill>
              <a:srgbClr val="92D050"/>
            </a:solid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002060"/>
              </a:solidFill>
              <a:effectLst/>
              <a:uLnTx/>
              <a:uFillTx/>
              <a:latin typeface="Arial"/>
              <a:ea typeface="+mn-ea"/>
              <a:cs typeface="+mn-cs"/>
            </a:endParaRPr>
          </a:p>
        </p:txBody>
      </p:sp>
      <p:sp>
        <p:nvSpPr>
          <p:cNvPr id="98" name="Rounded Rectangle 2">
            <a:extLst>
              <a:ext uri="{FF2B5EF4-FFF2-40B4-BE49-F238E27FC236}">
                <a16:creationId xmlns:a16="http://schemas.microsoft.com/office/drawing/2014/main" id="{9A4600F5-BA0D-5F4F-81D1-80F2D9256C5A}"/>
              </a:ext>
            </a:extLst>
          </p:cNvPr>
          <p:cNvSpPr/>
          <p:nvPr/>
        </p:nvSpPr>
        <p:spPr bwMode="invGray">
          <a:xfrm>
            <a:off x="6686208" y="5013248"/>
            <a:ext cx="1349706" cy="228933"/>
          </a:xfrm>
          <a:prstGeom prst="roundRect">
            <a:avLst>
              <a:gd name="adj" fmla="val 5663"/>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rPr>
              <a:t>DevOps</a:t>
            </a:r>
          </a:p>
        </p:txBody>
      </p:sp>
      <p:sp>
        <p:nvSpPr>
          <p:cNvPr id="161" name="TextBox 160">
            <a:hlinkClick r:id="rId11"/>
            <a:extLst>
              <a:ext uri="{FF2B5EF4-FFF2-40B4-BE49-F238E27FC236}">
                <a16:creationId xmlns:a16="http://schemas.microsoft.com/office/drawing/2014/main" id="{544B14FC-7452-144A-9C39-428386AC86FF}"/>
              </a:ext>
            </a:extLst>
          </p:cNvPr>
          <p:cNvSpPr txBox="1"/>
          <p:nvPr/>
        </p:nvSpPr>
        <p:spPr>
          <a:xfrm>
            <a:off x="6578920" y="5838730"/>
            <a:ext cx="669035" cy="369332"/>
          </a:xfrm>
          <a:prstGeom prst="rect">
            <a:avLst/>
          </a:prstGeom>
          <a:noFill/>
        </p:spPr>
        <p:txBody>
          <a:bodyPr wrap="square" lIns="0" rIns="0" rtlCol="0">
            <a:spAutoFit/>
          </a:bodyPr>
          <a:lstStyle/>
          <a:p>
            <a:pPr algn="ctr"/>
            <a:r>
              <a:rPr lang="en-US" sz="900" b="1"/>
              <a:t>ARM</a:t>
            </a:r>
          </a:p>
          <a:p>
            <a:pPr algn="ctr"/>
            <a:r>
              <a:rPr lang="en-US" sz="900" b="1"/>
              <a:t>Templates</a:t>
            </a:r>
          </a:p>
        </p:txBody>
      </p:sp>
      <p:pic>
        <p:nvPicPr>
          <p:cNvPr id="194" name="Picture 193" descr="Icon&#10;&#10;Description automatically generated">
            <a:extLst>
              <a:ext uri="{FF2B5EF4-FFF2-40B4-BE49-F238E27FC236}">
                <a16:creationId xmlns:a16="http://schemas.microsoft.com/office/drawing/2014/main" id="{053B16B9-E764-7849-9C3C-E0431B8988CA}"/>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280921" y="1232293"/>
            <a:ext cx="347796" cy="326861"/>
          </a:xfrm>
          <a:prstGeom prst="rect">
            <a:avLst/>
          </a:prstGeom>
        </p:spPr>
      </p:pic>
      <p:sp>
        <p:nvSpPr>
          <p:cNvPr id="195" name="TextBox 194">
            <a:extLst>
              <a:ext uri="{FF2B5EF4-FFF2-40B4-BE49-F238E27FC236}">
                <a16:creationId xmlns:a16="http://schemas.microsoft.com/office/drawing/2014/main" id="{4036C54E-FDF8-0440-8825-B821AC8662C3}"/>
              </a:ext>
            </a:extLst>
          </p:cNvPr>
          <p:cNvSpPr txBox="1"/>
          <p:nvPr/>
        </p:nvSpPr>
        <p:spPr>
          <a:xfrm>
            <a:off x="7071577" y="1614234"/>
            <a:ext cx="766483" cy="230832"/>
          </a:xfrm>
          <a:prstGeom prst="rect">
            <a:avLst/>
          </a:prstGeom>
          <a:noFill/>
        </p:spPr>
        <p:txBody>
          <a:bodyPr wrap="square" lIns="0" rIns="0" rtlCol="0">
            <a:spAutoFit/>
          </a:bodyPr>
          <a:lstStyle/>
          <a:p>
            <a:pPr algn="ctr"/>
            <a:r>
              <a:rPr lang="en-US" sz="900" b="1"/>
              <a:t>Teams</a:t>
            </a:r>
            <a:endParaRPr lang="en-US" sz="700" b="1"/>
          </a:p>
        </p:txBody>
      </p:sp>
      <p:sp>
        <p:nvSpPr>
          <p:cNvPr id="6" name="Rounded Rectangle 2">
            <a:extLst>
              <a:ext uri="{FF2B5EF4-FFF2-40B4-BE49-F238E27FC236}">
                <a16:creationId xmlns:a16="http://schemas.microsoft.com/office/drawing/2014/main" id="{42A9E7B0-A895-1E48-ACC9-2E3A243666B9}"/>
              </a:ext>
            </a:extLst>
          </p:cNvPr>
          <p:cNvSpPr/>
          <p:nvPr/>
        </p:nvSpPr>
        <p:spPr bwMode="invGray">
          <a:xfrm>
            <a:off x="643557" y="3808557"/>
            <a:ext cx="2459389" cy="1056043"/>
          </a:xfrm>
          <a:prstGeom prst="roundRect">
            <a:avLst>
              <a:gd name="adj" fmla="val 5663"/>
            </a:avLst>
          </a:prstGeom>
          <a:noFill/>
          <a:ln w="28575" cap="flat" cmpd="sng" algn="ctr">
            <a:solidFill>
              <a:schemeClr val="accent4"/>
            </a:solid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002060"/>
              </a:solidFill>
              <a:effectLst/>
              <a:uLnTx/>
              <a:uFillTx/>
              <a:latin typeface="Arial"/>
              <a:ea typeface="+mn-ea"/>
              <a:cs typeface="+mn-cs"/>
            </a:endParaRPr>
          </a:p>
        </p:txBody>
      </p:sp>
      <p:sp>
        <p:nvSpPr>
          <p:cNvPr id="7" name="Rounded Rectangle 2">
            <a:extLst>
              <a:ext uri="{FF2B5EF4-FFF2-40B4-BE49-F238E27FC236}">
                <a16:creationId xmlns:a16="http://schemas.microsoft.com/office/drawing/2014/main" id="{D93C5B7D-F61C-A84F-8B88-7109732FA50B}"/>
              </a:ext>
            </a:extLst>
          </p:cNvPr>
          <p:cNvSpPr/>
          <p:nvPr/>
        </p:nvSpPr>
        <p:spPr bwMode="invGray">
          <a:xfrm>
            <a:off x="838447" y="3701332"/>
            <a:ext cx="1089539" cy="191943"/>
          </a:xfrm>
          <a:prstGeom prst="roundRect">
            <a:avLst>
              <a:gd name="adj" fmla="val 5663"/>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8900000" scaled="1"/>
            <a:tileRect/>
          </a:grad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rPr>
              <a:t>End Point</a:t>
            </a:r>
          </a:p>
        </p:txBody>
      </p:sp>
      <p:sp>
        <p:nvSpPr>
          <p:cNvPr id="118" name="Rectangle: Rounded Corners 7">
            <a:extLst>
              <a:ext uri="{FF2B5EF4-FFF2-40B4-BE49-F238E27FC236}">
                <a16:creationId xmlns:a16="http://schemas.microsoft.com/office/drawing/2014/main" id="{79725D1E-DAAA-8441-A67F-9D2588FC4684}"/>
              </a:ext>
            </a:extLst>
          </p:cNvPr>
          <p:cNvSpPr/>
          <p:nvPr/>
        </p:nvSpPr>
        <p:spPr>
          <a:xfrm>
            <a:off x="6304048" y="2075426"/>
            <a:ext cx="5585651" cy="1785273"/>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95" name="Picture 94">
            <a:extLst>
              <a:ext uri="{FF2B5EF4-FFF2-40B4-BE49-F238E27FC236}">
                <a16:creationId xmlns:a16="http://schemas.microsoft.com/office/drawing/2014/main" id="{E1CBD141-4853-A14C-86DE-AAB8E03A2DC2}"/>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9793919" y="2185211"/>
            <a:ext cx="471100" cy="475630"/>
          </a:xfrm>
          <a:prstGeom prst="rect">
            <a:avLst/>
          </a:prstGeom>
        </p:spPr>
      </p:pic>
      <p:sp>
        <p:nvSpPr>
          <p:cNvPr id="96" name="TextBox 255">
            <a:extLst>
              <a:ext uri="{FF2B5EF4-FFF2-40B4-BE49-F238E27FC236}">
                <a16:creationId xmlns:a16="http://schemas.microsoft.com/office/drawing/2014/main" id="{66F8C89A-7322-AC4C-91D7-0BC0322BEA96}"/>
              </a:ext>
            </a:extLst>
          </p:cNvPr>
          <p:cNvSpPr txBox="1">
            <a:spLocks noChangeArrowheads="1"/>
          </p:cNvSpPr>
          <p:nvPr/>
        </p:nvSpPr>
        <p:spPr bwMode="auto">
          <a:xfrm>
            <a:off x="9489513" y="2662985"/>
            <a:ext cx="1009232" cy="36933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defPPr>
              <a:defRPr lang="en-US"/>
            </a:defPPr>
            <a:lvl1pPr algn="ctr">
              <a:defRPr sz="900" b="1"/>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Gateway</a:t>
            </a:r>
          </a:p>
          <a:p>
            <a:r>
              <a:rPr lang="en-US"/>
              <a:t>Load Balancer</a:t>
            </a:r>
          </a:p>
        </p:txBody>
      </p:sp>
      <p:sp>
        <p:nvSpPr>
          <p:cNvPr id="102" name="TextBox 101">
            <a:extLst>
              <a:ext uri="{FF2B5EF4-FFF2-40B4-BE49-F238E27FC236}">
                <a16:creationId xmlns:a16="http://schemas.microsoft.com/office/drawing/2014/main" id="{D96DF82B-91BD-A64C-8AC6-A53B7EB69277}"/>
              </a:ext>
            </a:extLst>
          </p:cNvPr>
          <p:cNvSpPr txBox="1"/>
          <p:nvPr/>
        </p:nvSpPr>
        <p:spPr>
          <a:xfrm>
            <a:off x="8435219" y="2659057"/>
            <a:ext cx="1087928" cy="369332"/>
          </a:xfrm>
          <a:prstGeom prst="rect">
            <a:avLst/>
          </a:prstGeom>
          <a:noFill/>
        </p:spPr>
        <p:txBody>
          <a:bodyPr wrap="square" lIns="91440" tIns="45720" rIns="91440" bIns="45720" rtlCol="0" anchor="t">
            <a:spAutoFit/>
          </a:bodyPr>
          <a:lstStyle>
            <a:defPPr>
              <a:defRPr lang="en-US"/>
            </a:defPPr>
            <a:lvl1pPr algn="ctr">
              <a:defRPr sz="900" b="1"/>
            </a:lvl1pPr>
          </a:lstStyle>
          <a:p>
            <a:r>
              <a:rPr lang="en-US"/>
              <a:t>Azure Front Door</a:t>
            </a:r>
          </a:p>
        </p:txBody>
      </p:sp>
      <p:pic>
        <p:nvPicPr>
          <p:cNvPr id="121" name="Graphic 120">
            <a:extLst>
              <a:ext uri="{FF2B5EF4-FFF2-40B4-BE49-F238E27FC236}">
                <a16:creationId xmlns:a16="http://schemas.microsoft.com/office/drawing/2014/main" id="{9BE9A094-E499-674A-A410-0B5EE70C3EC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734713" y="2141164"/>
            <a:ext cx="491805" cy="491805"/>
          </a:xfrm>
          <a:prstGeom prst="rect">
            <a:avLst/>
          </a:prstGeom>
        </p:spPr>
      </p:pic>
      <p:sp>
        <p:nvSpPr>
          <p:cNvPr id="122" name="TextBox 121">
            <a:extLst>
              <a:ext uri="{FF2B5EF4-FFF2-40B4-BE49-F238E27FC236}">
                <a16:creationId xmlns:a16="http://schemas.microsoft.com/office/drawing/2014/main" id="{220E1CD8-E141-CD41-A46F-E430F134DC19}"/>
              </a:ext>
            </a:extLst>
          </p:cNvPr>
          <p:cNvSpPr txBox="1"/>
          <p:nvPr/>
        </p:nvSpPr>
        <p:spPr>
          <a:xfrm>
            <a:off x="6547242" y="2662985"/>
            <a:ext cx="866746" cy="369332"/>
          </a:xfrm>
          <a:prstGeom prst="rect">
            <a:avLst/>
          </a:prstGeom>
          <a:noFill/>
        </p:spPr>
        <p:txBody>
          <a:bodyPr wrap="square" lIns="0" rIns="0" rtlCol="0">
            <a:spAutoFit/>
          </a:bodyPr>
          <a:lstStyle/>
          <a:p>
            <a:pPr algn="ctr"/>
            <a:r>
              <a:rPr lang="en-US" sz="900" b="1"/>
              <a:t>Azure Active</a:t>
            </a:r>
            <a:br>
              <a:rPr lang="en-US" sz="900" b="1"/>
            </a:br>
            <a:r>
              <a:rPr lang="en-US" sz="900" b="1"/>
              <a:t>Directory</a:t>
            </a:r>
          </a:p>
        </p:txBody>
      </p:sp>
      <p:pic>
        <p:nvPicPr>
          <p:cNvPr id="126" name="Graphic 125">
            <a:extLst>
              <a:ext uri="{FF2B5EF4-FFF2-40B4-BE49-F238E27FC236}">
                <a16:creationId xmlns:a16="http://schemas.microsoft.com/office/drawing/2014/main" id="{A9ECA031-16C5-6C4C-9771-10818DD9181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806987" y="3153061"/>
            <a:ext cx="365760" cy="365760"/>
          </a:xfrm>
          <a:prstGeom prst="rect">
            <a:avLst/>
          </a:prstGeom>
        </p:spPr>
      </p:pic>
      <p:sp>
        <p:nvSpPr>
          <p:cNvPr id="127" name="TextBox 126">
            <a:extLst>
              <a:ext uri="{FF2B5EF4-FFF2-40B4-BE49-F238E27FC236}">
                <a16:creationId xmlns:a16="http://schemas.microsoft.com/office/drawing/2014/main" id="{2723D9C1-38F1-0948-A71D-D4C272859F86}"/>
              </a:ext>
            </a:extLst>
          </p:cNvPr>
          <p:cNvSpPr txBox="1"/>
          <p:nvPr/>
        </p:nvSpPr>
        <p:spPr>
          <a:xfrm>
            <a:off x="8382172" y="3516969"/>
            <a:ext cx="1215391" cy="369332"/>
          </a:xfrm>
          <a:prstGeom prst="rect">
            <a:avLst/>
          </a:prstGeom>
          <a:noFill/>
        </p:spPr>
        <p:txBody>
          <a:bodyPr wrap="square" rtlCol="0">
            <a:spAutoFit/>
          </a:bodyPr>
          <a:lstStyle/>
          <a:p>
            <a:pPr algn="ctr"/>
            <a:r>
              <a:rPr lang="en-US" sz="900" b="1">
                <a:latin typeface="Arial" panose="020B0604020202020204" pitchFamily="34" charset="0"/>
                <a:cs typeface="Arial" panose="020B0604020202020204" pitchFamily="34" charset="0"/>
              </a:rPr>
              <a:t>Azure Kubernetes Services</a:t>
            </a:r>
          </a:p>
        </p:txBody>
      </p:sp>
      <p:sp>
        <p:nvSpPr>
          <p:cNvPr id="135" name="TextBox 134">
            <a:extLst>
              <a:ext uri="{FF2B5EF4-FFF2-40B4-BE49-F238E27FC236}">
                <a16:creationId xmlns:a16="http://schemas.microsoft.com/office/drawing/2014/main" id="{33055B3A-BEAF-5249-8BEF-11FA74A0CAB0}"/>
              </a:ext>
            </a:extLst>
          </p:cNvPr>
          <p:cNvSpPr txBox="1"/>
          <p:nvPr/>
        </p:nvSpPr>
        <p:spPr>
          <a:xfrm>
            <a:off x="7332214" y="2660841"/>
            <a:ext cx="1210168" cy="369332"/>
          </a:xfrm>
          <a:prstGeom prst="rect">
            <a:avLst/>
          </a:prstGeom>
          <a:noFill/>
        </p:spPr>
        <p:txBody>
          <a:bodyPr wrap="square" lIns="0" rIns="0" rtlCol="0">
            <a:spAutoFit/>
          </a:bodyPr>
          <a:lstStyle/>
          <a:p>
            <a:pPr algn="ctr"/>
            <a:r>
              <a:rPr lang="en-US" sz="900" b="1"/>
              <a:t>Azure</a:t>
            </a:r>
          </a:p>
          <a:p>
            <a:pPr algn="ctr"/>
            <a:r>
              <a:rPr lang="en-US" sz="900" b="1"/>
              <a:t>Security Center </a:t>
            </a:r>
          </a:p>
        </p:txBody>
      </p:sp>
      <p:pic>
        <p:nvPicPr>
          <p:cNvPr id="138" name="Graphic 16">
            <a:extLst>
              <a:ext uri="{FF2B5EF4-FFF2-40B4-BE49-F238E27FC236}">
                <a16:creationId xmlns:a16="http://schemas.microsoft.com/office/drawing/2014/main" id="{C5F598E2-A5F2-9545-B603-A9BA9B0099D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690760" y="2160768"/>
            <a:ext cx="438580" cy="438580"/>
          </a:xfrm>
          <a:prstGeom prst="rect">
            <a:avLst/>
          </a:prstGeom>
        </p:spPr>
      </p:pic>
      <p:pic>
        <p:nvPicPr>
          <p:cNvPr id="153" name="Graphic 152">
            <a:extLst>
              <a:ext uri="{FF2B5EF4-FFF2-40B4-BE49-F238E27FC236}">
                <a16:creationId xmlns:a16="http://schemas.microsoft.com/office/drawing/2014/main" id="{A08A4034-D205-8D42-951C-8C2328FDD87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696348" y="3126164"/>
            <a:ext cx="419555" cy="419555"/>
          </a:xfrm>
          <a:prstGeom prst="rect">
            <a:avLst/>
          </a:prstGeom>
        </p:spPr>
      </p:pic>
      <p:sp>
        <p:nvSpPr>
          <p:cNvPr id="154" name="TextBox 153">
            <a:extLst>
              <a:ext uri="{FF2B5EF4-FFF2-40B4-BE49-F238E27FC236}">
                <a16:creationId xmlns:a16="http://schemas.microsoft.com/office/drawing/2014/main" id="{EB681977-6EEE-154F-B214-E21A72DE9966}"/>
              </a:ext>
            </a:extLst>
          </p:cNvPr>
          <p:cNvSpPr txBox="1"/>
          <p:nvPr/>
        </p:nvSpPr>
        <p:spPr>
          <a:xfrm>
            <a:off x="7310994" y="3516969"/>
            <a:ext cx="1198636" cy="369332"/>
          </a:xfrm>
          <a:prstGeom prst="rect">
            <a:avLst/>
          </a:prstGeom>
          <a:noFill/>
        </p:spPr>
        <p:txBody>
          <a:bodyPr wrap="square" rtlCol="0">
            <a:spAutoFit/>
          </a:bodyPr>
          <a:lstStyle/>
          <a:p>
            <a:pPr algn="ctr"/>
            <a:r>
              <a:rPr lang="en-US" sz="900" b="1"/>
              <a:t>Azure</a:t>
            </a:r>
          </a:p>
          <a:p>
            <a:pPr algn="ctr"/>
            <a:r>
              <a:rPr lang="en-US" sz="900" b="1"/>
              <a:t>Cloud Functions</a:t>
            </a:r>
          </a:p>
        </p:txBody>
      </p:sp>
      <p:pic>
        <p:nvPicPr>
          <p:cNvPr id="155" name="Picture 154">
            <a:extLst>
              <a:ext uri="{FF2B5EF4-FFF2-40B4-BE49-F238E27FC236}">
                <a16:creationId xmlns:a16="http://schemas.microsoft.com/office/drawing/2014/main" id="{621B5E80-9D2B-6245-A388-621960A18E4F}"/>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6783764" y="3127181"/>
            <a:ext cx="405591" cy="417520"/>
          </a:xfrm>
          <a:prstGeom prst="rect">
            <a:avLst/>
          </a:prstGeom>
        </p:spPr>
      </p:pic>
      <p:sp>
        <p:nvSpPr>
          <p:cNvPr id="156" name="TextBox 155">
            <a:extLst>
              <a:ext uri="{FF2B5EF4-FFF2-40B4-BE49-F238E27FC236}">
                <a16:creationId xmlns:a16="http://schemas.microsoft.com/office/drawing/2014/main" id="{600062FD-4B01-1740-AC5A-951288471187}"/>
              </a:ext>
            </a:extLst>
          </p:cNvPr>
          <p:cNvSpPr txBox="1"/>
          <p:nvPr/>
        </p:nvSpPr>
        <p:spPr>
          <a:xfrm>
            <a:off x="6562133" y="3586219"/>
            <a:ext cx="890239" cy="230832"/>
          </a:xfrm>
          <a:prstGeom prst="rect">
            <a:avLst/>
          </a:prstGeom>
          <a:noFill/>
        </p:spPr>
        <p:txBody>
          <a:bodyPr wrap="square" lIns="0" rIns="0" rtlCol="0">
            <a:spAutoFit/>
          </a:bodyPr>
          <a:lstStyle>
            <a:defPPr>
              <a:defRPr lang="en-US"/>
            </a:defPPr>
            <a:lvl1pPr algn="ctr">
              <a:defRPr sz="900" b="1"/>
            </a:lvl1pPr>
          </a:lstStyle>
          <a:p>
            <a:r>
              <a:rPr lang="en-US"/>
              <a:t>VMSS</a:t>
            </a:r>
          </a:p>
        </p:txBody>
      </p:sp>
      <p:pic>
        <p:nvPicPr>
          <p:cNvPr id="157" name="Picture 156">
            <a:extLst>
              <a:ext uri="{FF2B5EF4-FFF2-40B4-BE49-F238E27FC236}">
                <a16:creationId xmlns:a16="http://schemas.microsoft.com/office/drawing/2014/main" id="{53A3A7B3-3D0D-CF4A-80F6-DC79FFF9F546}"/>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10789383" y="2233439"/>
            <a:ext cx="589606" cy="589606"/>
          </a:xfrm>
          <a:prstGeom prst="rect">
            <a:avLst/>
          </a:prstGeom>
        </p:spPr>
      </p:pic>
      <p:sp>
        <p:nvSpPr>
          <p:cNvPr id="158" name="TextBox 157">
            <a:extLst>
              <a:ext uri="{FF2B5EF4-FFF2-40B4-BE49-F238E27FC236}">
                <a16:creationId xmlns:a16="http://schemas.microsoft.com/office/drawing/2014/main" id="{90B805BE-3D26-A841-9FE1-BA0950A070DD}"/>
              </a:ext>
            </a:extLst>
          </p:cNvPr>
          <p:cNvSpPr txBox="1"/>
          <p:nvPr/>
        </p:nvSpPr>
        <p:spPr>
          <a:xfrm>
            <a:off x="10350349" y="2763950"/>
            <a:ext cx="1501667" cy="230832"/>
          </a:xfrm>
          <a:prstGeom prst="rect">
            <a:avLst/>
          </a:prstGeom>
          <a:noFill/>
        </p:spPr>
        <p:txBody>
          <a:bodyPr wrap="square" rtlCol="0">
            <a:spAutoFit/>
          </a:bodyPr>
          <a:lstStyle>
            <a:defPPr>
              <a:defRPr lang="en-US"/>
            </a:defPPr>
            <a:lvl1pPr algn="ctr">
              <a:defRPr sz="900" b="1">
                <a:latin typeface="Arial" panose="020B0604020202020204" pitchFamily="34" charset="0"/>
                <a:cs typeface="Arial" panose="020B0604020202020204" pitchFamily="34" charset="0"/>
              </a:defRPr>
            </a:lvl1pPr>
          </a:lstStyle>
          <a:p>
            <a:r>
              <a:rPr lang="en-US"/>
              <a:t>Cosmos DB</a:t>
            </a:r>
          </a:p>
        </p:txBody>
      </p:sp>
      <p:sp>
        <p:nvSpPr>
          <p:cNvPr id="165" name="TextBox 164">
            <a:extLst>
              <a:ext uri="{FF2B5EF4-FFF2-40B4-BE49-F238E27FC236}">
                <a16:creationId xmlns:a16="http://schemas.microsoft.com/office/drawing/2014/main" id="{D3673F61-0380-A94E-970C-204950D8D448}"/>
              </a:ext>
            </a:extLst>
          </p:cNvPr>
          <p:cNvSpPr txBox="1"/>
          <p:nvPr/>
        </p:nvSpPr>
        <p:spPr>
          <a:xfrm>
            <a:off x="10536085" y="3516969"/>
            <a:ext cx="1247593" cy="369332"/>
          </a:xfrm>
          <a:prstGeom prst="rect">
            <a:avLst/>
          </a:prstGeom>
          <a:noFill/>
        </p:spPr>
        <p:txBody>
          <a:bodyPr wrap="square" rtlCol="0">
            <a:spAutoFit/>
          </a:bodyPr>
          <a:lstStyle>
            <a:defPPr>
              <a:defRPr lang="en-US"/>
            </a:defPPr>
            <a:lvl1pPr algn="ctr">
              <a:defRPr sz="900" b="1">
                <a:latin typeface="Arial" panose="020B0604020202020204" pitchFamily="34" charset="0"/>
                <a:cs typeface="Arial" panose="020B0604020202020204" pitchFamily="34" charset="0"/>
              </a:defRPr>
            </a:lvl1pPr>
          </a:lstStyle>
          <a:p>
            <a:r>
              <a:rPr lang="en-US"/>
              <a:t>Azure VMware Service</a:t>
            </a:r>
          </a:p>
        </p:txBody>
      </p:sp>
      <p:sp>
        <p:nvSpPr>
          <p:cNvPr id="208" name="Rectangle 207">
            <a:extLst>
              <a:ext uri="{FF2B5EF4-FFF2-40B4-BE49-F238E27FC236}">
                <a16:creationId xmlns:a16="http://schemas.microsoft.com/office/drawing/2014/main" id="{D525DA77-31B0-C640-8B1E-9DB437A9C496}"/>
              </a:ext>
            </a:extLst>
          </p:cNvPr>
          <p:cNvSpPr/>
          <p:nvPr/>
        </p:nvSpPr>
        <p:spPr>
          <a:xfrm>
            <a:off x="9482609" y="3516969"/>
            <a:ext cx="1329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a:solidFill>
                  <a:schemeClr val="tx1"/>
                </a:solidFill>
              </a:rPr>
              <a:t>Microsoft</a:t>
            </a:r>
          </a:p>
          <a:p>
            <a:pPr algn="ctr"/>
            <a:r>
              <a:rPr lang="en-US" sz="900" b="1">
                <a:solidFill>
                  <a:schemeClr val="tx1"/>
                </a:solidFill>
              </a:rPr>
              <a:t>CSPM</a:t>
            </a:r>
          </a:p>
        </p:txBody>
      </p:sp>
      <p:sp>
        <p:nvSpPr>
          <p:cNvPr id="210" name="Rounded Rectangle 2">
            <a:extLst>
              <a:ext uri="{FF2B5EF4-FFF2-40B4-BE49-F238E27FC236}">
                <a16:creationId xmlns:a16="http://schemas.microsoft.com/office/drawing/2014/main" id="{A105B21E-23C2-DD4A-A9C6-1D42B523859B}"/>
              </a:ext>
            </a:extLst>
          </p:cNvPr>
          <p:cNvSpPr/>
          <p:nvPr/>
        </p:nvSpPr>
        <p:spPr bwMode="invGray">
          <a:xfrm>
            <a:off x="10316445" y="1984104"/>
            <a:ext cx="1305304" cy="188679"/>
          </a:xfrm>
          <a:prstGeom prst="roundRect">
            <a:avLst>
              <a:gd name="adj" fmla="val 5663"/>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8900000" scaled="1"/>
            <a:tileRect/>
          </a:grad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r>
              <a:rPr lang="en-US" sz="1200" kern="0">
                <a:solidFill>
                  <a:srgbClr val="FFFFFF"/>
                </a:solidFill>
                <a:latin typeface="Arial"/>
              </a:rPr>
              <a:t>Public Cloud</a:t>
            </a:r>
          </a:p>
        </p:txBody>
      </p:sp>
      <p:sp>
        <p:nvSpPr>
          <p:cNvPr id="134" name="Rectangle: Rounded Corners 7">
            <a:extLst>
              <a:ext uri="{FF2B5EF4-FFF2-40B4-BE49-F238E27FC236}">
                <a16:creationId xmlns:a16="http://schemas.microsoft.com/office/drawing/2014/main" id="{D2497F1C-A5B5-374B-B1E3-039F1C44A40F}"/>
              </a:ext>
            </a:extLst>
          </p:cNvPr>
          <p:cNvSpPr/>
          <p:nvPr/>
        </p:nvSpPr>
        <p:spPr>
          <a:xfrm>
            <a:off x="6323254" y="4169563"/>
            <a:ext cx="5566445" cy="696443"/>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11" name="Rounded Rectangle 2">
            <a:extLst>
              <a:ext uri="{FF2B5EF4-FFF2-40B4-BE49-F238E27FC236}">
                <a16:creationId xmlns:a16="http://schemas.microsoft.com/office/drawing/2014/main" id="{6DB73BA6-4F2E-3B45-99AB-4A390F73ABF7}"/>
              </a:ext>
            </a:extLst>
          </p:cNvPr>
          <p:cNvSpPr/>
          <p:nvPr/>
        </p:nvSpPr>
        <p:spPr bwMode="invGray">
          <a:xfrm>
            <a:off x="8647582" y="4069183"/>
            <a:ext cx="1941297" cy="188359"/>
          </a:xfrm>
          <a:prstGeom prst="roundRect">
            <a:avLst>
              <a:gd name="adj" fmla="val 5663"/>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8900000" scaled="1"/>
            <a:tileRect/>
          </a:grad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r>
              <a:rPr lang="en-US" sz="1200" kern="0">
                <a:solidFill>
                  <a:srgbClr val="FFFFFF"/>
                </a:solidFill>
                <a:latin typeface="Arial"/>
              </a:rPr>
              <a:t>On-Prem / Private cloud</a:t>
            </a:r>
          </a:p>
        </p:txBody>
      </p:sp>
      <p:sp>
        <p:nvSpPr>
          <p:cNvPr id="66" name="Rectangle: Rounded Corners 7">
            <a:extLst>
              <a:ext uri="{FF2B5EF4-FFF2-40B4-BE49-F238E27FC236}">
                <a16:creationId xmlns:a16="http://schemas.microsoft.com/office/drawing/2014/main" id="{CB779BA3-726D-B140-9979-4CBE5B7CE028}"/>
              </a:ext>
            </a:extLst>
          </p:cNvPr>
          <p:cNvSpPr/>
          <p:nvPr/>
        </p:nvSpPr>
        <p:spPr>
          <a:xfrm>
            <a:off x="2089283" y="1049065"/>
            <a:ext cx="5778713" cy="848099"/>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grpSp>
        <p:nvGrpSpPr>
          <p:cNvPr id="29" name="Group 28">
            <a:extLst>
              <a:ext uri="{FF2B5EF4-FFF2-40B4-BE49-F238E27FC236}">
                <a16:creationId xmlns:a16="http://schemas.microsoft.com/office/drawing/2014/main" id="{B4779700-C8F7-A544-9804-28EEEE5F5B47}"/>
              </a:ext>
            </a:extLst>
          </p:cNvPr>
          <p:cNvGrpSpPr/>
          <p:nvPr/>
        </p:nvGrpSpPr>
        <p:grpSpPr>
          <a:xfrm>
            <a:off x="2464564" y="1198272"/>
            <a:ext cx="4783433" cy="640683"/>
            <a:chOff x="6714660" y="4692567"/>
            <a:chExt cx="4783433" cy="640683"/>
          </a:xfrm>
        </p:grpSpPr>
        <p:grpSp>
          <p:nvGrpSpPr>
            <p:cNvPr id="22" name="Group 21">
              <a:extLst>
                <a:ext uri="{FF2B5EF4-FFF2-40B4-BE49-F238E27FC236}">
                  <a16:creationId xmlns:a16="http://schemas.microsoft.com/office/drawing/2014/main" id="{E8D44758-A4FA-1842-B769-17D83158A28D}"/>
                </a:ext>
              </a:extLst>
            </p:cNvPr>
            <p:cNvGrpSpPr/>
            <p:nvPr/>
          </p:nvGrpSpPr>
          <p:grpSpPr>
            <a:xfrm>
              <a:off x="6714660" y="4709721"/>
              <a:ext cx="766482" cy="612773"/>
              <a:chOff x="6714660" y="4709721"/>
              <a:chExt cx="766482" cy="612773"/>
            </a:xfrm>
          </p:grpSpPr>
          <p:sp>
            <p:nvSpPr>
              <p:cNvPr id="204" name="TextBox 203">
                <a:extLst>
                  <a:ext uri="{FF2B5EF4-FFF2-40B4-BE49-F238E27FC236}">
                    <a16:creationId xmlns:a16="http://schemas.microsoft.com/office/drawing/2014/main" id="{59BE00FB-13AB-6842-AF5E-4375829257AD}"/>
                  </a:ext>
                </a:extLst>
              </p:cNvPr>
              <p:cNvSpPr txBox="1"/>
              <p:nvPr/>
            </p:nvSpPr>
            <p:spPr>
              <a:xfrm>
                <a:off x="6714660" y="5091662"/>
                <a:ext cx="766482" cy="230832"/>
              </a:xfrm>
              <a:prstGeom prst="rect">
                <a:avLst/>
              </a:prstGeom>
              <a:noFill/>
            </p:spPr>
            <p:txBody>
              <a:bodyPr wrap="square" rtlCol="0">
                <a:spAutoFit/>
              </a:bodyPr>
              <a:lstStyle>
                <a:defPPr>
                  <a:defRPr lang="en-US"/>
                </a:defPPr>
                <a:lvl1pPr algn="ctr">
                  <a:defRPr sz="900" b="1">
                    <a:latin typeface="Arial" panose="020B0604020202020204" pitchFamily="34" charset="0"/>
                    <a:cs typeface="Arial" panose="020B0604020202020204" pitchFamily="34" charset="0"/>
                  </a:defRPr>
                </a:lvl1pPr>
              </a:lstStyle>
              <a:p>
                <a:r>
                  <a:rPr lang="en-US"/>
                  <a:t>Office 365</a:t>
                </a:r>
              </a:p>
            </p:txBody>
          </p:sp>
          <p:pic>
            <p:nvPicPr>
              <p:cNvPr id="205" name="Picture 204" descr="Icon&#10;&#10;Description automatically generated">
                <a:extLst>
                  <a:ext uri="{FF2B5EF4-FFF2-40B4-BE49-F238E27FC236}">
                    <a16:creationId xmlns:a16="http://schemas.microsoft.com/office/drawing/2014/main" id="{82764DFF-D773-1A44-A10D-15CEF2C5CDB1}"/>
                  </a:ext>
                </a:extLst>
              </p:cNvPr>
              <p:cNvPicPr>
                <a:picLocks noChangeAspect="1"/>
              </p:cNvPicPr>
              <p:nvPr/>
            </p:nvPicPr>
            <p:blipFill>
              <a:blip r:embed="rId24" cstate="screen">
                <a:extLst>
                  <a:ext uri="{28A0092B-C50C-407E-A947-70E740481C1C}">
                    <a14:useLocalDpi xmlns:a14="http://schemas.microsoft.com/office/drawing/2010/main" val="0"/>
                  </a:ext>
                </a:extLst>
              </a:blip>
              <a:stretch>
                <a:fillRect/>
              </a:stretch>
            </p:blipFill>
            <p:spPr>
              <a:xfrm>
                <a:off x="6936176" y="4709721"/>
                <a:ext cx="323449" cy="326860"/>
              </a:xfrm>
              <a:prstGeom prst="rect">
                <a:avLst/>
              </a:prstGeom>
              <a:noFill/>
            </p:spPr>
          </p:pic>
        </p:grpSp>
        <p:grpSp>
          <p:nvGrpSpPr>
            <p:cNvPr id="23" name="Group 22">
              <a:extLst>
                <a:ext uri="{FF2B5EF4-FFF2-40B4-BE49-F238E27FC236}">
                  <a16:creationId xmlns:a16="http://schemas.microsoft.com/office/drawing/2014/main" id="{E1F1081D-646E-D042-98D0-74F45EDE848D}"/>
                </a:ext>
              </a:extLst>
            </p:cNvPr>
            <p:cNvGrpSpPr/>
            <p:nvPr/>
          </p:nvGrpSpPr>
          <p:grpSpPr>
            <a:xfrm>
              <a:off x="7543557" y="4712537"/>
              <a:ext cx="766482" cy="602310"/>
              <a:chOff x="7543557" y="4712537"/>
              <a:chExt cx="766482" cy="602310"/>
            </a:xfrm>
          </p:grpSpPr>
          <p:pic>
            <p:nvPicPr>
              <p:cNvPr id="202" name="Picture 201" descr="A picture containing text, display&#10;&#10;Description automatically generated">
                <a:extLst>
                  <a:ext uri="{FF2B5EF4-FFF2-40B4-BE49-F238E27FC236}">
                    <a16:creationId xmlns:a16="http://schemas.microsoft.com/office/drawing/2014/main" id="{3BE80456-EAA7-A346-8D24-5A5788374F8D}"/>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7778363" y="4712537"/>
                <a:ext cx="323449" cy="326860"/>
              </a:xfrm>
              <a:prstGeom prst="rect">
                <a:avLst/>
              </a:prstGeom>
            </p:spPr>
          </p:pic>
          <p:sp>
            <p:nvSpPr>
              <p:cNvPr id="203" name="TextBox 202">
                <a:extLst>
                  <a:ext uri="{FF2B5EF4-FFF2-40B4-BE49-F238E27FC236}">
                    <a16:creationId xmlns:a16="http://schemas.microsoft.com/office/drawing/2014/main" id="{1FE36AC0-0994-C545-A721-988DF6C3F14F}"/>
                  </a:ext>
                </a:extLst>
              </p:cNvPr>
              <p:cNvSpPr txBox="1"/>
              <p:nvPr/>
            </p:nvSpPr>
            <p:spPr>
              <a:xfrm>
                <a:off x="7543557" y="5084015"/>
                <a:ext cx="766482" cy="230832"/>
              </a:xfrm>
              <a:prstGeom prst="rect">
                <a:avLst/>
              </a:prstGeom>
              <a:noFill/>
            </p:spPr>
            <p:txBody>
              <a:bodyPr wrap="square" rtlCol="0">
                <a:spAutoFit/>
              </a:bodyPr>
              <a:lstStyle>
                <a:defPPr>
                  <a:defRPr lang="en-US"/>
                </a:defPPr>
                <a:lvl1pPr algn="ctr">
                  <a:defRPr sz="900" b="1">
                    <a:latin typeface="Arial" panose="020B0604020202020204" pitchFamily="34" charset="0"/>
                    <a:cs typeface="Arial" panose="020B0604020202020204" pitchFamily="34" charset="0"/>
                  </a:defRPr>
                </a:lvl1pPr>
              </a:lstStyle>
              <a:p>
                <a:r>
                  <a:rPr lang="en-US"/>
                  <a:t>Windows</a:t>
                </a:r>
              </a:p>
            </p:txBody>
          </p:sp>
        </p:grpSp>
        <p:grpSp>
          <p:nvGrpSpPr>
            <p:cNvPr id="24" name="Group 23">
              <a:extLst>
                <a:ext uri="{FF2B5EF4-FFF2-40B4-BE49-F238E27FC236}">
                  <a16:creationId xmlns:a16="http://schemas.microsoft.com/office/drawing/2014/main" id="{1A85ECCC-D2AF-9847-9D65-329DB36B6E4C}"/>
                </a:ext>
              </a:extLst>
            </p:cNvPr>
            <p:cNvGrpSpPr/>
            <p:nvPr/>
          </p:nvGrpSpPr>
          <p:grpSpPr>
            <a:xfrm>
              <a:off x="8351503" y="4720478"/>
              <a:ext cx="766482" cy="612772"/>
              <a:chOff x="8351503" y="4720478"/>
              <a:chExt cx="766482" cy="612772"/>
            </a:xfrm>
          </p:grpSpPr>
          <p:pic>
            <p:nvPicPr>
              <p:cNvPr id="200" name="Picture 199" descr="Icon&#10;&#10;Description automatically generated">
                <a:extLst>
                  <a:ext uri="{FF2B5EF4-FFF2-40B4-BE49-F238E27FC236}">
                    <a16:creationId xmlns:a16="http://schemas.microsoft.com/office/drawing/2014/main" id="{3BDA1565-E7D2-D044-8442-1EBBEFBFD697}"/>
                  </a:ext>
                </a:extLst>
              </p:cNvPr>
              <p:cNvPicPr>
                <a:picLocks noChangeAspect="1"/>
              </p:cNvPicPr>
              <p:nvPr/>
            </p:nvPicPr>
            <p:blipFill>
              <a:blip r:embed="rId26" cstate="screen">
                <a:extLst>
                  <a:ext uri="{28A0092B-C50C-407E-A947-70E740481C1C}">
                    <a14:useLocalDpi xmlns:a14="http://schemas.microsoft.com/office/drawing/2010/main" val="0"/>
                  </a:ext>
                </a:extLst>
              </a:blip>
              <a:stretch>
                <a:fillRect/>
              </a:stretch>
            </p:blipFill>
            <p:spPr>
              <a:xfrm>
                <a:off x="8573019" y="4720478"/>
                <a:ext cx="323449" cy="326860"/>
              </a:xfrm>
              <a:prstGeom prst="rect">
                <a:avLst/>
              </a:prstGeom>
              <a:noFill/>
            </p:spPr>
          </p:pic>
          <p:sp>
            <p:nvSpPr>
              <p:cNvPr id="201" name="TextBox 200">
                <a:extLst>
                  <a:ext uri="{FF2B5EF4-FFF2-40B4-BE49-F238E27FC236}">
                    <a16:creationId xmlns:a16="http://schemas.microsoft.com/office/drawing/2014/main" id="{28F54C1A-A3D8-A748-B6C5-3D419B758EBE}"/>
                  </a:ext>
                </a:extLst>
              </p:cNvPr>
              <p:cNvSpPr txBox="1"/>
              <p:nvPr/>
            </p:nvSpPr>
            <p:spPr>
              <a:xfrm>
                <a:off x="8351503" y="5102418"/>
                <a:ext cx="766482" cy="230832"/>
              </a:xfrm>
              <a:prstGeom prst="rect">
                <a:avLst/>
              </a:prstGeom>
              <a:noFill/>
            </p:spPr>
            <p:txBody>
              <a:bodyPr wrap="square" rtlCol="0">
                <a:spAutoFit/>
              </a:bodyPr>
              <a:lstStyle>
                <a:defPPr>
                  <a:defRPr lang="en-US"/>
                </a:defPPr>
                <a:lvl1pPr algn="ctr">
                  <a:defRPr sz="900" b="1">
                    <a:latin typeface="Arial" panose="020B0604020202020204" pitchFamily="34" charset="0"/>
                    <a:cs typeface="Arial" panose="020B0604020202020204" pitchFamily="34" charset="0"/>
                  </a:defRPr>
                </a:lvl1pPr>
              </a:lstStyle>
              <a:p>
                <a:r>
                  <a:rPr lang="en-US"/>
                  <a:t>Outlook</a:t>
                </a:r>
              </a:p>
            </p:txBody>
          </p:sp>
        </p:grpSp>
        <p:grpSp>
          <p:nvGrpSpPr>
            <p:cNvPr id="25" name="Group 24">
              <a:extLst>
                <a:ext uri="{FF2B5EF4-FFF2-40B4-BE49-F238E27FC236}">
                  <a16:creationId xmlns:a16="http://schemas.microsoft.com/office/drawing/2014/main" id="{51EEBC20-567B-DC44-A80E-8CF0C816A456}"/>
                </a:ext>
              </a:extLst>
            </p:cNvPr>
            <p:cNvGrpSpPr/>
            <p:nvPr/>
          </p:nvGrpSpPr>
          <p:grpSpPr>
            <a:xfrm>
              <a:off x="9156589" y="4720478"/>
              <a:ext cx="766482" cy="612772"/>
              <a:chOff x="9156589" y="4720478"/>
              <a:chExt cx="766482" cy="612772"/>
            </a:xfrm>
          </p:grpSpPr>
          <p:pic>
            <p:nvPicPr>
              <p:cNvPr id="198" name="Picture 197" descr="Icon&#10;&#10;Description automatically generated">
                <a:extLst>
                  <a:ext uri="{FF2B5EF4-FFF2-40B4-BE49-F238E27FC236}">
                    <a16:creationId xmlns:a16="http://schemas.microsoft.com/office/drawing/2014/main" id="{F25EDC4D-3400-9041-9CB4-7EEF8F9BF581}"/>
                  </a:ext>
                </a:extLst>
              </p:cNvPr>
              <p:cNvPicPr>
                <a:picLocks noChangeAspect="1"/>
              </p:cNvPicPr>
              <p:nvPr/>
            </p:nvPicPr>
            <p:blipFill>
              <a:blip r:embed="rId27" cstate="screen">
                <a:extLst>
                  <a:ext uri="{28A0092B-C50C-407E-A947-70E740481C1C}">
                    <a14:useLocalDpi xmlns:a14="http://schemas.microsoft.com/office/drawing/2010/main" val="0"/>
                  </a:ext>
                </a:extLst>
              </a:blip>
              <a:stretch>
                <a:fillRect/>
              </a:stretch>
            </p:blipFill>
            <p:spPr>
              <a:xfrm>
                <a:off x="9354483" y="4720478"/>
                <a:ext cx="370694" cy="326860"/>
              </a:xfrm>
              <a:prstGeom prst="rect">
                <a:avLst/>
              </a:prstGeom>
            </p:spPr>
          </p:pic>
          <p:sp>
            <p:nvSpPr>
              <p:cNvPr id="199" name="TextBox 198">
                <a:extLst>
                  <a:ext uri="{FF2B5EF4-FFF2-40B4-BE49-F238E27FC236}">
                    <a16:creationId xmlns:a16="http://schemas.microsoft.com/office/drawing/2014/main" id="{1DF0E800-F08E-B043-9F93-6E3CF43DB048}"/>
                  </a:ext>
                </a:extLst>
              </p:cNvPr>
              <p:cNvSpPr txBox="1"/>
              <p:nvPr/>
            </p:nvSpPr>
            <p:spPr>
              <a:xfrm>
                <a:off x="9156589" y="5102418"/>
                <a:ext cx="766482" cy="230832"/>
              </a:xfrm>
              <a:prstGeom prst="rect">
                <a:avLst/>
              </a:prstGeom>
              <a:noFill/>
            </p:spPr>
            <p:txBody>
              <a:bodyPr wrap="square" rtlCol="0">
                <a:spAutoFit/>
              </a:bodyPr>
              <a:lstStyle>
                <a:defPPr>
                  <a:defRPr lang="en-US"/>
                </a:defPPr>
                <a:lvl1pPr algn="ctr">
                  <a:defRPr sz="900" b="1">
                    <a:latin typeface="Arial" panose="020B0604020202020204" pitchFamily="34" charset="0"/>
                    <a:cs typeface="Arial" panose="020B0604020202020204" pitchFamily="34" charset="0"/>
                  </a:defRPr>
                </a:lvl1pPr>
              </a:lstStyle>
              <a:p>
                <a:r>
                  <a:rPr lang="en-US"/>
                  <a:t>Exchange</a:t>
                </a:r>
              </a:p>
            </p:txBody>
          </p:sp>
        </p:grpSp>
        <p:grpSp>
          <p:nvGrpSpPr>
            <p:cNvPr id="27" name="Group 26">
              <a:extLst>
                <a:ext uri="{FF2B5EF4-FFF2-40B4-BE49-F238E27FC236}">
                  <a16:creationId xmlns:a16="http://schemas.microsoft.com/office/drawing/2014/main" id="{CF5F0B09-DB25-1849-92F7-E9096B8E92C5}"/>
                </a:ext>
              </a:extLst>
            </p:cNvPr>
            <p:cNvGrpSpPr/>
            <p:nvPr/>
          </p:nvGrpSpPr>
          <p:grpSpPr>
            <a:xfrm>
              <a:off x="10701513" y="4692567"/>
              <a:ext cx="796580" cy="638140"/>
              <a:chOff x="10701513" y="4692567"/>
              <a:chExt cx="796580" cy="638140"/>
            </a:xfrm>
          </p:grpSpPr>
          <p:pic>
            <p:nvPicPr>
              <p:cNvPr id="196" name="Picture 195" descr="A picture containing logo&#10;&#10;Description automatically generated">
                <a:extLst>
                  <a:ext uri="{FF2B5EF4-FFF2-40B4-BE49-F238E27FC236}">
                    <a16:creationId xmlns:a16="http://schemas.microsoft.com/office/drawing/2014/main" id="{F9FC5BDA-FBE8-E148-A1B7-AF5FA11BE698}"/>
                  </a:ext>
                </a:extLst>
              </p:cNvPr>
              <p:cNvPicPr>
                <a:picLocks noChangeAspect="1"/>
              </p:cNvPicPr>
              <p:nvPr/>
            </p:nvPicPr>
            <p:blipFill>
              <a:blip r:embed="rId28" cstate="screen">
                <a:extLst>
                  <a:ext uri="{28A0092B-C50C-407E-A947-70E740481C1C}">
                    <a14:useLocalDpi xmlns:a14="http://schemas.microsoft.com/office/drawing/2010/main" val="0"/>
                  </a:ext>
                </a:extLst>
              </a:blip>
              <a:stretch>
                <a:fillRect/>
              </a:stretch>
            </p:blipFill>
            <p:spPr>
              <a:xfrm>
                <a:off x="10920670" y="4692567"/>
                <a:ext cx="371966" cy="375889"/>
              </a:xfrm>
              <a:prstGeom prst="rect">
                <a:avLst/>
              </a:prstGeom>
            </p:spPr>
          </p:pic>
          <p:sp>
            <p:nvSpPr>
              <p:cNvPr id="197" name="TextBox 196">
                <a:extLst>
                  <a:ext uri="{FF2B5EF4-FFF2-40B4-BE49-F238E27FC236}">
                    <a16:creationId xmlns:a16="http://schemas.microsoft.com/office/drawing/2014/main" id="{736AB968-EC8E-0B44-AB4D-4B2426C45739}"/>
                  </a:ext>
                </a:extLst>
              </p:cNvPr>
              <p:cNvSpPr txBox="1"/>
              <p:nvPr/>
            </p:nvSpPr>
            <p:spPr>
              <a:xfrm>
                <a:off x="10701513" y="5099875"/>
                <a:ext cx="796580" cy="230832"/>
              </a:xfrm>
              <a:prstGeom prst="rect">
                <a:avLst/>
              </a:prstGeom>
              <a:noFill/>
            </p:spPr>
            <p:txBody>
              <a:bodyPr wrap="square" rtlCol="0">
                <a:spAutoFit/>
              </a:bodyPr>
              <a:lstStyle>
                <a:defPPr>
                  <a:defRPr lang="en-US"/>
                </a:defPPr>
                <a:lvl1pPr algn="ctr">
                  <a:defRPr sz="900" b="1">
                    <a:latin typeface="Arial" panose="020B0604020202020204" pitchFamily="34" charset="0"/>
                    <a:cs typeface="Arial" panose="020B0604020202020204" pitchFamily="34" charset="0"/>
                  </a:defRPr>
                </a:lvl1pPr>
              </a:lstStyle>
              <a:p>
                <a:r>
                  <a:rPr lang="en-US"/>
                  <a:t>OneDrive</a:t>
                </a:r>
              </a:p>
            </p:txBody>
          </p:sp>
        </p:grpSp>
        <p:grpSp>
          <p:nvGrpSpPr>
            <p:cNvPr id="26" name="Group 25">
              <a:extLst>
                <a:ext uri="{FF2B5EF4-FFF2-40B4-BE49-F238E27FC236}">
                  <a16:creationId xmlns:a16="http://schemas.microsoft.com/office/drawing/2014/main" id="{839E79AB-FF6D-0B41-A1FB-7EB7B856E762}"/>
                </a:ext>
              </a:extLst>
            </p:cNvPr>
            <p:cNvGrpSpPr/>
            <p:nvPr/>
          </p:nvGrpSpPr>
          <p:grpSpPr>
            <a:xfrm>
              <a:off x="10039871" y="4720478"/>
              <a:ext cx="634666" cy="612772"/>
              <a:chOff x="10039871" y="4720478"/>
              <a:chExt cx="634666" cy="612772"/>
            </a:xfrm>
          </p:grpSpPr>
          <p:pic>
            <p:nvPicPr>
              <p:cNvPr id="190" name="Picture 189" descr="Icon&#10;&#10;Description automatically generated">
                <a:extLst>
                  <a:ext uri="{FF2B5EF4-FFF2-40B4-BE49-F238E27FC236}">
                    <a16:creationId xmlns:a16="http://schemas.microsoft.com/office/drawing/2014/main" id="{4F85373A-8999-BA42-8475-376ECA0ABB6D}"/>
                  </a:ext>
                </a:extLst>
              </p:cNvPr>
              <p:cNvPicPr>
                <a:picLocks noChangeAspect="1"/>
              </p:cNvPicPr>
              <p:nvPr/>
            </p:nvPicPr>
            <p:blipFill>
              <a:blip r:embed="rId29" cstate="screen">
                <a:extLst>
                  <a:ext uri="{28A0092B-C50C-407E-A947-70E740481C1C}">
                    <a14:useLocalDpi xmlns:a14="http://schemas.microsoft.com/office/drawing/2010/main" val="0"/>
                  </a:ext>
                </a:extLst>
              </a:blip>
              <a:stretch>
                <a:fillRect/>
              </a:stretch>
            </p:blipFill>
            <p:spPr>
              <a:xfrm>
                <a:off x="10195479" y="4720478"/>
                <a:ext cx="323449" cy="326861"/>
              </a:xfrm>
              <a:prstGeom prst="rect">
                <a:avLst/>
              </a:prstGeom>
            </p:spPr>
          </p:pic>
          <p:sp>
            <p:nvSpPr>
              <p:cNvPr id="191" name="TextBox 190">
                <a:extLst>
                  <a:ext uri="{FF2B5EF4-FFF2-40B4-BE49-F238E27FC236}">
                    <a16:creationId xmlns:a16="http://schemas.microsoft.com/office/drawing/2014/main" id="{653454CE-4212-2F4E-B9AE-E0AB6E35EC81}"/>
                  </a:ext>
                </a:extLst>
              </p:cNvPr>
              <p:cNvSpPr txBox="1"/>
              <p:nvPr/>
            </p:nvSpPr>
            <p:spPr>
              <a:xfrm>
                <a:off x="10039871" y="5102418"/>
                <a:ext cx="634666" cy="230832"/>
              </a:xfrm>
              <a:prstGeom prst="rect">
                <a:avLst/>
              </a:prstGeom>
              <a:noFill/>
            </p:spPr>
            <p:txBody>
              <a:bodyPr wrap="square" rtlCol="0">
                <a:spAutoFit/>
              </a:bodyPr>
              <a:lstStyle>
                <a:defPPr>
                  <a:defRPr lang="en-US"/>
                </a:defPPr>
                <a:lvl1pPr algn="ctr">
                  <a:defRPr sz="900" b="1">
                    <a:latin typeface="Arial" panose="020B0604020202020204" pitchFamily="34" charset="0"/>
                    <a:cs typeface="Arial" panose="020B0604020202020204" pitchFamily="34" charset="0"/>
                  </a:defRPr>
                </a:lvl1pPr>
              </a:lstStyle>
              <a:p>
                <a:r>
                  <a:rPr lang="en-US"/>
                  <a:t>Yammer</a:t>
                </a:r>
              </a:p>
            </p:txBody>
          </p:sp>
        </p:grpSp>
      </p:grpSp>
      <p:sp>
        <p:nvSpPr>
          <p:cNvPr id="212" name="Rounded Rectangle 2">
            <a:extLst>
              <a:ext uri="{FF2B5EF4-FFF2-40B4-BE49-F238E27FC236}">
                <a16:creationId xmlns:a16="http://schemas.microsoft.com/office/drawing/2014/main" id="{ABF52979-B729-B140-BA56-F5E3E65FE167}"/>
              </a:ext>
            </a:extLst>
          </p:cNvPr>
          <p:cNvSpPr/>
          <p:nvPr/>
        </p:nvSpPr>
        <p:spPr bwMode="invGray">
          <a:xfrm>
            <a:off x="2332510" y="916370"/>
            <a:ext cx="1305304" cy="188679"/>
          </a:xfrm>
          <a:prstGeom prst="roundRect">
            <a:avLst>
              <a:gd name="adj" fmla="val 5663"/>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8900000" scaled="1"/>
            <a:tileRect/>
          </a:grad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r>
              <a:rPr lang="en-US" sz="1200" kern="0">
                <a:solidFill>
                  <a:srgbClr val="FFFFFF"/>
                </a:solidFill>
                <a:latin typeface="Arial"/>
              </a:rPr>
              <a:t>SaaS</a:t>
            </a:r>
          </a:p>
        </p:txBody>
      </p:sp>
      <p:cxnSp>
        <p:nvCxnSpPr>
          <p:cNvPr id="48" name="Straight Connector 47">
            <a:extLst>
              <a:ext uri="{FF2B5EF4-FFF2-40B4-BE49-F238E27FC236}">
                <a16:creationId xmlns:a16="http://schemas.microsoft.com/office/drawing/2014/main" id="{9352314A-1662-E140-A479-B9CD1DFE0D7F}"/>
              </a:ext>
            </a:extLst>
          </p:cNvPr>
          <p:cNvCxnSpPr>
            <a:cxnSpLocks/>
          </p:cNvCxnSpPr>
          <p:nvPr/>
        </p:nvCxnSpPr>
        <p:spPr>
          <a:xfrm>
            <a:off x="4734201" y="1899766"/>
            <a:ext cx="4809" cy="402561"/>
          </a:xfrm>
          <a:prstGeom prst="line">
            <a:avLst/>
          </a:prstGeom>
          <a:ln w="19050">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A49509A-54F9-5245-8147-7548D5370F4A}"/>
              </a:ext>
            </a:extLst>
          </p:cNvPr>
          <p:cNvCxnSpPr>
            <a:cxnSpLocks/>
          </p:cNvCxnSpPr>
          <p:nvPr/>
        </p:nvCxnSpPr>
        <p:spPr>
          <a:xfrm flipH="1">
            <a:off x="5789775" y="2659057"/>
            <a:ext cx="521926" cy="360695"/>
          </a:xfrm>
          <a:prstGeom prst="line">
            <a:avLst/>
          </a:prstGeom>
          <a:ln w="19050">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22934B75-067B-CD42-9321-E4C1A97D1B13}"/>
              </a:ext>
            </a:extLst>
          </p:cNvPr>
          <p:cNvCxnSpPr>
            <a:cxnSpLocks/>
            <a:stCxn id="134" idx="1"/>
          </p:cNvCxnSpPr>
          <p:nvPr/>
        </p:nvCxnSpPr>
        <p:spPr>
          <a:xfrm flipH="1" flipV="1">
            <a:off x="5659088" y="4022321"/>
            <a:ext cx="664166" cy="495464"/>
          </a:xfrm>
          <a:prstGeom prst="line">
            <a:avLst/>
          </a:prstGeom>
          <a:ln w="19050">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A6329B93-C1DA-5F4E-932A-1666B0428D55}"/>
              </a:ext>
            </a:extLst>
          </p:cNvPr>
          <p:cNvCxnSpPr>
            <a:cxnSpLocks/>
          </p:cNvCxnSpPr>
          <p:nvPr/>
        </p:nvCxnSpPr>
        <p:spPr>
          <a:xfrm flipH="1" flipV="1">
            <a:off x="3057587" y="2632969"/>
            <a:ext cx="580228" cy="335094"/>
          </a:xfrm>
          <a:prstGeom prst="line">
            <a:avLst/>
          </a:prstGeom>
          <a:ln w="19050">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B12EB99F-B0B6-D748-B5F6-22F499982B1B}"/>
              </a:ext>
            </a:extLst>
          </p:cNvPr>
          <p:cNvCxnSpPr>
            <a:cxnSpLocks/>
          </p:cNvCxnSpPr>
          <p:nvPr/>
        </p:nvCxnSpPr>
        <p:spPr>
          <a:xfrm flipV="1">
            <a:off x="3116785" y="4048576"/>
            <a:ext cx="704522" cy="501523"/>
          </a:xfrm>
          <a:prstGeom prst="line">
            <a:avLst/>
          </a:prstGeom>
          <a:ln w="19050">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ECEF786C-92EA-0E4F-8749-EA20BB789BA1}"/>
              </a:ext>
            </a:extLst>
          </p:cNvPr>
          <p:cNvCxnSpPr>
            <a:cxnSpLocks/>
          </p:cNvCxnSpPr>
          <p:nvPr/>
        </p:nvCxnSpPr>
        <p:spPr>
          <a:xfrm flipH="1" flipV="1">
            <a:off x="11889699" y="5814540"/>
            <a:ext cx="166336" cy="1745"/>
          </a:xfrm>
          <a:prstGeom prst="line">
            <a:avLst/>
          </a:prstGeom>
          <a:ln w="190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6A75BC67-4176-1744-B98D-37A883F17761}"/>
              </a:ext>
            </a:extLst>
          </p:cNvPr>
          <p:cNvCxnSpPr>
            <a:cxnSpLocks/>
          </p:cNvCxnSpPr>
          <p:nvPr/>
        </p:nvCxnSpPr>
        <p:spPr>
          <a:xfrm>
            <a:off x="12040876" y="3051982"/>
            <a:ext cx="15159" cy="2738677"/>
          </a:xfrm>
          <a:prstGeom prst="line">
            <a:avLst/>
          </a:prstGeom>
          <a:ln w="190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A602E414-B05F-8F44-9460-2886CEC5D209}"/>
              </a:ext>
            </a:extLst>
          </p:cNvPr>
          <p:cNvCxnSpPr>
            <a:cxnSpLocks/>
          </p:cNvCxnSpPr>
          <p:nvPr/>
        </p:nvCxnSpPr>
        <p:spPr>
          <a:xfrm flipH="1">
            <a:off x="11891743" y="3068814"/>
            <a:ext cx="164292" cy="0"/>
          </a:xfrm>
          <a:prstGeom prst="line">
            <a:avLst/>
          </a:prstGeom>
          <a:ln w="190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3" name="Rectangle 172">
            <a:extLst>
              <a:ext uri="{FF2B5EF4-FFF2-40B4-BE49-F238E27FC236}">
                <a16:creationId xmlns:a16="http://schemas.microsoft.com/office/drawing/2014/main" id="{0987532E-1CFE-1F4E-904E-1112162E331B}"/>
              </a:ext>
            </a:extLst>
          </p:cNvPr>
          <p:cNvSpPr/>
          <p:nvPr/>
        </p:nvSpPr>
        <p:spPr>
          <a:xfrm>
            <a:off x="9382167" y="5814540"/>
            <a:ext cx="107896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a:solidFill>
                  <a:schemeClr val="tx1"/>
                </a:solidFill>
              </a:rPr>
              <a:t>Azure Container Registry</a:t>
            </a:r>
          </a:p>
        </p:txBody>
      </p:sp>
      <p:pic>
        <p:nvPicPr>
          <p:cNvPr id="11" name="Graphic 10">
            <a:extLst>
              <a:ext uri="{FF2B5EF4-FFF2-40B4-BE49-F238E27FC236}">
                <a16:creationId xmlns:a16="http://schemas.microsoft.com/office/drawing/2014/main" id="{C4868265-1D00-43EC-9A9D-37F65A58381A}"/>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729624" y="5410914"/>
            <a:ext cx="384048" cy="384048"/>
          </a:xfrm>
          <a:prstGeom prst="rect">
            <a:avLst/>
          </a:prstGeom>
        </p:spPr>
      </p:pic>
      <p:sp>
        <p:nvSpPr>
          <p:cNvPr id="175" name="Rectangle 174">
            <a:extLst>
              <a:ext uri="{FF2B5EF4-FFF2-40B4-BE49-F238E27FC236}">
                <a16:creationId xmlns:a16="http://schemas.microsoft.com/office/drawing/2014/main" id="{66B003C9-77FC-9648-8733-1783338D5180}"/>
              </a:ext>
            </a:extLst>
          </p:cNvPr>
          <p:cNvSpPr/>
          <p:nvPr/>
        </p:nvSpPr>
        <p:spPr>
          <a:xfrm>
            <a:off x="10515493" y="5876463"/>
            <a:ext cx="107896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a:solidFill>
                  <a:schemeClr val="tx1"/>
                </a:solidFill>
              </a:rPr>
              <a:t>Azure Container Service</a:t>
            </a:r>
          </a:p>
        </p:txBody>
      </p:sp>
      <p:pic>
        <p:nvPicPr>
          <p:cNvPr id="13" name="Graphic 12">
            <a:extLst>
              <a:ext uri="{FF2B5EF4-FFF2-40B4-BE49-F238E27FC236}">
                <a16:creationId xmlns:a16="http://schemas.microsoft.com/office/drawing/2014/main" id="{FB0DB427-92BF-4FCE-9CA7-C546D5A8C6DB}"/>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864025" y="5411989"/>
            <a:ext cx="381898" cy="381898"/>
          </a:xfrm>
          <a:prstGeom prst="rect">
            <a:avLst/>
          </a:prstGeom>
        </p:spPr>
      </p:pic>
      <p:pic>
        <p:nvPicPr>
          <p:cNvPr id="21" name="Graphic 20">
            <a:extLst>
              <a:ext uri="{FF2B5EF4-FFF2-40B4-BE49-F238E27FC236}">
                <a16:creationId xmlns:a16="http://schemas.microsoft.com/office/drawing/2014/main" id="{88336439-7C82-4BB7-A2DC-A37EDCA95443}"/>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937762" y="3153061"/>
            <a:ext cx="365760" cy="365760"/>
          </a:xfrm>
          <a:prstGeom prst="rect">
            <a:avLst/>
          </a:prstGeom>
        </p:spPr>
      </p:pic>
      <p:grpSp>
        <p:nvGrpSpPr>
          <p:cNvPr id="30" name="Group 29">
            <a:extLst>
              <a:ext uri="{FF2B5EF4-FFF2-40B4-BE49-F238E27FC236}">
                <a16:creationId xmlns:a16="http://schemas.microsoft.com/office/drawing/2014/main" id="{9407E3D9-23BB-4533-BE4D-64573F14EFF5}"/>
              </a:ext>
            </a:extLst>
          </p:cNvPr>
          <p:cNvGrpSpPr/>
          <p:nvPr/>
        </p:nvGrpSpPr>
        <p:grpSpPr>
          <a:xfrm>
            <a:off x="7957254" y="4239234"/>
            <a:ext cx="1093656" cy="564450"/>
            <a:chOff x="7521951" y="4239234"/>
            <a:chExt cx="1093656" cy="564450"/>
          </a:xfrm>
        </p:grpSpPr>
        <p:sp>
          <p:nvSpPr>
            <p:cNvPr id="163" name="Rectangle 162">
              <a:extLst>
                <a:ext uri="{FF2B5EF4-FFF2-40B4-BE49-F238E27FC236}">
                  <a16:creationId xmlns:a16="http://schemas.microsoft.com/office/drawing/2014/main" id="{60E15D8C-9C0D-8749-91F2-D84C3C168058}"/>
                </a:ext>
              </a:extLst>
            </p:cNvPr>
            <p:cNvSpPr/>
            <p:nvPr/>
          </p:nvSpPr>
          <p:spPr>
            <a:xfrm>
              <a:off x="7521951" y="4665185"/>
              <a:ext cx="1093656" cy="138499"/>
            </a:xfrm>
            <a:prstGeom prst="rect">
              <a:avLst/>
            </a:prstGeom>
            <a:noFill/>
          </p:spPr>
          <p:txBody>
            <a:bodyPr wrap="square" lIns="0" tIns="0" rIns="0" bIns="0" rtlCol="0">
              <a:spAutoFit/>
            </a:bodyPr>
            <a:lstStyle/>
            <a:p>
              <a:pPr algn="ctr"/>
              <a:r>
                <a:rPr lang="en-US" sz="900" b="1">
                  <a:latin typeface="Arial" panose="020B0604020202020204" pitchFamily="34" charset="0"/>
                  <a:cs typeface="Arial" panose="020B0604020202020204" pitchFamily="34" charset="0"/>
                </a:rPr>
                <a:t>Active Directory</a:t>
              </a:r>
            </a:p>
          </p:txBody>
        </p:sp>
        <p:pic>
          <p:nvPicPr>
            <p:cNvPr id="124" name="Graphic 123">
              <a:extLst>
                <a:ext uri="{FF2B5EF4-FFF2-40B4-BE49-F238E27FC236}">
                  <a16:creationId xmlns:a16="http://schemas.microsoft.com/office/drawing/2014/main" id="{8683EF7E-9FD6-40EA-9AAB-32D974A5A74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908761" y="4239234"/>
              <a:ext cx="365760" cy="365760"/>
            </a:xfrm>
            <a:prstGeom prst="rect">
              <a:avLst/>
            </a:prstGeom>
          </p:spPr>
        </p:pic>
      </p:grpSp>
      <p:grpSp>
        <p:nvGrpSpPr>
          <p:cNvPr id="28" name="Group 27">
            <a:extLst>
              <a:ext uri="{FF2B5EF4-FFF2-40B4-BE49-F238E27FC236}">
                <a16:creationId xmlns:a16="http://schemas.microsoft.com/office/drawing/2014/main" id="{6822483D-2F43-4052-92E1-337E83956B4A}"/>
              </a:ext>
            </a:extLst>
          </p:cNvPr>
          <p:cNvGrpSpPr/>
          <p:nvPr/>
        </p:nvGrpSpPr>
        <p:grpSpPr>
          <a:xfrm>
            <a:off x="6480699" y="4203614"/>
            <a:ext cx="1093656" cy="600070"/>
            <a:chOff x="6480699" y="4203614"/>
            <a:chExt cx="1093656" cy="600070"/>
          </a:xfrm>
        </p:grpSpPr>
        <p:pic>
          <p:nvPicPr>
            <p:cNvPr id="166" name="Picture 165">
              <a:extLst>
                <a:ext uri="{FF2B5EF4-FFF2-40B4-BE49-F238E27FC236}">
                  <a16:creationId xmlns:a16="http://schemas.microsoft.com/office/drawing/2014/main" id="{5BBB44D4-3272-7F44-8289-3DD5104CC7A1}"/>
                </a:ext>
              </a:extLst>
            </p:cNvPr>
            <p:cNvPicPr>
              <a:picLocks noChangeAspect="1"/>
            </p:cNvPicPr>
            <p:nvPr/>
          </p:nvPicPr>
          <p:blipFill rotWithShape="1">
            <a:blip r:embed="rId36" cstate="screen">
              <a:extLst>
                <a:ext uri="{28A0092B-C50C-407E-A947-70E740481C1C}">
                  <a14:useLocalDpi xmlns:a14="http://schemas.microsoft.com/office/drawing/2010/main" val="0"/>
                </a:ext>
              </a:extLst>
            </a:blip>
            <a:srcRect/>
            <a:stretch/>
          </p:blipFill>
          <p:spPr>
            <a:xfrm>
              <a:off x="6874423" y="4203614"/>
              <a:ext cx="351933" cy="457200"/>
            </a:xfrm>
            <a:prstGeom prst="rect">
              <a:avLst/>
            </a:prstGeom>
          </p:spPr>
        </p:pic>
        <p:sp>
          <p:nvSpPr>
            <p:cNvPr id="129" name="Rectangle 128">
              <a:extLst>
                <a:ext uri="{FF2B5EF4-FFF2-40B4-BE49-F238E27FC236}">
                  <a16:creationId xmlns:a16="http://schemas.microsoft.com/office/drawing/2014/main" id="{4076EFD3-8A39-4745-A580-8B172D932383}"/>
                </a:ext>
              </a:extLst>
            </p:cNvPr>
            <p:cNvSpPr/>
            <p:nvPr/>
          </p:nvSpPr>
          <p:spPr>
            <a:xfrm>
              <a:off x="6480699" y="4665185"/>
              <a:ext cx="1093656" cy="138499"/>
            </a:xfrm>
            <a:prstGeom prst="rect">
              <a:avLst/>
            </a:prstGeom>
            <a:noFill/>
          </p:spPr>
          <p:txBody>
            <a:bodyPr wrap="square" lIns="0" tIns="0" rIns="0" bIns="0" rtlCol="0">
              <a:spAutoFit/>
            </a:bodyPr>
            <a:lstStyle/>
            <a:p>
              <a:pPr algn="ctr"/>
              <a:r>
                <a:rPr lang="en-US" sz="900" b="1">
                  <a:latin typeface="Arial" panose="020B0604020202020204" pitchFamily="34" charset="0"/>
                  <a:cs typeface="Arial" panose="020B0604020202020204" pitchFamily="34" charset="0"/>
                </a:rPr>
                <a:t>Azure Stack</a:t>
              </a:r>
            </a:p>
          </p:txBody>
        </p:sp>
      </p:grpSp>
      <p:pic>
        <p:nvPicPr>
          <p:cNvPr id="31" name="Picture 30" descr="Icon&#10;&#10;Description automatically generated">
            <a:extLst>
              <a:ext uri="{FF2B5EF4-FFF2-40B4-BE49-F238E27FC236}">
                <a16:creationId xmlns:a16="http://schemas.microsoft.com/office/drawing/2014/main" id="{19623EEA-EA7A-4434-91B6-71A4E529C15D}"/>
              </a:ext>
            </a:extLst>
          </p:cNvPr>
          <p:cNvPicPr>
            <a:picLocks noChangeAspect="1"/>
          </p:cNvPicPr>
          <p:nvPr/>
        </p:nvPicPr>
        <p:blipFill>
          <a:blip r:embed="rId37" cstate="screen">
            <a:extLst>
              <a:ext uri="{28A0092B-C50C-407E-A947-70E740481C1C}">
                <a14:useLocalDpi xmlns:a14="http://schemas.microsoft.com/office/drawing/2010/main" val="0"/>
              </a:ext>
            </a:extLst>
          </a:blip>
          <a:stretch>
            <a:fillRect/>
          </a:stretch>
        </p:blipFill>
        <p:spPr>
          <a:xfrm>
            <a:off x="9821062" y="3107341"/>
            <a:ext cx="685800" cy="457200"/>
          </a:xfrm>
          <a:prstGeom prst="rect">
            <a:avLst/>
          </a:prstGeom>
        </p:spPr>
      </p:pic>
      <p:pic>
        <p:nvPicPr>
          <p:cNvPr id="51" name="Picture 51" descr="A picture containing text, clipart&#10;&#10;Description automatically generated">
            <a:extLst>
              <a:ext uri="{FF2B5EF4-FFF2-40B4-BE49-F238E27FC236}">
                <a16:creationId xmlns:a16="http://schemas.microsoft.com/office/drawing/2014/main" id="{712F9947-2795-40C3-A9FF-B97600A2A19E}"/>
              </a:ext>
            </a:extLst>
          </p:cNvPr>
          <p:cNvPicPr>
            <a:picLocks noChangeAspect="1"/>
          </p:cNvPicPr>
          <p:nvPr/>
        </p:nvPicPr>
        <p:blipFill>
          <a:blip r:embed="rId38" cstate="screen">
            <a:extLst>
              <a:ext uri="{28A0092B-C50C-407E-A947-70E740481C1C}">
                <a14:useLocalDpi xmlns:a14="http://schemas.microsoft.com/office/drawing/2010/main" val="0"/>
              </a:ext>
            </a:extLst>
          </a:blip>
          <a:stretch>
            <a:fillRect/>
          </a:stretch>
        </p:blipFill>
        <p:spPr>
          <a:xfrm>
            <a:off x="8676519" y="2163233"/>
            <a:ext cx="487439" cy="499534"/>
          </a:xfrm>
          <a:prstGeom prst="rect">
            <a:avLst/>
          </a:prstGeom>
        </p:spPr>
      </p:pic>
      <p:sp>
        <p:nvSpPr>
          <p:cNvPr id="171" name="Rectangle 170">
            <a:extLst>
              <a:ext uri="{FF2B5EF4-FFF2-40B4-BE49-F238E27FC236}">
                <a16:creationId xmlns:a16="http://schemas.microsoft.com/office/drawing/2014/main" id="{B8BA4758-FB0D-6949-B59F-FE5405D6707B}"/>
              </a:ext>
            </a:extLst>
          </p:cNvPr>
          <p:cNvSpPr/>
          <p:nvPr/>
        </p:nvSpPr>
        <p:spPr>
          <a:xfrm>
            <a:off x="7495843" y="5836128"/>
            <a:ext cx="58615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a:solidFill>
                  <a:schemeClr val="tx1"/>
                </a:solidFill>
              </a:rPr>
              <a:t>GitHub</a:t>
            </a:r>
          </a:p>
        </p:txBody>
      </p:sp>
      <p:pic>
        <p:nvPicPr>
          <p:cNvPr id="8" name="Picture 7" descr="Icon&#10;&#10;Description automatically generated">
            <a:extLst>
              <a:ext uri="{FF2B5EF4-FFF2-40B4-BE49-F238E27FC236}">
                <a16:creationId xmlns:a16="http://schemas.microsoft.com/office/drawing/2014/main" id="{635FDF63-9F64-44B2-A952-6CEB1E798CB2}"/>
              </a:ext>
            </a:extLst>
          </p:cNvPr>
          <p:cNvPicPr>
            <a:picLocks noChangeAspect="1"/>
          </p:cNvPicPr>
          <p:nvPr/>
        </p:nvPicPr>
        <p:blipFill>
          <a:blip r:embed="rId39"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60318" y="5374338"/>
            <a:ext cx="457200" cy="457200"/>
          </a:xfrm>
          <a:prstGeom prst="rect">
            <a:avLst/>
          </a:prstGeom>
        </p:spPr>
      </p:pic>
      <p:pic>
        <p:nvPicPr>
          <p:cNvPr id="52" name="Picture 52" descr="A picture containing shape&#10;&#10;Description automatically generated">
            <a:extLst>
              <a:ext uri="{FF2B5EF4-FFF2-40B4-BE49-F238E27FC236}">
                <a16:creationId xmlns:a16="http://schemas.microsoft.com/office/drawing/2014/main" id="{E37C7B58-AD26-49F3-BF97-45C965BBAAA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641207" y="5325126"/>
            <a:ext cx="565150" cy="555625"/>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8BF8CBA8-822B-437B-A48A-361AA0E646E5}"/>
              </a:ext>
            </a:extLst>
          </p:cNvPr>
          <p:cNvPicPr>
            <a:picLocks noChangeAspect="1"/>
          </p:cNvPicPr>
          <p:nvPr/>
        </p:nvPicPr>
        <p:blipFill>
          <a:blip r:embed="rId41" cstate="screen">
            <a:extLst>
              <a:ext uri="{28A0092B-C50C-407E-A947-70E740481C1C}">
                <a14:useLocalDpi xmlns:a14="http://schemas.microsoft.com/office/drawing/2010/main" val="0"/>
              </a:ext>
            </a:extLst>
          </a:blip>
          <a:stretch>
            <a:fillRect/>
          </a:stretch>
        </p:blipFill>
        <p:spPr>
          <a:xfrm>
            <a:off x="2156112" y="2355974"/>
            <a:ext cx="457200" cy="457200"/>
          </a:xfrm>
          <a:prstGeom prst="rect">
            <a:avLst/>
          </a:prstGeom>
        </p:spPr>
      </p:pic>
      <p:pic>
        <p:nvPicPr>
          <p:cNvPr id="53" name="Picture 53">
            <a:extLst>
              <a:ext uri="{FF2B5EF4-FFF2-40B4-BE49-F238E27FC236}">
                <a16:creationId xmlns:a16="http://schemas.microsoft.com/office/drawing/2014/main" id="{C55A7A34-0784-421C-B8E6-2F51E5E40955}"/>
              </a:ext>
            </a:extLst>
          </p:cNvPr>
          <p:cNvPicPr>
            <a:picLocks noChangeAspect="1"/>
          </p:cNvPicPr>
          <p:nvPr/>
        </p:nvPicPr>
        <p:blipFill>
          <a:blip r:embed="rId4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07516" y="5370331"/>
            <a:ext cx="382059" cy="465214"/>
          </a:xfrm>
          <a:prstGeom prst="rect">
            <a:avLst/>
          </a:prstGeom>
        </p:spPr>
      </p:pic>
      <p:sp>
        <p:nvSpPr>
          <p:cNvPr id="142" name="TextBox 255">
            <a:extLst>
              <a:ext uri="{FF2B5EF4-FFF2-40B4-BE49-F238E27FC236}">
                <a16:creationId xmlns:a16="http://schemas.microsoft.com/office/drawing/2014/main" id="{6EB26B9A-49E2-40E4-BAD0-3115D63E16D7}"/>
              </a:ext>
            </a:extLst>
          </p:cNvPr>
          <p:cNvSpPr txBox="1">
            <a:spLocks noChangeArrowheads="1"/>
          </p:cNvSpPr>
          <p:nvPr/>
        </p:nvSpPr>
        <p:spPr bwMode="auto">
          <a:xfrm>
            <a:off x="8303439" y="5858970"/>
            <a:ext cx="1009232" cy="23083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rtlCol="0" anchor="t">
            <a:spAutoFit/>
          </a:bodyPr>
          <a:lstStyle>
            <a:defPPr>
              <a:defRPr lang="en-US"/>
            </a:defPPr>
            <a:lvl1pPr algn="ctr">
              <a:defRPr sz="900" b="1"/>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Jenkins</a:t>
            </a:r>
          </a:p>
        </p:txBody>
      </p:sp>
      <p:pic>
        <p:nvPicPr>
          <p:cNvPr id="1026" name="Picture 2" descr="Cloud SIEM &amp;amp; Threat Detection | Microsoft Windows Defender">
            <a:extLst>
              <a:ext uri="{FF2B5EF4-FFF2-40B4-BE49-F238E27FC236}">
                <a16:creationId xmlns:a16="http://schemas.microsoft.com/office/drawing/2014/main" id="{16DA7F7E-13DA-0743-8C2B-03BEF616A4B1}"/>
              </a:ext>
            </a:extLst>
          </p:cNvPr>
          <p:cNvPicPr>
            <a:picLocks noChangeAspect="1" noChangeArrowheads="1"/>
          </p:cNvPicPr>
          <p:nvPr/>
        </p:nvPicPr>
        <p:blipFill>
          <a:blip r:embed="rId43" cstate="screen">
            <a:extLst>
              <a:ext uri="{28A0092B-C50C-407E-A947-70E740481C1C}">
                <a14:useLocalDpi xmlns:a14="http://schemas.microsoft.com/office/drawing/2010/main" val="0"/>
              </a:ext>
            </a:extLst>
          </a:blip>
          <a:srcRect/>
          <a:stretch>
            <a:fillRect/>
          </a:stretch>
        </p:blipFill>
        <p:spPr bwMode="auto">
          <a:xfrm>
            <a:off x="1509256" y="4012049"/>
            <a:ext cx="652952" cy="489714"/>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C0DE174D-FBFC-5148-94C2-41B8AE8053D0}"/>
              </a:ext>
            </a:extLst>
          </p:cNvPr>
          <p:cNvSpPr txBox="1"/>
          <p:nvPr/>
        </p:nvSpPr>
        <p:spPr>
          <a:xfrm>
            <a:off x="1272864" y="4490505"/>
            <a:ext cx="1125737" cy="369332"/>
          </a:xfrm>
          <a:prstGeom prst="rect">
            <a:avLst/>
          </a:prstGeom>
          <a:noFill/>
        </p:spPr>
        <p:txBody>
          <a:bodyPr wrap="square" rtlCol="0">
            <a:spAutoFit/>
          </a:bodyPr>
          <a:lstStyle/>
          <a:p>
            <a:pPr algn="ctr"/>
            <a:r>
              <a:rPr lang="en-US" sz="900" b="1"/>
              <a:t>Windows Defender</a:t>
            </a:r>
          </a:p>
        </p:txBody>
      </p:sp>
      <p:grpSp>
        <p:nvGrpSpPr>
          <p:cNvPr id="17" name="Group 16">
            <a:extLst>
              <a:ext uri="{FF2B5EF4-FFF2-40B4-BE49-F238E27FC236}">
                <a16:creationId xmlns:a16="http://schemas.microsoft.com/office/drawing/2014/main" id="{AEF10AC8-AE6F-4227-9B29-C598B2A6667A}"/>
              </a:ext>
            </a:extLst>
          </p:cNvPr>
          <p:cNvGrpSpPr/>
          <p:nvPr/>
        </p:nvGrpSpPr>
        <p:grpSpPr>
          <a:xfrm>
            <a:off x="9433809" y="4388722"/>
            <a:ext cx="910068" cy="331235"/>
            <a:chOff x="1730871" y="5787045"/>
            <a:chExt cx="910068" cy="331235"/>
          </a:xfrm>
        </p:grpSpPr>
        <p:pic>
          <p:nvPicPr>
            <p:cNvPr id="110" name="Graphic 109">
              <a:extLst>
                <a:ext uri="{FF2B5EF4-FFF2-40B4-BE49-F238E27FC236}">
                  <a16:creationId xmlns:a16="http://schemas.microsoft.com/office/drawing/2014/main" id="{1BF46900-1BA7-4A6E-B3C0-42BCE4351179}"/>
                </a:ext>
              </a:extLst>
            </p:cNvPr>
            <p:cNvPicPr>
              <a:picLocks noChangeAspect="1"/>
            </p:cNvPicPr>
            <p:nvPr/>
          </p:nvPicPr>
          <p:blipFill rotWithShape="1">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rcRect r="89029"/>
            <a:stretch/>
          </p:blipFill>
          <p:spPr>
            <a:xfrm>
              <a:off x="1730871" y="5814539"/>
              <a:ext cx="273339" cy="277191"/>
            </a:xfrm>
            <a:prstGeom prst="rect">
              <a:avLst/>
            </a:prstGeom>
          </p:spPr>
        </p:pic>
        <p:pic>
          <p:nvPicPr>
            <p:cNvPr id="111" name="Graphic 110">
              <a:extLst>
                <a:ext uri="{FF2B5EF4-FFF2-40B4-BE49-F238E27FC236}">
                  <a16:creationId xmlns:a16="http://schemas.microsoft.com/office/drawing/2014/main" id="{055EEE72-E211-41E7-AD4B-291A690CC084}"/>
                </a:ext>
              </a:extLst>
            </p:cNvPr>
            <p:cNvPicPr>
              <a:picLocks noChangeAspect="1"/>
            </p:cNvPicPr>
            <p:nvPr/>
          </p:nvPicPr>
          <p:blipFill rotWithShape="1">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rcRect l="13784" t="-5042" r="48789" b="5042"/>
            <a:stretch/>
          </p:blipFill>
          <p:spPr>
            <a:xfrm>
              <a:off x="2039300" y="5787045"/>
              <a:ext cx="601639" cy="178835"/>
            </a:xfrm>
            <a:prstGeom prst="rect">
              <a:avLst/>
            </a:prstGeom>
          </p:spPr>
        </p:pic>
        <p:pic>
          <p:nvPicPr>
            <p:cNvPr id="112" name="Graphic 111">
              <a:extLst>
                <a:ext uri="{FF2B5EF4-FFF2-40B4-BE49-F238E27FC236}">
                  <a16:creationId xmlns:a16="http://schemas.microsoft.com/office/drawing/2014/main" id="{13639B1A-09A7-47FC-99E5-7E507E47F356}"/>
                </a:ext>
              </a:extLst>
            </p:cNvPr>
            <p:cNvPicPr>
              <a:picLocks noChangeAspect="1"/>
            </p:cNvPicPr>
            <p:nvPr/>
          </p:nvPicPr>
          <p:blipFill rotWithShape="1">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rcRect l="53373" t="1" r="19852" b="-1"/>
            <a:stretch/>
          </p:blipFill>
          <p:spPr>
            <a:xfrm>
              <a:off x="2039300" y="5939445"/>
              <a:ext cx="430403" cy="178835"/>
            </a:xfrm>
            <a:prstGeom prst="rect">
              <a:avLst/>
            </a:prstGeom>
          </p:spPr>
        </p:pic>
      </p:grpSp>
      <p:grpSp>
        <p:nvGrpSpPr>
          <p:cNvPr id="19" name="Group 18">
            <a:extLst>
              <a:ext uri="{FF2B5EF4-FFF2-40B4-BE49-F238E27FC236}">
                <a16:creationId xmlns:a16="http://schemas.microsoft.com/office/drawing/2014/main" id="{10DE239B-FFF7-49A2-AE62-80605A7115FA}"/>
              </a:ext>
            </a:extLst>
          </p:cNvPr>
          <p:cNvGrpSpPr/>
          <p:nvPr/>
        </p:nvGrpSpPr>
        <p:grpSpPr>
          <a:xfrm>
            <a:off x="10726776" y="4343717"/>
            <a:ext cx="1125240" cy="466409"/>
            <a:chOff x="9634812" y="4337275"/>
            <a:chExt cx="1125240" cy="466409"/>
          </a:xfrm>
        </p:grpSpPr>
        <p:pic>
          <p:nvPicPr>
            <p:cNvPr id="1030" name="Picture 6" descr="Microsoft Endpoint Manager: Autopilot – White Glove or Not? Part 3 – User  Experience | Microsoft Cloud Solutions | Windows Management Experts">
              <a:extLst>
                <a:ext uri="{FF2B5EF4-FFF2-40B4-BE49-F238E27FC236}">
                  <a16:creationId xmlns:a16="http://schemas.microsoft.com/office/drawing/2014/main" id="{F102E5C6-DDE5-478B-BD0D-C51D9C8847A8}"/>
                </a:ext>
              </a:extLst>
            </p:cNvPr>
            <p:cNvPicPr>
              <a:picLocks noChangeAspect="1" noChangeArrowheads="1"/>
            </p:cNvPicPr>
            <p:nvPr/>
          </p:nvPicPr>
          <p:blipFill>
            <a:blip r:embed="rId4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24268" y="4337275"/>
              <a:ext cx="334903" cy="267642"/>
            </a:xfrm>
            <a:prstGeom prst="rect">
              <a:avLst/>
            </a:prstGeom>
            <a:noFill/>
            <a:extLst>
              <a:ext uri="{909E8E84-426E-40DD-AFC4-6F175D3DCCD1}">
                <a14:hiddenFill xmlns:a14="http://schemas.microsoft.com/office/drawing/2010/main">
                  <a:solidFill>
                    <a:srgbClr val="FFFFFF"/>
                  </a:solidFill>
                </a14:hiddenFill>
              </a:ext>
            </a:extLst>
          </p:spPr>
        </p:pic>
        <p:sp>
          <p:nvSpPr>
            <p:cNvPr id="113" name="Rectangle 112">
              <a:extLst>
                <a:ext uri="{FF2B5EF4-FFF2-40B4-BE49-F238E27FC236}">
                  <a16:creationId xmlns:a16="http://schemas.microsoft.com/office/drawing/2014/main" id="{73224A2A-9986-4327-84E1-7D8258B4646A}"/>
                </a:ext>
              </a:extLst>
            </p:cNvPr>
            <p:cNvSpPr/>
            <p:nvPr/>
          </p:nvSpPr>
          <p:spPr>
            <a:xfrm>
              <a:off x="9634812" y="4665185"/>
              <a:ext cx="1125240" cy="138499"/>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a:solidFill>
                    <a:schemeClr val="tx1"/>
                  </a:solidFill>
                </a:rPr>
                <a:t>Endpoint Manager</a:t>
              </a:r>
              <a:endParaRPr lang="en-US">
                <a:solidFill>
                  <a:schemeClr val="tx1"/>
                </a:solidFill>
              </a:endParaRPr>
            </a:p>
          </p:txBody>
        </p:sp>
      </p:grpSp>
    </p:spTree>
    <p:extLst>
      <p:ext uri="{BB962C8B-B14F-4D97-AF65-F5344CB8AC3E}">
        <p14:creationId xmlns:p14="http://schemas.microsoft.com/office/powerpoint/2010/main" val="401318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A0D76D-ACD4-4B74-9B42-9FB8F73A5AEC}"/>
              </a:ext>
            </a:extLst>
          </p:cNvPr>
          <p:cNvSpPr/>
          <p:nvPr/>
        </p:nvSpPr>
        <p:spPr bwMode="auto">
          <a:xfrm flipH="1">
            <a:off x="-112888" y="0"/>
            <a:ext cx="5493268" cy="6868779"/>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 name="Title 1">
            <a:extLst>
              <a:ext uri="{FF2B5EF4-FFF2-40B4-BE49-F238E27FC236}">
                <a16:creationId xmlns:a16="http://schemas.microsoft.com/office/drawing/2014/main" id="{5A442C3C-4B62-468A-82CB-4A3B9F6937F9}"/>
              </a:ext>
            </a:extLst>
          </p:cNvPr>
          <p:cNvSpPr txBox="1">
            <a:spLocks/>
          </p:cNvSpPr>
          <p:nvPr/>
        </p:nvSpPr>
        <p:spPr>
          <a:xfrm>
            <a:off x="-112889" y="176071"/>
            <a:ext cx="5493269" cy="6351250"/>
          </a:xfrm>
          <a:prstGeom prst="rect">
            <a:avLst/>
          </a:prstGeom>
        </p:spPr>
        <p:txBody>
          <a:bodyPr vert="horz" lIns="0" tIns="45720" rIns="91440" bIns="45720" rtlCol="0" anchor="ctr" anchorCtr="0">
            <a:noAutofit/>
          </a:bodyPr>
          <a:lstStyle>
            <a:lvl1pPr algn="l" defTabSz="914400" rtl="0" eaLnBrk="1" latinLnBrk="0" hangingPunct="1">
              <a:lnSpc>
                <a:spcPct val="90000"/>
              </a:lnSpc>
              <a:spcBef>
                <a:spcPct val="0"/>
              </a:spcBef>
              <a:buNone/>
              <a:defRPr sz="3400" b="1" kern="1200" spc="0" baseline="0">
                <a:solidFill>
                  <a:srgbClr val="000000"/>
                </a:solidFill>
                <a:latin typeface="+mj-lt"/>
                <a:ea typeface="Inter" panose="020B0502030000000004" pitchFamily="34" charset="0"/>
                <a:cs typeface="+mj-cs"/>
              </a:defRPr>
            </a:lvl1pPr>
          </a:lstStyle>
          <a:p>
            <a:pPr algn="ctr">
              <a:defRPr/>
            </a:pPr>
            <a:r>
              <a:rPr lang="en-US" sz="3600">
                <a:solidFill>
                  <a:schemeClr val="bg1"/>
                </a:solidFill>
              </a:rPr>
              <a:t>The cloud requires</a:t>
            </a:r>
            <a:br>
              <a:rPr lang="en-US" sz="3600">
                <a:solidFill>
                  <a:schemeClr val="bg1"/>
                </a:solidFill>
              </a:rPr>
            </a:br>
            <a:r>
              <a:rPr lang="en-US" sz="3600">
                <a:solidFill>
                  <a:schemeClr val="bg1"/>
                </a:solidFill>
              </a:rPr>
              <a:t>a new approach to security</a:t>
            </a:r>
          </a:p>
        </p:txBody>
      </p:sp>
      <p:sp>
        <p:nvSpPr>
          <p:cNvPr id="5" name="Rectangle 4">
            <a:extLst>
              <a:ext uri="{FF2B5EF4-FFF2-40B4-BE49-F238E27FC236}">
                <a16:creationId xmlns:a16="http://schemas.microsoft.com/office/drawing/2014/main" id="{45D67E4B-395C-4CD4-B30B-8C765A890ED6}"/>
              </a:ext>
            </a:extLst>
          </p:cNvPr>
          <p:cNvSpPr/>
          <p:nvPr/>
        </p:nvSpPr>
        <p:spPr bwMode="auto">
          <a:xfrm>
            <a:off x="7654629" y="980915"/>
            <a:ext cx="3154270" cy="786760"/>
          </a:xfrm>
          <a:prstGeom prst="rect">
            <a:avLst/>
          </a:prstGeom>
          <a:noFill/>
          <a:ln w="9525" cap="flat" cmpd="sng" algn="ctr">
            <a:noFill/>
            <a:prstDash val="solid"/>
            <a:headEnd type="none" w="med" len="med"/>
            <a:tailEnd type="none" w="med" len="med"/>
          </a:ln>
          <a:effectLst/>
        </p:spPr>
        <p:txBody>
          <a:bodyPr lIns="0" tIns="0" rIns="0" bIns="0"/>
          <a:lstStyle/>
          <a:p>
            <a:pPr marL="0" marR="0" lvl="1" indent="0" algn="l" defTabSz="913874" rtl="0" eaLnBrk="1" fontAlgn="auto" latinLnBrk="0" hangingPunct="1">
              <a:lnSpc>
                <a:spcPct val="90000"/>
              </a:lnSpc>
              <a:spcBef>
                <a:spcPts val="588"/>
              </a:spcBef>
              <a:spcAft>
                <a:spcPts val="588"/>
              </a:spcAft>
              <a:buClrTx/>
              <a:buSzTx/>
              <a:buFontTx/>
              <a:buNone/>
              <a:tabLst/>
              <a:defRPr/>
            </a:pPr>
            <a:r>
              <a:rPr kumimoji="0" lang="en-US" sz="2353" b="0" i="0" u="none" strike="noStrike" kern="0" cap="none" spc="0" normalizeH="0" baseline="0" noProof="0">
                <a:ln>
                  <a:noFill/>
                </a:ln>
                <a:solidFill>
                  <a:srgbClr val="195EB4"/>
                </a:solidFill>
                <a:effectLst/>
                <a:uLnTx/>
                <a:uFillTx/>
                <a:latin typeface="Segoe UI Semibold" panose="020B0702040204020203" pitchFamily="34" charset="0"/>
                <a:ea typeface="+mn-ea"/>
                <a:cs typeface="Segoe UI Semibold" panose="020B0702040204020203" pitchFamily="34" charset="0"/>
              </a:rPr>
              <a:t>Distributed infrastructure </a:t>
            </a:r>
          </a:p>
        </p:txBody>
      </p:sp>
      <p:sp>
        <p:nvSpPr>
          <p:cNvPr id="6" name="Rectangle 5">
            <a:extLst>
              <a:ext uri="{FF2B5EF4-FFF2-40B4-BE49-F238E27FC236}">
                <a16:creationId xmlns:a16="http://schemas.microsoft.com/office/drawing/2014/main" id="{702F6EE2-B68C-4FCC-8FA9-9EEF03D334B1}"/>
              </a:ext>
            </a:extLst>
          </p:cNvPr>
          <p:cNvSpPr/>
          <p:nvPr/>
        </p:nvSpPr>
        <p:spPr>
          <a:xfrm>
            <a:off x="7654628" y="1697993"/>
            <a:ext cx="3954652" cy="516175"/>
          </a:xfrm>
          <a:prstGeom prst="rect">
            <a:avLst/>
          </a:prstGeom>
        </p:spPr>
        <p:txBody>
          <a:bodyPr wrap="square" lIns="0" tIns="0" rIns="0" bIns="0">
            <a:no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961" b="0" i="0" u="none" strike="noStrike" kern="0" cap="none" spc="0" normalizeH="0" baseline="0" noProof="0">
                <a:ln>
                  <a:noFill/>
                </a:ln>
                <a:solidFill>
                  <a:srgbClr val="195EB4"/>
                </a:solidFill>
                <a:effectLst/>
                <a:uLnTx/>
                <a:uFillTx/>
                <a:latin typeface="Segoe UI" charset="0"/>
                <a:ea typeface="Segoe UI" charset="0"/>
                <a:cs typeface="Segoe UI" charset="0"/>
              </a:rPr>
              <a:t>Need visibility and management across clouds and data centers</a:t>
            </a:r>
          </a:p>
        </p:txBody>
      </p:sp>
      <p:sp>
        <p:nvSpPr>
          <p:cNvPr id="7" name="L-Shape 6">
            <a:extLst>
              <a:ext uri="{FF2B5EF4-FFF2-40B4-BE49-F238E27FC236}">
                <a16:creationId xmlns:a16="http://schemas.microsoft.com/office/drawing/2014/main" id="{22CB1F30-F614-4830-97C9-AA01CBD2FCB2}"/>
              </a:ext>
            </a:extLst>
          </p:cNvPr>
          <p:cNvSpPr/>
          <p:nvPr/>
        </p:nvSpPr>
        <p:spPr bwMode="auto">
          <a:xfrm rot="13500000">
            <a:off x="7141165" y="1076193"/>
            <a:ext cx="155434" cy="155434"/>
          </a:xfrm>
          <a:prstGeom prst="corner">
            <a:avLst>
              <a:gd name="adj1" fmla="val 20732"/>
              <a:gd name="adj2" fmla="val 20732"/>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rgbClr val="195EB4"/>
              </a:solidFill>
              <a:effectLst/>
              <a:uLnTx/>
              <a:uFillTx/>
              <a:latin typeface="Segoe UI Semilight"/>
              <a:ea typeface="Segoe UI" pitchFamily="34" charset="0"/>
              <a:cs typeface="Segoe UI" pitchFamily="34" charset="0"/>
            </a:endParaRPr>
          </a:p>
        </p:txBody>
      </p:sp>
      <p:sp>
        <p:nvSpPr>
          <p:cNvPr id="8" name="Rectangle 7">
            <a:extLst>
              <a:ext uri="{FF2B5EF4-FFF2-40B4-BE49-F238E27FC236}">
                <a16:creationId xmlns:a16="http://schemas.microsoft.com/office/drawing/2014/main" id="{E6DADCE8-C6B0-4D0D-A5E5-825692AFF469}"/>
              </a:ext>
            </a:extLst>
          </p:cNvPr>
          <p:cNvSpPr/>
          <p:nvPr/>
        </p:nvSpPr>
        <p:spPr bwMode="auto">
          <a:xfrm>
            <a:off x="7654630" y="2911099"/>
            <a:ext cx="3853008" cy="786760"/>
          </a:xfrm>
          <a:prstGeom prst="rect">
            <a:avLst/>
          </a:prstGeom>
          <a:noFill/>
          <a:ln w="9525" cap="flat" cmpd="sng" algn="ctr">
            <a:noFill/>
            <a:prstDash val="solid"/>
            <a:headEnd type="none" w="med" len="med"/>
            <a:tailEnd type="none" w="med" len="med"/>
          </a:ln>
          <a:effectLst/>
        </p:spPr>
        <p:txBody>
          <a:bodyPr lIns="0" tIns="0" rIns="0" bIns="0"/>
          <a:lstStyle/>
          <a:p>
            <a:pPr marL="0" marR="0" lvl="1" indent="0" algn="l" defTabSz="913874" rtl="0" eaLnBrk="1" fontAlgn="auto" latinLnBrk="0" hangingPunct="1">
              <a:lnSpc>
                <a:spcPct val="90000"/>
              </a:lnSpc>
              <a:spcBef>
                <a:spcPts val="588"/>
              </a:spcBef>
              <a:spcAft>
                <a:spcPts val="588"/>
              </a:spcAft>
              <a:buClrTx/>
              <a:buSzTx/>
              <a:buFontTx/>
              <a:buNone/>
              <a:tabLst/>
              <a:defRPr/>
            </a:pPr>
            <a:r>
              <a:rPr kumimoji="0" lang="en-US" sz="2353" b="0" i="0" u="none" strike="noStrike" kern="0" cap="none" spc="0" normalizeH="0" baseline="0" noProof="0">
                <a:ln>
                  <a:noFill/>
                </a:ln>
                <a:solidFill>
                  <a:srgbClr val="195EB4"/>
                </a:solidFill>
                <a:effectLst/>
                <a:uLnTx/>
                <a:uFillTx/>
                <a:latin typeface="Segoe UI Semibold" panose="020B0702040204020203" pitchFamily="34" charset="0"/>
                <a:ea typeface="+mn-ea"/>
                <a:cs typeface="Segoe UI Semibold" panose="020B0702040204020203" pitchFamily="34" charset="0"/>
              </a:rPr>
              <a:t>Rapidly changing development</a:t>
            </a:r>
            <a:r>
              <a:rPr kumimoji="0" lang="en-US" sz="2353" b="0" i="0" u="none" strike="noStrike" kern="0" cap="none" spc="0" normalizeH="0" noProof="0">
                <a:ln>
                  <a:noFill/>
                </a:ln>
                <a:solidFill>
                  <a:srgbClr val="195EB4"/>
                </a:solidFill>
                <a:effectLst/>
                <a:uLnTx/>
                <a:uFillTx/>
                <a:latin typeface="Segoe UI Semibold" panose="020B0702040204020203" pitchFamily="34" charset="0"/>
                <a:ea typeface="+mn-ea"/>
                <a:cs typeface="Segoe UI Semibold" panose="020B0702040204020203" pitchFamily="34" charset="0"/>
              </a:rPr>
              <a:t> models</a:t>
            </a:r>
            <a:endParaRPr kumimoji="0" lang="en-US" sz="2353" b="0" i="0" u="none" strike="noStrike" kern="0" cap="none" spc="0" normalizeH="0" baseline="0" noProof="0">
              <a:ln>
                <a:noFill/>
              </a:ln>
              <a:solidFill>
                <a:srgbClr val="195EB4"/>
              </a:solidFill>
              <a:effectLst/>
              <a:uLnTx/>
              <a:uFillTx/>
              <a:latin typeface="Segoe UI Semibold" panose="020B0702040204020203" pitchFamily="34" charset="0"/>
              <a:ea typeface="+mn-ea"/>
              <a:cs typeface="Segoe UI Semibold" panose="020B0702040204020203" pitchFamily="34" charset="0"/>
            </a:endParaRPr>
          </a:p>
        </p:txBody>
      </p:sp>
      <p:sp>
        <p:nvSpPr>
          <p:cNvPr id="9" name="Rectangle 8">
            <a:extLst>
              <a:ext uri="{FF2B5EF4-FFF2-40B4-BE49-F238E27FC236}">
                <a16:creationId xmlns:a16="http://schemas.microsoft.com/office/drawing/2014/main" id="{F2FE1113-4676-4832-908B-605F82900C6E}"/>
              </a:ext>
            </a:extLst>
          </p:cNvPr>
          <p:cNvSpPr/>
          <p:nvPr/>
        </p:nvSpPr>
        <p:spPr>
          <a:xfrm>
            <a:off x="7654628" y="3639679"/>
            <a:ext cx="3954652" cy="786760"/>
          </a:xfrm>
          <a:prstGeom prst="rect">
            <a:avLst/>
          </a:prstGeom>
        </p:spPr>
        <p:txBody>
          <a:bodyPr wrap="square" lIns="0" tIns="0" rIns="0" bIns="0">
            <a:no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961" b="0" i="0" u="none" strike="noStrike" kern="0" cap="none" spc="0" normalizeH="0" baseline="0" noProof="0">
                <a:ln>
                  <a:noFill/>
                </a:ln>
                <a:solidFill>
                  <a:srgbClr val="195EB4"/>
                </a:solidFill>
                <a:effectLst/>
                <a:uLnTx/>
                <a:uFillTx/>
                <a:latin typeface="Segoe UI" charset="0"/>
                <a:ea typeface="Segoe UI" charset="0"/>
                <a:cs typeface="Segoe UI" charset="0"/>
              </a:rPr>
              <a:t>Require solutions that keep pace with speed and agility of </a:t>
            </a:r>
            <a:r>
              <a:rPr lang="en-US" sz="1961" kern="0">
                <a:solidFill>
                  <a:srgbClr val="195EB4"/>
                </a:solidFill>
                <a:latin typeface="Segoe UI" charset="0"/>
                <a:ea typeface="Segoe UI" charset="0"/>
                <a:cs typeface="Segoe UI" charset="0"/>
              </a:rPr>
              <a:t>modern DevOps</a:t>
            </a:r>
            <a:endParaRPr kumimoji="0" lang="en-US" sz="1961" b="0" i="0" u="none" strike="noStrike" kern="0" cap="none" spc="0" normalizeH="0" baseline="0" noProof="0">
              <a:ln>
                <a:noFill/>
              </a:ln>
              <a:solidFill>
                <a:srgbClr val="195EB4"/>
              </a:solidFill>
              <a:effectLst/>
              <a:uLnTx/>
              <a:uFillTx/>
              <a:latin typeface="Segoe UI" charset="0"/>
              <a:ea typeface="Segoe UI" charset="0"/>
              <a:cs typeface="Segoe UI" charset="0"/>
            </a:endParaRPr>
          </a:p>
        </p:txBody>
      </p:sp>
      <p:sp>
        <p:nvSpPr>
          <p:cNvPr id="10" name="L-Shape 9">
            <a:extLst>
              <a:ext uri="{FF2B5EF4-FFF2-40B4-BE49-F238E27FC236}">
                <a16:creationId xmlns:a16="http://schemas.microsoft.com/office/drawing/2014/main" id="{4056F351-C7FA-4887-86EE-5D99B7C7B08D}"/>
              </a:ext>
            </a:extLst>
          </p:cNvPr>
          <p:cNvSpPr/>
          <p:nvPr/>
        </p:nvSpPr>
        <p:spPr bwMode="auto">
          <a:xfrm rot="13500000">
            <a:off x="7141166" y="3002819"/>
            <a:ext cx="155434" cy="155434"/>
          </a:xfrm>
          <a:prstGeom prst="corner">
            <a:avLst>
              <a:gd name="adj1" fmla="val 20732"/>
              <a:gd name="adj2" fmla="val 20732"/>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rgbClr val="195EB4"/>
              </a:solidFill>
              <a:effectLst/>
              <a:uLnTx/>
              <a:uFillTx/>
              <a:latin typeface="Segoe UI Semilight"/>
              <a:ea typeface="Segoe UI" pitchFamily="34" charset="0"/>
              <a:cs typeface="Segoe UI" pitchFamily="34" charset="0"/>
            </a:endParaRPr>
          </a:p>
        </p:txBody>
      </p:sp>
      <p:sp>
        <p:nvSpPr>
          <p:cNvPr id="11" name="Rectangle 10">
            <a:extLst>
              <a:ext uri="{FF2B5EF4-FFF2-40B4-BE49-F238E27FC236}">
                <a16:creationId xmlns:a16="http://schemas.microsoft.com/office/drawing/2014/main" id="{5B87FEE2-EBC9-4B14-A5D7-E02AEFC976EE}"/>
              </a:ext>
            </a:extLst>
          </p:cNvPr>
          <p:cNvSpPr/>
          <p:nvPr/>
        </p:nvSpPr>
        <p:spPr bwMode="auto">
          <a:xfrm>
            <a:off x="7654630" y="4841283"/>
            <a:ext cx="3447743" cy="786760"/>
          </a:xfrm>
          <a:prstGeom prst="rect">
            <a:avLst/>
          </a:prstGeom>
          <a:noFill/>
          <a:ln w="9525" cap="flat" cmpd="sng" algn="ctr">
            <a:noFill/>
            <a:prstDash val="solid"/>
            <a:headEnd type="none" w="med" len="med"/>
            <a:tailEnd type="none" w="med" len="med"/>
          </a:ln>
          <a:effectLst/>
        </p:spPr>
        <p:txBody>
          <a:bodyPr lIns="0" tIns="0" rIns="0" bIns="0"/>
          <a:lstStyle/>
          <a:p>
            <a:pPr marL="0" marR="0" lvl="1" indent="0" algn="l" defTabSz="913874" rtl="0" eaLnBrk="1" fontAlgn="auto" latinLnBrk="0" hangingPunct="1">
              <a:lnSpc>
                <a:spcPct val="90000"/>
              </a:lnSpc>
              <a:spcBef>
                <a:spcPts val="588"/>
              </a:spcBef>
              <a:spcAft>
                <a:spcPts val="588"/>
              </a:spcAft>
              <a:buClrTx/>
              <a:buSzTx/>
              <a:buFontTx/>
              <a:buNone/>
              <a:tabLst/>
              <a:defRPr/>
            </a:pPr>
            <a:r>
              <a:rPr kumimoji="0" lang="en-US" sz="2353" b="0" i="0" u="none" strike="noStrike" kern="0" cap="none" spc="0" normalizeH="0" baseline="0" noProof="0">
                <a:ln>
                  <a:noFill/>
                </a:ln>
                <a:solidFill>
                  <a:srgbClr val="195EB4"/>
                </a:solidFill>
                <a:effectLst/>
                <a:uLnTx/>
                <a:uFillTx/>
                <a:latin typeface="Segoe UI Semibold" panose="020B0702040204020203" pitchFamily="34" charset="0"/>
                <a:ea typeface="+mn-ea"/>
                <a:cs typeface="Segoe UI Semibold" panose="020B0702040204020203" pitchFamily="34" charset="0"/>
              </a:rPr>
              <a:t>Expanded Attack Surface</a:t>
            </a:r>
          </a:p>
        </p:txBody>
      </p:sp>
      <p:sp>
        <p:nvSpPr>
          <p:cNvPr id="12" name="Rectangle 11">
            <a:extLst>
              <a:ext uri="{FF2B5EF4-FFF2-40B4-BE49-F238E27FC236}">
                <a16:creationId xmlns:a16="http://schemas.microsoft.com/office/drawing/2014/main" id="{4470C835-26E8-4007-9A35-4ABF096D26A7}"/>
              </a:ext>
            </a:extLst>
          </p:cNvPr>
          <p:cNvSpPr/>
          <p:nvPr/>
        </p:nvSpPr>
        <p:spPr>
          <a:xfrm>
            <a:off x="7654628" y="5257335"/>
            <a:ext cx="4371931" cy="785552"/>
          </a:xfrm>
          <a:prstGeom prst="rect">
            <a:avLst/>
          </a:prstGeom>
        </p:spPr>
        <p:txBody>
          <a:bodyPr wrap="square" lIns="0" tIns="0" rIns="0" bIns="0">
            <a:no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1961" b="0" i="0" u="none" strike="noStrike" kern="0" cap="none" spc="0" normalizeH="0" baseline="0" noProof="0">
                <a:ln>
                  <a:noFill/>
                </a:ln>
                <a:solidFill>
                  <a:srgbClr val="195EB4"/>
                </a:solidFill>
                <a:effectLst/>
                <a:uLnTx/>
                <a:uFillTx/>
                <a:latin typeface="Segoe UI" charset="0"/>
                <a:ea typeface="Segoe UI" charset="0"/>
                <a:cs typeface="Segoe UI" charset="0"/>
              </a:rPr>
              <a:t>Leverage analytics,</a:t>
            </a:r>
            <a:r>
              <a:rPr kumimoji="0" lang="en-US" sz="1961" b="0" i="0" u="none" strike="noStrike" kern="0" cap="none" spc="0" normalizeH="0" noProof="0">
                <a:ln>
                  <a:noFill/>
                </a:ln>
                <a:solidFill>
                  <a:srgbClr val="195EB4"/>
                </a:solidFill>
                <a:effectLst/>
                <a:uLnTx/>
                <a:uFillTx/>
                <a:latin typeface="Segoe UI" charset="0"/>
                <a:ea typeface="Segoe UI" charset="0"/>
                <a:cs typeface="Segoe UI" charset="0"/>
              </a:rPr>
              <a:t> AI, ML and Sandboxing and Virtual Patching to detect and block attacks</a:t>
            </a:r>
            <a:endParaRPr kumimoji="0" lang="en-US" sz="1961" b="0" i="0" u="none" strike="noStrike" kern="0" cap="none" spc="0" normalizeH="0" baseline="0" noProof="0">
              <a:ln>
                <a:noFill/>
              </a:ln>
              <a:solidFill>
                <a:srgbClr val="195EB4"/>
              </a:solidFill>
              <a:effectLst/>
              <a:uLnTx/>
              <a:uFillTx/>
              <a:latin typeface="Segoe UI" charset="0"/>
              <a:ea typeface="Segoe UI" charset="0"/>
              <a:cs typeface="Segoe UI" charset="0"/>
            </a:endParaRPr>
          </a:p>
        </p:txBody>
      </p:sp>
      <p:sp>
        <p:nvSpPr>
          <p:cNvPr id="13" name="L-Shape 12">
            <a:extLst>
              <a:ext uri="{FF2B5EF4-FFF2-40B4-BE49-F238E27FC236}">
                <a16:creationId xmlns:a16="http://schemas.microsoft.com/office/drawing/2014/main" id="{200743C5-F3D9-4EFC-B068-292FDA788EC4}"/>
              </a:ext>
            </a:extLst>
          </p:cNvPr>
          <p:cNvSpPr/>
          <p:nvPr/>
        </p:nvSpPr>
        <p:spPr bwMode="auto">
          <a:xfrm rot="13500000">
            <a:off x="7141166" y="4940473"/>
            <a:ext cx="155434" cy="155434"/>
          </a:xfrm>
          <a:prstGeom prst="corner">
            <a:avLst>
              <a:gd name="adj1" fmla="val 20732"/>
              <a:gd name="adj2" fmla="val 20732"/>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rgbClr val="195EB4"/>
              </a:solidFill>
              <a:effectLst/>
              <a:uLnTx/>
              <a:uFillTx/>
              <a:latin typeface="Segoe UI Semilight"/>
              <a:ea typeface="Segoe UI" pitchFamily="34" charset="0"/>
              <a:cs typeface="Segoe UI" pitchFamily="34" charset="0"/>
            </a:endParaRPr>
          </a:p>
        </p:txBody>
      </p:sp>
      <p:pic>
        <p:nvPicPr>
          <p:cNvPr id="14" name="Picture 13">
            <a:extLst>
              <a:ext uri="{FF2B5EF4-FFF2-40B4-BE49-F238E27FC236}">
                <a16:creationId xmlns:a16="http://schemas.microsoft.com/office/drawing/2014/main" id="{FFB46539-6BE2-4C45-AEF9-6D88A9D0B29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2900" y="6415388"/>
            <a:ext cx="278208" cy="199423"/>
          </a:xfrm>
          <a:prstGeom prst="rect">
            <a:avLst/>
          </a:prstGeom>
        </p:spPr>
      </p:pic>
      <p:sp>
        <p:nvSpPr>
          <p:cNvPr id="15" name="TextBox 14">
            <a:extLst>
              <a:ext uri="{FF2B5EF4-FFF2-40B4-BE49-F238E27FC236}">
                <a16:creationId xmlns:a16="http://schemas.microsoft.com/office/drawing/2014/main" id="{EA29BF70-5DBF-4B95-94D7-47C753EC22EE}"/>
              </a:ext>
            </a:extLst>
          </p:cNvPr>
          <p:cNvSpPr txBox="1"/>
          <p:nvPr/>
        </p:nvSpPr>
        <p:spPr>
          <a:xfrm>
            <a:off x="5000515" y="6406609"/>
            <a:ext cx="2020105" cy="216982"/>
          </a:xfrm>
          <a:prstGeom prst="rect">
            <a:avLst/>
          </a:prstGeom>
          <a:noFill/>
        </p:spPr>
        <p:txBody>
          <a:bodyPr wrap="none" rtlCol="0" anchor="ctr" anchorCtr="0">
            <a:spAutoFit/>
          </a:bodyPr>
          <a:lstStyle/>
          <a:p>
            <a:pPr defTabSz="457189">
              <a:lnSpc>
                <a:spcPct val="90000"/>
              </a:lnSpc>
              <a:spcBef>
                <a:spcPts val="300"/>
              </a:spcBef>
            </a:pPr>
            <a:r>
              <a:rPr lang="en-US" sz="900">
                <a:solidFill>
                  <a:srgbClr val="000000"/>
                </a:solidFill>
                <a:ea typeface="Inter" panose="020B0502030000000004" pitchFamily="34" charset="0"/>
                <a:cs typeface="Arial" panose="020B0604020202020204" pitchFamily="34" charset="0"/>
              </a:rPr>
              <a:t>© Fortinet Inc. All Rights Reserved.</a:t>
            </a:r>
          </a:p>
        </p:txBody>
      </p:sp>
    </p:spTree>
    <p:extLst>
      <p:ext uri="{BB962C8B-B14F-4D97-AF65-F5344CB8AC3E}">
        <p14:creationId xmlns:p14="http://schemas.microsoft.com/office/powerpoint/2010/main" val="404910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35" presetClass="path" presetSubtype="0" accel="100000" autoRev="1" fill="hold" grpId="1" nodeType="withEffect">
                                  <p:stCondLst>
                                    <p:cond delay="0"/>
                                  </p:stCondLst>
                                  <p:childTnLst>
                                    <p:animMotion origin="layout" path="M -4.72045E-6 2.4512E-7 L -0.03944 2.4512E-7 " pathEditMode="relative" rAng="0" ptsTypes="AA">
                                      <p:cBhvr>
                                        <p:cTn id="13" dur="500" fill="hold"/>
                                        <p:tgtEl>
                                          <p:spTgt spid="7"/>
                                        </p:tgtEl>
                                        <p:attrNameLst>
                                          <p:attrName>ppt_x</p:attrName>
                                          <p:attrName>ppt_y</p:attrName>
                                        </p:attrNameLst>
                                      </p:cBhvr>
                                      <p:rCtr x="-1979" y="0"/>
                                    </p:animMotion>
                                  </p:childTnLst>
                                </p:cTn>
                              </p:par>
                              <p:par>
                                <p:cTn id="14" presetID="10" presetClass="entr" presetSubtype="0" fill="hold" grpId="0" nodeType="with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35" presetClass="path" presetSubtype="0" accel="100000" autoRev="1" fill="hold" grpId="1" nodeType="withEffect">
                                  <p:stCondLst>
                                    <p:cond delay="0"/>
                                  </p:stCondLst>
                                  <p:childTnLst>
                                    <p:animMotion origin="layout" path="M -2.15216E-6 1.46618E-6 L -0.03944 1.46618E-6 " pathEditMode="relative" rAng="0" ptsTypes="AA">
                                      <p:cBhvr>
                                        <p:cTn id="18" dur="500" fill="hold"/>
                                        <p:tgtEl>
                                          <p:spTgt spid="5"/>
                                        </p:tgtEl>
                                        <p:attrNameLst>
                                          <p:attrName>ppt_x</p:attrName>
                                          <p:attrName>ppt_y</p:attrName>
                                        </p:attrNameLst>
                                      </p:cBhvr>
                                      <p:rCtr x="-1979" y="0"/>
                                    </p:animMotion>
                                  </p:childTnLst>
                                </p:cTn>
                              </p:par>
                              <p:par>
                                <p:cTn id="19" presetID="10" presetClass="entr" presetSubtype="0" fill="hold" grpId="0" nodeType="with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35" presetClass="path" presetSubtype="0" accel="100000" autoRev="1" fill="hold" grpId="1" nodeType="withEffect">
                                  <p:stCondLst>
                                    <p:cond delay="0"/>
                                  </p:stCondLst>
                                  <p:childTnLst>
                                    <p:animMotion origin="layout" path="M -3.95833E-6 4.81481E-6 L -0.03945 4.81481E-6 " pathEditMode="relative" rAng="0" ptsTypes="AA">
                                      <p:cBhvr>
                                        <p:cTn id="23" dur="500" fill="hold"/>
                                        <p:tgtEl>
                                          <p:spTgt spid="6"/>
                                        </p:tgtEl>
                                        <p:attrNameLst>
                                          <p:attrName>ppt_x</p:attrName>
                                          <p:attrName>ppt_y</p:attrName>
                                        </p:attrNameLst>
                                      </p:cBhvr>
                                      <p:rCtr x="-1979" y="0"/>
                                    </p:animMotion>
                                  </p:childTnLst>
                                </p:cTn>
                              </p:par>
                              <p:par>
                                <p:cTn id="24" presetID="10" presetClass="entr" presetSubtype="0" fill="hold" grpId="0" nodeType="withEffect">
                                  <p:stCondLst>
                                    <p:cond delay="10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35" presetClass="path" presetSubtype="0" accel="100000" autoRev="1" fill="hold" grpId="1" nodeType="withEffect">
                                  <p:stCondLst>
                                    <p:cond delay="500"/>
                                  </p:stCondLst>
                                  <p:childTnLst>
                                    <p:animMotion origin="layout" path="M -4.72045E-6 -2.36042E-7 L -0.03944 -2.36042E-7 " pathEditMode="relative" rAng="0" ptsTypes="AA">
                                      <p:cBhvr>
                                        <p:cTn id="28" dur="500" fill="hold"/>
                                        <p:tgtEl>
                                          <p:spTgt spid="10"/>
                                        </p:tgtEl>
                                        <p:attrNameLst>
                                          <p:attrName>ppt_x</p:attrName>
                                          <p:attrName>ppt_y</p:attrName>
                                        </p:attrNameLst>
                                      </p:cBhvr>
                                      <p:rCtr x="-1979" y="0"/>
                                    </p:animMotion>
                                  </p:childTnLst>
                                </p:cTn>
                              </p:par>
                              <p:par>
                                <p:cTn id="29" presetID="10" presetClass="entr" presetSubtype="0" fill="hold" grpId="0" nodeType="withEffect">
                                  <p:stCondLst>
                                    <p:cond delay="1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35" presetClass="path" presetSubtype="0" accel="100000" autoRev="1" fill="hold" grpId="1" nodeType="withEffect">
                                  <p:stCondLst>
                                    <p:cond delay="500"/>
                                  </p:stCondLst>
                                  <p:childTnLst>
                                    <p:animMotion origin="layout" path="M 2.70833E-6 -2.96296E-6 L -0.03946 -2.96296E-6 " pathEditMode="relative" rAng="0" ptsTypes="AA">
                                      <p:cBhvr>
                                        <p:cTn id="33" dur="500" fill="hold"/>
                                        <p:tgtEl>
                                          <p:spTgt spid="8"/>
                                        </p:tgtEl>
                                        <p:attrNameLst>
                                          <p:attrName>ppt_x</p:attrName>
                                          <p:attrName>ppt_y</p:attrName>
                                        </p:attrNameLst>
                                      </p:cBhvr>
                                      <p:rCtr x="-1979" y="0"/>
                                    </p:animMotion>
                                  </p:childTnLst>
                                </p:cTn>
                              </p:par>
                              <p:par>
                                <p:cTn id="34" presetID="10" presetClass="entr" presetSubtype="0" fill="hold" grpId="0" nodeType="withEffect">
                                  <p:stCondLst>
                                    <p:cond delay="10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35" presetClass="path" presetSubtype="0" accel="100000" autoRev="1" fill="hold" grpId="1" nodeType="withEffect">
                                  <p:stCondLst>
                                    <p:cond delay="500"/>
                                  </p:stCondLst>
                                  <p:childTnLst>
                                    <p:animMotion origin="layout" path="M -3.95833E-6 -2.96296E-6 L -0.03945 -2.96296E-6 " pathEditMode="relative" rAng="0" ptsTypes="AA">
                                      <p:cBhvr>
                                        <p:cTn id="38" dur="500" fill="hold"/>
                                        <p:tgtEl>
                                          <p:spTgt spid="9"/>
                                        </p:tgtEl>
                                        <p:attrNameLst>
                                          <p:attrName>ppt_x</p:attrName>
                                          <p:attrName>ppt_y</p:attrName>
                                        </p:attrNameLst>
                                      </p:cBhvr>
                                      <p:rCtr x="-1979" y="0"/>
                                    </p:animMotion>
                                  </p:childTnLst>
                                </p:cTn>
                              </p:par>
                              <p:par>
                                <p:cTn id="39" presetID="10" presetClass="entr" presetSubtype="0" fill="hold" grpId="0" nodeType="withEffect">
                                  <p:stCondLst>
                                    <p:cond delay="15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35" presetClass="path" presetSubtype="0" accel="100000" autoRev="1" fill="hold" grpId="1" nodeType="withEffect">
                                  <p:stCondLst>
                                    <p:cond delay="1000"/>
                                  </p:stCondLst>
                                  <p:childTnLst>
                                    <p:animMotion origin="layout" path="M -4.72045E-6 5.40172E-7 L -0.03944 5.40172E-7 " pathEditMode="relative" rAng="0" ptsTypes="AA">
                                      <p:cBhvr>
                                        <p:cTn id="43" dur="500" fill="hold"/>
                                        <p:tgtEl>
                                          <p:spTgt spid="13"/>
                                        </p:tgtEl>
                                        <p:attrNameLst>
                                          <p:attrName>ppt_x</p:attrName>
                                          <p:attrName>ppt_y</p:attrName>
                                        </p:attrNameLst>
                                      </p:cBhvr>
                                      <p:rCtr x="-1979" y="0"/>
                                    </p:animMotion>
                                  </p:childTnLst>
                                </p:cTn>
                              </p:par>
                              <p:par>
                                <p:cTn id="44" presetID="10" presetClass="entr" presetSubtype="0" fill="hold" grpId="0" nodeType="withEffect">
                                  <p:stCondLst>
                                    <p:cond delay="15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35" presetClass="path" presetSubtype="0" accel="100000" autoRev="1" fill="hold" grpId="1" nodeType="withEffect">
                                  <p:stCondLst>
                                    <p:cond delay="1000"/>
                                  </p:stCondLst>
                                  <p:childTnLst>
                                    <p:animMotion origin="layout" path="M -1.13097E-6 2.65093E-6 L -0.03944 2.65093E-6 " pathEditMode="relative" rAng="0" ptsTypes="AA">
                                      <p:cBhvr>
                                        <p:cTn id="48" dur="500" fill="hold"/>
                                        <p:tgtEl>
                                          <p:spTgt spid="11"/>
                                        </p:tgtEl>
                                        <p:attrNameLst>
                                          <p:attrName>ppt_x</p:attrName>
                                          <p:attrName>ppt_y</p:attrName>
                                        </p:attrNameLst>
                                      </p:cBhvr>
                                      <p:rCtr x="-1979" y="0"/>
                                    </p:animMotion>
                                  </p:childTnLst>
                                </p:cTn>
                              </p:par>
                              <p:par>
                                <p:cTn id="49" presetID="10" presetClass="entr" presetSubtype="0" fill="hold" grpId="0" nodeType="withEffect">
                                  <p:stCondLst>
                                    <p:cond delay="15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35" presetClass="path" presetSubtype="0" accel="100000" autoRev="1" fill="hold" grpId="1" nodeType="withEffect">
                                  <p:stCondLst>
                                    <p:cond delay="1000"/>
                                  </p:stCondLst>
                                  <p:childTnLst>
                                    <p:animMotion origin="layout" path="M -1.45833E-6 -2.59259E-6 L -0.03945 -2.59259E-6 " pathEditMode="relative" rAng="0" ptsTypes="AA">
                                      <p:cBhvr>
                                        <p:cTn id="53" dur="500" fill="hold"/>
                                        <p:tgtEl>
                                          <p:spTgt spid="12"/>
                                        </p:tgtEl>
                                        <p:attrNameLst>
                                          <p:attrName>ppt_x</p:attrName>
                                          <p:attrName>ppt_y</p:attrName>
                                        </p:attrNameLst>
                                      </p:cBhvr>
                                      <p:rCtr x="-19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5" grpId="1"/>
      <p:bldP spid="6" grpId="0"/>
      <p:bldP spid="6" grpId="1"/>
      <p:bldP spid="7" grpId="0" animBg="1"/>
      <p:bldP spid="7" grpId="1" animBg="1"/>
      <p:bldP spid="8" grpId="0"/>
      <p:bldP spid="8" grpId="1"/>
      <p:bldP spid="9" grpId="0"/>
      <p:bldP spid="9" grpId="1"/>
      <p:bldP spid="10" grpId="0" animBg="1"/>
      <p:bldP spid="10" grpId="1" animBg="1"/>
      <p:bldP spid="11" grpId="0"/>
      <p:bldP spid="11" grpId="1"/>
      <p:bldP spid="12" grpId="0"/>
      <p:bldP spid="12" grpId="1"/>
      <p:bldP spid="13" grpId="0" animBg="1"/>
      <p:bldP spid="1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ounded Rectangle 56">
            <a:extLst>
              <a:ext uri="{FF2B5EF4-FFF2-40B4-BE49-F238E27FC236}">
                <a16:creationId xmlns:a16="http://schemas.microsoft.com/office/drawing/2014/main" id="{FBFFACAF-E068-4416-BF93-29F82F15D5BD}"/>
              </a:ext>
            </a:extLst>
          </p:cNvPr>
          <p:cNvSpPr/>
          <p:nvPr/>
        </p:nvSpPr>
        <p:spPr bwMode="invGray">
          <a:xfrm>
            <a:off x="6335987" y="1039476"/>
            <a:ext cx="3683714" cy="1735859"/>
          </a:xfrm>
          <a:prstGeom prst="roundRect">
            <a:avLst/>
          </a:prstGeom>
          <a:solidFill>
            <a:srgbClr val="F0F0F0"/>
          </a:solidFill>
          <a:ln w="12700" cap="flat" cmpd="sng" algn="ctr">
            <a:solidFill>
              <a:schemeClr val="tx1">
                <a:lumMod val="50000"/>
                <a:lumOff val="50000"/>
              </a:schemeClr>
            </a:solidFill>
            <a:prstDash val="solid"/>
            <a:miter lim="800000"/>
          </a:ln>
          <a:effectLst/>
        </p:spPr>
        <p:txBody>
          <a:bodyPr anchor="ctr"/>
          <a:lstStyle/>
          <a:p>
            <a:pPr algn="ctr" defTabSz="913867"/>
            <a:endParaRPr lang="en-US" sz="800" b="1" kern="0">
              <a:latin typeface="Arial" panose="020B0604020202020204"/>
            </a:endParaRPr>
          </a:p>
        </p:txBody>
      </p:sp>
      <p:sp>
        <p:nvSpPr>
          <p:cNvPr id="3" name="Title 2">
            <a:extLst>
              <a:ext uri="{FF2B5EF4-FFF2-40B4-BE49-F238E27FC236}">
                <a16:creationId xmlns:a16="http://schemas.microsoft.com/office/drawing/2014/main" id="{55CEF94C-CC43-104E-ABF0-801DCE81C30E}"/>
              </a:ext>
            </a:extLst>
          </p:cNvPr>
          <p:cNvSpPr>
            <a:spLocks noGrp="1"/>
          </p:cNvSpPr>
          <p:nvPr>
            <p:ph type="title"/>
          </p:nvPr>
        </p:nvSpPr>
        <p:spPr/>
        <p:txBody>
          <a:bodyPr/>
          <a:lstStyle/>
          <a:p>
            <a:r>
              <a:rPr lang="en-US"/>
              <a:t>Microsoft Ecosystem in the Enterprise</a:t>
            </a:r>
          </a:p>
        </p:txBody>
      </p:sp>
      <p:sp>
        <p:nvSpPr>
          <p:cNvPr id="10" name="Oval 9">
            <a:extLst>
              <a:ext uri="{FF2B5EF4-FFF2-40B4-BE49-F238E27FC236}">
                <a16:creationId xmlns:a16="http://schemas.microsoft.com/office/drawing/2014/main" id="{3B516FDE-3010-AB43-8FB6-3D3F1D0C1362}"/>
              </a:ext>
            </a:extLst>
          </p:cNvPr>
          <p:cNvSpPr/>
          <p:nvPr/>
        </p:nvSpPr>
        <p:spPr>
          <a:xfrm>
            <a:off x="3560443" y="2314442"/>
            <a:ext cx="2273660" cy="2148821"/>
          </a:xfrm>
          <a:prstGeom prst="ellipse">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Rounded Corners 7">
            <a:extLst>
              <a:ext uri="{FF2B5EF4-FFF2-40B4-BE49-F238E27FC236}">
                <a16:creationId xmlns:a16="http://schemas.microsoft.com/office/drawing/2014/main" id="{79725D1E-DAAA-8441-A67F-9D2588FC4684}"/>
              </a:ext>
            </a:extLst>
          </p:cNvPr>
          <p:cNvSpPr/>
          <p:nvPr/>
        </p:nvSpPr>
        <p:spPr>
          <a:xfrm>
            <a:off x="6311701" y="1016803"/>
            <a:ext cx="5585651" cy="1785273"/>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10" name="Rounded Rectangle 2">
            <a:extLst>
              <a:ext uri="{FF2B5EF4-FFF2-40B4-BE49-F238E27FC236}">
                <a16:creationId xmlns:a16="http://schemas.microsoft.com/office/drawing/2014/main" id="{A105B21E-23C2-DD4A-A9C6-1D42B523859B}"/>
              </a:ext>
            </a:extLst>
          </p:cNvPr>
          <p:cNvSpPr/>
          <p:nvPr/>
        </p:nvSpPr>
        <p:spPr bwMode="invGray">
          <a:xfrm>
            <a:off x="10370284" y="925481"/>
            <a:ext cx="1305304" cy="188679"/>
          </a:xfrm>
          <a:prstGeom prst="roundRect">
            <a:avLst>
              <a:gd name="adj" fmla="val 5663"/>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8900000" scaled="1"/>
            <a:tileRect/>
          </a:grad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r>
              <a:rPr lang="en-US" sz="1200" kern="0">
                <a:solidFill>
                  <a:srgbClr val="FFFFFF"/>
                </a:solidFill>
                <a:latin typeface="Arial"/>
              </a:rPr>
              <a:t>Public Cloud</a:t>
            </a:r>
          </a:p>
        </p:txBody>
      </p:sp>
      <p:sp>
        <p:nvSpPr>
          <p:cNvPr id="134" name="Rectangle: Rounded Corners 7">
            <a:extLst>
              <a:ext uri="{FF2B5EF4-FFF2-40B4-BE49-F238E27FC236}">
                <a16:creationId xmlns:a16="http://schemas.microsoft.com/office/drawing/2014/main" id="{D2497F1C-A5B5-374B-B1E3-039F1C44A40F}"/>
              </a:ext>
            </a:extLst>
          </p:cNvPr>
          <p:cNvSpPr/>
          <p:nvPr/>
        </p:nvSpPr>
        <p:spPr>
          <a:xfrm>
            <a:off x="6311701" y="3227264"/>
            <a:ext cx="5585651" cy="1600679"/>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11" name="Rounded Rectangle 2">
            <a:extLst>
              <a:ext uri="{FF2B5EF4-FFF2-40B4-BE49-F238E27FC236}">
                <a16:creationId xmlns:a16="http://schemas.microsoft.com/office/drawing/2014/main" id="{6DB73BA6-4F2E-3B45-99AB-4A390F73ABF7}"/>
              </a:ext>
            </a:extLst>
          </p:cNvPr>
          <p:cNvSpPr/>
          <p:nvPr/>
        </p:nvSpPr>
        <p:spPr bwMode="invGray">
          <a:xfrm>
            <a:off x="9282765" y="3133084"/>
            <a:ext cx="2392824" cy="157769"/>
          </a:xfrm>
          <a:prstGeom prst="roundRect">
            <a:avLst>
              <a:gd name="adj" fmla="val 5663"/>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8900000" scaled="1"/>
            <a:tileRect/>
          </a:grad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r>
              <a:rPr lang="en-US" sz="1200" kern="0">
                <a:solidFill>
                  <a:srgbClr val="FFFFFF"/>
                </a:solidFill>
                <a:latin typeface="Arial"/>
              </a:rPr>
              <a:t>Data Center / Private cloud</a:t>
            </a:r>
          </a:p>
        </p:txBody>
      </p:sp>
      <p:cxnSp>
        <p:nvCxnSpPr>
          <p:cNvPr id="218" name="Straight Connector 217">
            <a:extLst>
              <a:ext uri="{FF2B5EF4-FFF2-40B4-BE49-F238E27FC236}">
                <a16:creationId xmlns:a16="http://schemas.microsoft.com/office/drawing/2014/main" id="{2A49509A-54F9-5245-8147-7548D5370F4A}"/>
              </a:ext>
            </a:extLst>
          </p:cNvPr>
          <p:cNvCxnSpPr>
            <a:cxnSpLocks/>
          </p:cNvCxnSpPr>
          <p:nvPr/>
        </p:nvCxnSpPr>
        <p:spPr>
          <a:xfrm flipH="1">
            <a:off x="4632583" y="1529887"/>
            <a:ext cx="1689435" cy="794557"/>
          </a:xfrm>
          <a:prstGeom prst="line">
            <a:avLst/>
          </a:prstGeom>
          <a:ln w="19050">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22934B75-067B-CD42-9321-E4C1A97D1B13}"/>
              </a:ext>
            </a:extLst>
          </p:cNvPr>
          <p:cNvCxnSpPr>
            <a:cxnSpLocks/>
            <a:stCxn id="134" idx="1"/>
            <a:endCxn id="10" idx="6"/>
          </p:cNvCxnSpPr>
          <p:nvPr/>
        </p:nvCxnSpPr>
        <p:spPr>
          <a:xfrm flipH="1" flipV="1">
            <a:off x="5834103" y="3388853"/>
            <a:ext cx="477598" cy="638751"/>
          </a:xfrm>
          <a:prstGeom prst="line">
            <a:avLst/>
          </a:prstGeom>
          <a:ln w="19050">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Rectangle: Rounded Corners 7">
            <a:extLst>
              <a:ext uri="{FF2B5EF4-FFF2-40B4-BE49-F238E27FC236}">
                <a16:creationId xmlns:a16="http://schemas.microsoft.com/office/drawing/2014/main" id="{CB779BA3-726D-B140-9979-4CBE5B7CE028}"/>
              </a:ext>
            </a:extLst>
          </p:cNvPr>
          <p:cNvSpPr/>
          <p:nvPr/>
        </p:nvSpPr>
        <p:spPr>
          <a:xfrm>
            <a:off x="626390" y="1079343"/>
            <a:ext cx="2446138" cy="848099"/>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12" name="Rounded Rectangle 2">
            <a:extLst>
              <a:ext uri="{FF2B5EF4-FFF2-40B4-BE49-F238E27FC236}">
                <a16:creationId xmlns:a16="http://schemas.microsoft.com/office/drawing/2014/main" id="{ABF52979-B729-B140-BA56-F5E3E65FE167}"/>
              </a:ext>
            </a:extLst>
          </p:cNvPr>
          <p:cNvSpPr/>
          <p:nvPr/>
        </p:nvSpPr>
        <p:spPr bwMode="invGray">
          <a:xfrm>
            <a:off x="685300" y="972709"/>
            <a:ext cx="1305304" cy="188679"/>
          </a:xfrm>
          <a:prstGeom prst="roundRect">
            <a:avLst>
              <a:gd name="adj" fmla="val 5663"/>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8900000" scaled="1"/>
            <a:tileRect/>
          </a:grad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r>
              <a:rPr lang="en-US" sz="1200" kern="0">
                <a:solidFill>
                  <a:srgbClr val="FFFFFF"/>
                </a:solidFill>
                <a:latin typeface="Arial"/>
              </a:rPr>
              <a:t>SaaS</a:t>
            </a:r>
          </a:p>
        </p:txBody>
      </p:sp>
      <p:grpSp>
        <p:nvGrpSpPr>
          <p:cNvPr id="12" name="Group 11">
            <a:extLst>
              <a:ext uri="{FF2B5EF4-FFF2-40B4-BE49-F238E27FC236}">
                <a16:creationId xmlns:a16="http://schemas.microsoft.com/office/drawing/2014/main" id="{13970171-9C53-48FE-B0D6-7FE1F92AA3CD}"/>
              </a:ext>
            </a:extLst>
          </p:cNvPr>
          <p:cNvGrpSpPr/>
          <p:nvPr/>
        </p:nvGrpSpPr>
        <p:grpSpPr>
          <a:xfrm>
            <a:off x="1013560" y="1228816"/>
            <a:ext cx="1651942" cy="557549"/>
            <a:chOff x="898508" y="1198538"/>
            <a:chExt cx="1651942" cy="557549"/>
          </a:xfrm>
        </p:grpSpPr>
        <p:grpSp>
          <p:nvGrpSpPr>
            <p:cNvPr id="2" name="Group 1">
              <a:extLst>
                <a:ext uri="{FF2B5EF4-FFF2-40B4-BE49-F238E27FC236}">
                  <a16:creationId xmlns:a16="http://schemas.microsoft.com/office/drawing/2014/main" id="{00F31EB9-1D67-45C6-A64C-BA20C043A93B}"/>
                </a:ext>
              </a:extLst>
            </p:cNvPr>
            <p:cNvGrpSpPr/>
            <p:nvPr/>
          </p:nvGrpSpPr>
          <p:grpSpPr>
            <a:xfrm>
              <a:off x="898508" y="1198538"/>
              <a:ext cx="621524" cy="557549"/>
              <a:chOff x="898508" y="1198538"/>
              <a:chExt cx="621524" cy="557549"/>
            </a:xfrm>
          </p:grpSpPr>
          <p:pic>
            <p:nvPicPr>
              <p:cNvPr id="114" name="Graphic 20">
                <a:extLst>
                  <a:ext uri="{FF2B5EF4-FFF2-40B4-BE49-F238E27FC236}">
                    <a16:creationId xmlns:a16="http://schemas.microsoft.com/office/drawing/2014/main" id="{D27F7937-73FD-42D4-9972-658218FB05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0670" y="1198538"/>
                <a:ext cx="457200" cy="457204"/>
              </a:xfrm>
              <a:prstGeom prst="rect">
                <a:avLst/>
              </a:prstGeom>
            </p:spPr>
          </p:pic>
          <p:sp>
            <p:nvSpPr>
              <p:cNvPr id="116" name="TextBox 115">
                <a:extLst>
                  <a:ext uri="{FF2B5EF4-FFF2-40B4-BE49-F238E27FC236}">
                    <a16:creationId xmlns:a16="http://schemas.microsoft.com/office/drawing/2014/main" id="{A905C70A-D268-4566-98A4-C4A1E35E7CFC}"/>
                  </a:ext>
                </a:extLst>
              </p:cNvPr>
              <p:cNvSpPr txBox="1"/>
              <p:nvPr/>
            </p:nvSpPr>
            <p:spPr>
              <a:xfrm>
                <a:off x="898508" y="1617588"/>
                <a:ext cx="621524" cy="138499"/>
              </a:xfrm>
              <a:prstGeom prst="rect">
                <a:avLst/>
              </a:prstGeom>
              <a:noFill/>
            </p:spPr>
            <p:txBody>
              <a:bodyPr wrap="square" lIns="0" tIns="0" rIns="0" bIns="0" rtlCol="0">
                <a:spAutoFit/>
              </a:bodyPr>
              <a:lstStyle/>
              <a:p>
                <a:pPr algn="ctr"/>
                <a:r>
                  <a:rPr lang="en-US" sz="900" b="1" err="1"/>
                  <a:t>FortiCASB</a:t>
                </a:r>
                <a:endParaRPr lang="en-US" sz="900" b="1"/>
              </a:p>
            </p:txBody>
          </p:sp>
        </p:grpSp>
        <p:grpSp>
          <p:nvGrpSpPr>
            <p:cNvPr id="9" name="Group 8">
              <a:extLst>
                <a:ext uri="{FF2B5EF4-FFF2-40B4-BE49-F238E27FC236}">
                  <a16:creationId xmlns:a16="http://schemas.microsoft.com/office/drawing/2014/main" id="{9E0AA0F6-3A2E-4DE1-9EB3-63BFDF837FEF}"/>
                </a:ext>
              </a:extLst>
            </p:cNvPr>
            <p:cNvGrpSpPr/>
            <p:nvPr/>
          </p:nvGrpSpPr>
          <p:grpSpPr>
            <a:xfrm>
              <a:off x="1856640" y="1198540"/>
              <a:ext cx="693810" cy="557547"/>
              <a:chOff x="1856640" y="1198540"/>
              <a:chExt cx="693810" cy="557547"/>
            </a:xfrm>
          </p:grpSpPr>
          <p:pic>
            <p:nvPicPr>
              <p:cNvPr id="115" name="Graphic 10">
                <a:extLst>
                  <a:ext uri="{FF2B5EF4-FFF2-40B4-BE49-F238E27FC236}">
                    <a16:creationId xmlns:a16="http://schemas.microsoft.com/office/drawing/2014/main" id="{4664384F-75D5-449B-B11A-8E5804F762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4945" y="1198540"/>
                <a:ext cx="457200" cy="457200"/>
              </a:xfrm>
              <a:prstGeom prst="rect">
                <a:avLst/>
              </a:prstGeom>
            </p:spPr>
          </p:pic>
          <p:sp>
            <p:nvSpPr>
              <p:cNvPr id="117" name="TextBox 116">
                <a:extLst>
                  <a:ext uri="{FF2B5EF4-FFF2-40B4-BE49-F238E27FC236}">
                    <a16:creationId xmlns:a16="http://schemas.microsoft.com/office/drawing/2014/main" id="{5A2795B8-05EE-4AD3-88ED-8932C7C5E391}"/>
                  </a:ext>
                </a:extLst>
              </p:cNvPr>
              <p:cNvSpPr txBox="1"/>
              <p:nvPr/>
            </p:nvSpPr>
            <p:spPr>
              <a:xfrm>
                <a:off x="1856640" y="1617588"/>
                <a:ext cx="693810" cy="138499"/>
              </a:xfrm>
              <a:prstGeom prst="rect">
                <a:avLst/>
              </a:prstGeom>
              <a:noFill/>
            </p:spPr>
            <p:txBody>
              <a:bodyPr wrap="square" lIns="0" tIns="0" rIns="0" bIns="0" rtlCol="0">
                <a:spAutoFit/>
              </a:bodyPr>
              <a:lstStyle/>
              <a:p>
                <a:pPr algn="ctr"/>
                <a:r>
                  <a:rPr lang="en-US" sz="900" b="1"/>
                  <a:t>FortiMail</a:t>
                </a:r>
              </a:p>
            </p:txBody>
          </p:sp>
        </p:grpSp>
      </p:grpSp>
      <p:sp>
        <p:nvSpPr>
          <p:cNvPr id="152" name="Rounded Rectangle 60">
            <a:extLst>
              <a:ext uri="{FF2B5EF4-FFF2-40B4-BE49-F238E27FC236}">
                <a16:creationId xmlns:a16="http://schemas.microsoft.com/office/drawing/2014/main" id="{45DF2214-2EDA-47F9-974E-498377012BC4}"/>
              </a:ext>
            </a:extLst>
          </p:cNvPr>
          <p:cNvSpPr/>
          <p:nvPr/>
        </p:nvSpPr>
        <p:spPr bwMode="auto">
          <a:xfrm>
            <a:off x="6530163" y="947044"/>
            <a:ext cx="1312352" cy="228540"/>
          </a:xfrm>
          <a:prstGeom prst="roundRect">
            <a:avLst/>
          </a:prstGeom>
          <a:solidFill>
            <a:srgbClr val="307FE2"/>
          </a:solidFill>
          <a:ln w="12700" cap="flat" cmpd="sng" algn="ctr">
            <a:noFill/>
            <a:prstDash val="solid"/>
            <a:miter lim="800000"/>
          </a:ln>
          <a:effectLst/>
        </p:spPr>
        <p:txBody>
          <a:bodyPr anchor="ctr"/>
          <a:lstStyle/>
          <a:p>
            <a:pPr marL="0" marR="0" lvl="0" indent="0" algn="ctr" defTabSz="913867"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chemeClr val="bg1"/>
                </a:solidFill>
                <a:uLnTx/>
                <a:uFillTx/>
                <a:latin typeface="Arial" panose="020B0604020202020204"/>
                <a:ea typeface="+mn-ea"/>
                <a:cs typeface="+mn-cs"/>
              </a:rPr>
              <a:t>Cloud Security Services Hub</a:t>
            </a:r>
          </a:p>
        </p:txBody>
      </p:sp>
      <p:grpSp>
        <p:nvGrpSpPr>
          <p:cNvPr id="38" name="Group 37">
            <a:extLst>
              <a:ext uri="{FF2B5EF4-FFF2-40B4-BE49-F238E27FC236}">
                <a16:creationId xmlns:a16="http://schemas.microsoft.com/office/drawing/2014/main" id="{8D587CC3-77E8-4367-83FB-49E7564B708D}"/>
              </a:ext>
            </a:extLst>
          </p:cNvPr>
          <p:cNvGrpSpPr/>
          <p:nvPr/>
        </p:nvGrpSpPr>
        <p:grpSpPr>
          <a:xfrm>
            <a:off x="6388377" y="1236246"/>
            <a:ext cx="756290" cy="1281315"/>
            <a:chOff x="6380724" y="2349474"/>
            <a:chExt cx="756290" cy="1281315"/>
          </a:xfrm>
        </p:grpSpPr>
        <p:grpSp>
          <p:nvGrpSpPr>
            <p:cNvPr id="128" name="Group 127">
              <a:extLst>
                <a:ext uri="{FF2B5EF4-FFF2-40B4-BE49-F238E27FC236}">
                  <a16:creationId xmlns:a16="http://schemas.microsoft.com/office/drawing/2014/main" id="{6FB61245-DC8F-442D-921D-E63CA82EEAB9}"/>
                </a:ext>
              </a:extLst>
            </p:cNvPr>
            <p:cNvGrpSpPr/>
            <p:nvPr/>
          </p:nvGrpSpPr>
          <p:grpSpPr>
            <a:xfrm>
              <a:off x="6380724" y="3044303"/>
              <a:ext cx="715888" cy="586486"/>
              <a:chOff x="8661394" y="1323906"/>
              <a:chExt cx="715888" cy="586486"/>
            </a:xfrm>
          </p:grpSpPr>
          <p:pic>
            <p:nvPicPr>
              <p:cNvPr id="130" name="Graphic 11">
                <a:extLst>
                  <a:ext uri="{FF2B5EF4-FFF2-40B4-BE49-F238E27FC236}">
                    <a16:creationId xmlns:a16="http://schemas.microsoft.com/office/drawing/2014/main" id="{7AE31610-118B-4100-86E7-172F8810A2EA}"/>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21441" y="1323906"/>
                <a:ext cx="365760" cy="365760"/>
              </a:xfrm>
              <a:prstGeom prst="rect">
                <a:avLst/>
              </a:prstGeom>
            </p:spPr>
          </p:pic>
          <p:sp>
            <p:nvSpPr>
              <p:cNvPr id="131" name="TextBox 255">
                <a:extLst>
                  <a:ext uri="{FF2B5EF4-FFF2-40B4-BE49-F238E27FC236}">
                    <a16:creationId xmlns:a16="http://schemas.microsoft.com/office/drawing/2014/main" id="{B23C8522-6395-4566-B8E4-88BC75695A6E}"/>
                  </a:ext>
                </a:extLst>
              </p:cNvPr>
              <p:cNvSpPr txBox="1">
                <a:spLocks noChangeArrowheads="1"/>
              </p:cNvSpPr>
              <p:nvPr/>
            </p:nvSpPr>
            <p:spPr bwMode="auto">
              <a:xfrm>
                <a:off x="8661394" y="1679560"/>
                <a:ext cx="715888" cy="23083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rtlCol="0">
                <a:spAutoFit/>
              </a:bodyPr>
              <a:lstStyle>
                <a:defPPr>
                  <a:defRPr lang="en-US"/>
                </a:defPPr>
                <a:lvl1pPr algn="ctr">
                  <a:defRPr sz="900" b="1"/>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FortiWeb VM</a:t>
                </a:r>
              </a:p>
            </p:txBody>
          </p:sp>
        </p:grpSp>
        <p:grpSp>
          <p:nvGrpSpPr>
            <p:cNvPr id="18" name="Group 17">
              <a:extLst>
                <a:ext uri="{FF2B5EF4-FFF2-40B4-BE49-F238E27FC236}">
                  <a16:creationId xmlns:a16="http://schemas.microsoft.com/office/drawing/2014/main" id="{50EDF327-19DA-405E-9FFA-69DDD75B6BA1}"/>
                </a:ext>
              </a:extLst>
            </p:cNvPr>
            <p:cNvGrpSpPr/>
            <p:nvPr/>
          </p:nvGrpSpPr>
          <p:grpSpPr>
            <a:xfrm>
              <a:off x="6418869" y="2349474"/>
              <a:ext cx="718145" cy="550528"/>
              <a:chOff x="6489891" y="2363785"/>
              <a:chExt cx="718145" cy="550528"/>
            </a:xfrm>
          </p:grpSpPr>
          <p:pic>
            <p:nvPicPr>
              <p:cNvPr id="176" name="Graphic 4">
                <a:extLst>
                  <a:ext uri="{FF2B5EF4-FFF2-40B4-BE49-F238E27FC236}">
                    <a16:creationId xmlns:a16="http://schemas.microsoft.com/office/drawing/2014/main" id="{66E23CEF-1FB7-4644-8122-A44453470E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28177" y="2363785"/>
                <a:ext cx="363027" cy="363027"/>
              </a:xfrm>
              <a:prstGeom prst="rect">
                <a:avLst/>
              </a:prstGeom>
            </p:spPr>
          </p:pic>
          <p:sp>
            <p:nvSpPr>
              <p:cNvPr id="177" name="Rectangle 176">
                <a:extLst>
                  <a:ext uri="{FF2B5EF4-FFF2-40B4-BE49-F238E27FC236}">
                    <a16:creationId xmlns:a16="http://schemas.microsoft.com/office/drawing/2014/main" id="{70BB3DA1-B781-49EB-89A7-7782D1ECE583}"/>
                  </a:ext>
                </a:extLst>
              </p:cNvPr>
              <p:cNvSpPr/>
              <p:nvPr/>
            </p:nvSpPr>
            <p:spPr>
              <a:xfrm>
                <a:off x="6489891" y="2683481"/>
                <a:ext cx="718145" cy="230832"/>
              </a:xfrm>
              <a:prstGeom prst="rect">
                <a:avLst/>
              </a:prstGeom>
            </p:spPr>
            <p:txBody>
              <a:bodyPr wrap="none" lIns="0" rIns="0">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Arial" panose="020B0604020202020204"/>
                  </a:rPr>
                  <a:t>FortiGate VM</a:t>
                </a:r>
              </a:p>
            </p:txBody>
          </p:sp>
        </p:grpSp>
      </p:grpSp>
      <p:grpSp>
        <p:nvGrpSpPr>
          <p:cNvPr id="32" name="Group 31">
            <a:extLst>
              <a:ext uri="{FF2B5EF4-FFF2-40B4-BE49-F238E27FC236}">
                <a16:creationId xmlns:a16="http://schemas.microsoft.com/office/drawing/2014/main" id="{0E1D9509-DF00-4BD6-8A88-6908B5E6C1A7}"/>
              </a:ext>
            </a:extLst>
          </p:cNvPr>
          <p:cNvGrpSpPr/>
          <p:nvPr/>
        </p:nvGrpSpPr>
        <p:grpSpPr>
          <a:xfrm>
            <a:off x="8931563" y="3889037"/>
            <a:ext cx="835485" cy="462389"/>
            <a:chOff x="7593991" y="3122635"/>
            <a:chExt cx="835485" cy="462389"/>
          </a:xfrm>
        </p:grpSpPr>
        <p:sp>
          <p:nvSpPr>
            <p:cNvPr id="162" name="Rectangle 161">
              <a:extLst>
                <a:ext uri="{FF2B5EF4-FFF2-40B4-BE49-F238E27FC236}">
                  <a16:creationId xmlns:a16="http://schemas.microsoft.com/office/drawing/2014/main" id="{9B4CBC19-648C-48CE-8508-5C3DA0FAA097}"/>
                </a:ext>
              </a:extLst>
            </p:cNvPr>
            <p:cNvSpPr/>
            <p:nvPr/>
          </p:nvSpPr>
          <p:spPr>
            <a:xfrm>
              <a:off x="7593991" y="3369580"/>
              <a:ext cx="835485" cy="215444"/>
            </a:xfrm>
            <a:prstGeom prst="rect">
              <a:avLst/>
            </a:prstGeom>
          </p:spPr>
          <p:txBody>
            <a:bodyPr wrap="none">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Arial" panose="020B0604020202020204"/>
                </a:rPr>
                <a:t>FortiManager</a:t>
              </a:r>
            </a:p>
          </p:txBody>
        </p:sp>
        <p:pic>
          <p:nvPicPr>
            <p:cNvPr id="167" name="Picture 175">
              <a:extLst>
                <a:ext uri="{FF2B5EF4-FFF2-40B4-BE49-F238E27FC236}">
                  <a16:creationId xmlns:a16="http://schemas.microsoft.com/office/drawing/2014/main" id="{2C0AA36F-82BB-4989-83F7-5281132E966F}"/>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bwMode="auto">
            <a:xfrm>
              <a:off x="7851015" y="3122635"/>
              <a:ext cx="274320" cy="27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70" name="Group 169">
            <a:extLst>
              <a:ext uri="{FF2B5EF4-FFF2-40B4-BE49-F238E27FC236}">
                <a16:creationId xmlns:a16="http://schemas.microsoft.com/office/drawing/2014/main" id="{32A374D7-C296-4DB1-BBBC-7AD87083BAD2}"/>
              </a:ext>
            </a:extLst>
          </p:cNvPr>
          <p:cNvGrpSpPr/>
          <p:nvPr/>
        </p:nvGrpSpPr>
        <p:grpSpPr>
          <a:xfrm>
            <a:off x="8934036" y="4390884"/>
            <a:ext cx="841897" cy="408335"/>
            <a:chOff x="7668972" y="2460748"/>
            <a:chExt cx="841897" cy="408335"/>
          </a:xfrm>
        </p:grpSpPr>
        <p:sp>
          <p:nvSpPr>
            <p:cNvPr id="172" name="Rectangle 171">
              <a:extLst>
                <a:ext uri="{FF2B5EF4-FFF2-40B4-BE49-F238E27FC236}">
                  <a16:creationId xmlns:a16="http://schemas.microsoft.com/office/drawing/2014/main" id="{5FBD05E7-30D0-4C8F-9164-9ADC048206FA}"/>
                </a:ext>
              </a:extLst>
            </p:cNvPr>
            <p:cNvSpPr/>
            <p:nvPr/>
          </p:nvSpPr>
          <p:spPr>
            <a:xfrm>
              <a:off x="7668972" y="2653639"/>
              <a:ext cx="841897" cy="215444"/>
            </a:xfrm>
            <a:prstGeom prst="rect">
              <a:avLst/>
            </a:prstGeom>
          </p:spPr>
          <p:txBody>
            <a:bodyPr wrap="none">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Arial" panose="020B0604020202020204"/>
                </a:rPr>
                <a:t>FortiAnalyzer</a:t>
              </a:r>
            </a:p>
          </p:txBody>
        </p:sp>
        <p:pic>
          <p:nvPicPr>
            <p:cNvPr id="174" name="Graphic 14">
              <a:extLst>
                <a:ext uri="{FF2B5EF4-FFF2-40B4-BE49-F238E27FC236}">
                  <a16:creationId xmlns:a16="http://schemas.microsoft.com/office/drawing/2014/main" id="{53757DC9-1D78-4554-BBD4-F5467ABAC690}"/>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27009" y="2460748"/>
              <a:ext cx="274320" cy="274320"/>
            </a:xfrm>
            <a:prstGeom prst="rect">
              <a:avLst/>
            </a:prstGeom>
          </p:spPr>
        </p:pic>
      </p:grpSp>
      <p:grpSp>
        <p:nvGrpSpPr>
          <p:cNvPr id="34" name="Group 33">
            <a:extLst>
              <a:ext uri="{FF2B5EF4-FFF2-40B4-BE49-F238E27FC236}">
                <a16:creationId xmlns:a16="http://schemas.microsoft.com/office/drawing/2014/main" id="{B44BC177-391A-42F7-A865-44EA7EA3865C}"/>
              </a:ext>
            </a:extLst>
          </p:cNvPr>
          <p:cNvGrpSpPr/>
          <p:nvPr/>
        </p:nvGrpSpPr>
        <p:grpSpPr>
          <a:xfrm>
            <a:off x="9081027" y="3290853"/>
            <a:ext cx="547913" cy="528768"/>
            <a:chOff x="11165930" y="470083"/>
            <a:chExt cx="547913" cy="528768"/>
          </a:xfrm>
        </p:grpSpPr>
        <p:sp>
          <p:nvSpPr>
            <p:cNvPr id="178" name="TextBox 255">
              <a:extLst>
                <a:ext uri="{FF2B5EF4-FFF2-40B4-BE49-F238E27FC236}">
                  <a16:creationId xmlns:a16="http://schemas.microsoft.com/office/drawing/2014/main" id="{0A6AEF11-B79B-4DE4-961B-4B673304B52D}"/>
                </a:ext>
              </a:extLst>
            </p:cNvPr>
            <p:cNvSpPr txBox="1">
              <a:spLocks noChangeArrowheads="1"/>
            </p:cNvSpPr>
            <p:nvPr/>
          </p:nvSpPr>
          <p:spPr bwMode="auto">
            <a:xfrm>
              <a:off x="11165930" y="860352"/>
              <a:ext cx="54791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900" b="1">
                  <a:cs typeface="Helvetica 55 Roman" charset="0"/>
                </a:rPr>
                <a:t>FortiSIEM</a:t>
              </a:r>
              <a:endParaRPr lang="en-US" sz="1100" b="1">
                <a:cs typeface="Helvetica 55 Roman" charset="0"/>
              </a:endParaRPr>
            </a:p>
          </p:txBody>
        </p:sp>
        <p:pic>
          <p:nvPicPr>
            <p:cNvPr id="179" name="Picture 159">
              <a:extLst>
                <a:ext uri="{FF2B5EF4-FFF2-40B4-BE49-F238E27FC236}">
                  <a16:creationId xmlns:a16="http://schemas.microsoft.com/office/drawing/2014/main" id="{7DA04533-D27C-4614-8328-A12680C6887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257007" y="470083"/>
              <a:ext cx="365760" cy="365760"/>
            </a:xfrm>
            <a:prstGeom prst="rect">
              <a:avLst/>
            </a:prstGeom>
          </p:spPr>
        </p:pic>
      </p:grpSp>
      <p:grpSp>
        <p:nvGrpSpPr>
          <p:cNvPr id="39" name="Group 38">
            <a:extLst>
              <a:ext uri="{FF2B5EF4-FFF2-40B4-BE49-F238E27FC236}">
                <a16:creationId xmlns:a16="http://schemas.microsoft.com/office/drawing/2014/main" id="{09644D3C-D2FA-4C86-8B62-1DCC0FE335D2}"/>
              </a:ext>
            </a:extLst>
          </p:cNvPr>
          <p:cNvGrpSpPr/>
          <p:nvPr/>
        </p:nvGrpSpPr>
        <p:grpSpPr>
          <a:xfrm>
            <a:off x="7234897" y="1258289"/>
            <a:ext cx="753996" cy="1344950"/>
            <a:chOff x="7173496" y="2353864"/>
            <a:chExt cx="753996" cy="1344950"/>
          </a:xfrm>
        </p:grpSpPr>
        <p:grpSp>
          <p:nvGrpSpPr>
            <p:cNvPr id="15" name="Group 14">
              <a:extLst>
                <a:ext uri="{FF2B5EF4-FFF2-40B4-BE49-F238E27FC236}">
                  <a16:creationId xmlns:a16="http://schemas.microsoft.com/office/drawing/2014/main" id="{ED236380-EAA4-43EF-9C4E-8DAA45FDC342}"/>
                </a:ext>
              </a:extLst>
            </p:cNvPr>
            <p:cNvGrpSpPr/>
            <p:nvPr/>
          </p:nvGrpSpPr>
          <p:grpSpPr>
            <a:xfrm>
              <a:off x="7336493" y="2353864"/>
              <a:ext cx="428002" cy="422045"/>
              <a:chOff x="6468440" y="3099775"/>
              <a:chExt cx="428002" cy="422045"/>
            </a:xfrm>
          </p:grpSpPr>
          <p:sp>
            <p:nvSpPr>
              <p:cNvPr id="159" name="Rectangle 158">
                <a:extLst>
                  <a:ext uri="{FF2B5EF4-FFF2-40B4-BE49-F238E27FC236}">
                    <a16:creationId xmlns:a16="http://schemas.microsoft.com/office/drawing/2014/main" id="{54BFA3DF-0DB5-4D0F-96FC-1A8660E4A511}"/>
                  </a:ext>
                </a:extLst>
              </p:cNvPr>
              <p:cNvSpPr/>
              <p:nvPr/>
            </p:nvSpPr>
            <p:spPr>
              <a:xfrm>
                <a:off x="6468440" y="3306376"/>
                <a:ext cx="428002" cy="215444"/>
              </a:xfrm>
              <a:prstGeom prst="rect">
                <a:avLst/>
              </a:prstGeom>
            </p:spPr>
            <p:txBody>
              <a:bodyPr wrap="none" lIns="0" rIns="0">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Arial" panose="020B0604020202020204"/>
                  </a:rPr>
                  <a:t>FortiMail</a:t>
                </a:r>
              </a:p>
            </p:txBody>
          </p:sp>
          <p:pic>
            <p:nvPicPr>
              <p:cNvPr id="164" name="Graphic 10">
                <a:extLst>
                  <a:ext uri="{FF2B5EF4-FFF2-40B4-BE49-F238E27FC236}">
                    <a16:creationId xmlns:a16="http://schemas.microsoft.com/office/drawing/2014/main" id="{F2DD2AFC-CEA5-4722-8E45-1B4246FFA519}"/>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2510" y="3099775"/>
                <a:ext cx="320040" cy="320040"/>
              </a:xfrm>
              <a:prstGeom prst="rect">
                <a:avLst/>
              </a:prstGeom>
            </p:spPr>
          </p:pic>
        </p:grpSp>
        <p:grpSp>
          <p:nvGrpSpPr>
            <p:cNvPr id="36" name="Group 35">
              <a:extLst>
                <a:ext uri="{FF2B5EF4-FFF2-40B4-BE49-F238E27FC236}">
                  <a16:creationId xmlns:a16="http://schemas.microsoft.com/office/drawing/2014/main" id="{F45AF591-4C4D-4E2C-83DD-A36C0F3CCDB0}"/>
                </a:ext>
              </a:extLst>
            </p:cNvPr>
            <p:cNvGrpSpPr/>
            <p:nvPr/>
          </p:nvGrpSpPr>
          <p:grpSpPr>
            <a:xfrm>
              <a:off x="7213425" y="3296369"/>
              <a:ext cx="674139" cy="402445"/>
              <a:chOff x="8376771" y="481244"/>
              <a:chExt cx="674139" cy="402445"/>
            </a:xfrm>
          </p:grpSpPr>
          <p:sp>
            <p:nvSpPr>
              <p:cNvPr id="180" name="TextBox 114">
                <a:extLst>
                  <a:ext uri="{FF2B5EF4-FFF2-40B4-BE49-F238E27FC236}">
                    <a16:creationId xmlns:a16="http://schemas.microsoft.com/office/drawing/2014/main" id="{6914123D-9EE6-4533-A333-77CA7B81B123}"/>
                  </a:ext>
                </a:extLst>
              </p:cNvPr>
              <p:cNvSpPr txBox="1">
                <a:spLocks noChangeArrowheads="1"/>
              </p:cNvSpPr>
              <p:nvPr/>
            </p:nvSpPr>
            <p:spPr bwMode="auto">
              <a:xfrm>
                <a:off x="8376771" y="745190"/>
                <a:ext cx="67413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240" eaLnBrk="1" hangingPunct="1">
                  <a:defRPr/>
                </a:pPr>
                <a:r>
                  <a:rPr lang="en-US" sz="900" b="1" err="1">
                    <a:cs typeface="Helvetica 55 Roman" charset="0"/>
                  </a:rPr>
                  <a:t>FortiPhish</a:t>
                </a:r>
                <a:endParaRPr lang="en-US" sz="900" b="1">
                  <a:cs typeface="Helvetica 55 Roman" charset="0"/>
                </a:endParaRPr>
              </a:p>
            </p:txBody>
          </p:sp>
          <p:pic>
            <p:nvPicPr>
              <p:cNvPr id="181" name="Graphic 11">
                <a:extLst>
                  <a:ext uri="{FF2B5EF4-FFF2-40B4-BE49-F238E27FC236}">
                    <a16:creationId xmlns:a16="http://schemas.microsoft.com/office/drawing/2014/main" id="{02A1AEA0-9496-478A-8082-B1A76981CC8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576680" y="481244"/>
                <a:ext cx="274320" cy="274320"/>
              </a:xfrm>
              <a:prstGeom prst="rect">
                <a:avLst/>
              </a:prstGeom>
            </p:spPr>
          </p:pic>
        </p:grpSp>
        <p:grpSp>
          <p:nvGrpSpPr>
            <p:cNvPr id="35" name="Group 34">
              <a:extLst>
                <a:ext uri="{FF2B5EF4-FFF2-40B4-BE49-F238E27FC236}">
                  <a16:creationId xmlns:a16="http://schemas.microsoft.com/office/drawing/2014/main" id="{BB7FC4B4-26AF-4E74-9EF4-AB630303E0E6}"/>
                </a:ext>
              </a:extLst>
            </p:cNvPr>
            <p:cNvGrpSpPr/>
            <p:nvPr/>
          </p:nvGrpSpPr>
          <p:grpSpPr>
            <a:xfrm>
              <a:off x="7173496" y="2794737"/>
              <a:ext cx="753996" cy="482804"/>
              <a:chOff x="9921648" y="1054623"/>
              <a:chExt cx="753996" cy="482804"/>
            </a:xfrm>
          </p:grpSpPr>
          <p:sp>
            <p:nvSpPr>
              <p:cNvPr id="182" name="TextBox 334">
                <a:extLst>
                  <a:ext uri="{FF2B5EF4-FFF2-40B4-BE49-F238E27FC236}">
                    <a16:creationId xmlns:a16="http://schemas.microsoft.com/office/drawing/2014/main" id="{7ADBA6AE-67E2-4555-92B1-0670DA2A8EF5}"/>
                  </a:ext>
                </a:extLst>
              </p:cNvPr>
              <p:cNvSpPr txBox="1">
                <a:spLocks noChangeArrowheads="1"/>
              </p:cNvSpPr>
              <p:nvPr/>
            </p:nvSpPr>
            <p:spPr bwMode="auto">
              <a:xfrm>
                <a:off x="9921648" y="1260428"/>
                <a:ext cx="75399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900" b="1">
                    <a:cs typeface="Helvetica 55 Roman" charset="0"/>
                  </a:rPr>
                  <a:t>Forti-Authenticator</a:t>
                </a:r>
              </a:p>
            </p:txBody>
          </p:sp>
          <p:pic>
            <p:nvPicPr>
              <p:cNvPr id="183" name="Picture 99">
                <a:extLst>
                  <a:ext uri="{FF2B5EF4-FFF2-40B4-BE49-F238E27FC236}">
                    <a16:creationId xmlns:a16="http://schemas.microsoft.com/office/drawing/2014/main" id="{F4587D81-BBA0-406E-A861-B9EACCC8612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161486" y="1054623"/>
                <a:ext cx="274320" cy="274320"/>
              </a:xfrm>
              <a:prstGeom prst="rect">
                <a:avLst/>
              </a:prstGeom>
            </p:spPr>
          </p:pic>
        </p:grpSp>
      </p:grpSp>
      <p:grpSp>
        <p:nvGrpSpPr>
          <p:cNvPr id="40" name="Group 39">
            <a:extLst>
              <a:ext uri="{FF2B5EF4-FFF2-40B4-BE49-F238E27FC236}">
                <a16:creationId xmlns:a16="http://schemas.microsoft.com/office/drawing/2014/main" id="{0B1D5691-21DB-4D8D-A7EB-626FA9998062}"/>
              </a:ext>
            </a:extLst>
          </p:cNvPr>
          <p:cNvGrpSpPr/>
          <p:nvPr/>
        </p:nvGrpSpPr>
        <p:grpSpPr>
          <a:xfrm>
            <a:off x="8119525" y="1348416"/>
            <a:ext cx="928459" cy="1164696"/>
            <a:chOff x="8040035" y="2444885"/>
            <a:chExt cx="928459" cy="1164696"/>
          </a:xfrm>
        </p:grpSpPr>
        <p:grpSp>
          <p:nvGrpSpPr>
            <p:cNvPr id="33" name="Group 32">
              <a:extLst>
                <a:ext uri="{FF2B5EF4-FFF2-40B4-BE49-F238E27FC236}">
                  <a16:creationId xmlns:a16="http://schemas.microsoft.com/office/drawing/2014/main" id="{EDE9D0B4-F093-4424-B83F-C79D5DCD2F6C}"/>
                </a:ext>
              </a:extLst>
            </p:cNvPr>
            <p:cNvGrpSpPr/>
            <p:nvPr/>
          </p:nvGrpSpPr>
          <p:grpSpPr>
            <a:xfrm>
              <a:off x="8040035" y="2444885"/>
              <a:ext cx="928459" cy="500637"/>
              <a:chOff x="6891080" y="3099775"/>
              <a:chExt cx="928459" cy="500637"/>
            </a:xfrm>
          </p:grpSpPr>
          <p:sp>
            <p:nvSpPr>
              <p:cNvPr id="160" name="Rectangle 159">
                <a:extLst>
                  <a:ext uri="{FF2B5EF4-FFF2-40B4-BE49-F238E27FC236}">
                    <a16:creationId xmlns:a16="http://schemas.microsoft.com/office/drawing/2014/main" id="{AF483D0B-45E0-4CDF-A68E-1FD434BA6383}"/>
                  </a:ext>
                </a:extLst>
              </p:cNvPr>
              <p:cNvSpPr/>
              <p:nvPr/>
            </p:nvSpPr>
            <p:spPr>
              <a:xfrm>
                <a:off x="6891080" y="3369580"/>
                <a:ext cx="928459" cy="230832"/>
              </a:xfrm>
              <a:prstGeom prst="rect">
                <a:avLst/>
              </a:prstGeom>
            </p:spPr>
            <p:txBody>
              <a:bodyPr wrap="none">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Arial" panose="020B0604020202020204"/>
                  </a:rPr>
                  <a:t>FortiSandbox</a:t>
                </a:r>
                <a:endParaRPr kumimoji="0" lang="en-US" sz="800" b="1" i="0" u="none" strike="noStrike" kern="0" cap="none" spc="0" normalizeH="0" baseline="0" noProof="0">
                  <a:ln>
                    <a:noFill/>
                  </a:ln>
                  <a:solidFill>
                    <a:srgbClr val="000000"/>
                  </a:solidFill>
                  <a:effectLst/>
                  <a:uLnTx/>
                  <a:uFillTx/>
                  <a:latin typeface="Arial" panose="020B0604020202020204"/>
                </a:endParaRPr>
              </a:p>
            </p:txBody>
          </p:sp>
          <p:pic>
            <p:nvPicPr>
              <p:cNvPr id="168" name="Graphic 167">
                <a:extLst>
                  <a:ext uri="{FF2B5EF4-FFF2-40B4-BE49-F238E27FC236}">
                    <a16:creationId xmlns:a16="http://schemas.microsoft.com/office/drawing/2014/main" id="{B8797DB3-E82F-4A29-9F23-91A19E5D01B6}"/>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141887" y="3099775"/>
                <a:ext cx="320040" cy="320040"/>
              </a:xfrm>
              <a:prstGeom prst="rect">
                <a:avLst/>
              </a:prstGeom>
            </p:spPr>
          </p:pic>
        </p:grpSp>
        <p:grpSp>
          <p:nvGrpSpPr>
            <p:cNvPr id="37" name="Group 36">
              <a:extLst>
                <a:ext uri="{FF2B5EF4-FFF2-40B4-BE49-F238E27FC236}">
                  <a16:creationId xmlns:a16="http://schemas.microsoft.com/office/drawing/2014/main" id="{C3373E71-EDA3-4029-A737-47570B2DEA81}"/>
                </a:ext>
              </a:extLst>
            </p:cNvPr>
            <p:cNvGrpSpPr/>
            <p:nvPr/>
          </p:nvGrpSpPr>
          <p:grpSpPr>
            <a:xfrm>
              <a:off x="8194457" y="3051777"/>
              <a:ext cx="547913" cy="557804"/>
              <a:chOff x="8990017" y="649767"/>
              <a:chExt cx="547913" cy="557804"/>
            </a:xfrm>
          </p:grpSpPr>
          <p:pic>
            <p:nvPicPr>
              <p:cNvPr id="184" name="Picture 24">
                <a:extLst>
                  <a:ext uri="{FF2B5EF4-FFF2-40B4-BE49-F238E27FC236}">
                    <a16:creationId xmlns:a16="http://schemas.microsoft.com/office/drawing/2014/main" id="{35C277ED-AA7E-456D-8F02-7A7498392CF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126813" y="649767"/>
                <a:ext cx="274320" cy="274320"/>
              </a:xfrm>
              <a:prstGeom prst="rect">
                <a:avLst/>
              </a:prstGeom>
            </p:spPr>
          </p:pic>
          <p:sp>
            <p:nvSpPr>
              <p:cNvPr id="185" name="TextBox 255">
                <a:extLst>
                  <a:ext uri="{FF2B5EF4-FFF2-40B4-BE49-F238E27FC236}">
                    <a16:creationId xmlns:a16="http://schemas.microsoft.com/office/drawing/2014/main" id="{7EFE9794-1E0A-4842-BE72-F8015C334BF8}"/>
                  </a:ext>
                </a:extLst>
              </p:cNvPr>
              <p:cNvSpPr txBox="1">
                <a:spLocks noChangeArrowheads="1"/>
              </p:cNvSpPr>
              <p:nvPr/>
            </p:nvSpPr>
            <p:spPr bwMode="auto">
              <a:xfrm>
                <a:off x="8990017" y="930572"/>
                <a:ext cx="54791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900" b="1">
                    <a:cs typeface="Helvetica 55 Roman" charset="0"/>
                  </a:rPr>
                  <a:t>Threat Feeds</a:t>
                </a:r>
                <a:endParaRPr lang="en-US" sz="1100" b="1">
                  <a:cs typeface="Helvetica 55 Roman" charset="0"/>
                </a:endParaRPr>
              </a:p>
            </p:txBody>
          </p:sp>
        </p:grpSp>
      </p:grpSp>
      <p:cxnSp>
        <p:nvCxnSpPr>
          <p:cNvPr id="43" name="Straight Connector 42">
            <a:extLst>
              <a:ext uri="{FF2B5EF4-FFF2-40B4-BE49-F238E27FC236}">
                <a16:creationId xmlns:a16="http://schemas.microsoft.com/office/drawing/2014/main" id="{C63E3238-A6F8-4940-84DA-263F9C5B4206}"/>
              </a:ext>
            </a:extLst>
          </p:cNvPr>
          <p:cNvCxnSpPr>
            <a:cxnSpLocks/>
          </p:cNvCxnSpPr>
          <p:nvPr/>
        </p:nvCxnSpPr>
        <p:spPr>
          <a:xfrm>
            <a:off x="8043567" y="1340743"/>
            <a:ext cx="0" cy="118004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86" name="Straight Connector 185">
            <a:extLst>
              <a:ext uri="{FF2B5EF4-FFF2-40B4-BE49-F238E27FC236}">
                <a16:creationId xmlns:a16="http://schemas.microsoft.com/office/drawing/2014/main" id="{61029E0C-C2F9-4E09-B718-C3C37A069D09}"/>
              </a:ext>
            </a:extLst>
          </p:cNvPr>
          <p:cNvCxnSpPr>
            <a:cxnSpLocks/>
          </p:cNvCxnSpPr>
          <p:nvPr/>
        </p:nvCxnSpPr>
        <p:spPr>
          <a:xfrm>
            <a:off x="8931563" y="1213743"/>
            <a:ext cx="0" cy="1180043"/>
          </a:xfrm>
          <a:prstGeom prst="line">
            <a:avLst/>
          </a:prstGeom>
          <a:ln w="19050"/>
        </p:spPr>
        <p:style>
          <a:lnRef idx="1">
            <a:schemeClr val="accent3"/>
          </a:lnRef>
          <a:fillRef idx="0">
            <a:schemeClr val="accent3"/>
          </a:fillRef>
          <a:effectRef idx="0">
            <a:schemeClr val="accent3"/>
          </a:effectRef>
          <a:fontRef idx="minor">
            <a:schemeClr val="tx1"/>
          </a:fontRef>
        </p:style>
      </p:cxnSp>
      <p:grpSp>
        <p:nvGrpSpPr>
          <p:cNvPr id="187" name="Group 186">
            <a:extLst>
              <a:ext uri="{FF2B5EF4-FFF2-40B4-BE49-F238E27FC236}">
                <a16:creationId xmlns:a16="http://schemas.microsoft.com/office/drawing/2014/main" id="{B527EBE1-EE33-409D-9C2B-E2894148BAC1}"/>
              </a:ext>
            </a:extLst>
          </p:cNvPr>
          <p:cNvGrpSpPr/>
          <p:nvPr/>
        </p:nvGrpSpPr>
        <p:grpSpPr>
          <a:xfrm>
            <a:off x="10176235" y="1538195"/>
            <a:ext cx="558194" cy="422854"/>
            <a:chOff x="9490970" y="1317700"/>
            <a:chExt cx="558194" cy="422854"/>
          </a:xfrm>
        </p:grpSpPr>
        <p:sp>
          <p:nvSpPr>
            <p:cNvPr id="188" name="TextBox 302">
              <a:extLst>
                <a:ext uri="{FF2B5EF4-FFF2-40B4-BE49-F238E27FC236}">
                  <a16:creationId xmlns:a16="http://schemas.microsoft.com/office/drawing/2014/main" id="{1A6A8DC1-6E58-4057-BDF2-77EC0117043A}"/>
                </a:ext>
              </a:extLst>
            </p:cNvPr>
            <p:cNvSpPr txBox="1">
              <a:spLocks noChangeArrowheads="1"/>
            </p:cNvSpPr>
            <p:nvPr/>
          </p:nvSpPr>
          <p:spPr bwMode="auto">
            <a:xfrm>
              <a:off x="9490970" y="1602055"/>
              <a:ext cx="558194"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900" b="1">
                  <a:cs typeface="Helvetica 55 Roman" charset="0"/>
                </a:rPr>
                <a:t>FortiCWP</a:t>
              </a:r>
            </a:p>
          </p:txBody>
        </p:sp>
        <p:pic>
          <p:nvPicPr>
            <p:cNvPr id="189" name="Graphic 25">
              <a:extLst>
                <a:ext uri="{FF2B5EF4-FFF2-40B4-BE49-F238E27FC236}">
                  <a16:creationId xmlns:a16="http://schemas.microsoft.com/office/drawing/2014/main" id="{28696376-ED91-43F0-8244-5EFC261AC15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632907" y="1317700"/>
              <a:ext cx="274320" cy="274320"/>
            </a:xfrm>
            <a:prstGeom prst="rect">
              <a:avLst/>
            </a:prstGeom>
          </p:spPr>
        </p:pic>
      </p:grpSp>
      <p:grpSp>
        <p:nvGrpSpPr>
          <p:cNvPr id="192" name="Group 191">
            <a:extLst>
              <a:ext uri="{FF2B5EF4-FFF2-40B4-BE49-F238E27FC236}">
                <a16:creationId xmlns:a16="http://schemas.microsoft.com/office/drawing/2014/main" id="{68E31F8F-5B12-41AE-959A-DBD77CFBF6BE}"/>
              </a:ext>
            </a:extLst>
          </p:cNvPr>
          <p:cNvGrpSpPr/>
          <p:nvPr/>
        </p:nvGrpSpPr>
        <p:grpSpPr>
          <a:xfrm>
            <a:off x="10925885" y="1174428"/>
            <a:ext cx="877316" cy="525497"/>
            <a:chOff x="6585664" y="1088069"/>
            <a:chExt cx="877316" cy="525497"/>
          </a:xfrm>
        </p:grpSpPr>
        <p:sp>
          <p:nvSpPr>
            <p:cNvPr id="193" name="TextBox 302">
              <a:extLst>
                <a:ext uri="{FF2B5EF4-FFF2-40B4-BE49-F238E27FC236}">
                  <a16:creationId xmlns:a16="http://schemas.microsoft.com/office/drawing/2014/main" id="{E0251A3C-735E-4A42-90CA-CD46F28DA714}"/>
                </a:ext>
              </a:extLst>
            </p:cNvPr>
            <p:cNvSpPr txBox="1">
              <a:spLocks noChangeArrowheads="1"/>
            </p:cNvSpPr>
            <p:nvPr/>
          </p:nvSpPr>
          <p:spPr bwMode="auto">
            <a:xfrm>
              <a:off x="6585664" y="1382734"/>
              <a:ext cx="87731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900"/>
                </a:lnSpc>
              </a:pPr>
              <a:r>
                <a:rPr lang="en-US" sz="900" b="1">
                  <a:cs typeface="Helvetica 55 Roman" charset="0"/>
                </a:rPr>
                <a:t>Container Guardian</a:t>
              </a:r>
            </a:p>
          </p:txBody>
        </p:sp>
        <p:pic>
          <p:nvPicPr>
            <p:cNvPr id="206" name="Graphic 25">
              <a:extLst>
                <a:ext uri="{FF2B5EF4-FFF2-40B4-BE49-F238E27FC236}">
                  <a16:creationId xmlns:a16="http://schemas.microsoft.com/office/drawing/2014/main" id="{6E62D07B-A12B-4098-944B-16252CCE7B3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889040" y="1088069"/>
              <a:ext cx="274320" cy="274320"/>
            </a:xfrm>
            <a:prstGeom prst="rect">
              <a:avLst/>
            </a:prstGeom>
          </p:spPr>
        </p:pic>
      </p:grpSp>
      <p:grpSp>
        <p:nvGrpSpPr>
          <p:cNvPr id="44" name="Group 43">
            <a:extLst>
              <a:ext uri="{FF2B5EF4-FFF2-40B4-BE49-F238E27FC236}">
                <a16:creationId xmlns:a16="http://schemas.microsoft.com/office/drawing/2014/main" id="{F0984494-8988-4BB9-A290-34F045B7F687}"/>
              </a:ext>
            </a:extLst>
          </p:cNvPr>
          <p:cNvGrpSpPr/>
          <p:nvPr/>
        </p:nvGrpSpPr>
        <p:grpSpPr>
          <a:xfrm>
            <a:off x="10938128" y="1838110"/>
            <a:ext cx="820479" cy="504051"/>
            <a:chOff x="10930475" y="2896733"/>
            <a:chExt cx="820479" cy="504051"/>
          </a:xfrm>
        </p:grpSpPr>
        <p:sp>
          <p:nvSpPr>
            <p:cNvPr id="209" name="TextBox 302">
              <a:extLst>
                <a:ext uri="{FF2B5EF4-FFF2-40B4-BE49-F238E27FC236}">
                  <a16:creationId xmlns:a16="http://schemas.microsoft.com/office/drawing/2014/main" id="{C39911D3-E94F-4B0D-AFF3-D6F9E73E2C0A}"/>
                </a:ext>
              </a:extLst>
            </p:cNvPr>
            <p:cNvSpPr txBox="1">
              <a:spLocks noChangeArrowheads="1"/>
            </p:cNvSpPr>
            <p:nvPr/>
          </p:nvSpPr>
          <p:spPr bwMode="auto">
            <a:xfrm>
              <a:off x="10930475" y="3169952"/>
              <a:ext cx="82047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900"/>
                </a:lnSpc>
              </a:pPr>
              <a:r>
                <a:rPr lang="en-US" sz="900" b="1">
                  <a:cs typeface="Helvetica 55 Roman" charset="0"/>
                </a:rPr>
                <a:t>Storage Guardian</a:t>
              </a:r>
            </a:p>
          </p:txBody>
        </p:sp>
        <p:grpSp>
          <p:nvGrpSpPr>
            <p:cNvPr id="213" name="Group 212">
              <a:extLst>
                <a:ext uri="{FF2B5EF4-FFF2-40B4-BE49-F238E27FC236}">
                  <a16:creationId xmlns:a16="http://schemas.microsoft.com/office/drawing/2014/main" id="{81A58368-F6A9-435C-99F6-DC9CD5DAA615}"/>
                </a:ext>
              </a:extLst>
            </p:cNvPr>
            <p:cNvGrpSpPr>
              <a:grpSpLocks noChangeAspect="1"/>
            </p:cNvGrpSpPr>
            <p:nvPr/>
          </p:nvGrpSpPr>
          <p:grpSpPr>
            <a:xfrm>
              <a:off x="11195607" y="2896733"/>
              <a:ext cx="287391" cy="228601"/>
              <a:chOff x="9843226" y="2496604"/>
              <a:chExt cx="1249498" cy="993889"/>
            </a:xfrm>
          </p:grpSpPr>
          <p:sp>
            <p:nvSpPr>
              <p:cNvPr id="214" name="Freeform: Shape 213">
                <a:extLst>
                  <a:ext uri="{FF2B5EF4-FFF2-40B4-BE49-F238E27FC236}">
                    <a16:creationId xmlns:a16="http://schemas.microsoft.com/office/drawing/2014/main" id="{90D52B51-7B4E-4F6E-A6CC-B5F0249585ED}"/>
                  </a:ext>
                </a:extLst>
              </p:cNvPr>
              <p:cNvSpPr/>
              <p:nvPr/>
            </p:nvSpPr>
            <p:spPr>
              <a:xfrm>
                <a:off x="9959302" y="2852662"/>
                <a:ext cx="584765" cy="637831"/>
              </a:xfrm>
              <a:custGeom>
                <a:avLst/>
                <a:gdLst>
                  <a:gd name="connsiteX0" fmla="*/ 1726674 w 1795956"/>
                  <a:gd name="connsiteY0" fmla="*/ 1777410 h 1958933"/>
                  <a:gd name="connsiteX1" fmla="*/ 991174 w 1795956"/>
                  <a:gd name="connsiteY1" fmla="*/ 1849573 h 1958933"/>
                  <a:gd name="connsiteX2" fmla="*/ 108785 w 1795956"/>
                  <a:gd name="connsiteY2" fmla="*/ 1714906 h 1958933"/>
                  <a:gd name="connsiteX3" fmla="*/ 108785 w 1795956"/>
                  <a:gd name="connsiteY3" fmla="*/ 1595245 h 1958933"/>
                  <a:gd name="connsiteX4" fmla="*/ 357140 w 1795956"/>
                  <a:gd name="connsiteY4" fmla="*/ 1663890 h 1958933"/>
                  <a:gd name="connsiteX5" fmla="*/ 366657 w 1795956"/>
                  <a:gd name="connsiteY5" fmla="*/ 1664692 h 1958933"/>
                  <a:gd name="connsiteX6" fmla="*/ 420856 w 1795956"/>
                  <a:gd name="connsiteY6" fmla="*/ 1615037 h 1958933"/>
                  <a:gd name="connsiteX7" fmla="*/ 376056 w 1795956"/>
                  <a:gd name="connsiteY7" fmla="*/ 1556735 h 1958933"/>
                  <a:gd name="connsiteX8" fmla="*/ 108785 w 1795956"/>
                  <a:gd name="connsiteY8" fmla="*/ 1468130 h 1958933"/>
                  <a:gd name="connsiteX9" fmla="*/ 108785 w 1795956"/>
                  <a:gd name="connsiteY9" fmla="*/ 1347766 h 1958933"/>
                  <a:gd name="connsiteX10" fmla="*/ 109489 w 1795956"/>
                  <a:gd name="connsiteY10" fmla="*/ 1348034 h 1958933"/>
                  <a:gd name="connsiteX11" fmla="*/ 152395 w 1795956"/>
                  <a:gd name="connsiteY11" fmla="*/ 1365663 h 1958933"/>
                  <a:gd name="connsiteX12" fmla="*/ 163273 w 1795956"/>
                  <a:gd name="connsiteY12" fmla="*/ 1369641 h 1958933"/>
                  <a:gd name="connsiteX13" fmla="*/ 211252 w 1795956"/>
                  <a:gd name="connsiteY13" fmla="*/ 1384989 h 1958933"/>
                  <a:gd name="connsiteX14" fmla="*/ 217226 w 1795956"/>
                  <a:gd name="connsiteY14" fmla="*/ 1386568 h 1958933"/>
                  <a:gd name="connsiteX15" fmla="*/ 265744 w 1795956"/>
                  <a:gd name="connsiteY15" fmla="*/ 1398900 h 1958933"/>
                  <a:gd name="connsiteX16" fmla="*/ 278151 w 1795956"/>
                  <a:gd name="connsiteY16" fmla="*/ 1401841 h 1958933"/>
                  <a:gd name="connsiteX17" fmla="*/ 333687 w 1795956"/>
                  <a:gd name="connsiteY17" fmla="*/ 1413254 h 1958933"/>
                  <a:gd name="connsiteX18" fmla="*/ 345000 w 1795956"/>
                  <a:gd name="connsiteY18" fmla="*/ 1415268 h 1958933"/>
                  <a:gd name="connsiteX19" fmla="*/ 396675 w 1795956"/>
                  <a:gd name="connsiteY19" fmla="*/ 1423958 h 1958933"/>
                  <a:gd name="connsiteX20" fmla="*/ 407939 w 1795956"/>
                  <a:gd name="connsiteY20" fmla="*/ 1425761 h 1958933"/>
                  <a:gd name="connsiteX21" fmla="*/ 467770 w 1795956"/>
                  <a:gd name="connsiteY21" fmla="*/ 1434016 h 1958933"/>
                  <a:gd name="connsiteX22" fmla="*/ 481464 w 1795956"/>
                  <a:gd name="connsiteY22" fmla="*/ 1435688 h 1958933"/>
                  <a:gd name="connsiteX23" fmla="*/ 537317 w 1795956"/>
                  <a:gd name="connsiteY23" fmla="*/ 1442053 h 1958933"/>
                  <a:gd name="connsiteX24" fmla="*/ 543676 w 1795956"/>
                  <a:gd name="connsiteY24" fmla="*/ 1442706 h 1958933"/>
                  <a:gd name="connsiteX25" fmla="*/ 604116 w 1795956"/>
                  <a:gd name="connsiteY25" fmla="*/ 1448145 h 1958933"/>
                  <a:gd name="connsiteX26" fmla="*/ 618028 w 1795956"/>
                  <a:gd name="connsiteY26" fmla="*/ 1449289 h 1958933"/>
                  <a:gd name="connsiteX27" fmla="*/ 676448 w 1795956"/>
                  <a:gd name="connsiteY27" fmla="*/ 1453752 h 1958933"/>
                  <a:gd name="connsiteX28" fmla="*/ 680041 w 1795956"/>
                  <a:gd name="connsiteY28" fmla="*/ 1453752 h 1958933"/>
                  <a:gd name="connsiteX29" fmla="*/ 733562 w 1795956"/>
                  <a:gd name="connsiteY29" fmla="*/ 1457009 h 1958933"/>
                  <a:gd name="connsiteX30" fmla="*/ 746454 w 1795956"/>
                  <a:gd name="connsiteY30" fmla="*/ 1457761 h 1958933"/>
                  <a:gd name="connsiteX31" fmla="*/ 797471 w 1795956"/>
                  <a:gd name="connsiteY31" fmla="*/ 1460211 h 1958933"/>
                  <a:gd name="connsiteX32" fmla="*/ 806453 w 1795956"/>
                  <a:gd name="connsiteY32" fmla="*/ 1460602 h 1958933"/>
                  <a:gd name="connsiteX33" fmla="*/ 847685 w 1795956"/>
                  <a:gd name="connsiteY33" fmla="*/ 1462131 h 1958933"/>
                  <a:gd name="connsiteX34" fmla="*/ 857252 w 1795956"/>
                  <a:gd name="connsiteY34" fmla="*/ 1462448 h 1958933"/>
                  <a:gd name="connsiteX35" fmla="*/ 897875 w 1795956"/>
                  <a:gd name="connsiteY35" fmla="*/ 1463543 h 1958933"/>
                  <a:gd name="connsiteX36" fmla="*/ 906739 w 1795956"/>
                  <a:gd name="connsiteY36" fmla="*/ 1463543 h 1958933"/>
                  <a:gd name="connsiteX37" fmla="*/ 937143 w 1795956"/>
                  <a:gd name="connsiteY37" fmla="*/ 1464145 h 1958933"/>
                  <a:gd name="connsiteX38" fmla="*/ 941705 w 1795956"/>
                  <a:gd name="connsiteY38" fmla="*/ 1464145 h 1958933"/>
                  <a:gd name="connsiteX39" fmla="*/ 968366 w 1795956"/>
                  <a:gd name="connsiteY39" fmla="*/ 1464145 h 1958933"/>
                  <a:gd name="connsiteX40" fmla="*/ 991292 w 1795956"/>
                  <a:gd name="connsiteY40" fmla="*/ 1464145 h 1958933"/>
                  <a:gd name="connsiteX41" fmla="*/ 1530423 w 1795956"/>
                  <a:gd name="connsiteY41" fmla="*/ 1430976 h 1958933"/>
                  <a:gd name="connsiteX42" fmla="*/ 1532095 w 1795956"/>
                  <a:gd name="connsiteY42" fmla="*/ 1430373 h 1958933"/>
                  <a:gd name="connsiteX43" fmla="*/ 1533356 w 1795956"/>
                  <a:gd name="connsiteY43" fmla="*/ 1430373 h 1958933"/>
                  <a:gd name="connsiteX44" fmla="*/ 1543750 w 1795956"/>
                  <a:gd name="connsiteY44" fmla="*/ 1427650 h 1958933"/>
                  <a:gd name="connsiteX45" fmla="*/ 1549189 w 1795956"/>
                  <a:gd name="connsiteY45" fmla="*/ 1424492 h 1958933"/>
                  <a:gd name="connsiteX46" fmla="*/ 1551520 w 1795956"/>
                  <a:gd name="connsiteY46" fmla="*/ 1423181 h 1958933"/>
                  <a:gd name="connsiteX47" fmla="*/ 1553317 w 1795956"/>
                  <a:gd name="connsiteY47" fmla="*/ 1422211 h 1958933"/>
                  <a:gd name="connsiteX48" fmla="*/ 1561478 w 1795956"/>
                  <a:gd name="connsiteY48" fmla="*/ 1415703 h 1958933"/>
                  <a:gd name="connsiteX49" fmla="*/ 1563542 w 1795956"/>
                  <a:gd name="connsiteY49" fmla="*/ 1412502 h 1958933"/>
                  <a:gd name="connsiteX50" fmla="*/ 1563542 w 1795956"/>
                  <a:gd name="connsiteY50" fmla="*/ 1412477 h 1958933"/>
                  <a:gd name="connsiteX51" fmla="*/ 1570125 w 1795956"/>
                  <a:gd name="connsiteY51" fmla="*/ 1402108 h 1958933"/>
                  <a:gd name="connsiteX52" fmla="*/ 1572891 w 1795956"/>
                  <a:gd name="connsiteY52" fmla="*/ 1397738 h 1958933"/>
                  <a:gd name="connsiteX53" fmla="*/ 1573376 w 1795956"/>
                  <a:gd name="connsiteY53" fmla="*/ 1395500 h 1958933"/>
                  <a:gd name="connsiteX54" fmla="*/ 1575900 w 1795956"/>
                  <a:gd name="connsiteY54" fmla="*/ 1383484 h 1958933"/>
                  <a:gd name="connsiteX55" fmla="*/ 1577361 w 1795956"/>
                  <a:gd name="connsiteY55" fmla="*/ 1377995 h 1958933"/>
                  <a:gd name="connsiteX56" fmla="*/ 1576652 w 1795956"/>
                  <a:gd name="connsiteY56" fmla="*/ 1374452 h 1958933"/>
                  <a:gd name="connsiteX57" fmla="*/ 1576652 w 1795956"/>
                  <a:gd name="connsiteY57" fmla="*/ 1370760 h 1958933"/>
                  <a:gd name="connsiteX58" fmla="*/ 1574253 w 1795956"/>
                  <a:gd name="connsiteY58" fmla="*/ 1363860 h 1958933"/>
                  <a:gd name="connsiteX59" fmla="*/ 1570946 w 1795956"/>
                  <a:gd name="connsiteY59" fmla="*/ 1354393 h 1958933"/>
                  <a:gd name="connsiteX60" fmla="*/ 1564587 w 1795956"/>
                  <a:gd name="connsiteY60" fmla="*/ 1344702 h 1958933"/>
                  <a:gd name="connsiteX61" fmla="*/ 1561354 w 1795956"/>
                  <a:gd name="connsiteY61" fmla="*/ 1339921 h 1958933"/>
                  <a:gd name="connsiteX62" fmla="*/ 1556673 w 1795956"/>
                  <a:gd name="connsiteY62" fmla="*/ 1335844 h 1958933"/>
                  <a:gd name="connsiteX63" fmla="*/ 1554995 w 1795956"/>
                  <a:gd name="connsiteY63" fmla="*/ 1334433 h 1958933"/>
                  <a:gd name="connsiteX64" fmla="*/ 1553416 w 1795956"/>
                  <a:gd name="connsiteY64" fmla="*/ 1332854 h 1958933"/>
                  <a:gd name="connsiteX65" fmla="*/ 1543632 w 1795956"/>
                  <a:gd name="connsiteY65" fmla="*/ 1327949 h 1958933"/>
                  <a:gd name="connsiteX66" fmla="*/ 1539237 w 1795956"/>
                  <a:gd name="connsiteY66" fmla="*/ 1326544 h 1958933"/>
                  <a:gd name="connsiteX67" fmla="*/ 1535862 w 1795956"/>
                  <a:gd name="connsiteY67" fmla="*/ 1325500 h 1958933"/>
                  <a:gd name="connsiteX68" fmla="*/ 1533238 w 1795956"/>
                  <a:gd name="connsiteY68" fmla="*/ 1324673 h 1958933"/>
                  <a:gd name="connsiteX69" fmla="*/ 1533238 w 1795956"/>
                  <a:gd name="connsiteY69" fmla="*/ 1324698 h 1958933"/>
                  <a:gd name="connsiteX70" fmla="*/ 1517698 w 1795956"/>
                  <a:gd name="connsiteY70" fmla="*/ 1324381 h 1958933"/>
                  <a:gd name="connsiteX71" fmla="*/ 1515634 w 1795956"/>
                  <a:gd name="connsiteY71" fmla="*/ 1324381 h 1958933"/>
                  <a:gd name="connsiteX72" fmla="*/ 991192 w 1795956"/>
                  <a:gd name="connsiteY72" fmla="*/ 1356506 h 1958933"/>
                  <a:gd name="connsiteX73" fmla="*/ 894207 w 1795956"/>
                  <a:gd name="connsiteY73" fmla="*/ 1355537 h 1958933"/>
                  <a:gd name="connsiteX74" fmla="*/ 869125 w 1795956"/>
                  <a:gd name="connsiteY74" fmla="*/ 1354784 h 1958933"/>
                  <a:gd name="connsiteX75" fmla="*/ 802276 w 1795956"/>
                  <a:gd name="connsiteY75" fmla="*/ 1352764 h 1958933"/>
                  <a:gd name="connsiteX76" fmla="*/ 775080 w 1795956"/>
                  <a:gd name="connsiteY76" fmla="*/ 1351359 h 1958933"/>
                  <a:gd name="connsiteX77" fmla="*/ 715734 w 1795956"/>
                  <a:gd name="connsiteY77" fmla="*/ 1348319 h 1958933"/>
                  <a:gd name="connsiteX78" fmla="*/ 686959 w 1795956"/>
                  <a:gd name="connsiteY78" fmla="*/ 1346256 h 1958933"/>
                  <a:gd name="connsiteX79" fmla="*/ 634240 w 1795956"/>
                  <a:gd name="connsiteY79" fmla="*/ 1342395 h 1958933"/>
                  <a:gd name="connsiteX80" fmla="*/ 608623 w 1795956"/>
                  <a:gd name="connsiteY80" fmla="*/ 1339996 h 1958933"/>
                  <a:gd name="connsiteX81" fmla="*/ 558359 w 1795956"/>
                  <a:gd name="connsiteY81" fmla="*/ 1335210 h 1958933"/>
                  <a:gd name="connsiteX82" fmla="*/ 527035 w 1795956"/>
                  <a:gd name="connsiteY82" fmla="*/ 1331517 h 1958933"/>
                  <a:gd name="connsiteX83" fmla="*/ 487917 w 1795956"/>
                  <a:gd name="connsiteY83" fmla="*/ 1326905 h 1958933"/>
                  <a:gd name="connsiteX84" fmla="*/ 461330 w 1795956"/>
                  <a:gd name="connsiteY84" fmla="*/ 1323144 h 1958933"/>
                  <a:gd name="connsiteX85" fmla="*/ 422939 w 1795956"/>
                  <a:gd name="connsiteY85" fmla="*/ 1317705 h 1958933"/>
                  <a:gd name="connsiteX86" fmla="*/ 399870 w 1795956"/>
                  <a:gd name="connsiteY86" fmla="*/ 1313795 h 1958933"/>
                  <a:gd name="connsiteX87" fmla="*/ 363860 w 1795956"/>
                  <a:gd name="connsiteY87" fmla="*/ 1307697 h 1958933"/>
                  <a:gd name="connsiteX88" fmla="*/ 338510 w 1795956"/>
                  <a:gd name="connsiteY88" fmla="*/ 1302699 h 1958933"/>
                  <a:gd name="connsiteX89" fmla="*/ 310612 w 1795956"/>
                  <a:gd name="connsiteY89" fmla="*/ 1297260 h 1958933"/>
                  <a:gd name="connsiteX90" fmla="*/ 286356 w 1795956"/>
                  <a:gd name="connsiteY90" fmla="*/ 1291821 h 1958933"/>
                  <a:gd name="connsiteX91" fmla="*/ 263189 w 1795956"/>
                  <a:gd name="connsiteY91" fmla="*/ 1286382 h 1958933"/>
                  <a:gd name="connsiteX92" fmla="*/ 243396 w 1795956"/>
                  <a:gd name="connsiteY92" fmla="*/ 1280942 h 1958933"/>
                  <a:gd name="connsiteX93" fmla="*/ 221640 w 1795956"/>
                  <a:gd name="connsiteY93" fmla="*/ 1275112 h 1958933"/>
                  <a:gd name="connsiteX94" fmla="*/ 204352 w 1795956"/>
                  <a:gd name="connsiteY94" fmla="*/ 1269672 h 1958933"/>
                  <a:gd name="connsiteX95" fmla="*/ 186456 w 1795956"/>
                  <a:gd name="connsiteY95" fmla="*/ 1264233 h 1958933"/>
                  <a:gd name="connsiteX96" fmla="*/ 172327 w 1795956"/>
                  <a:gd name="connsiteY96" fmla="*/ 1258794 h 1958933"/>
                  <a:gd name="connsiteX97" fmla="*/ 157418 w 1795956"/>
                  <a:gd name="connsiteY97" fmla="*/ 1253355 h 1958933"/>
                  <a:gd name="connsiteX98" fmla="*/ 146539 w 1795956"/>
                  <a:gd name="connsiteY98" fmla="*/ 1248183 h 1958933"/>
                  <a:gd name="connsiteX99" fmla="*/ 134690 w 1795956"/>
                  <a:gd name="connsiteY99" fmla="*/ 1242744 h 1958933"/>
                  <a:gd name="connsiteX100" fmla="*/ 126920 w 1795956"/>
                  <a:gd name="connsiteY100" fmla="*/ 1237839 h 1958933"/>
                  <a:gd name="connsiteX101" fmla="*/ 118445 w 1795956"/>
                  <a:gd name="connsiteY101" fmla="*/ 1232400 h 1958933"/>
                  <a:gd name="connsiteX102" fmla="*/ 118397 w 1795956"/>
                  <a:gd name="connsiteY102" fmla="*/ 1232400 h 1958933"/>
                  <a:gd name="connsiteX103" fmla="*/ 113953 w 1795956"/>
                  <a:gd name="connsiteY103" fmla="*/ 1227981 h 1958933"/>
                  <a:gd name="connsiteX104" fmla="*/ 108514 w 1795956"/>
                  <a:gd name="connsiteY104" fmla="*/ 1222541 h 1958933"/>
                  <a:gd name="connsiteX105" fmla="*/ 108514 w 1795956"/>
                  <a:gd name="connsiteY105" fmla="*/ 1102880 h 1958933"/>
                  <a:gd name="connsiteX106" fmla="*/ 356867 w 1795956"/>
                  <a:gd name="connsiteY106" fmla="*/ 1171476 h 1958933"/>
                  <a:gd name="connsiteX107" fmla="*/ 366390 w 1795956"/>
                  <a:gd name="connsiteY107" fmla="*/ 1172302 h 1958933"/>
                  <a:gd name="connsiteX108" fmla="*/ 420583 w 1795956"/>
                  <a:gd name="connsiteY108" fmla="*/ 1122623 h 1958933"/>
                  <a:gd name="connsiteX109" fmla="*/ 375783 w 1795956"/>
                  <a:gd name="connsiteY109" fmla="*/ 1064321 h 1958933"/>
                  <a:gd name="connsiteX110" fmla="*/ 108514 w 1795956"/>
                  <a:gd name="connsiteY110" fmla="*/ 975716 h 1958933"/>
                  <a:gd name="connsiteX111" fmla="*/ 108514 w 1795956"/>
                  <a:gd name="connsiteY111" fmla="*/ 854643 h 1958933"/>
                  <a:gd name="connsiteX112" fmla="*/ 109218 w 1795956"/>
                  <a:gd name="connsiteY112" fmla="*/ 854911 h 1958933"/>
                  <a:gd name="connsiteX113" fmla="*/ 152124 w 1795956"/>
                  <a:gd name="connsiteY113" fmla="*/ 872540 h 1958933"/>
                  <a:gd name="connsiteX114" fmla="*/ 163002 w 1795956"/>
                  <a:gd name="connsiteY114" fmla="*/ 876518 h 1958933"/>
                  <a:gd name="connsiteX115" fmla="*/ 210985 w 1795956"/>
                  <a:gd name="connsiteY115" fmla="*/ 891791 h 1958933"/>
                  <a:gd name="connsiteX116" fmla="*/ 216959 w 1795956"/>
                  <a:gd name="connsiteY116" fmla="*/ 893420 h 1958933"/>
                  <a:gd name="connsiteX117" fmla="*/ 265470 w 1795956"/>
                  <a:gd name="connsiteY117" fmla="*/ 905753 h 1958933"/>
                  <a:gd name="connsiteX118" fmla="*/ 277884 w 1795956"/>
                  <a:gd name="connsiteY118" fmla="*/ 908643 h 1958933"/>
                  <a:gd name="connsiteX119" fmla="*/ 333413 w 1795956"/>
                  <a:gd name="connsiteY119" fmla="*/ 920131 h 1958933"/>
                  <a:gd name="connsiteX120" fmla="*/ 344727 w 1795956"/>
                  <a:gd name="connsiteY120" fmla="*/ 922145 h 1958933"/>
                  <a:gd name="connsiteX121" fmla="*/ 396402 w 1795956"/>
                  <a:gd name="connsiteY121" fmla="*/ 930841 h 1958933"/>
                  <a:gd name="connsiteX122" fmla="*/ 407666 w 1795956"/>
                  <a:gd name="connsiteY122" fmla="*/ 932588 h 1958933"/>
                  <a:gd name="connsiteX123" fmla="*/ 467496 w 1795956"/>
                  <a:gd name="connsiteY123" fmla="*/ 940843 h 1958933"/>
                  <a:gd name="connsiteX124" fmla="*/ 481197 w 1795956"/>
                  <a:gd name="connsiteY124" fmla="*/ 942515 h 1958933"/>
                  <a:gd name="connsiteX125" fmla="*/ 537043 w 1795956"/>
                  <a:gd name="connsiteY125" fmla="*/ 948881 h 1958933"/>
                  <a:gd name="connsiteX126" fmla="*/ 543402 w 1795956"/>
                  <a:gd name="connsiteY126" fmla="*/ 949583 h 1958933"/>
                  <a:gd name="connsiteX127" fmla="*/ 603842 w 1795956"/>
                  <a:gd name="connsiteY127" fmla="*/ 955022 h 1958933"/>
                  <a:gd name="connsiteX128" fmla="*/ 617754 w 1795956"/>
                  <a:gd name="connsiteY128" fmla="*/ 956216 h 1958933"/>
                  <a:gd name="connsiteX129" fmla="*/ 676180 w 1795956"/>
                  <a:gd name="connsiteY129" fmla="*/ 960679 h 1958933"/>
                  <a:gd name="connsiteX130" fmla="*/ 679773 w 1795956"/>
                  <a:gd name="connsiteY130" fmla="*/ 960679 h 1958933"/>
                  <a:gd name="connsiteX131" fmla="*/ 733289 w 1795956"/>
                  <a:gd name="connsiteY131" fmla="*/ 963936 h 1958933"/>
                  <a:gd name="connsiteX132" fmla="*/ 746181 w 1795956"/>
                  <a:gd name="connsiteY132" fmla="*/ 964639 h 1958933"/>
                  <a:gd name="connsiteX133" fmla="*/ 797197 w 1795956"/>
                  <a:gd name="connsiteY133" fmla="*/ 967094 h 1958933"/>
                  <a:gd name="connsiteX134" fmla="*/ 806186 w 1795956"/>
                  <a:gd name="connsiteY134" fmla="*/ 967479 h 1958933"/>
                  <a:gd name="connsiteX135" fmla="*/ 847418 w 1795956"/>
                  <a:gd name="connsiteY135" fmla="*/ 969009 h 1958933"/>
                  <a:gd name="connsiteX136" fmla="*/ 856985 w 1795956"/>
                  <a:gd name="connsiteY136" fmla="*/ 969326 h 1958933"/>
                  <a:gd name="connsiteX137" fmla="*/ 897608 w 1795956"/>
                  <a:gd name="connsiteY137" fmla="*/ 970420 h 1958933"/>
                  <a:gd name="connsiteX138" fmla="*/ 906472 w 1795956"/>
                  <a:gd name="connsiteY138" fmla="*/ 970420 h 1958933"/>
                  <a:gd name="connsiteX139" fmla="*/ 936869 w 1795956"/>
                  <a:gd name="connsiteY139" fmla="*/ 970954 h 1958933"/>
                  <a:gd name="connsiteX140" fmla="*/ 941438 w 1795956"/>
                  <a:gd name="connsiteY140" fmla="*/ 970954 h 1958933"/>
                  <a:gd name="connsiteX141" fmla="*/ 968099 w 1795956"/>
                  <a:gd name="connsiteY141" fmla="*/ 971222 h 1958933"/>
                  <a:gd name="connsiteX142" fmla="*/ 990993 w 1795956"/>
                  <a:gd name="connsiteY142" fmla="*/ 971222 h 1958933"/>
                  <a:gd name="connsiteX143" fmla="*/ 1364183 w 1795956"/>
                  <a:gd name="connsiteY143" fmla="*/ 956166 h 1958933"/>
                  <a:gd name="connsiteX144" fmla="*/ 1364183 w 1795956"/>
                  <a:gd name="connsiteY144" fmla="*/ 956191 h 1958933"/>
                  <a:gd name="connsiteX145" fmla="*/ 1413819 w 1795956"/>
                  <a:gd name="connsiteY145" fmla="*/ 897429 h 1958933"/>
                  <a:gd name="connsiteX146" fmla="*/ 1355057 w 1795956"/>
                  <a:gd name="connsiteY146" fmla="*/ 847793 h 1958933"/>
                  <a:gd name="connsiteX147" fmla="*/ 991024 w 1795956"/>
                  <a:gd name="connsiteY147" fmla="*/ 862482 h 1958933"/>
                  <a:gd name="connsiteX148" fmla="*/ 894039 w 1795956"/>
                  <a:gd name="connsiteY148" fmla="*/ 861512 h 1958933"/>
                  <a:gd name="connsiteX149" fmla="*/ 873371 w 1795956"/>
                  <a:gd name="connsiteY149" fmla="*/ 860860 h 1958933"/>
                  <a:gd name="connsiteX150" fmla="*/ 802127 w 1795956"/>
                  <a:gd name="connsiteY150" fmla="*/ 858672 h 1958933"/>
                  <a:gd name="connsiteX151" fmla="*/ 785374 w 1795956"/>
                  <a:gd name="connsiteY151" fmla="*/ 857845 h 1958933"/>
                  <a:gd name="connsiteX152" fmla="*/ 715492 w 1795956"/>
                  <a:gd name="connsiteY152" fmla="*/ 854252 h 1958933"/>
                  <a:gd name="connsiteX153" fmla="*/ 695581 w 1795956"/>
                  <a:gd name="connsiteY153" fmla="*/ 852797 h 1958933"/>
                  <a:gd name="connsiteX154" fmla="*/ 633954 w 1795956"/>
                  <a:gd name="connsiteY154" fmla="*/ 848328 h 1958933"/>
                  <a:gd name="connsiteX155" fmla="*/ 623392 w 1795956"/>
                  <a:gd name="connsiteY155" fmla="*/ 847284 h 1958933"/>
                  <a:gd name="connsiteX156" fmla="*/ 558122 w 1795956"/>
                  <a:gd name="connsiteY156" fmla="*/ 841092 h 1958933"/>
                  <a:gd name="connsiteX157" fmla="*/ 541196 w 1795956"/>
                  <a:gd name="connsiteY157" fmla="*/ 839128 h 1958933"/>
                  <a:gd name="connsiteX158" fmla="*/ 487631 w 1795956"/>
                  <a:gd name="connsiteY158" fmla="*/ 832763 h 1958933"/>
                  <a:gd name="connsiteX159" fmla="*/ 472892 w 1795956"/>
                  <a:gd name="connsiteY159" fmla="*/ 830699 h 1958933"/>
                  <a:gd name="connsiteX160" fmla="*/ 422678 w 1795956"/>
                  <a:gd name="connsiteY160" fmla="*/ 823513 h 1958933"/>
                  <a:gd name="connsiteX161" fmla="*/ 411799 w 1795956"/>
                  <a:gd name="connsiteY161" fmla="*/ 821667 h 1958933"/>
                  <a:gd name="connsiteX162" fmla="*/ 363599 w 1795956"/>
                  <a:gd name="connsiteY162" fmla="*/ 813511 h 1958933"/>
                  <a:gd name="connsiteX163" fmla="*/ 347281 w 1795956"/>
                  <a:gd name="connsiteY163" fmla="*/ 810303 h 1958933"/>
                  <a:gd name="connsiteX164" fmla="*/ 310395 w 1795956"/>
                  <a:gd name="connsiteY164" fmla="*/ 802968 h 1958933"/>
                  <a:gd name="connsiteX165" fmla="*/ 293157 w 1795956"/>
                  <a:gd name="connsiteY165" fmla="*/ 798990 h 1958933"/>
                  <a:gd name="connsiteX166" fmla="*/ 262971 w 1795956"/>
                  <a:gd name="connsiteY166" fmla="*/ 791972 h 1958933"/>
                  <a:gd name="connsiteX167" fmla="*/ 248332 w 1795956"/>
                  <a:gd name="connsiteY167" fmla="*/ 787987 h 1958933"/>
                  <a:gd name="connsiteX168" fmla="*/ 221571 w 1795956"/>
                  <a:gd name="connsiteY168" fmla="*/ 780752 h 1958933"/>
                  <a:gd name="connsiteX169" fmla="*/ 208412 w 1795956"/>
                  <a:gd name="connsiteY169" fmla="*/ 776575 h 1958933"/>
                  <a:gd name="connsiteX170" fmla="*/ 186387 w 1795956"/>
                  <a:gd name="connsiteY170" fmla="*/ 769507 h 1958933"/>
                  <a:gd name="connsiteX171" fmla="*/ 174246 w 1795956"/>
                  <a:gd name="connsiteY171" fmla="*/ 764894 h 1958933"/>
                  <a:gd name="connsiteX172" fmla="*/ 157321 w 1795956"/>
                  <a:gd name="connsiteY172" fmla="*/ 758411 h 1958933"/>
                  <a:gd name="connsiteX173" fmla="*/ 147584 w 1795956"/>
                  <a:gd name="connsiteY173" fmla="*/ 753798 h 1958933"/>
                  <a:gd name="connsiteX174" fmla="*/ 134642 w 1795956"/>
                  <a:gd name="connsiteY174" fmla="*/ 747657 h 1958933"/>
                  <a:gd name="connsiteX175" fmla="*/ 127091 w 1795956"/>
                  <a:gd name="connsiteY175" fmla="*/ 742870 h 1958933"/>
                  <a:gd name="connsiteX176" fmla="*/ 118398 w 1795956"/>
                  <a:gd name="connsiteY176" fmla="*/ 737431 h 1958933"/>
                  <a:gd name="connsiteX177" fmla="*/ 114003 w 1795956"/>
                  <a:gd name="connsiteY177" fmla="*/ 733086 h 1958933"/>
                  <a:gd name="connsiteX178" fmla="*/ 108563 w 1795956"/>
                  <a:gd name="connsiteY178" fmla="*/ 727647 h 1958933"/>
                  <a:gd name="connsiteX179" fmla="*/ 108563 w 1795956"/>
                  <a:gd name="connsiteY179" fmla="*/ 607986 h 1958933"/>
                  <a:gd name="connsiteX180" fmla="*/ 356917 w 1795956"/>
                  <a:gd name="connsiteY180" fmla="*/ 676606 h 1958933"/>
                  <a:gd name="connsiteX181" fmla="*/ 366440 w 1795956"/>
                  <a:gd name="connsiteY181" fmla="*/ 677433 h 1958933"/>
                  <a:gd name="connsiteX182" fmla="*/ 420633 w 1795956"/>
                  <a:gd name="connsiteY182" fmla="*/ 627753 h 1958933"/>
                  <a:gd name="connsiteX183" fmla="*/ 375832 w 1795956"/>
                  <a:gd name="connsiteY183" fmla="*/ 569476 h 1958933"/>
                  <a:gd name="connsiteX184" fmla="*/ 108563 w 1795956"/>
                  <a:gd name="connsiteY184" fmla="*/ 480871 h 1958933"/>
                  <a:gd name="connsiteX185" fmla="*/ 108563 w 1795956"/>
                  <a:gd name="connsiteY185" fmla="*/ 361477 h 1958933"/>
                  <a:gd name="connsiteX186" fmla="*/ 109268 w 1795956"/>
                  <a:gd name="connsiteY186" fmla="*/ 361744 h 1958933"/>
                  <a:gd name="connsiteX187" fmla="*/ 152174 w 1795956"/>
                  <a:gd name="connsiteY187" fmla="*/ 379373 h 1958933"/>
                  <a:gd name="connsiteX188" fmla="*/ 163052 w 1795956"/>
                  <a:gd name="connsiteY188" fmla="*/ 383352 h 1958933"/>
                  <a:gd name="connsiteX189" fmla="*/ 211035 w 1795956"/>
                  <a:gd name="connsiteY189" fmla="*/ 398625 h 1958933"/>
                  <a:gd name="connsiteX190" fmla="*/ 217009 w 1795956"/>
                  <a:gd name="connsiteY190" fmla="*/ 400254 h 1958933"/>
                  <a:gd name="connsiteX191" fmla="*/ 265520 w 1795956"/>
                  <a:gd name="connsiteY191" fmla="*/ 412586 h 1958933"/>
                  <a:gd name="connsiteX192" fmla="*/ 277934 w 1795956"/>
                  <a:gd name="connsiteY192" fmla="*/ 415477 h 1958933"/>
                  <a:gd name="connsiteX193" fmla="*/ 333463 w 1795956"/>
                  <a:gd name="connsiteY193" fmla="*/ 426964 h 1958933"/>
                  <a:gd name="connsiteX194" fmla="*/ 344776 w 1795956"/>
                  <a:gd name="connsiteY194" fmla="*/ 428979 h 1958933"/>
                  <a:gd name="connsiteX195" fmla="*/ 396452 w 1795956"/>
                  <a:gd name="connsiteY195" fmla="*/ 437669 h 1958933"/>
                  <a:gd name="connsiteX196" fmla="*/ 407715 w 1795956"/>
                  <a:gd name="connsiteY196" fmla="*/ 439465 h 1958933"/>
                  <a:gd name="connsiteX197" fmla="*/ 467546 w 1795956"/>
                  <a:gd name="connsiteY197" fmla="*/ 447677 h 1958933"/>
                  <a:gd name="connsiteX198" fmla="*/ 481247 w 1795956"/>
                  <a:gd name="connsiteY198" fmla="*/ 449349 h 1958933"/>
                  <a:gd name="connsiteX199" fmla="*/ 537093 w 1795956"/>
                  <a:gd name="connsiteY199" fmla="*/ 455714 h 1958933"/>
                  <a:gd name="connsiteX200" fmla="*/ 543452 w 1795956"/>
                  <a:gd name="connsiteY200" fmla="*/ 456417 h 1958933"/>
                  <a:gd name="connsiteX201" fmla="*/ 603892 w 1795956"/>
                  <a:gd name="connsiteY201" fmla="*/ 461856 h 1958933"/>
                  <a:gd name="connsiteX202" fmla="*/ 617804 w 1795956"/>
                  <a:gd name="connsiteY202" fmla="*/ 463000 h 1958933"/>
                  <a:gd name="connsiteX203" fmla="*/ 676230 w 1795956"/>
                  <a:gd name="connsiteY203" fmla="*/ 467463 h 1958933"/>
                  <a:gd name="connsiteX204" fmla="*/ 679823 w 1795956"/>
                  <a:gd name="connsiteY204" fmla="*/ 467463 h 1958933"/>
                  <a:gd name="connsiteX205" fmla="*/ 733338 w 1795956"/>
                  <a:gd name="connsiteY205" fmla="*/ 470720 h 1958933"/>
                  <a:gd name="connsiteX206" fmla="*/ 746231 w 1795956"/>
                  <a:gd name="connsiteY206" fmla="*/ 471423 h 1958933"/>
                  <a:gd name="connsiteX207" fmla="*/ 797247 w 1795956"/>
                  <a:gd name="connsiteY207" fmla="*/ 473921 h 1958933"/>
                  <a:gd name="connsiteX208" fmla="*/ 806236 w 1795956"/>
                  <a:gd name="connsiteY208" fmla="*/ 474238 h 1958933"/>
                  <a:gd name="connsiteX209" fmla="*/ 847468 w 1795956"/>
                  <a:gd name="connsiteY209" fmla="*/ 475768 h 1958933"/>
                  <a:gd name="connsiteX210" fmla="*/ 857034 w 1795956"/>
                  <a:gd name="connsiteY210" fmla="*/ 476085 h 1958933"/>
                  <a:gd name="connsiteX211" fmla="*/ 897657 w 1795956"/>
                  <a:gd name="connsiteY211" fmla="*/ 477228 h 1958933"/>
                  <a:gd name="connsiteX212" fmla="*/ 906521 w 1795956"/>
                  <a:gd name="connsiteY212" fmla="*/ 477228 h 1958933"/>
                  <a:gd name="connsiteX213" fmla="*/ 936919 w 1795956"/>
                  <a:gd name="connsiteY213" fmla="*/ 477763 h 1958933"/>
                  <a:gd name="connsiteX214" fmla="*/ 941488 w 1795956"/>
                  <a:gd name="connsiteY214" fmla="*/ 477763 h 1958933"/>
                  <a:gd name="connsiteX215" fmla="*/ 968149 w 1795956"/>
                  <a:gd name="connsiteY215" fmla="*/ 478030 h 1958933"/>
                  <a:gd name="connsiteX216" fmla="*/ 991043 w 1795956"/>
                  <a:gd name="connsiteY216" fmla="*/ 478030 h 1958933"/>
                  <a:gd name="connsiteX217" fmla="*/ 991068 w 1795956"/>
                  <a:gd name="connsiteY217" fmla="*/ 478074 h 1958933"/>
                  <a:gd name="connsiteX218" fmla="*/ 1474763 w 1795956"/>
                  <a:gd name="connsiteY218" fmla="*/ 451922 h 1958933"/>
                  <a:gd name="connsiteX219" fmla="*/ 1511942 w 1795956"/>
                  <a:gd name="connsiteY219" fmla="*/ 431987 h 1958933"/>
                  <a:gd name="connsiteX220" fmla="*/ 1523690 w 1795956"/>
                  <a:gd name="connsiteY220" fmla="*/ 391464 h 1958933"/>
                  <a:gd name="connsiteX221" fmla="*/ 1502934 w 1795956"/>
                  <a:gd name="connsiteY221" fmla="*/ 354751 h 1958933"/>
                  <a:gd name="connsiteX222" fmla="*/ 1462162 w 1795956"/>
                  <a:gd name="connsiteY222" fmla="*/ 343898 h 1958933"/>
                  <a:gd name="connsiteX223" fmla="*/ 991068 w 1795956"/>
                  <a:gd name="connsiteY223" fmla="*/ 369291 h 1958933"/>
                  <a:gd name="connsiteX224" fmla="*/ 895444 w 1795956"/>
                  <a:gd name="connsiteY224" fmla="*/ 368321 h 1958933"/>
                  <a:gd name="connsiteX225" fmla="*/ 863561 w 1795956"/>
                  <a:gd name="connsiteY225" fmla="*/ 367401 h 1958933"/>
                  <a:gd name="connsiteX226" fmla="*/ 804557 w 1795956"/>
                  <a:gd name="connsiteY226" fmla="*/ 365605 h 1958933"/>
                  <a:gd name="connsiteX227" fmla="*/ 769517 w 1795956"/>
                  <a:gd name="connsiteY227" fmla="*/ 363852 h 1958933"/>
                  <a:gd name="connsiteX228" fmla="*/ 718985 w 1795956"/>
                  <a:gd name="connsiteY228" fmla="*/ 361235 h 1958933"/>
                  <a:gd name="connsiteX229" fmla="*/ 684019 w 1795956"/>
                  <a:gd name="connsiteY229" fmla="*/ 358779 h 1958933"/>
                  <a:gd name="connsiteX230" fmla="*/ 638224 w 1795956"/>
                  <a:gd name="connsiteY230" fmla="*/ 355454 h 1958933"/>
                  <a:gd name="connsiteX231" fmla="*/ 604980 w 1795956"/>
                  <a:gd name="connsiteY231" fmla="*/ 352346 h 1958933"/>
                  <a:gd name="connsiteX232" fmla="*/ 563046 w 1795956"/>
                  <a:gd name="connsiteY232" fmla="*/ 348361 h 1958933"/>
                  <a:gd name="connsiteX233" fmla="*/ 531020 w 1795956"/>
                  <a:gd name="connsiteY233" fmla="*/ 344718 h 1958933"/>
                  <a:gd name="connsiteX234" fmla="*/ 492946 w 1795956"/>
                  <a:gd name="connsiteY234" fmla="*/ 340255 h 1958933"/>
                  <a:gd name="connsiteX235" fmla="*/ 463518 w 1795956"/>
                  <a:gd name="connsiteY235" fmla="*/ 336171 h 1958933"/>
                  <a:gd name="connsiteX236" fmla="*/ 428328 w 1795956"/>
                  <a:gd name="connsiteY236" fmla="*/ 331173 h 1958933"/>
                  <a:gd name="connsiteX237" fmla="*/ 401449 w 1795956"/>
                  <a:gd name="connsiteY237" fmla="*/ 326778 h 1958933"/>
                  <a:gd name="connsiteX238" fmla="*/ 369473 w 1795956"/>
                  <a:gd name="connsiteY238" fmla="*/ 321339 h 1958933"/>
                  <a:gd name="connsiteX239" fmla="*/ 344826 w 1795956"/>
                  <a:gd name="connsiteY239" fmla="*/ 316652 h 1958933"/>
                  <a:gd name="connsiteX240" fmla="*/ 316219 w 1795956"/>
                  <a:gd name="connsiteY240" fmla="*/ 311213 h 1958933"/>
                  <a:gd name="connsiteX241" fmla="*/ 293978 w 1795956"/>
                  <a:gd name="connsiteY241" fmla="*/ 306259 h 1958933"/>
                  <a:gd name="connsiteX242" fmla="*/ 268796 w 1795956"/>
                  <a:gd name="connsiteY242" fmla="*/ 300428 h 1958933"/>
                  <a:gd name="connsiteX243" fmla="*/ 249153 w 1795956"/>
                  <a:gd name="connsiteY243" fmla="*/ 295381 h 1958933"/>
                  <a:gd name="connsiteX244" fmla="*/ 227129 w 1795956"/>
                  <a:gd name="connsiteY244" fmla="*/ 289407 h 1958933"/>
                  <a:gd name="connsiteX245" fmla="*/ 210158 w 1795956"/>
                  <a:gd name="connsiteY245" fmla="*/ 284285 h 1958933"/>
                  <a:gd name="connsiteX246" fmla="*/ 191553 w 1795956"/>
                  <a:gd name="connsiteY246" fmla="*/ 278311 h 1958933"/>
                  <a:gd name="connsiteX247" fmla="*/ 177254 w 1795956"/>
                  <a:gd name="connsiteY247" fmla="*/ 273182 h 1958933"/>
                  <a:gd name="connsiteX248" fmla="*/ 161908 w 1795956"/>
                  <a:gd name="connsiteY248" fmla="*/ 267308 h 1958933"/>
                  <a:gd name="connsiteX249" fmla="*/ 150422 w 1795956"/>
                  <a:gd name="connsiteY249" fmla="*/ 262304 h 1958933"/>
                  <a:gd name="connsiteX250" fmla="*/ 138499 w 1795956"/>
                  <a:gd name="connsiteY250" fmla="*/ 256604 h 1958933"/>
                  <a:gd name="connsiteX251" fmla="*/ 129807 w 1795956"/>
                  <a:gd name="connsiteY251" fmla="*/ 251818 h 1958933"/>
                  <a:gd name="connsiteX252" fmla="*/ 121259 w 1795956"/>
                  <a:gd name="connsiteY252" fmla="*/ 246378 h 1958933"/>
                  <a:gd name="connsiteX253" fmla="*/ 115504 w 1795956"/>
                  <a:gd name="connsiteY253" fmla="*/ 241816 h 1958933"/>
                  <a:gd name="connsiteX254" fmla="*/ 112348 w 1795956"/>
                  <a:gd name="connsiteY254" fmla="*/ 238658 h 1958933"/>
                  <a:gd name="connsiteX255" fmla="*/ 991192 w 1795956"/>
                  <a:gd name="connsiteY255" fmla="*/ 109038 h 1958933"/>
                  <a:gd name="connsiteX256" fmla="*/ 1674539 w 1795956"/>
                  <a:gd name="connsiteY256" fmla="*/ 168869 h 1958933"/>
                  <a:gd name="connsiteX257" fmla="*/ 1715820 w 1795956"/>
                  <a:gd name="connsiteY257" fmla="*/ 161751 h 1958933"/>
                  <a:gd name="connsiteX258" fmla="*/ 1739809 w 1795956"/>
                  <a:gd name="connsiteY258" fmla="*/ 127419 h 1958933"/>
                  <a:gd name="connsiteX259" fmla="*/ 1732281 w 1795956"/>
                  <a:gd name="connsiteY259" fmla="*/ 86237 h 1958933"/>
                  <a:gd name="connsiteX260" fmla="*/ 1697706 w 1795956"/>
                  <a:gd name="connsiteY260" fmla="*/ 62585 h 1958933"/>
                  <a:gd name="connsiteX261" fmla="*/ 991174 w 1795956"/>
                  <a:gd name="connsiteY261" fmla="*/ 255 h 1958933"/>
                  <a:gd name="connsiteX262" fmla="*/ 0 w 1795956"/>
                  <a:gd name="connsiteY262" fmla="*/ 239578 h 1958933"/>
                  <a:gd name="connsiteX263" fmla="*/ 0 w 1795956"/>
                  <a:gd name="connsiteY263" fmla="*/ 1719027 h 1958933"/>
                  <a:gd name="connsiteX264" fmla="*/ 991174 w 1795956"/>
                  <a:gd name="connsiteY264" fmla="*/ 1958350 h 1958933"/>
                  <a:gd name="connsiteX265" fmla="*/ 1754336 w 1795956"/>
                  <a:gd name="connsiteY265" fmla="*/ 1882587 h 1958933"/>
                  <a:gd name="connsiteX266" fmla="*/ 1788258 w 1795956"/>
                  <a:gd name="connsiteY266" fmla="*/ 1857604 h 1958933"/>
                  <a:gd name="connsiteX267" fmla="*/ 1794182 w 1795956"/>
                  <a:gd name="connsiteY267" fmla="*/ 1815888 h 1958933"/>
                  <a:gd name="connsiteX268" fmla="*/ 1768515 w 1795956"/>
                  <a:gd name="connsiteY268" fmla="*/ 1782476 h 1958933"/>
                  <a:gd name="connsiteX269" fmla="*/ 1726699 w 1795956"/>
                  <a:gd name="connsiteY269" fmla="*/ 1777397 h 195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1795956" h="1958933">
                    <a:moveTo>
                      <a:pt x="1726674" y="1777410"/>
                    </a:moveTo>
                    <a:cubicBezTo>
                      <a:pt x="1485119" y="1829787"/>
                      <a:pt x="1238292" y="1854018"/>
                      <a:pt x="991174" y="1849573"/>
                    </a:cubicBezTo>
                    <a:cubicBezTo>
                      <a:pt x="461119" y="1849573"/>
                      <a:pt x="143533" y="1764294"/>
                      <a:pt x="108785" y="1714906"/>
                    </a:cubicBezTo>
                    <a:lnTo>
                      <a:pt x="108785" y="1595245"/>
                    </a:lnTo>
                    <a:cubicBezTo>
                      <a:pt x="188427" y="1628221"/>
                      <a:pt x="271860" y="1651265"/>
                      <a:pt x="357140" y="1663890"/>
                    </a:cubicBezTo>
                    <a:cubicBezTo>
                      <a:pt x="360273" y="1664424"/>
                      <a:pt x="363456" y="1664692"/>
                      <a:pt x="366657" y="1664692"/>
                    </a:cubicBezTo>
                    <a:cubicBezTo>
                      <a:pt x="394873" y="1664716"/>
                      <a:pt x="418401" y="1643128"/>
                      <a:pt x="420856" y="1615037"/>
                    </a:cubicBezTo>
                    <a:cubicBezTo>
                      <a:pt x="423312" y="1586915"/>
                      <a:pt x="403861" y="1561590"/>
                      <a:pt x="376056" y="1556735"/>
                    </a:cubicBezTo>
                    <a:cubicBezTo>
                      <a:pt x="185635" y="1523224"/>
                      <a:pt x="120198" y="1482968"/>
                      <a:pt x="108785" y="1468130"/>
                    </a:cubicBezTo>
                    <a:lnTo>
                      <a:pt x="108785" y="1347766"/>
                    </a:lnTo>
                    <a:lnTo>
                      <a:pt x="109489" y="1348034"/>
                    </a:lnTo>
                    <a:cubicBezTo>
                      <a:pt x="122771" y="1354293"/>
                      <a:pt x="137292" y="1360049"/>
                      <a:pt x="152395" y="1365663"/>
                    </a:cubicBezTo>
                    <a:cubicBezTo>
                      <a:pt x="155989" y="1367018"/>
                      <a:pt x="159631" y="1368329"/>
                      <a:pt x="163273" y="1369641"/>
                    </a:cubicBezTo>
                    <a:cubicBezTo>
                      <a:pt x="178620" y="1375080"/>
                      <a:pt x="194500" y="1380202"/>
                      <a:pt x="211252" y="1384989"/>
                    </a:cubicBezTo>
                    <a:lnTo>
                      <a:pt x="217226" y="1386568"/>
                    </a:lnTo>
                    <a:cubicBezTo>
                      <a:pt x="232841" y="1390913"/>
                      <a:pt x="249109" y="1395040"/>
                      <a:pt x="265744" y="1398900"/>
                    </a:cubicBezTo>
                    <a:lnTo>
                      <a:pt x="278151" y="1401841"/>
                    </a:lnTo>
                    <a:cubicBezTo>
                      <a:pt x="296265" y="1405869"/>
                      <a:pt x="314771" y="1409729"/>
                      <a:pt x="333687" y="1413254"/>
                    </a:cubicBezTo>
                    <a:lnTo>
                      <a:pt x="345000" y="1415268"/>
                    </a:lnTo>
                    <a:cubicBezTo>
                      <a:pt x="361977" y="1418376"/>
                      <a:pt x="379189" y="1421291"/>
                      <a:pt x="396675" y="1423958"/>
                    </a:cubicBezTo>
                    <a:lnTo>
                      <a:pt x="407939" y="1425761"/>
                    </a:lnTo>
                    <a:cubicBezTo>
                      <a:pt x="427707" y="1428719"/>
                      <a:pt x="447642" y="1431486"/>
                      <a:pt x="467770" y="1434016"/>
                    </a:cubicBezTo>
                    <a:lnTo>
                      <a:pt x="481464" y="1435688"/>
                    </a:lnTo>
                    <a:cubicBezTo>
                      <a:pt x="500063" y="1437969"/>
                      <a:pt x="518712" y="1440083"/>
                      <a:pt x="537317" y="1442053"/>
                    </a:cubicBezTo>
                    <a:lnTo>
                      <a:pt x="543676" y="1442706"/>
                    </a:lnTo>
                    <a:cubicBezTo>
                      <a:pt x="564022" y="1444770"/>
                      <a:pt x="584156" y="1446591"/>
                      <a:pt x="604116" y="1448145"/>
                    </a:cubicBezTo>
                    <a:lnTo>
                      <a:pt x="618028" y="1449289"/>
                    </a:lnTo>
                    <a:cubicBezTo>
                      <a:pt x="637771" y="1450911"/>
                      <a:pt x="657289" y="1452440"/>
                      <a:pt x="676448" y="1453752"/>
                    </a:cubicBezTo>
                    <a:lnTo>
                      <a:pt x="680041" y="1453752"/>
                    </a:lnTo>
                    <a:cubicBezTo>
                      <a:pt x="698329" y="1455020"/>
                      <a:pt x="716101" y="1456040"/>
                      <a:pt x="733562" y="1457009"/>
                    </a:cubicBezTo>
                    <a:lnTo>
                      <a:pt x="746454" y="1457761"/>
                    </a:lnTo>
                    <a:cubicBezTo>
                      <a:pt x="764034" y="1458681"/>
                      <a:pt x="781104" y="1459508"/>
                      <a:pt x="797471" y="1460211"/>
                    </a:cubicBezTo>
                    <a:lnTo>
                      <a:pt x="806453" y="1460602"/>
                    </a:lnTo>
                    <a:lnTo>
                      <a:pt x="847685" y="1462131"/>
                    </a:lnTo>
                    <a:lnTo>
                      <a:pt x="857252" y="1462448"/>
                    </a:lnTo>
                    <a:lnTo>
                      <a:pt x="897875" y="1463543"/>
                    </a:lnTo>
                    <a:lnTo>
                      <a:pt x="906739" y="1463543"/>
                    </a:lnTo>
                    <a:cubicBezTo>
                      <a:pt x="917617" y="1463543"/>
                      <a:pt x="927893" y="1463978"/>
                      <a:pt x="937143" y="1464145"/>
                    </a:cubicBezTo>
                    <a:lnTo>
                      <a:pt x="941705" y="1464145"/>
                    </a:lnTo>
                    <a:lnTo>
                      <a:pt x="968366" y="1464145"/>
                    </a:lnTo>
                    <a:lnTo>
                      <a:pt x="991292" y="1464145"/>
                    </a:lnTo>
                    <a:cubicBezTo>
                      <a:pt x="1171537" y="1464997"/>
                      <a:pt x="1351638" y="1453926"/>
                      <a:pt x="1530423" y="1430976"/>
                    </a:cubicBezTo>
                    <a:cubicBezTo>
                      <a:pt x="1531025" y="1430976"/>
                      <a:pt x="1531517" y="1430491"/>
                      <a:pt x="1532095" y="1430373"/>
                    </a:cubicBezTo>
                    <a:cubicBezTo>
                      <a:pt x="1532511" y="1430398"/>
                      <a:pt x="1532946" y="1430398"/>
                      <a:pt x="1533356" y="1430373"/>
                    </a:cubicBezTo>
                    <a:cubicBezTo>
                      <a:pt x="1536906" y="1429789"/>
                      <a:pt x="1540375" y="1428887"/>
                      <a:pt x="1543750" y="1427650"/>
                    </a:cubicBezTo>
                    <a:cubicBezTo>
                      <a:pt x="1545596" y="1426730"/>
                      <a:pt x="1547517" y="1425537"/>
                      <a:pt x="1549189" y="1424492"/>
                    </a:cubicBezTo>
                    <a:cubicBezTo>
                      <a:pt x="1549941" y="1424057"/>
                      <a:pt x="1550768" y="1423672"/>
                      <a:pt x="1551520" y="1423181"/>
                    </a:cubicBezTo>
                    <a:cubicBezTo>
                      <a:pt x="1552272" y="1422696"/>
                      <a:pt x="1552714" y="1422578"/>
                      <a:pt x="1553317" y="1422211"/>
                    </a:cubicBezTo>
                    <a:cubicBezTo>
                      <a:pt x="1556282" y="1420365"/>
                      <a:pt x="1559023" y="1418183"/>
                      <a:pt x="1561478" y="1415703"/>
                    </a:cubicBezTo>
                    <a:cubicBezTo>
                      <a:pt x="1562355" y="1414833"/>
                      <a:pt x="1562740" y="1413421"/>
                      <a:pt x="1563542" y="1412502"/>
                    </a:cubicBezTo>
                    <a:lnTo>
                      <a:pt x="1563542" y="1412477"/>
                    </a:lnTo>
                    <a:cubicBezTo>
                      <a:pt x="1566116" y="1409269"/>
                      <a:pt x="1568323" y="1405801"/>
                      <a:pt x="1570125" y="1402108"/>
                    </a:cubicBezTo>
                    <a:cubicBezTo>
                      <a:pt x="1571120" y="1400697"/>
                      <a:pt x="1572040" y="1399242"/>
                      <a:pt x="1572891" y="1397738"/>
                    </a:cubicBezTo>
                    <a:cubicBezTo>
                      <a:pt x="1572891" y="1397029"/>
                      <a:pt x="1572891" y="1396209"/>
                      <a:pt x="1573376" y="1395500"/>
                    </a:cubicBezTo>
                    <a:cubicBezTo>
                      <a:pt x="1574688" y="1391615"/>
                      <a:pt x="1575540" y="1387587"/>
                      <a:pt x="1575900" y="1383484"/>
                    </a:cubicBezTo>
                    <a:cubicBezTo>
                      <a:pt x="1576484" y="1381688"/>
                      <a:pt x="1576994" y="1379867"/>
                      <a:pt x="1577361" y="1377995"/>
                    </a:cubicBezTo>
                    <a:cubicBezTo>
                      <a:pt x="1577361" y="1376802"/>
                      <a:pt x="1576702" y="1375664"/>
                      <a:pt x="1576652" y="1374452"/>
                    </a:cubicBezTo>
                    <a:cubicBezTo>
                      <a:pt x="1576609" y="1373259"/>
                      <a:pt x="1577044" y="1372047"/>
                      <a:pt x="1576652" y="1370760"/>
                    </a:cubicBezTo>
                    <a:cubicBezTo>
                      <a:pt x="1576025" y="1368404"/>
                      <a:pt x="1575222" y="1366098"/>
                      <a:pt x="1574253" y="1363860"/>
                    </a:cubicBezTo>
                    <a:cubicBezTo>
                      <a:pt x="1573476" y="1360609"/>
                      <a:pt x="1572357" y="1357426"/>
                      <a:pt x="1570946" y="1354393"/>
                    </a:cubicBezTo>
                    <a:cubicBezTo>
                      <a:pt x="1569199" y="1350943"/>
                      <a:pt x="1567061" y="1347692"/>
                      <a:pt x="1564587" y="1344702"/>
                    </a:cubicBezTo>
                    <a:cubicBezTo>
                      <a:pt x="1563592" y="1343054"/>
                      <a:pt x="1562523" y="1341475"/>
                      <a:pt x="1561354" y="1339921"/>
                    </a:cubicBezTo>
                    <a:cubicBezTo>
                      <a:pt x="1559782" y="1338342"/>
                      <a:pt x="1558203" y="1337155"/>
                      <a:pt x="1556673" y="1335844"/>
                    </a:cubicBezTo>
                    <a:cubicBezTo>
                      <a:pt x="1556064" y="1335402"/>
                      <a:pt x="1555579" y="1334868"/>
                      <a:pt x="1554995" y="1334433"/>
                    </a:cubicBezTo>
                    <a:lnTo>
                      <a:pt x="1553416" y="1332854"/>
                    </a:lnTo>
                    <a:cubicBezTo>
                      <a:pt x="1550258" y="1331007"/>
                      <a:pt x="1547007" y="1329385"/>
                      <a:pt x="1543632" y="1327949"/>
                    </a:cubicBezTo>
                    <a:lnTo>
                      <a:pt x="1539237" y="1326544"/>
                    </a:lnTo>
                    <a:cubicBezTo>
                      <a:pt x="1538093" y="1326153"/>
                      <a:pt x="1536999" y="1325786"/>
                      <a:pt x="1535862" y="1325500"/>
                    </a:cubicBezTo>
                    <a:lnTo>
                      <a:pt x="1533238" y="1324673"/>
                    </a:lnTo>
                    <a:lnTo>
                      <a:pt x="1533238" y="1324698"/>
                    </a:lnTo>
                    <a:cubicBezTo>
                      <a:pt x="1528116" y="1323797"/>
                      <a:pt x="1522870" y="1323697"/>
                      <a:pt x="1517698" y="1324381"/>
                    </a:cubicBezTo>
                    <a:lnTo>
                      <a:pt x="1515634" y="1324381"/>
                    </a:lnTo>
                    <a:cubicBezTo>
                      <a:pt x="1341705" y="1346647"/>
                      <a:pt x="1166508" y="1357376"/>
                      <a:pt x="991192" y="1356506"/>
                    </a:cubicBezTo>
                    <a:cubicBezTo>
                      <a:pt x="958023" y="1356506"/>
                      <a:pt x="925680" y="1356189"/>
                      <a:pt x="894207" y="1355537"/>
                    </a:cubicBezTo>
                    <a:cubicBezTo>
                      <a:pt x="885610" y="1355537"/>
                      <a:pt x="877890" y="1355002"/>
                      <a:pt x="869125" y="1354784"/>
                    </a:cubicBezTo>
                    <a:cubicBezTo>
                      <a:pt x="846541" y="1354250"/>
                      <a:pt x="823933" y="1353640"/>
                      <a:pt x="802276" y="1352764"/>
                    </a:cubicBezTo>
                    <a:cubicBezTo>
                      <a:pt x="792927" y="1352379"/>
                      <a:pt x="784162" y="1351794"/>
                      <a:pt x="775080" y="1351359"/>
                    </a:cubicBezTo>
                    <a:cubicBezTo>
                      <a:pt x="755070" y="1350433"/>
                      <a:pt x="734942" y="1349513"/>
                      <a:pt x="715734" y="1348319"/>
                    </a:cubicBezTo>
                    <a:cubicBezTo>
                      <a:pt x="705825" y="1347717"/>
                      <a:pt x="696650" y="1346915"/>
                      <a:pt x="686959" y="1346256"/>
                    </a:cubicBezTo>
                    <a:cubicBezTo>
                      <a:pt x="669231" y="1344994"/>
                      <a:pt x="651291" y="1343806"/>
                      <a:pt x="634240" y="1342395"/>
                    </a:cubicBezTo>
                    <a:cubicBezTo>
                      <a:pt x="625425" y="1341693"/>
                      <a:pt x="617269" y="1340773"/>
                      <a:pt x="608623" y="1339996"/>
                    </a:cubicBezTo>
                    <a:cubicBezTo>
                      <a:pt x="591702" y="1338417"/>
                      <a:pt x="574533" y="1336956"/>
                      <a:pt x="558359" y="1335210"/>
                    </a:cubicBezTo>
                    <a:cubicBezTo>
                      <a:pt x="547480" y="1334072"/>
                      <a:pt x="537528" y="1332760"/>
                      <a:pt x="527035" y="1331517"/>
                    </a:cubicBezTo>
                    <a:cubicBezTo>
                      <a:pt x="513925" y="1329988"/>
                      <a:pt x="500448" y="1328533"/>
                      <a:pt x="487917" y="1326905"/>
                    </a:cubicBezTo>
                    <a:cubicBezTo>
                      <a:pt x="478667" y="1325718"/>
                      <a:pt x="470244" y="1324406"/>
                      <a:pt x="461330" y="1323144"/>
                    </a:cubicBezTo>
                    <a:cubicBezTo>
                      <a:pt x="448438" y="1321298"/>
                      <a:pt x="435178" y="1319551"/>
                      <a:pt x="422939" y="1317705"/>
                    </a:cubicBezTo>
                    <a:cubicBezTo>
                      <a:pt x="414876" y="1316443"/>
                      <a:pt x="407666" y="1315082"/>
                      <a:pt x="399870" y="1313795"/>
                    </a:cubicBezTo>
                    <a:cubicBezTo>
                      <a:pt x="387730" y="1311781"/>
                      <a:pt x="375298" y="1309810"/>
                      <a:pt x="363860" y="1307697"/>
                    </a:cubicBezTo>
                    <a:cubicBezTo>
                      <a:pt x="354952" y="1306074"/>
                      <a:pt x="347008" y="1304321"/>
                      <a:pt x="338510" y="1302699"/>
                    </a:cubicBezTo>
                    <a:cubicBezTo>
                      <a:pt x="329161" y="1300853"/>
                      <a:pt x="319377" y="1299007"/>
                      <a:pt x="310612" y="1297260"/>
                    </a:cubicBezTo>
                    <a:cubicBezTo>
                      <a:pt x="301847" y="1295507"/>
                      <a:pt x="294295" y="1293493"/>
                      <a:pt x="286356" y="1291821"/>
                    </a:cubicBezTo>
                    <a:cubicBezTo>
                      <a:pt x="278412" y="1290142"/>
                      <a:pt x="270424" y="1288271"/>
                      <a:pt x="263189" y="1286382"/>
                    </a:cubicBezTo>
                    <a:cubicBezTo>
                      <a:pt x="255953" y="1284486"/>
                      <a:pt x="249979" y="1282782"/>
                      <a:pt x="243396" y="1280942"/>
                    </a:cubicBezTo>
                    <a:cubicBezTo>
                      <a:pt x="236820" y="1279096"/>
                      <a:pt x="228440" y="1277082"/>
                      <a:pt x="221640" y="1275112"/>
                    </a:cubicBezTo>
                    <a:cubicBezTo>
                      <a:pt x="214845" y="1273147"/>
                      <a:pt x="210109" y="1271419"/>
                      <a:pt x="204352" y="1269672"/>
                    </a:cubicBezTo>
                    <a:cubicBezTo>
                      <a:pt x="198602" y="1267926"/>
                      <a:pt x="191945" y="1265862"/>
                      <a:pt x="186456" y="1264233"/>
                    </a:cubicBezTo>
                    <a:cubicBezTo>
                      <a:pt x="180971" y="1262605"/>
                      <a:pt x="177037" y="1260640"/>
                      <a:pt x="172327" y="1258794"/>
                    </a:cubicBezTo>
                    <a:cubicBezTo>
                      <a:pt x="167592" y="1256948"/>
                      <a:pt x="161837" y="1254934"/>
                      <a:pt x="157418" y="1253355"/>
                    </a:cubicBezTo>
                    <a:cubicBezTo>
                      <a:pt x="153023" y="1251776"/>
                      <a:pt x="150231" y="1249930"/>
                      <a:pt x="146539" y="1248183"/>
                    </a:cubicBezTo>
                    <a:cubicBezTo>
                      <a:pt x="142848" y="1246436"/>
                      <a:pt x="138113" y="1244373"/>
                      <a:pt x="134690" y="1242744"/>
                    </a:cubicBezTo>
                    <a:cubicBezTo>
                      <a:pt x="131266" y="1241115"/>
                      <a:pt x="129518" y="1239493"/>
                      <a:pt x="126920" y="1237839"/>
                    </a:cubicBezTo>
                    <a:cubicBezTo>
                      <a:pt x="124297" y="1236211"/>
                      <a:pt x="120655" y="1234197"/>
                      <a:pt x="118445" y="1232400"/>
                    </a:cubicBezTo>
                    <a:lnTo>
                      <a:pt x="118397" y="1232400"/>
                    </a:lnTo>
                    <a:cubicBezTo>
                      <a:pt x="116818" y="1231014"/>
                      <a:pt x="115337" y="1229559"/>
                      <a:pt x="113953" y="1227981"/>
                    </a:cubicBezTo>
                    <a:cubicBezTo>
                      <a:pt x="111986" y="1226327"/>
                      <a:pt x="110165" y="1224531"/>
                      <a:pt x="108514" y="1222541"/>
                    </a:cubicBezTo>
                    <a:lnTo>
                      <a:pt x="108514" y="1102880"/>
                    </a:lnTo>
                    <a:cubicBezTo>
                      <a:pt x="188178" y="1135832"/>
                      <a:pt x="271587" y="1158850"/>
                      <a:pt x="356867" y="1171476"/>
                    </a:cubicBezTo>
                    <a:cubicBezTo>
                      <a:pt x="360000" y="1172010"/>
                      <a:pt x="363182" y="1172277"/>
                      <a:pt x="366390" y="1172302"/>
                    </a:cubicBezTo>
                    <a:cubicBezTo>
                      <a:pt x="394605" y="1172302"/>
                      <a:pt x="418134" y="1150738"/>
                      <a:pt x="420583" y="1122623"/>
                    </a:cubicBezTo>
                    <a:cubicBezTo>
                      <a:pt x="423038" y="1094501"/>
                      <a:pt x="403588" y="1069201"/>
                      <a:pt x="375783" y="1064321"/>
                    </a:cubicBezTo>
                    <a:cubicBezTo>
                      <a:pt x="185414" y="1030717"/>
                      <a:pt x="120144" y="990579"/>
                      <a:pt x="108514" y="975716"/>
                    </a:cubicBezTo>
                    <a:lnTo>
                      <a:pt x="108514" y="854643"/>
                    </a:lnTo>
                    <a:lnTo>
                      <a:pt x="109218" y="854911"/>
                    </a:lnTo>
                    <a:cubicBezTo>
                      <a:pt x="122500" y="861102"/>
                      <a:pt x="137021" y="866927"/>
                      <a:pt x="152124" y="872540"/>
                    </a:cubicBezTo>
                    <a:lnTo>
                      <a:pt x="163002" y="876518"/>
                    </a:lnTo>
                    <a:cubicBezTo>
                      <a:pt x="178349" y="881957"/>
                      <a:pt x="194226" y="887011"/>
                      <a:pt x="210985" y="891791"/>
                    </a:cubicBezTo>
                    <a:cubicBezTo>
                      <a:pt x="212949" y="892400"/>
                      <a:pt x="215013" y="892885"/>
                      <a:pt x="216959" y="893420"/>
                    </a:cubicBezTo>
                    <a:cubicBezTo>
                      <a:pt x="232568" y="897765"/>
                      <a:pt x="248842" y="901849"/>
                      <a:pt x="265470" y="905753"/>
                    </a:cubicBezTo>
                    <a:lnTo>
                      <a:pt x="277884" y="908643"/>
                    </a:lnTo>
                    <a:cubicBezTo>
                      <a:pt x="296023" y="912746"/>
                      <a:pt x="314522" y="916563"/>
                      <a:pt x="333413" y="920131"/>
                    </a:cubicBezTo>
                    <a:lnTo>
                      <a:pt x="344727" y="922145"/>
                    </a:lnTo>
                    <a:cubicBezTo>
                      <a:pt x="361703" y="925178"/>
                      <a:pt x="378941" y="928119"/>
                      <a:pt x="396402" y="930841"/>
                    </a:cubicBezTo>
                    <a:lnTo>
                      <a:pt x="407666" y="932588"/>
                    </a:lnTo>
                    <a:cubicBezTo>
                      <a:pt x="427433" y="935597"/>
                      <a:pt x="447368" y="938344"/>
                      <a:pt x="467496" y="940843"/>
                    </a:cubicBezTo>
                    <a:lnTo>
                      <a:pt x="481197" y="942515"/>
                    </a:lnTo>
                    <a:cubicBezTo>
                      <a:pt x="499796" y="944803"/>
                      <a:pt x="518444" y="946910"/>
                      <a:pt x="537043" y="948881"/>
                    </a:cubicBezTo>
                    <a:lnTo>
                      <a:pt x="543402" y="949583"/>
                    </a:lnTo>
                    <a:cubicBezTo>
                      <a:pt x="563754" y="951647"/>
                      <a:pt x="583882" y="953468"/>
                      <a:pt x="603842" y="955022"/>
                    </a:cubicBezTo>
                    <a:lnTo>
                      <a:pt x="617754" y="956216"/>
                    </a:lnTo>
                    <a:cubicBezTo>
                      <a:pt x="637497" y="957838"/>
                      <a:pt x="657022" y="959367"/>
                      <a:pt x="676180" y="960679"/>
                    </a:cubicBezTo>
                    <a:lnTo>
                      <a:pt x="679773" y="960679"/>
                    </a:lnTo>
                    <a:cubicBezTo>
                      <a:pt x="698055" y="961872"/>
                      <a:pt x="715833" y="962960"/>
                      <a:pt x="733289" y="963936"/>
                    </a:cubicBezTo>
                    <a:lnTo>
                      <a:pt x="746181" y="964639"/>
                    </a:lnTo>
                    <a:cubicBezTo>
                      <a:pt x="763767" y="965559"/>
                      <a:pt x="780836" y="966435"/>
                      <a:pt x="797197" y="967094"/>
                    </a:cubicBezTo>
                    <a:lnTo>
                      <a:pt x="806186" y="967479"/>
                    </a:lnTo>
                    <a:cubicBezTo>
                      <a:pt x="820533" y="968089"/>
                      <a:pt x="834252" y="968573"/>
                      <a:pt x="847418" y="969009"/>
                    </a:cubicBezTo>
                    <a:lnTo>
                      <a:pt x="856985" y="969326"/>
                    </a:lnTo>
                    <a:cubicBezTo>
                      <a:pt x="871456" y="969761"/>
                      <a:pt x="884933" y="970152"/>
                      <a:pt x="897608" y="970420"/>
                    </a:cubicBezTo>
                    <a:lnTo>
                      <a:pt x="906472" y="970420"/>
                    </a:lnTo>
                    <a:cubicBezTo>
                      <a:pt x="917350" y="970420"/>
                      <a:pt x="927619" y="970855"/>
                      <a:pt x="936869" y="970954"/>
                    </a:cubicBezTo>
                    <a:lnTo>
                      <a:pt x="941438" y="970954"/>
                    </a:lnTo>
                    <a:lnTo>
                      <a:pt x="968099" y="971222"/>
                    </a:lnTo>
                    <a:lnTo>
                      <a:pt x="990993" y="971222"/>
                    </a:lnTo>
                    <a:cubicBezTo>
                      <a:pt x="1120346" y="971222"/>
                      <a:pt x="1245882" y="966093"/>
                      <a:pt x="1364183" y="956166"/>
                    </a:cubicBezTo>
                    <a:lnTo>
                      <a:pt x="1364183" y="956191"/>
                    </a:lnTo>
                    <a:cubicBezTo>
                      <a:pt x="1394126" y="953661"/>
                      <a:pt x="1416343" y="927342"/>
                      <a:pt x="1413819" y="897429"/>
                    </a:cubicBezTo>
                    <a:cubicBezTo>
                      <a:pt x="1411314" y="867486"/>
                      <a:pt x="1384995" y="845269"/>
                      <a:pt x="1355057" y="847793"/>
                    </a:cubicBezTo>
                    <a:cubicBezTo>
                      <a:pt x="1239790" y="857534"/>
                      <a:pt x="1117313" y="862482"/>
                      <a:pt x="991024" y="862482"/>
                    </a:cubicBezTo>
                    <a:cubicBezTo>
                      <a:pt x="957855" y="862482"/>
                      <a:pt x="925512" y="862171"/>
                      <a:pt x="894039" y="861512"/>
                    </a:cubicBezTo>
                    <a:cubicBezTo>
                      <a:pt x="886972" y="861512"/>
                      <a:pt x="880389" y="861027"/>
                      <a:pt x="873371" y="860860"/>
                    </a:cubicBezTo>
                    <a:cubicBezTo>
                      <a:pt x="849283" y="860250"/>
                      <a:pt x="825176" y="859666"/>
                      <a:pt x="802127" y="858672"/>
                    </a:cubicBezTo>
                    <a:cubicBezTo>
                      <a:pt x="796377" y="858672"/>
                      <a:pt x="791248" y="858062"/>
                      <a:pt x="785374" y="857845"/>
                    </a:cubicBezTo>
                    <a:cubicBezTo>
                      <a:pt x="761653" y="856757"/>
                      <a:pt x="738050" y="855613"/>
                      <a:pt x="715492" y="854252"/>
                    </a:cubicBezTo>
                    <a:cubicBezTo>
                      <a:pt x="708648" y="853817"/>
                      <a:pt x="702332" y="853208"/>
                      <a:pt x="695581" y="852797"/>
                    </a:cubicBezTo>
                    <a:cubicBezTo>
                      <a:pt x="674701" y="851386"/>
                      <a:pt x="653814" y="849981"/>
                      <a:pt x="633954" y="848328"/>
                    </a:cubicBezTo>
                    <a:lnTo>
                      <a:pt x="623392" y="847284"/>
                    </a:lnTo>
                    <a:cubicBezTo>
                      <a:pt x="601027" y="845387"/>
                      <a:pt x="579052" y="843299"/>
                      <a:pt x="558122" y="841092"/>
                    </a:cubicBezTo>
                    <a:cubicBezTo>
                      <a:pt x="552242" y="840483"/>
                      <a:pt x="546977" y="839781"/>
                      <a:pt x="541196" y="839128"/>
                    </a:cubicBezTo>
                    <a:cubicBezTo>
                      <a:pt x="522982" y="837064"/>
                      <a:pt x="504750" y="835000"/>
                      <a:pt x="487631" y="832763"/>
                    </a:cubicBezTo>
                    <a:cubicBezTo>
                      <a:pt x="482509" y="832110"/>
                      <a:pt x="477890" y="831358"/>
                      <a:pt x="472892" y="830699"/>
                    </a:cubicBezTo>
                    <a:cubicBezTo>
                      <a:pt x="455748" y="828368"/>
                      <a:pt x="438678" y="826012"/>
                      <a:pt x="422678" y="823513"/>
                    </a:cubicBezTo>
                    <a:lnTo>
                      <a:pt x="411799" y="821667"/>
                    </a:lnTo>
                    <a:cubicBezTo>
                      <a:pt x="395482" y="818994"/>
                      <a:pt x="378897" y="816228"/>
                      <a:pt x="363599" y="813511"/>
                    </a:cubicBezTo>
                    <a:cubicBezTo>
                      <a:pt x="357843" y="812467"/>
                      <a:pt x="352721" y="811323"/>
                      <a:pt x="347281" y="810303"/>
                    </a:cubicBezTo>
                    <a:cubicBezTo>
                      <a:pt x="334725" y="807848"/>
                      <a:pt x="321975" y="805473"/>
                      <a:pt x="310395" y="802968"/>
                    </a:cubicBezTo>
                    <a:cubicBezTo>
                      <a:pt x="304303" y="801657"/>
                      <a:pt x="298982" y="800302"/>
                      <a:pt x="293157" y="798990"/>
                    </a:cubicBezTo>
                    <a:cubicBezTo>
                      <a:pt x="282931" y="796659"/>
                      <a:pt x="272445" y="794303"/>
                      <a:pt x="262971" y="791972"/>
                    </a:cubicBezTo>
                    <a:cubicBezTo>
                      <a:pt x="257532" y="790660"/>
                      <a:pt x="253355" y="789299"/>
                      <a:pt x="248332" y="787987"/>
                    </a:cubicBezTo>
                    <a:cubicBezTo>
                      <a:pt x="239200" y="785582"/>
                      <a:pt x="229826" y="783157"/>
                      <a:pt x="221571" y="780752"/>
                    </a:cubicBezTo>
                    <a:cubicBezTo>
                      <a:pt x="216791" y="779341"/>
                      <a:pt x="212881" y="777936"/>
                      <a:pt x="208412" y="776575"/>
                    </a:cubicBezTo>
                    <a:cubicBezTo>
                      <a:pt x="200909" y="774243"/>
                      <a:pt x="193064" y="771838"/>
                      <a:pt x="186387" y="769507"/>
                    </a:cubicBezTo>
                    <a:cubicBezTo>
                      <a:pt x="181919" y="767978"/>
                      <a:pt x="178325" y="766473"/>
                      <a:pt x="174246" y="764894"/>
                    </a:cubicBezTo>
                    <a:cubicBezTo>
                      <a:pt x="168491" y="762712"/>
                      <a:pt x="162324" y="760549"/>
                      <a:pt x="157321" y="758411"/>
                    </a:cubicBezTo>
                    <a:cubicBezTo>
                      <a:pt x="153630" y="756832"/>
                      <a:pt x="150911" y="755303"/>
                      <a:pt x="147584" y="753798"/>
                    </a:cubicBezTo>
                    <a:cubicBezTo>
                      <a:pt x="143189" y="751735"/>
                      <a:pt x="138333" y="749671"/>
                      <a:pt x="134642" y="747657"/>
                    </a:cubicBezTo>
                    <a:cubicBezTo>
                      <a:pt x="130952" y="745643"/>
                      <a:pt x="129640" y="744449"/>
                      <a:pt x="127091" y="742870"/>
                    </a:cubicBezTo>
                    <a:cubicBezTo>
                      <a:pt x="124541" y="741292"/>
                      <a:pt x="120729" y="739110"/>
                      <a:pt x="118398" y="737431"/>
                    </a:cubicBezTo>
                    <a:cubicBezTo>
                      <a:pt x="116844" y="736095"/>
                      <a:pt x="115363" y="734640"/>
                      <a:pt x="114003" y="733086"/>
                    </a:cubicBezTo>
                    <a:cubicBezTo>
                      <a:pt x="112036" y="731433"/>
                      <a:pt x="110215" y="729611"/>
                      <a:pt x="108563" y="727647"/>
                    </a:cubicBezTo>
                    <a:lnTo>
                      <a:pt x="108563" y="607986"/>
                    </a:lnTo>
                    <a:cubicBezTo>
                      <a:pt x="188228" y="640938"/>
                      <a:pt x="271637" y="663981"/>
                      <a:pt x="356917" y="676606"/>
                    </a:cubicBezTo>
                    <a:cubicBezTo>
                      <a:pt x="360050" y="677165"/>
                      <a:pt x="363257" y="677433"/>
                      <a:pt x="366440" y="677433"/>
                    </a:cubicBezTo>
                    <a:cubicBezTo>
                      <a:pt x="394655" y="677458"/>
                      <a:pt x="418208" y="655869"/>
                      <a:pt x="420633" y="627753"/>
                    </a:cubicBezTo>
                    <a:cubicBezTo>
                      <a:pt x="423088" y="599656"/>
                      <a:pt x="403637" y="574331"/>
                      <a:pt x="375832" y="569476"/>
                    </a:cubicBezTo>
                    <a:cubicBezTo>
                      <a:pt x="185464" y="535797"/>
                      <a:pt x="120194" y="495659"/>
                      <a:pt x="108563" y="480871"/>
                    </a:cubicBezTo>
                    <a:lnTo>
                      <a:pt x="108563" y="361477"/>
                    </a:lnTo>
                    <a:lnTo>
                      <a:pt x="109268" y="361744"/>
                    </a:lnTo>
                    <a:cubicBezTo>
                      <a:pt x="122550" y="367936"/>
                      <a:pt x="137071" y="373760"/>
                      <a:pt x="152174" y="379373"/>
                    </a:cubicBezTo>
                    <a:cubicBezTo>
                      <a:pt x="155767" y="380728"/>
                      <a:pt x="159410" y="382040"/>
                      <a:pt x="163052" y="383352"/>
                    </a:cubicBezTo>
                    <a:cubicBezTo>
                      <a:pt x="178399" y="388791"/>
                      <a:pt x="194276" y="393845"/>
                      <a:pt x="211035" y="398625"/>
                    </a:cubicBezTo>
                    <a:cubicBezTo>
                      <a:pt x="212999" y="399234"/>
                      <a:pt x="215063" y="399719"/>
                      <a:pt x="217009" y="400254"/>
                    </a:cubicBezTo>
                    <a:cubicBezTo>
                      <a:pt x="232617" y="404599"/>
                      <a:pt x="248892" y="408676"/>
                      <a:pt x="265520" y="412586"/>
                    </a:cubicBezTo>
                    <a:lnTo>
                      <a:pt x="277934" y="415477"/>
                    </a:lnTo>
                    <a:cubicBezTo>
                      <a:pt x="296072" y="419580"/>
                      <a:pt x="314572" y="423396"/>
                      <a:pt x="333463" y="426964"/>
                    </a:cubicBezTo>
                    <a:lnTo>
                      <a:pt x="344776" y="428979"/>
                    </a:lnTo>
                    <a:cubicBezTo>
                      <a:pt x="361753" y="432087"/>
                      <a:pt x="378965" y="435002"/>
                      <a:pt x="396452" y="437669"/>
                    </a:cubicBezTo>
                    <a:lnTo>
                      <a:pt x="407715" y="439465"/>
                    </a:lnTo>
                    <a:cubicBezTo>
                      <a:pt x="427483" y="442406"/>
                      <a:pt x="447418" y="445153"/>
                      <a:pt x="467546" y="447677"/>
                    </a:cubicBezTo>
                    <a:lnTo>
                      <a:pt x="481247" y="449349"/>
                    </a:lnTo>
                    <a:cubicBezTo>
                      <a:pt x="499846" y="451636"/>
                      <a:pt x="518494" y="453818"/>
                      <a:pt x="537093" y="455714"/>
                    </a:cubicBezTo>
                    <a:lnTo>
                      <a:pt x="543452" y="456417"/>
                    </a:lnTo>
                    <a:cubicBezTo>
                      <a:pt x="563804" y="458481"/>
                      <a:pt x="583932" y="460302"/>
                      <a:pt x="603892" y="461856"/>
                    </a:cubicBezTo>
                    <a:lnTo>
                      <a:pt x="617804" y="463000"/>
                    </a:lnTo>
                    <a:cubicBezTo>
                      <a:pt x="637547" y="464622"/>
                      <a:pt x="657072" y="466151"/>
                      <a:pt x="676230" y="467463"/>
                    </a:cubicBezTo>
                    <a:lnTo>
                      <a:pt x="679823" y="467463"/>
                    </a:lnTo>
                    <a:cubicBezTo>
                      <a:pt x="698105" y="468725"/>
                      <a:pt x="715883" y="469750"/>
                      <a:pt x="733338" y="470720"/>
                    </a:cubicBezTo>
                    <a:lnTo>
                      <a:pt x="746231" y="471423"/>
                    </a:lnTo>
                    <a:cubicBezTo>
                      <a:pt x="763816" y="472342"/>
                      <a:pt x="780886" y="473219"/>
                      <a:pt x="797247" y="473921"/>
                    </a:cubicBezTo>
                    <a:lnTo>
                      <a:pt x="806236" y="474238"/>
                    </a:lnTo>
                    <a:cubicBezTo>
                      <a:pt x="820583" y="474848"/>
                      <a:pt x="834302" y="475333"/>
                      <a:pt x="847468" y="475768"/>
                    </a:cubicBezTo>
                    <a:lnTo>
                      <a:pt x="857034" y="476085"/>
                    </a:lnTo>
                    <a:lnTo>
                      <a:pt x="897657" y="477228"/>
                    </a:lnTo>
                    <a:lnTo>
                      <a:pt x="906521" y="477228"/>
                    </a:lnTo>
                    <a:cubicBezTo>
                      <a:pt x="917400" y="477228"/>
                      <a:pt x="927669" y="477664"/>
                      <a:pt x="936919" y="477763"/>
                    </a:cubicBezTo>
                    <a:lnTo>
                      <a:pt x="941488" y="477763"/>
                    </a:lnTo>
                    <a:lnTo>
                      <a:pt x="968149" y="478030"/>
                    </a:lnTo>
                    <a:lnTo>
                      <a:pt x="991043" y="478030"/>
                    </a:lnTo>
                    <a:lnTo>
                      <a:pt x="991068" y="478074"/>
                    </a:lnTo>
                    <a:cubicBezTo>
                      <a:pt x="1152664" y="478559"/>
                      <a:pt x="1314167" y="469819"/>
                      <a:pt x="1474763" y="451922"/>
                    </a:cubicBezTo>
                    <a:cubicBezTo>
                      <a:pt x="1489333" y="450542"/>
                      <a:pt x="1502736" y="443350"/>
                      <a:pt x="1511942" y="431987"/>
                    </a:cubicBezTo>
                    <a:cubicBezTo>
                      <a:pt x="1521167" y="420599"/>
                      <a:pt x="1525394" y="406010"/>
                      <a:pt x="1523690" y="391464"/>
                    </a:cubicBezTo>
                    <a:cubicBezTo>
                      <a:pt x="1521993" y="376918"/>
                      <a:pt x="1514515" y="363684"/>
                      <a:pt x="1502934" y="354751"/>
                    </a:cubicBezTo>
                    <a:cubicBezTo>
                      <a:pt x="1491347" y="345788"/>
                      <a:pt x="1476659" y="341877"/>
                      <a:pt x="1462162" y="343898"/>
                    </a:cubicBezTo>
                    <a:cubicBezTo>
                      <a:pt x="1305738" y="361303"/>
                      <a:pt x="1148462" y="369782"/>
                      <a:pt x="991068" y="369291"/>
                    </a:cubicBezTo>
                    <a:cubicBezTo>
                      <a:pt x="958433" y="369291"/>
                      <a:pt x="926500" y="368980"/>
                      <a:pt x="895444" y="368321"/>
                    </a:cubicBezTo>
                    <a:cubicBezTo>
                      <a:pt x="884566" y="368321"/>
                      <a:pt x="874297" y="367668"/>
                      <a:pt x="863561" y="367401"/>
                    </a:cubicBezTo>
                    <a:cubicBezTo>
                      <a:pt x="843701" y="366867"/>
                      <a:pt x="823691" y="366357"/>
                      <a:pt x="804557" y="365605"/>
                    </a:cubicBezTo>
                    <a:cubicBezTo>
                      <a:pt x="792535" y="365120"/>
                      <a:pt x="781222" y="364411"/>
                      <a:pt x="769517" y="363852"/>
                    </a:cubicBezTo>
                    <a:cubicBezTo>
                      <a:pt x="752546" y="362981"/>
                      <a:pt x="735352" y="362229"/>
                      <a:pt x="718985" y="361235"/>
                    </a:cubicBezTo>
                    <a:cubicBezTo>
                      <a:pt x="706969" y="360526"/>
                      <a:pt x="695650" y="359606"/>
                      <a:pt x="684019" y="358779"/>
                    </a:cubicBezTo>
                    <a:cubicBezTo>
                      <a:pt x="668628" y="357685"/>
                      <a:pt x="653013" y="356666"/>
                      <a:pt x="638224" y="355454"/>
                    </a:cubicBezTo>
                    <a:cubicBezTo>
                      <a:pt x="626811" y="354484"/>
                      <a:pt x="616082" y="353390"/>
                      <a:pt x="604980" y="352346"/>
                    </a:cubicBezTo>
                    <a:cubicBezTo>
                      <a:pt x="590900" y="351084"/>
                      <a:pt x="576597" y="349797"/>
                      <a:pt x="563046" y="348361"/>
                    </a:cubicBezTo>
                    <a:cubicBezTo>
                      <a:pt x="552167" y="347223"/>
                      <a:pt x="541681" y="345961"/>
                      <a:pt x="531020" y="344718"/>
                    </a:cubicBezTo>
                    <a:cubicBezTo>
                      <a:pt x="518295" y="343264"/>
                      <a:pt x="505353" y="341784"/>
                      <a:pt x="492946" y="340255"/>
                    </a:cubicBezTo>
                    <a:cubicBezTo>
                      <a:pt x="482819" y="338943"/>
                      <a:pt x="473253" y="337532"/>
                      <a:pt x="463518" y="336171"/>
                    </a:cubicBezTo>
                    <a:cubicBezTo>
                      <a:pt x="451664" y="334499"/>
                      <a:pt x="439648" y="332845"/>
                      <a:pt x="428328" y="331173"/>
                    </a:cubicBezTo>
                    <a:cubicBezTo>
                      <a:pt x="419029" y="329712"/>
                      <a:pt x="410339" y="328233"/>
                      <a:pt x="401449" y="326778"/>
                    </a:cubicBezTo>
                    <a:cubicBezTo>
                      <a:pt x="390571" y="324982"/>
                      <a:pt x="379693" y="323179"/>
                      <a:pt x="369473" y="321339"/>
                    </a:cubicBezTo>
                    <a:cubicBezTo>
                      <a:pt x="360926" y="319810"/>
                      <a:pt x="353156" y="318231"/>
                      <a:pt x="344826" y="316652"/>
                    </a:cubicBezTo>
                    <a:cubicBezTo>
                      <a:pt x="335135" y="314756"/>
                      <a:pt x="325351" y="312885"/>
                      <a:pt x="316219" y="311213"/>
                    </a:cubicBezTo>
                    <a:cubicBezTo>
                      <a:pt x="308499" y="309585"/>
                      <a:pt x="301263" y="307956"/>
                      <a:pt x="293978" y="306259"/>
                    </a:cubicBezTo>
                    <a:cubicBezTo>
                      <a:pt x="285381" y="304363"/>
                      <a:pt x="276790" y="302399"/>
                      <a:pt x="268796" y="300428"/>
                    </a:cubicBezTo>
                    <a:cubicBezTo>
                      <a:pt x="261952" y="298756"/>
                      <a:pt x="255586" y="297053"/>
                      <a:pt x="249153" y="295381"/>
                    </a:cubicBezTo>
                    <a:cubicBezTo>
                      <a:pt x="241600" y="293366"/>
                      <a:pt x="234097" y="291396"/>
                      <a:pt x="227129" y="289407"/>
                    </a:cubicBezTo>
                    <a:lnTo>
                      <a:pt x="210158" y="284285"/>
                    </a:lnTo>
                    <a:cubicBezTo>
                      <a:pt x="203743" y="282264"/>
                      <a:pt x="197384" y="280300"/>
                      <a:pt x="191553" y="278311"/>
                    </a:cubicBezTo>
                    <a:cubicBezTo>
                      <a:pt x="185729" y="276291"/>
                      <a:pt x="181868" y="274936"/>
                      <a:pt x="177254" y="273182"/>
                    </a:cubicBezTo>
                    <a:cubicBezTo>
                      <a:pt x="172641" y="271436"/>
                      <a:pt x="166643" y="269279"/>
                      <a:pt x="161908" y="267308"/>
                    </a:cubicBezTo>
                    <a:cubicBezTo>
                      <a:pt x="157172" y="265344"/>
                      <a:pt x="154065" y="263983"/>
                      <a:pt x="150422" y="262304"/>
                    </a:cubicBezTo>
                    <a:cubicBezTo>
                      <a:pt x="146779" y="260632"/>
                      <a:pt x="142094" y="258494"/>
                      <a:pt x="138499" y="256604"/>
                    </a:cubicBezTo>
                    <a:cubicBezTo>
                      <a:pt x="134905" y="254708"/>
                      <a:pt x="132526" y="253397"/>
                      <a:pt x="129807" y="251818"/>
                    </a:cubicBezTo>
                    <a:cubicBezTo>
                      <a:pt x="127087" y="250239"/>
                      <a:pt x="123760" y="248125"/>
                      <a:pt x="121259" y="246378"/>
                    </a:cubicBezTo>
                    <a:cubicBezTo>
                      <a:pt x="118758" y="244632"/>
                      <a:pt x="117228" y="243270"/>
                      <a:pt x="115504" y="241816"/>
                    </a:cubicBezTo>
                    <a:cubicBezTo>
                      <a:pt x="113756" y="240355"/>
                      <a:pt x="113319" y="239702"/>
                      <a:pt x="112348" y="238658"/>
                    </a:cubicBezTo>
                    <a:cubicBezTo>
                      <a:pt x="162417" y="189364"/>
                      <a:pt x="476628" y="109038"/>
                      <a:pt x="991192" y="109038"/>
                    </a:cubicBezTo>
                    <a:cubicBezTo>
                      <a:pt x="1220390" y="106173"/>
                      <a:pt x="1449320" y="126201"/>
                      <a:pt x="1674539" y="168869"/>
                    </a:cubicBezTo>
                    <a:cubicBezTo>
                      <a:pt x="1688693" y="172095"/>
                      <a:pt x="1703556" y="169546"/>
                      <a:pt x="1715820" y="161751"/>
                    </a:cubicBezTo>
                    <a:cubicBezTo>
                      <a:pt x="1728079" y="153981"/>
                      <a:pt x="1736701" y="141623"/>
                      <a:pt x="1739809" y="127419"/>
                    </a:cubicBezTo>
                    <a:cubicBezTo>
                      <a:pt x="1742892" y="113240"/>
                      <a:pt x="1740200" y="98402"/>
                      <a:pt x="1732281" y="86237"/>
                    </a:cubicBezTo>
                    <a:cubicBezTo>
                      <a:pt x="1724368" y="74047"/>
                      <a:pt x="1711935" y="65550"/>
                      <a:pt x="1697706" y="62585"/>
                    </a:cubicBezTo>
                    <a:cubicBezTo>
                      <a:pt x="1464866" y="18295"/>
                      <a:pt x="1228166" y="-2586"/>
                      <a:pt x="991174" y="255"/>
                    </a:cubicBezTo>
                    <a:cubicBezTo>
                      <a:pt x="889676" y="255"/>
                      <a:pt x="0" y="7006"/>
                      <a:pt x="0" y="239578"/>
                    </a:cubicBezTo>
                    <a:lnTo>
                      <a:pt x="0" y="1719027"/>
                    </a:lnTo>
                    <a:cubicBezTo>
                      <a:pt x="0" y="1951599"/>
                      <a:pt x="889663" y="1958350"/>
                      <a:pt x="991174" y="1958350"/>
                    </a:cubicBezTo>
                    <a:cubicBezTo>
                      <a:pt x="1247641" y="1963205"/>
                      <a:pt x="1503817" y="1937787"/>
                      <a:pt x="1754336" y="1882587"/>
                    </a:cubicBezTo>
                    <a:cubicBezTo>
                      <a:pt x="1768540" y="1879137"/>
                      <a:pt x="1780755" y="1870155"/>
                      <a:pt x="1788258" y="1857604"/>
                    </a:cubicBezTo>
                    <a:cubicBezTo>
                      <a:pt x="1795761" y="1845048"/>
                      <a:pt x="1797874" y="1830017"/>
                      <a:pt x="1794182" y="1815888"/>
                    </a:cubicBezTo>
                    <a:cubicBezTo>
                      <a:pt x="1790465" y="1801752"/>
                      <a:pt x="1781215" y="1789711"/>
                      <a:pt x="1768515" y="1782476"/>
                    </a:cubicBezTo>
                    <a:cubicBezTo>
                      <a:pt x="1755840" y="1775240"/>
                      <a:pt x="1740760" y="1773394"/>
                      <a:pt x="1726699" y="1777397"/>
                    </a:cubicBezTo>
                    <a:close/>
                  </a:path>
                </a:pathLst>
              </a:custGeom>
              <a:solidFill>
                <a:srgbClr val="000000"/>
              </a:solidFill>
              <a:ln w="620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B664327B-6CB1-4333-B720-420ADD201373}"/>
                  </a:ext>
                </a:extLst>
              </p:cNvPr>
              <p:cNvSpPr/>
              <p:nvPr/>
            </p:nvSpPr>
            <p:spPr>
              <a:xfrm>
                <a:off x="10447296" y="2852751"/>
                <a:ext cx="645428" cy="637554"/>
              </a:xfrm>
              <a:custGeom>
                <a:avLst/>
                <a:gdLst>
                  <a:gd name="connsiteX0" fmla="*/ 1927872 w 1982263"/>
                  <a:gd name="connsiteY0" fmla="*/ 739718 h 1958082"/>
                  <a:gd name="connsiteX1" fmla="*/ 1805805 w 1982263"/>
                  <a:gd name="connsiteY1" fmla="*/ 739718 h 1958082"/>
                  <a:gd name="connsiteX2" fmla="*/ 1738546 w 1982263"/>
                  <a:gd name="connsiteY2" fmla="*/ 579266 h 1958082"/>
                  <a:gd name="connsiteX3" fmla="*/ 1824211 w 1982263"/>
                  <a:gd name="connsiteY3" fmla="*/ 494963 h 1958082"/>
                  <a:gd name="connsiteX4" fmla="*/ 1840410 w 1982263"/>
                  <a:gd name="connsiteY4" fmla="*/ 456236 h 1958082"/>
                  <a:gd name="connsiteX5" fmla="*/ 1824211 w 1982263"/>
                  <a:gd name="connsiteY5" fmla="*/ 417503 h 1958082"/>
                  <a:gd name="connsiteX6" fmla="*/ 1559271 w 1982263"/>
                  <a:gd name="connsiteY6" fmla="*/ 155989 h 1958082"/>
                  <a:gd name="connsiteX7" fmla="*/ 1482830 w 1982263"/>
                  <a:gd name="connsiteY7" fmla="*/ 155989 h 1958082"/>
                  <a:gd name="connsiteX8" fmla="*/ 1396413 w 1982263"/>
                  <a:gd name="connsiteY8" fmla="*/ 241337 h 1958082"/>
                  <a:gd name="connsiteX9" fmla="*/ 1232920 w 1982263"/>
                  <a:gd name="connsiteY9" fmla="*/ 174053 h 1958082"/>
                  <a:gd name="connsiteX10" fmla="*/ 1232920 w 1982263"/>
                  <a:gd name="connsiteY10" fmla="*/ 54392 h 1958082"/>
                  <a:gd name="connsiteX11" fmla="*/ 1216969 w 1982263"/>
                  <a:gd name="connsiteY11" fmla="*/ 15932 h 1958082"/>
                  <a:gd name="connsiteX12" fmla="*/ 1178529 w 1982263"/>
                  <a:gd name="connsiteY12" fmla="*/ 0 h 1958082"/>
                  <a:gd name="connsiteX13" fmla="*/ 803760 w 1982263"/>
                  <a:gd name="connsiteY13" fmla="*/ 0 h 1958082"/>
                  <a:gd name="connsiteX14" fmla="*/ 749369 w 1982263"/>
                  <a:gd name="connsiteY14" fmla="*/ 54392 h 1958082"/>
                  <a:gd name="connsiteX15" fmla="*/ 749369 w 1982263"/>
                  <a:gd name="connsiteY15" fmla="*/ 174053 h 1958082"/>
                  <a:gd name="connsiteX16" fmla="*/ 585852 w 1982263"/>
                  <a:gd name="connsiteY16" fmla="*/ 241069 h 1958082"/>
                  <a:gd name="connsiteX17" fmla="*/ 499359 w 1982263"/>
                  <a:gd name="connsiteY17" fmla="*/ 155790 h 1958082"/>
                  <a:gd name="connsiteX18" fmla="*/ 499384 w 1982263"/>
                  <a:gd name="connsiteY18" fmla="*/ 155765 h 1958082"/>
                  <a:gd name="connsiteX19" fmla="*/ 423236 w 1982263"/>
                  <a:gd name="connsiteY19" fmla="*/ 155765 h 1958082"/>
                  <a:gd name="connsiteX20" fmla="*/ 158295 w 1982263"/>
                  <a:gd name="connsiteY20" fmla="*/ 417279 h 1958082"/>
                  <a:gd name="connsiteX21" fmla="*/ 142096 w 1982263"/>
                  <a:gd name="connsiteY21" fmla="*/ 456012 h 1958082"/>
                  <a:gd name="connsiteX22" fmla="*/ 158295 w 1982263"/>
                  <a:gd name="connsiteY22" fmla="*/ 494739 h 1958082"/>
                  <a:gd name="connsiteX23" fmla="*/ 243961 w 1982263"/>
                  <a:gd name="connsiteY23" fmla="*/ 579310 h 1958082"/>
                  <a:gd name="connsiteX24" fmla="*/ 176459 w 1982263"/>
                  <a:gd name="connsiteY24" fmla="*/ 739718 h 1958082"/>
                  <a:gd name="connsiteX25" fmla="*/ 54392 w 1982263"/>
                  <a:gd name="connsiteY25" fmla="*/ 739718 h 1958082"/>
                  <a:gd name="connsiteX26" fmla="*/ 0 w 1982263"/>
                  <a:gd name="connsiteY26" fmla="*/ 794110 h 1958082"/>
                  <a:gd name="connsiteX27" fmla="*/ 0 w 1982263"/>
                  <a:gd name="connsiteY27" fmla="*/ 1163972 h 1958082"/>
                  <a:gd name="connsiteX28" fmla="*/ 15951 w 1982263"/>
                  <a:gd name="connsiteY28" fmla="*/ 1202438 h 1958082"/>
                  <a:gd name="connsiteX29" fmla="*/ 54392 w 1982263"/>
                  <a:gd name="connsiteY29" fmla="*/ 1218364 h 1958082"/>
                  <a:gd name="connsiteX30" fmla="*/ 176459 w 1982263"/>
                  <a:gd name="connsiteY30" fmla="*/ 1218364 h 1958082"/>
                  <a:gd name="connsiteX31" fmla="*/ 243743 w 1982263"/>
                  <a:gd name="connsiteY31" fmla="*/ 1378816 h 1958082"/>
                  <a:gd name="connsiteX32" fmla="*/ 158078 w 1982263"/>
                  <a:gd name="connsiteY32" fmla="*/ 1463387 h 1958082"/>
                  <a:gd name="connsiteX33" fmla="*/ 141878 w 1982263"/>
                  <a:gd name="connsiteY33" fmla="*/ 1502120 h 1958082"/>
                  <a:gd name="connsiteX34" fmla="*/ 158078 w 1982263"/>
                  <a:gd name="connsiteY34" fmla="*/ 1540846 h 1958082"/>
                  <a:gd name="connsiteX35" fmla="*/ 423018 w 1982263"/>
                  <a:gd name="connsiteY35" fmla="*/ 1802361 h 1958082"/>
                  <a:gd name="connsiteX36" fmla="*/ 499167 w 1982263"/>
                  <a:gd name="connsiteY36" fmla="*/ 1802361 h 1958082"/>
                  <a:gd name="connsiteX37" fmla="*/ 585659 w 1982263"/>
                  <a:gd name="connsiteY37" fmla="*/ 1717081 h 1958082"/>
                  <a:gd name="connsiteX38" fmla="*/ 749369 w 1982263"/>
                  <a:gd name="connsiteY38" fmla="*/ 1784029 h 1958082"/>
                  <a:gd name="connsiteX39" fmla="*/ 749369 w 1982263"/>
                  <a:gd name="connsiteY39" fmla="*/ 1903691 h 1958082"/>
                  <a:gd name="connsiteX40" fmla="*/ 765295 w 1982263"/>
                  <a:gd name="connsiteY40" fmla="*/ 1942156 h 1958082"/>
                  <a:gd name="connsiteX41" fmla="*/ 803760 w 1982263"/>
                  <a:gd name="connsiteY41" fmla="*/ 1958082 h 1958082"/>
                  <a:gd name="connsiteX42" fmla="*/ 1178529 w 1982263"/>
                  <a:gd name="connsiteY42" fmla="*/ 1958082 h 1958082"/>
                  <a:gd name="connsiteX43" fmla="*/ 1216969 w 1982263"/>
                  <a:gd name="connsiteY43" fmla="*/ 1942156 h 1958082"/>
                  <a:gd name="connsiteX44" fmla="*/ 1232920 w 1982263"/>
                  <a:gd name="connsiteY44" fmla="*/ 1903691 h 1958082"/>
                  <a:gd name="connsiteX45" fmla="*/ 1232920 w 1982263"/>
                  <a:gd name="connsiteY45" fmla="*/ 1784029 h 1958082"/>
                  <a:gd name="connsiteX46" fmla="*/ 1396413 w 1982263"/>
                  <a:gd name="connsiteY46" fmla="*/ 1717013 h 1958082"/>
                  <a:gd name="connsiteX47" fmla="*/ 1482830 w 1982263"/>
                  <a:gd name="connsiteY47" fmla="*/ 1802361 h 1958082"/>
                  <a:gd name="connsiteX48" fmla="*/ 1559271 w 1982263"/>
                  <a:gd name="connsiteY48" fmla="*/ 1802361 h 1958082"/>
                  <a:gd name="connsiteX49" fmla="*/ 1824211 w 1982263"/>
                  <a:gd name="connsiteY49" fmla="*/ 1540846 h 1958082"/>
                  <a:gd name="connsiteX50" fmla="*/ 1840404 w 1982263"/>
                  <a:gd name="connsiteY50" fmla="*/ 1502120 h 1958082"/>
                  <a:gd name="connsiteX51" fmla="*/ 1824211 w 1982263"/>
                  <a:gd name="connsiteY51" fmla="*/ 1463387 h 1958082"/>
                  <a:gd name="connsiteX52" fmla="*/ 1738546 w 1982263"/>
                  <a:gd name="connsiteY52" fmla="*/ 1378816 h 1958082"/>
                  <a:gd name="connsiteX53" fmla="*/ 1805805 w 1982263"/>
                  <a:gd name="connsiteY53" fmla="*/ 1218364 h 1958082"/>
                  <a:gd name="connsiteX54" fmla="*/ 1927872 w 1982263"/>
                  <a:gd name="connsiteY54" fmla="*/ 1218364 h 1958082"/>
                  <a:gd name="connsiteX55" fmla="*/ 1966332 w 1982263"/>
                  <a:gd name="connsiteY55" fmla="*/ 1202438 h 1958082"/>
                  <a:gd name="connsiteX56" fmla="*/ 1982264 w 1982263"/>
                  <a:gd name="connsiteY56" fmla="*/ 1163972 h 1958082"/>
                  <a:gd name="connsiteX57" fmla="*/ 1982264 w 1982263"/>
                  <a:gd name="connsiteY57" fmla="*/ 794110 h 1958082"/>
                  <a:gd name="connsiteX58" fmla="*/ 1966332 w 1982263"/>
                  <a:gd name="connsiteY58" fmla="*/ 755650 h 1958082"/>
                  <a:gd name="connsiteX59" fmla="*/ 1927872 w 1982263"/>
                  <a:gd name="connsiteY59" fmla="*/ 739718 h 1958082"/>
                  <a:gd name="connsiteX60" fmla="*/ 1873481 w 1982263"/>
                  <a:gd name="connsiteY60" fmla="*/ 1109581 h 1958082"/>
                  <a:gd name="connsiteX61" fmla="*/ 1764262 w 1982263"/>
                  <a:gd name="connsiteY61" fmla="*/ 1109581 h 1958082"/>
                  <a:gd name="connsiteX62" fmla="*/ 1711449 w 1982263"/>
                  <a:gd name="connsiteY62" fmla="*/ 1151030 h 1958082"/>
                  <a:gd name="connsiteX63" fmla="*/ 1623987 w 1982263"/>
                  <a:gd name="connsiteY63" fmla="*/ 1359247 h 1958082"/>
                  <a:gd name="connsiteX64" fmla="*/ 1632100 w 1982263"/>
                  <a:gd name="connsiteY64" fmla="*/ 1426581 h 1958082"/>
                  <a:gd name="connsiteX65" fmla="*/ 1708565 w 1982263"/>
                  <a:gd name="connsiteY65" fmla="*/ 1502120 h 1958082"/>
                  <a:gd name="connsiteX66" fmla="*/ 1521084 w 1982263"/>
                  <a:gd name="connsiteY66" fmla="*/ 1687051 h 1958082"/>
                  <a:gd name="connsiteX67" fmla="*/ 1443481 w 1982263"/>
                  <a:gd name="connsiteY67" fmla="*/ 1610468 h 1958082"/>
                  <a:gd name="connsiteX68" fmla="*/ 1377167 w 1982263"/>
                  <a:gd name="connsiteY68" fmla="*/ 1602648 h 1958082"/>
                  <a:gd name="connsiteX69" fmla="*/ 1165916 w 1982263"/>
                  <a:gd name="connsiteY69" fmla="*/ 1689114 h 1958082"/>
                  <a:gd name="connsiteX70" fmla="*/ 1124149 w 1982263"/>
                  <a:gd name="connsiteY70" fmla="*/ 1742051 h 1958082"/>
                  <a:gd name="connsiteX71" fmla="*/ 1124149 w 1982263"/>
                  <a:gd name="connsiteY71" fmla="*/ 1849305 h 1958082"/>
                  <a:gd name="connsiteX72" fmla="*/ 858164 w 1982263"/>
                  <a:gd name="connsiteY72" fmla="*/ 1849305 h 1958082"/>
                  <a:gd name="connsiteX73" fmla="*/ 858164 w 1982263"/>
                  <a:gd name="connsiteY73" fmla="*/ 1742201 h 1958082"/>
                  <a:gd name="connsiteX74" fmla="*/ 816323 w 1982263"/>
                  <a:gd name="connsiteY74" fmla="*/ 1689289 h 1958082"/>
                  <a:gd name="connsiteX75" fmla="*/ 605072 w 1982263"/>
                  <a:gd name="connsiteY75" fmla="*/ 1602797 h 1958082"/>
                  <a:gd name="connsiteX76" fmla="*/ 538782 w 1982263"/>
                  <a:gd name="connsiteY76" fmla="*/ 1610691 h 1958082"/>
                  <a:gd name="connsiteX77" fmla="*/ 461204 w 1982263"/>
                  <a:gd name="connsiteY77" fmla="*/ 1687225 h 1958082"/>
                  <a:gd name="connsiteX78" fmla="*/ 273724 w 1982263"/>
                  <a:gd name="connsiteY78" fmla="*/ 1502294 h 1958082"/>
                  <a:gd name="connsiteX79" fmla="*/ 350189 w 1982263"/>
                  <a:gd name="connsiteY79" fmla="*/ 1426755 h 1958082"/>
                  <a:gd name="connsiteX80" fmla="*/ 350214 w 1982263"/>
                  <a:gd name="connsiteY80" fmla="*/ 1426730 h 1958082"/>
                  <a:gd name="connsiteX81" fmla="*/ 358301 w 1982263"/>
                  <a:gd name="connsiteY81" fmla="*/ 1359396 h 1958082"/>
                  <a:gd name="connsiteX82" fmla="*/ 270840 w 1982263"/>
                  <a:gd name="connsiteY82" fmla="*/ 1151254 h 1958082"/>
                  <a:gd name="connsiteX83" fmla="*/ 217977 w 1982263"/>
                  <a:gd name="connsiteY83" fmla="*/ 1109755 h 1958082"/>
                  <a:gd name="connsiteX84" fmla="*/ 108808 w 1982263"/>
                  <a:gd name="connsiteY84" fmla="*/ 1109755 h 1958082"/>
                  <a:gd name="connsiteX85" fmla="*/ 108808 w 1982263"/>
                  <a:gd name="connsiteY85" fmla="*/ 848508 h 1958082"/>
                  <a:gd name="connsiteX86" fmla="*/ 217977 w 1982263"/>
                  <a:gd name="connsiteY86" fmla="*/ 848508 h 1958082"/>
                  <a:gd name="connsiteX87" fmla="*/ 270840 w 1982263"/>
                  <a:gd name="connsiteY87" fmla="*/ 807009 h 1958082"/>
                  <a:gd name="connsiteX88" fmla="*/ 358301 w 1982263"/>
                  <a:gd name="connsiteY88" fmla="*/ 598841 h 1958082"/>
                  <a:gd name="connsiteX89" fmla="*/ 350214 w 1982263"/>
                  <a:gd name="connsiteY89" fmla="*/ 531508 h 1958082"/>
                  <a:gd name="connsiteX90" fmla="*/ 273749 w 1982263"/>
                  <a:gd name="connsiteY90" fmla="*/ 455969 h 1958082"/>
                  <a:gd name="connsiteX91" fmla="*/ 461229 w 1982263"/>
                  <a:gd name="connsiteY91" fmla="*/ 271038 h 1958082"/>
                  <a:gd name="connsiteX92" fmla="*/ 538789 w 1982263"/>
                  <a:gd name="connsiteY92" fmla="*/ 347571 h 1958082"/>
                  <a:gd name="connsiteX93" fmla="*/ 605078 w 1982263"/>
                  <a:gd name="connsiteY93" fmla="*/ 355441 h 1958082"/>
                  <a:gd name="connsiteX94" fmla="*/ 816329 w 1982263"/>
                  <a:gd name="connsiteY94" fmla="*/ 268974 h 1958082"/>
                  <a:gd name="connsiteX95" fmla="*/ 858171 w 1982263"/>
                  <a:gd name="connsiteY95" fmla="*/ 216037 h 1958082"/>
                  <a:gd name="connsiteX96" fmla="*/ 858171 w 1982263"/>
                  <a:gd name="connsiteY96" fmla="*/ 108783 h 1958082"/>
                  <a:gd name="connsiteX97" fmla="*/ 1124155 w 1982263"/>
                  <a:gd name="connsiteY97" fmla="*/ 108783 h 1958082"/>
                  <a:gd name="connsiteX98" fmla="*/ 1124155 w 1982263"/>
                  <a:gd name="connsiteY98" fmla="*/ 215888 h 1958082"/>
                  <a:gd name="connsiteX99" fmla="*/ 1165916 w 1982263"/>
                  <a:gd name="connsiteY99" fmla="*/ 268800 h 1958082"/>
                  <a:gd name="connsiteX100" fmla="*/ 1377173 w 1982263"/>
                  <a:gd name="connsiteY100" fmla="*/ 355292 h 1958082"/>
                  <a:gd name="connsiteX101" fmla="*/ 1443481 w 1982263"/>
                  <a:gd name="connsiteY101" fmla="*/ 347447 h 1958082"/>
                  <a:gd name="connsiteX102" fmla="*/ 1521084 w 1982263"/>
                  <a:gd name="connsiteY102" fmla="*/ 270864 h 1958082"/>
                  <a:gd name="connsiteX103" fmla="*/ 1708571 w 1982263"/>
                  <a:gd name="connsiteY103" fmla="*/ 455795 h 1958082"/>
                  <a:gd name="connsiteX104" fmla="*/ 1632100 w 1982263"/>
                  <a:gd name="connsiteY104" fmla="*/ 531334 h 1958082"/>
                  <a:gd name="connsiteX105" fmla="*/ 1632100 w 1982263"/>
                  <a:gd name="connsiteY105" fmla="*/ 531358 h 1958082"/>
                  <a:gd name="connsiteX106" fmla="*/ 1623994 w 1982263"/>
                  <a:gd name="connsiteY106" fmla="*/ 598692 h 1958082"/>
                  <a:gd name="connsiteX107" fmla="*/ 1711455 w 1982263"/>
                  <a:gd name="connsiteY107" fmla="*/ 806884 h 1958082"/>
                  <a:gd name="connsiteX108" fmla="*/ 1764268 w 1982263"/>
                  <a:gd name="connsiteY108" fmla="*/ 848334 h 1958082"/>
                  <a:gd name="connsiteX109" fmla="*/ 1873487 w 1982263"/>
                  <a:gd name="connsiteY109" fmla="*/ 848334 h 195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982263" h="1958082">
                    <a:moveTo>
                      <a:pt x="1927872" y="739718"/>
                    </a:moveTo>
                    <a:lnTo>
                      <a:pt x="1805805" y="739718"/>
                    </a:lnTo>
                    <a:cubicBezTo>
                      <a:pt x="1789052" y="684040"/>
                      <a:pt x="1766494" y="630258"/>
                      <a:pt x="1738546" y="579266"/>
                    </a:cubicBezTo>
                    <a:lnTo>
                      <a:pt x="1824211" y="494963"/>
                    </a:lnTo>
                    <a:cubicBezTo>
                      <a:pt x="1834555" y="484743"/>
                      <a:pt x="1840410" y="470801"/>
                      <a:pt x="1840410" y="456236"/>
                    </a:cubicBezTo>
                    <a:cubicBezTo>
                      <a:pt x="1840410" y="441690"/>
                      <a:pt x="1834555" y="427729"/>
                      <a:pt x="1824211" y="417503"/>
                    </a:cubicBezTo>
                    <a:lnTo>
                      <a:pt x="1559271" y="155989"/>
                    </a:lnTo>
                    <a:cubicBezTo>
                      <a:pt x="1538074" y="135084"/>
                      <a:pt x="1504027" y="135084"/>
                      <a:pt x="1482830" y="155989"/>
                    </a:cubicBezTo>
                    <a:lnTo>
                      <a:pt x="1396413" y="241337"/>
                    </a:lnTo>
                    <a:cubicBezTo>
                      <a:pt x="1344402" y="213264"/>
                      <a:pt x="1289593" y="190731"/>
                      <a:pt x="1232920" y="174053"/>
                    </a:cubicBezTo>
                    <a:lnTo>
                      <a:pt x="1232920" y="54392"/>
                    </a:lnTo>
                    <a:cubicBezTo>
                      <a:pt x="1232920" y="39970"/>
                      <a:pt x="1227189" y="26127"/>
                      <a:pt x="1216969" y="15932"/>
                    </a:cubicBezTo>
                    <a:cubicBezTo>
                      <a:pt x="1206769" y="5731"/>
                      <a:pt x="1192950" y="0"/>
                      <a:pt x="1178529" y="0"/>
                    </a:cubicBezTo>
                    <a:lnTo>
                      <a:pt x="803760" y="0"/>
                    </a:lnTo>
                    <a:cubicBezTo>
                      <a:pt x="773724" y="0"/>
                      <a:pt x="749369" y="24355"/>
                      <a:pt x="749369" y="54392"/>
                    </a:cubicBezTo>
                    <a:lnTo>
                      <a:pt x="749369" y="174053"/>
                    </a:lnTo>
                    <a:cubicBezTo>
                      <a:pt x="692671" y="190638"/>
                      <a:pt x="637887" y="213097"/>
                      <a:pt x="585852" y="241069"/>
                    </a:cubicBezTo>
                    <a:lnTo>
                      <a:pt x="499359" y="155790"/>
                    </a:lnTo>
                    <a:lnTo>
                      <a:pt x="499384" y="155765"/>
                    </a:lnTo>
                    <a:cubicBezTo>
                      <a:pt x="478237" y="135052"/>
                      <a:pt x="444383" y="135052"/>
                      <a:pt x="423236" y="155765"/>
                    </a:cubicBezTo>
                    <a:lnTo>
                      <a:pt x="158295" y="417279"/>
                    </a:lnTo>
                    <a:cubicBezTo>
                      <a:pt x="147927" y="427505"/>
                      <a:pt x="142096" y="441466"/>
                      <a:pt x="142096" y="456012"/>
                    </a:cubicBezTo>
                    <a:cubicBezTo>
                      <a:pt x="142096" y="470577"/>
                      <a:pt x="147927" y="484513"/>
                      <a:pt x="158295" y="494739"/>
                    </a:cubicBezTo>
                    <a:lnTo>
                      <a:pt x="243961" y="579310"/>
                    </a:lnTo>
                    <a:cubicBezTo>
                      <a:pt x="215864" y="630252"/>
                      <a:pt x="193262" y="684015"/>
                      <a:pt x="176459" y="739718"/>
                    </a:cubicBezTo>
                    <a:lnTo>
                      <a:pt x="54392" y="739718"/>
                    </a:lnTo>
                    <a:cubicBezTo>
                      <a:pt x="24355" y="739718"/>
                      <a:pt x="0" y="764073"/>
                      <a:pt x="0" y="794110"/>
                    </a:cubicBezTo>
                    <a:lnTo>
                      <a:pt x="0" y="1163972"/>
                    </a:lnTo>
                    <a:cubicBezTo>
                      <a:pt x="0" y="1178394"/>
                      <a:pt x="5731" y="1192237"/>
                      <a:pt x="15951" y="1202438"/>
                    </a:cubicBezTo>
                    <a:cubicBezTo>
                      <a:pt x="26152" y="1212632"/>
                      <a:pt x="39970" y="1218364"/>
                      <a:pt x="54392" y="1218364"/>
                    </a:cubicBezTo>
                    <a:lnTo>
                      <a:pt x="176459" y="1218364"/>
                    </a:lnTo>
                    <a:cubicBezTo>
                      <a:pt x="193187" y="1274067"/>
                      <a:pt x="215721" y="1327849"/>
                      <a:pt x="243743" y="1378816"/>
                    </a:cubicBezTo>
                    <a:lnTo>
                      <a:pt x="158078" y="1463387"/>
                    </a:lnTo>
                    <a:cubicBezTo>
                      <a:pt x="147709" y="1473612"/>
                      <a:pt x="141878" y="1487574"/>
                      <a:pt x="141878" y="1502120"/>
                    </a:cubicBezTo>
                    <a:cubicBezTo>
                      <a:pt x="141878" y="1516684"/>
                      <a:pt x="147709" y="1530621"/>
                      <a:pt x="158078" y="1540846"/>
                    </a:cubicBezTo>
                    <a:lnTo>
                      <a:pt x="423018" y="1802361"/>
                    </a:lnTo>
                    <a:cubicBezTo>
                      <a:pt x="444166" y="1823098"/>
                      <a:pt x="478019" y="1823098"/>
                      <a:pt x="499167" y="1802361"/>
                    </a:cubicBezTo>
                    <a:lnTo>
                      <a:pt x="585659" y="1717081"/>
                    </a:lnTo>
                    <a:cubicBezTo>
                      <a:pt x="637744" y="1745054"/>
                      <a:pt x="692596" y="1767494"/>
                      <a:pt x="749369" y="1784029"/>
                    </a:cubicBezTo>
                    <a:lnTo>
                      <a:pt x="749369" y="1903691"/>
                    </a:lnTo>
                    <a:cubicBezTo>
                      <a:pt x="749369" y="1918112"/>
                      <a:pt x="755100" y="1931956"/>
                      <a:pt x="765295" y="1942156"/>
                    </a:cubicBezTo>
                    <a:cubicBezTo>
                      <a:pt x="775495" y="1952351"/>
                      <a:pt x="789339" y="1958082"/>
                      <a:pt x="803760" y="1958082"/>
                    </a:cubicBezTo>
                    <a:lnTo>
                      <a:pt x="1178529" y="1958082"/>
                    </a:lnTo>
                    <a:cubicBezTo>
                      <a:pt x="1192950" y="1958082"/>
                      <a:pt x="1206769" y="1952351"/>
                      <a:pt x="1216969" y="1942156"/>
                    </a:cubicBezTo>
                    <a:cubicBezTo>
                      <a:pt x="1227189" y="1931956"/>
                      <a:pt x="1232920" y="1918112"/>
                      <a:pt x="1232920" y="1903691"/>
                    </a:cubicBezTo>
                    <a:lnTo>
                      <a:pt x="1232920" y="1784029"/>
                    </a:lnTo>
                    <a:cubicBezTo>
                      <a:pt x="1289593" y="1767445"/>
                      <a:pt x="1344402" y="1744986"/>
                      <a:pt x="1396413" y="1717013"/>
                    </a:cubicBezTo>
                    <a:lnTo>
                      <a:pt x="1482830" y="1802361"/>
                    </a:lnTo>
                    <a:cubicBezTo>
                      <a:pt x="1504027" y="1823266"/>
                      <a:pt x="1538074" y="1823266"/>
                      <a:pt x="1559271" y="1802361"/>
                    </a:cubicBezTo>
                    <a:lnTo>
                      <a:pt x="1824211" y="1540846"/>
                    </a:lnTo>
                    <a:cubicBezTo>
                      <a:pt x="1834555" y="1530627"/>
                      <a:pt x="1840404" y="1516684"/>
                      <a:pt x="1840404" y="1502120"/>
                    </a:cubicBezTo>
                    <a:cubicBezTo>
                      <a:pt x="1840404" y="1487574"/>
                      <a:pt x="1834555" y="1473612"/>
                      <a:pt x="1824211" y="1463387"/>
                    </a:cubicBezTo>
                    <a:lnTo>
                      <a:pt x="1738546" y="1378816"/>
                    </a:lnTo>
                    <a:cubicBezTo>
                      <a:pt x="1766494" y="1327824"/>
                      <a:pt x="1789052" y="1274042"/>
                      <a:pt x="1805805" y="1218364"/>
                    </a:cubicBezTo>
                    <a:lnTo>
                      <a:pt x="1927872" y="1218364"/>
                    </a:lnTo>
                    <a:cubicBezTo>
                      <a:pt x="1942294" y="1218364"/>
                      <a:pt x="1956137" y="1212632"/>
                      <a:pt x="1966332" y="1202438"/>
                    </a:cubicBezTo>
                    <a:cubicBezTo>
                      <a:pt x="1976533" y="1192237"/>
                      <a:pt x="1982264" y="1178394"/>
                      <a:pt x="1982264" y="1163972"/>
                    </a:cubicBezTo>
                    <a:lnTo>
                      <a:pt x="1982264" y="794110"/>
                    </a:lnTo>
                    <a:cubicBezTo>
                      <a:pt x="1982264" y="779688"/>
                      <a:pt x="1976533" y="765845"/>
                      <a:pt x="1966332" y="755650"/>
                    </a:cubicBezTo>
                    <a:cubicBezTo>
                      <a:pt x="1956137" y="745450"/>
                      <a:pt x="1942294" y="739718"/>
                      <a:pt x="1927872" y="739718"/>
                    </a:cubicBezTo>
                    <a:close/>
                    <a:moveTo>
                      <a:pt x="1873481" y="1109581"/>
                    </a:moveTo>
                    <a:lnTo>
                      <a:pt x="1764262" y="1109581"/>
                    </a:lnTo>
                    <a:cubicBezTo>
                      <a:pt x="1739230" y="1109581"/>
                      <a:pt x="1717423" y="1126700"/>
                      <a:pt x="1711449" y="1151030"/>
                    </a:cubicBezTo>
                    <a:cubicBezTo>
                      <a:pt x="1693385" y="1224580"/>
                      <a:pt x="1663883" y="1294854"/>
                      <a:pt x="1623987" y="1359247"/>
                    </a:cubicBezTo>
                    <a:cubicBezTo>
                      <a:pt x="1610654" y="1380836"/>
                      <a:pt x="1614004" y="1408759"/>
                      <a:pt x="1632100" y="1426581"/>
                    </a:cubicBezTo>
                    <a:lnTo>
                      <a:pt x="1708565" y="1502120"/>
                    </a:lnTo>
                    <a:lnTo>
                      <a:pt x="1521084" y="1687051"/>
                    </a:lnTo>
                    <a:lnTo>
                      <a:pt x="1443481" y="1610468"/>
                    </a:lnTo>
                    <a:cubicBezTo>
                      <a:pt x="1425753" y="1593006"/>
                      <a:pt x="1398458" y="1589780"/>
                      <a:pt x="1377167" y="1602648"/>
                    </a:cubicBezTo>
                    <a:cubicBezTo>
                      <a:pt x="1311630" y="1642182"/>
                      <a:pt x="1240361" y="1671367"/>
                      <a:pt x="1165916" y="1689114"/>
                    </a:cubicBezTo>
                    <a:cubicBezTo>
                      <a:pt x="1141412" y="1694970"/>
                      <a:pt x="1124124" y="1716870"/>
                      <a:pt x="1124149" y="1742051"/>
                    </a:cubicBezTo>
                    <a:lnTo>
                      <a:pt x="1124149" y="1849305"/>
                    </a:lnTo>
                    <a:lnTo>
                      <a:pt x="858164" y="1849305"/>
                    </a:lnTo>
                    <a:lnTo>
                      <a:pt x="858164" y="1742201"/>
                    </a:lnTo>
                    <a:cubicBezTo>
                      <a:pt x="858164" y="1717019"/>
                      <a:pt x="840852" y="1695119"/>
                      <a:pt x="816323" y="1689289"/>
                    </a:cubicBezTo>
                    <a:cubicBezTo>
                      <a:pt x="741872" y="1671517"/>
                      <a:pt x="670628" y="1642325"/>
                      <a:pt x="605072" y="1602797"/>
                    </a:cubicBezTo>
                    <a:cubicBezTo>
                      <a:pt x="583782" y="1589954"/>
                      <a:pt x="556461" y="1593205"/>
                      <a:pt x="538782" y="1610691"/>
                    </a:cubicBezTo>
                    <a:lnTo>
                      <a:pt x="461204" y="1687225"/>
                    </a:lnTo>
                    <a:lnTo>
                      <a:pt x="273724" y="1502294"/>
                    </a:lnTo>
                    <a:lnTo>
                      <a:pt x="350189" y="1426755"/>
                    </a:lnTo>
                    <a:lnTo>
                      <a:pt x="350214" y="1426730"/>
                    </a:lnTo>
                    <a:cubicBezTo>
                      <a:pt x="368279" y="1408927"/>
                      <a:pt x="371654" y="1380979"/>
                      <a:pt x="358301" y="1359396"/>
                    </a:cubicBezTo>
                    <a:cubicBezTo>
                      <a:pt x="318356" y="1295071"/>
                      <a:pt x="288829" y="1224804"/>
                      <a:pt x="270840" y="1151254"/>
                    </a:cubicBezTo>
                    <a:cubicBezTo>
                      <a:pt x="264916" y="1126874"/>
                      <a:pt x="243059" y="1109730"/>
                      <a:pt x="217977" y="1109755"/>
                    </a:cubicBezTo>
                    <a:lnTo>
                      <a:pt x="108808" y="1109755"/>
                    </a:lnTo>
                    <a:lnTo>
                      <a:pt x="108808" y="848508"/>
                    </a:lnTo>
                    <a:lnTo>
                      <a:pt x="217977" y="848508"/>
                    </a:lnTo>
                    <a:cubicBezTo>
                      <a:pt x="243059" y="848533"/>
                      <a:pt x="264916" y="831364"/>
                      <a:pt x="270840" y="807009"/>
                    </a:cubicBezTo>
                    <a:cubicBezTo>
                      <a:pt x="288836" y="733434"/>
                      <a:pt x="318362" y="663185"/>
                      <a:pt x="358301" y="598841"/>
                    </a:cubicBezTo>
                    <a:cubicBezTo>
                      <a:pt x="371654" y="577253"/>
                      <a:pt x="368285" y="549330"/>
                      <a:pt x="350214" y="531508"/>
                    </a:cubicBezTo>
                    <a:lnTo>
                      <a:pt x="273749" y="455969"/>
                    </a:lnTo>
                    <a:lnTo>
                      <a:pt x="461229" y="271038"/>
                    </a:lnTo>
                    <a:lnTo>
                      <a:pt x="538789" y="347571"/>
                    </a:lnTo>
                    <a:cubicBezTo>
                      <a:pt x="556468" y="365057"/>
                      <a:pt x="583788" y="368283"/>
                      <a:pt x="605078" y="355441"/>
                    </a:cubicBezTo>
                    <a:cubicBezTo>
                      <a:pt x="670640" y="315906"/>
                      <a:pt x="741884" y="286746"/>
                      <a:pt x="816329" y="268974"/>
                    </a:cubicBezTo>
                    <a:cubicBezTo>
                      <a:pt x="840858" y="263143"/>
                      <a:pt x="858171" y="241243"/>
                      <a:pt x="858171" y="216037"/>
                    </a:cubicBezTo>
                    <a:lnTo>
                      <a:pt x="858171" y="108783"/>
                    </a:lnTo>
                    <a:lnTo>
                      <a:pt x="1124155" y="108783"/>
                    </a:lnTo>
                    <a:lnTo>
                      <a:pt x="1124155" y="215888"/>
                    </a:lnTo>
                    <a:cubicBezTo>
                      <a:pt x="1124131" y="241069"/>
                      <a:pt x="1141418" y="262944"/>
                      <a:pt x="1165916" y="268800"/>
                    </a:cubicBezTo>
                    <a:cubicBezTo>
                      <a:pt x="1240374" y="286572"/>
                      <a:pt x="1311630" y="315738"/>
                      <a:pt x="1377173" y="355292"/>
                    </a:cubicBezTo>
                    <a:cubicBezTo>
                      <a:pt x="1398464" y="368134"/>
                      <a:pt x="1425759" y="364908"/>
                      <a:pt x="1443481" y="347447"/>
                    </a:cubicBezTo>
                    <a:lnTo>
                      <a:pt x="1521084" y="270864"/>
                    </a:lnTo>
                    <a:lnTo>
                      <a:pt x="1708571" y="455795"/>
                    </a:lnTo>
                    <a:lnTo>
                      <a:pt x="1632100" y="531334"/>
                    </a:lnTo>
                    <a:lnTo>
                      <a:pt x="1632100" y="531358"/>
                    </a:lnTo>
                    <a:cubicBezTo>
                      <a:pt x="1614010" y="549155"/>
                      <a:pt x="1610660" y="577103"/>
                      <a:pt x="1623994" y="598692"/>
                    </a:cubicBezTo>
                    <a:cubicBezTo>
                      <a:pt x="1663889" y="663085"/>
                      <a:pt x="1693391" y="733334"/>
                      <a:pt x="1711455" y="806884"/>
                    </a:cubicBezTo>
                    <a:cubicBezTo>
                      <a:pt x="1717429" y="831214"/>
                      <a:pt x="1739236" y="848334"/>
                      <a:pt x="1764268" y="848334"/>
                    </a:cubicBezTo>
                    <a:lnTo>
                      <a:pt x="1873487" y="848334"/>
                    </a:lnTo>
                    <a:close/>
                  </a:path>
                </a:pathLst>
              </a:custGeom>
              <a:solidFill>
                <a:srgbClr val="000000"/>
              </a:solidFill>
              <a:ln w="3175" cap="flat">
                <a:solidFill>
                  <a:schemeClr val="tx1"/>
                </a:solid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7212A71C-83C8-4538-A6BC-A8A39E6ED1CD}"/>
                  </a:ext>
                </a:extLst>
              </p:cNvPr>
              <p:cNvSpPr/>
              <p:nvPr/>
            </p:nvSpPr>
            <p:spPr>
              <a:xfrm>
                <a:off x="10667458" y="3024046"/>
                <a:ext cx="205103" cy="294964"/>
              </a:xfrm>
              <a:custGeom>
                <a:avLst/>
                <a:gdLst>
                  <a:gd name="connsiteX0" fmla="*/ 199358 w 199358"/>
                  <a:gd name="connsiteY0" fmla="*/ 114014 h 286702"/>
                  <a:gd name="connsiteX1" fmla="*/ 195358 w 199358"/>
                  <a:gd name="connsiteY1" fmla="*/ 112014 h 286702"/>
                  <a:gd name="connsiteX2" fmla="*/ 100013 w 199358"/>
                  <a:gd name="connsiteY2" fmla="*/ 112014 h 286702"/>
                  <a:gd name="connsiteX3" fmla="*/ 136017 w 199358"/>
                  <a:gd name="connsiteY3" fmla="*/ 4000 h 286702"/>
                  <a:gd name="connsiteX4" fmla="*/ 134017 w 199358"/>
                  <a:gd name="connsiteY4" fmla="*/ 0 h 286702"/>
                  <a:gd name="connsiteX5" fmla="*/ 130016 w 199358"/>
                  <a:gd name="connsiteY5" fmla="*/ 0 h 286702"/>
                  <a:gd name="connsiteX6" fmla="*/ 0 w 199358"/>
                  <a:gd name="connsiteY6" fmla="*/ 158687 h 286702"/>
                  <a:gd name="connsiteX7" fmla="*/ 0 w 199358"/>
                  <a:gd name="connsiteY7" fmla="*/ 162687 h 286702"/>
                  <a:gd name="connsiteX8" fmla="*/ 4000 w 199358"/>
                  <a:gd name="connsiteY8" fmla="*/ 164687 h 286702"/>
                  <a:gd name="connsiteX9" fmla="*/ 90011 w 199358"/>
                  <a:gd name="connsiteY9" fmla="*/ 164687 h 286702"/>
                  <a:gd name="connsiteX10" fmla="*/ 52007 w 199358"/>
                  <a:gd name="connsiteY10" fmla="*/ 282702 h 286702"/>
                  <a:gd name="connsiteX11" fmla="*/ 54007 w 199358"/>
                  <a:gd name="connsiteY11" fmla="*/ 286703 h 286702"/>
                  <a:gd name="connsiteX12" fmla="*/ 56007 w 199358"/>
                  <a:gd name="connsiteY12" fmla="*/ 286703 h 286702"/>
                  <a:gd name="connsiteX13" fmla="*/ 58007 w 199358"/>
                  <a:gd name="connsiteY13" fmla="*/ 284702 h 286702"/>
                  <a:gd name="connsiteX14" fmla="*/ 58007 w 199358"/>
                  <a:gd name="connsiteY14" fmla="*/ 284702 h 286702"/>
                  <a:gd name="connsiteX15" fmla="*/ 199358 w 199358"/>
                  <a:gd name="connsiteY15" fmla="*/ 118015 h 286702"/>
                  <a:gd name="connsiteX16" fmla="*/ 199358 w 199358"/>
                  <a:gd name="connsiteY16" fmla="*/ 114014 h 2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358" h="286702">
                    <a:moveTo>
                      <a:pt x="199358" y="114014"/>
                    </a:moveTo>
                    <a:cubicBezTo>
                      <a:pt x="199358" y="112014"/>
                      <a:pt x="197358" y="112014"/>
                      <a:pt x="195358" y="112014"/>
                    </a:cubicBezTo>
                    <a:lnTo>
                      <a:pt x="100013" y="112014"/>
                    </a:lnTo>
                    <a:lnTo>
                      <a:pt x="136017" y="4000"/>
                    </a:lnTo>
                    <a:cubicBezTo>
                      <a:pt x="136017" y="2000"/>
                      <a:pt x="136017" y="0"/>
                      <a:pt x="134017" y="0"/>
                    </a:cubicBezTo>
                    <a:lnTo>
                      <a:pt x="130016" y="0"/>
                    </a:lnTo>
                    <a:lnTo>
                      <a:pt x="0" y="158687"/>
                    </a:lnTo>
                    <a:lnTo>
                      <a:pt x="0" y="162687"/>
                    </a:lnTo>
                    <a:cubicBezTo>
                      <a:pt x="2000" y="164687"/>
                      <a:pt x="2000" y="164687"/>
                      <a:pt x="4000" y="164687"/>
                    </a:cubicBezTo>
                    <a:lnTo>
                      <a:pt x="90011" y="164687"/>
                    </a:lnTo>
                    <a:lnTo>
                      <a:pt x="52007" y="282702"/>
                    </a:lnTo>
                    <a:cubicBezTo>
                      <a:pt x="52007" y="284036"/>
                      <a:pt x="52673" y="285369"/>
                      <a:pt x="54007" y="286703"/>
                    </a:cubicBezTo>
                    <a:lnTo>
                      <a:pt x="56007" y="286703"/>
                    </a:lnTo>
                    <a:cubicBezTo>
                      <a:pt x="57340" y="286703"/>
                      <a:pt x="58007" y="286036"/>
                      <a:pt x="58007" y="284702"/>
                    </a:cubicBezTo>
                    <a:cubicBezTo>
                      <a:pt x="58007" y="284702"/>
                      <a:pt x="58007" y="284702"/>
                      <a:pt x="58007" y="284702"/>
                    </a:cubicBezTo>
                    <a:lnTo>
                      <a:pt x="199358" y="118015"/>
                    </a:lnTo>
                    <a:lnTo>
                      <a:pt x="199358" y="114014"/>
                    </a:lnTo>
                    <a:close/>
                  </a:path>
                </a:pathLst>
              </a:custGeom>
              <a:solidFill>
                <a:srgbClr val="307FE2"/>
              </a:solidFill>
              <a:ln w="6648"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3C16BDA9-B3E7-493C-909C-875372021471}"/>
                  </a:ext>
                </a:extLst>
              </p:cNvPr>
              <p:cNvSpPr/>
              <p:nvPr/>
            </p:nvSpPr>
            <p:spPr>
              <a:xfrm>
                <a:off x="9843226" y="2496604"/>
                <a:ext cx="1067898" cy="645989"/>
              </a:xfrm>
              <a:custGeom>
                <a:avLst/>
                <a:gdLst>
                  <a:gd name="connsiteX0" fmla="*/ 934974 w 1173003"/>
                  <a:gd name="connsiteY0" fmla="*/ 727073 h 727739"/>
                  <a:gd name="connsiteX1" fmla="*/ 826294 w 1173003"/>
                  <a:gd name="connsiteY1" fmla="*/ 727073 h 727739"/>
                  <a:gd name="connsiteX2" fmla="*/ 799624 w 1173003"/>
                  <a:gd name="connsiteY2" fmla="*/ 700403 h 727739"/>
                  <a:gd name="connsiteX3" fmla="*/ 826294 w 1173003"/>
                  <a:gd name="connsiteY3" fmla="*/ 673733 h 727739"/>
                  <a:gd name="connsiteX4" fmla="*/ 934974 w 1173003"/>
                  <a:gd name="connsiteY4" fmla="*/ 673733 h 727739"/>
                  <a:gd name="connsiteX5" fmla="*/ 1110996 w 1173003"/>
                  <a:gd name="connsiteY5" fmla="*/ 556385 h 727739"/>
                  <a:gd name="connsiteX6" fmla="*/ 1120331 w 1173003"/>
                  <a:gd name="connsiteY6" fmla="*/ 517046 h 727739"/>
                  <a:gd name="connsiteX7" fmla="*/ 1120331 w 1173003"/>
                  <a:gd name="connsiteY7" fmla="*/ 480375 h 727739"/>
                  <a:gd name="connsiteX8" fmla="*/ 1119664 w 1173003"/>
                  <a:gd name="connsiteY8" fmla="*/ 477708 h 727739"/>
                  <a:gd name="connsiteX9" fmla="*/ 1118330 w 1173003"/>
                  <a:gd name="connsiteY9" fmla="*/ 467707 h 727739"/>
                  <a:gd name="connsiteX10" fmla="*/ 1004983 w 1173003"/>
                  <a:gd name="connsiteY10" fmla="*/ 335690 h 727739"/>
                  <a:gd name="connsiteX11" fmla="*/ 981647 w 1173003"/>
                  <a:gd name="connsiteY11" fmla="*/ 311021 h 727739"/>
                  <a:gd name="connsiteX12" fmla="*/ 980980 w 1173003"/>
                  <a:gd name="connsiteY12" fmla="*/ 309687 h 727739"/>
                  <a:gd name="connsiteX13" fmla="*/ 979646 w 1173003"/>
                  <a:gd name="connsiteY13" fmla="*/ 301019 h 727739"/>
                  <a:gd name="connsiteX14" fmla="*/ 973646 w 1173003"/>
                  <a:gd name="connsiteY14" fmla="*/ 241679 h 727739"/>
                  <a:gd name="connsiteX15" fmla="*/ 892969 w 1173003"/>
                  <a:gd name="connsiteY15" fmla="*/ 113663 h 727739"/>
                  <a:gd name="connsiteX16" fmla="*/ 892302 w 1173003"/>
                  <a:gd name="connsiteY16" fmla="*/ 112996 h 727739"/>
                  <a:gd name="connsiteX17" fmla="*/ 686943 w 1173003"/>
                  <a:gd name="connsiteY17" fmla="*/ 56322 h 727739"/>
                  <a:gd name="connsiteX18" fmla="*/ 510921 w 1173003"/>
                  <a:gd name="connsiteY18" fmla="*/ 173003 h 727739"/>
                  <a:gd name="connsiteX19" fmla="*/ 469583 w 1173003"/>
                  <a:gd name="connsiteY19" fmla="*/ 189672 h 727739"/>
                  <a:gd name="connsiteX20" fmla="*/ 406241 w 1173003"/>
                  <a:gd name="connsiteY20" fmla="*/ 193673 h 727739"/>
                  <a:gd name="connsiteX21" fmla="*/ 277559 w 1173003"/>
                  <a:gd name="connsiteY21" fmla="*/ 299686 h 727739"/>
                  <a:gd name="connsiteX22" fmla="*/ 276892 w 1173003"/>
                  <a:gd name="connsiteY22" fmla="*/ 301019 h 727739"/>
                  <a:gd name="connsiteX23" fmla="*/ 244221 w 1173003"/>
                  <a:gd name="connsiteY23" fmla="*/ 323689 h 727739"/>
                  <a:gd name="connsiteX24" fmla="*/ 240887 w 1173003"/>
                  <a:gd name="connsiteY24" fmla="*/ 323689 h 727739"/>
                  <a:gd name="connsiteX25" fmla="*/ 183547 w 1173003"/>
                  <a:gd name="connsiteY25" fmla="*/ 331023 h 727739"/>
                  <a:gd name="connsiteX26" fmla="*/ 72866 w 1173003"/>
                  <a:gd name="connsiteY26" fmla="*/ 421701 h 727739"/>
                  <a:gd name="connsiteX27" fmla="*/ 63532 w 1173003"/>
                  <a:gd name="connsiteY27" fmla="*/ 554384 h 727739"/>
                  <a:gd name="connsiteX28" fmla="*/ 240221 w 1173003"/>
                  <a:gd name="connsiteY28" fmla="*/ 674399 h 727739"/>
                  <a:gd name="connsiteX29" fmla="*/ 415576 w 1173003"/>
                  <a:gd name="connsiteY29" fmla="*/ 674399 h 727739"/>
                  <a:gd name="connsiteX30" fmla="*/ 442246 w 1173003"/>
                  <a:gd name="connsiteY30" fmla="*/ 701069 h 727739"/>
                  <a:gd name="connsiteX31" fmla="*/ 415576 w 1173003"/>
                  <a:gd name="connsiteY31" fmla="*/ 727739 h 727739"/>
                  <a:gd name="connsiteX32" fmla="*/ 240221 w 1173003"/>
                  <a:gd name="connsiteY32" fmla="*/ 727739 h 727739"/>
                  <a:gd name="connsiteX33" fmla="*/ 13526 w 1173003"/>
                  <a:gd name="connsiteY33" fmla="*/ 573053 h 727739"/>
                  <a:gd name="connsiteX34" fmla="*/ 24860 w 1173003"/>
                  <a:gd name="connsiteY34" fmla="*/ 397031 h 727739"/>
                  <a:gd name="connsiteX35" fmla="*/ 170212 w 1173003"/>
                  <a:gd name="connsiteY35" fmla="*/ 279017 h 727739"/>
                  <a:gd name="connsiteX36" fmla="*/ 172212 w 1173003"/>
                  <a:gd name="connsiteY36" fmla="*/ 278350 h 727739"/>
                  <a:gd name="connsiteX37" fmla="*/ 231553 w 1173003"/>
                  <a:gd name="connsiteY37" fmla="*/ 270349 h 727739"/>
                  <a:gd name="connsiteX38" fmla="*/ 393573 w 1173003"/>
                  <a:gd name="connsiteY38" fmla="*/ 140999 h 727739"/>
                  <a:gd name="connsiteX39" fmla="*/ 471583 w 1173003"/>
                  <a:gd name="connsiteY39" fmla="*/ 135665 h 727739"/>
                  <a:gd name="connsiteX40" fmla="*/ 678275 w 1173003"/>
                  <a:gd name="connsiteY40" fmla="*/ 3649 h 727739"/>
                  <a:gd name="connsiteX41" fmla="*/ 678942 w 1173003"/>
                  <a:gd name="connsiteY41" fmla="*/ 3649 h 727739"/>
                  <a:gd name="connsiteX42" fmla="*/ 926306 w 1173003"/>
                  <a:gd name="connsiteY42" fmla="*/ 71657 h 727739"/>
                  <a:gd name="connsiteX43" fmla="*/ 1025652 w 1173003"/>
                  <a:gd name="connsiteY43" fmla="*/ 230344 h 727739"/>
                  <a:gd name="connsiteX44" fmla="*/ 1032320 w 1173003"/>
                  <a:gd name="connsiteY44" fmla="*/ 289685 h 727739"/>
                  <a:gd name="connsiteX45" fmla="*/ 1170337 w 1173003"/>
                  <a:gd name="connsiteY45" fmla="*/ 459039 h 727739"/>
                  <a:gd name="connsiteX46" fmla="*/ 1171004 w 1173003"/>
                  <a:gd name="connsiteY46" fmla="*/ 464373 h 727739"/>
                  <a:gd name="connsiteX47" fmla="*/ 1171670 w 1173003"/>
                  <a:gd name="connsiteY47" fmla="*/ 467040 h 727739"/>
                  <a:gd name="connsiteX48" fmla="*/ 1173004 w 1173003"/>
                  <a:gd name="connsiteY48" fmla="*/ 480375 h 727739"/>
                  <a:gd name="connsiteX49" fmla="*/ 1173004 w 1173003"/>
                  <a:gd name="connsiteY49" fmla="*/ 519047 h 727739"/>
                  <a:gd name="connsiteX50" fmla="*/ 1173004 w 1173003"/>
                  <a:gd name="connsiteY50" fmla="*/ 522380 h 727739"/>
                  <a:gd name="connsiteX51" fmla="*/ 1161669 w 1173003"/>
                  <a:gd name="connsiteY51" fmla="*/ 573053 h 727739"/>
                  <a:gd name="connsiteX52" fmla="*/ 1161002 w 1173003"/>
                  <a:gd name="connsiteY52" fmla="*/ 575054 h 727739"/>
                  <a:gd name="connsiteX53" fmla="*/ 934974 w 1173003"/>
                  <a:gd name="connsiteY53" fmla="*/ 727073 h 727739"/>
                  <a:gd name="connsiteX0" fmla="*/ 934974 w 1173004"/>
                  <a:gd name="connsiteY0" fmla="*/ 727073 h 727739"/>
                  <a:gd name="connsiteX1" fmla="*/ 826294 w 1173004"/>
                  <a:gd name="connsiteY1" fmla="*/ 727073 h 727739"/>
                  <a:gd name="connsiteX2" fmla="*/ 799624 w 1173004"/>
                  <a:gd name="connsiteY2" fmla="*/ 700403 h 727739"/>
                  <a:gd name="connsiteX3" fmla="*/ 826294 w 1173004"/>
                  <a:gd name="connsiteY3" fmla="*/ 673733 h 727739"/>
                  <a:gd name="connsiteX4" fmla="*/ 934974 w 1173004"/>
                  <a:gd name="connsiteY4" fmla="*/ 673733 h 727739"/>
                  <a:gd name="connsiteX5" fmla="*/ 1110996 w 1173004"/>
                  <a:gd name="connsiteY5" fmla="*/ 556385 h 727739"/>
                  <a:gd name="connsiteX6" fmla="*/ 1120331 w 1173004"/>
                  <a:gd name="connsiteY6" fmla="*/ 517046 h 727739"/>
                  <a:gd name="connsiteX7" fmla="*/ 1120331 w 1173004"/>
                  <a:gd name="connsiteY7" fmla="*/ 480375 h 727739"/>
                  <a:gd name="connsiteX8" fmla="*/ 1119664 w 1173004"/>
                  <a:gd name="connsiteY8" fmla="*/ 477708 h 727739"/>
                  <a:gd name="connsiteX9" fmla="*/ 1118330 w 1173004"/>
                  <a:gd name="connsiteY9" fmla="*/ 467707 h 727739"/>
                  <a:gd name="connsiteX10" fmla="*/ 1004983 w 1173004"/>
                  <a:gd name="connsiteY10" fmla="*/ 335690 h 727739"/>
                  <a:gd name="connsiteX11" fmla="*/ 981647 w 1173004"/>
                  <a:gd name="connsiteY11" fmla="*/ 311021 h 727739"/>
                  <a:gd name="connsiteX12" fmla="*/ 980980 w 1173004"/>
                  <a:gd name="connsiteY12" fmla="*/ 309687 h 727739"/>
                  <a:gd name="connsiteX13" fmla="*/ 979646 w 1173004"/>
                  <a:gd name="connsiteY13" fmla="*/ 301019 h 727739"/>
                  <a:gd name="connsiteX14" fmla="*/ 973646 w 1173004"/>
                  <a:gd name="connsiteY14" fmla="*/ 241679 h 727739"/>
                  <a:gd name="connsiteX15" fmla="*/ 892969 w 1173004"/>
                  <a:gd name="connsiteY15" fmla="*/ 113663 h 727739"/>
                  <a:gd name="connsiteX16" fmla="*/ 892302 w 1173004"/>
                  <a:gd name="connsiteY16" fmla="*/ 112996 h 727739"/>
                  <a:gd name="connsiteX17" fmla="*/ 686943 w 1173004"/>
                  <a:gd name="connsiteY17" fmla="*/ 56322 h 727739"/>
                  <a:gd name="connsiteX18" fmla="*/ 510921 w 1173004"/>
                  <a:gd name="connsiteY18" fmla="*/ 173003 h 727739"/>
                  <a:gd name="connsiteX19" fmla="*/ 469583 w 1173004"/>
                  <a:gd name="connsiteY19" fmla="*/ 189672 h 727739"/>
                  <a:gd name="connsiteX20" fmla="*/ 406241 w 1173004"/>
                  <a:gd name="connsiteY20" fmla="*/ 193673 h 727739"/>
                  <a:gd name="connsiteX21" fmla="*/ 277559 w 1173004"/>
                  <a:gd name="connsiteY21" fmla="*/ 299686 h 727739"/>
                  <a:gd name="connsiteX22" fmla="*/ 276892 w 1173004"/>
                  <a:gd name="connsiteY22" fmla="*/ 301019 h 727739"/>
                  <a:gd name="connsiteX23" fmla="*/ 244221 w 1173004"/>
                  <a:gd name="connsiteY23" fmla="*/ 323689 h 727739"/>
                  <a:gd name="connsiteX24" fmla="*/ 240887 w 1173004"/>
                  <a:gd name="connsiteY24" fmla="*/ 323689 h 727739"/>
                  <a:gd name="connsiteX25" fmla="*/ 183547 w 1173004"/>
                  <a:gd name="connsiteY25" fmla="*/ 331023 h 727739"/>
                  <a:gd name="connsiteX26" fmla="*/ 72866 w 1173004"/>
                  <a:gd name="connsiteY26" fmla="*/ 421701 h 727739"/>
                  <a:gd name="connsiteX27" fmla="*/ 63532 w 1173004"/>
                  <a:gd name="connsiteY27" fmla="*/ 554384 h 727739"/>
                  <a:gd name="connsiteX28" fmla="*/ 240221 w 1173004"/>
                  <a:gd name="connsiteY28" fmla="*/ 674399 h 727739"/>
                  <a:gd name="connsiteX29" fmla="*/ 415576 w 1173004"/>
                  <a:gd name="connsiteY29" fmla="*/ 674399 h 727739"/>
                  <a:gd name="connsiteX30" fmla="*/ 415576 w 1173004"/>
                  <a:gd name="connsiteY30" fmla="*/ 727739 h 727739"/>
                  <a:gd name="connsiteX31" fmla="*/ 240221 w 1173004"/>
                  <a:gd name="connsiteY31" fmla="*/ 727739 h 727739"/>
                  <a:gd name="connsiteX32" fmla="*/ 13526 w 1173004"/>
                  <a:gd name="connsiteY32" fmla="*/ 573053 h 727739"/>
                  <a:gd name="connsiteX33" fmla="*/ 24860 w 1173004"/>
                  <a:gd name="connsiteY33" fmla="*/ 397031 h 727739"/>
                  <a:gd name="connsiteX34" fmla="*/ 170212 w 1173004"/>
                  <a:gd name="connsiteY34" fmla="*/ 279017 h 727739"/>
                  <a:gd name="connsiteX35" fmla="*/ 172212 w 1173004"/>
                  <a:gd name="connsiteY35" fmla="*/ 278350 h 727739"/>
                  <a:gd name="connsiteX36" fmla="*/ 231553 w 1173004"/>
                  <a:gd name="connsiteY36" fmla="*/ 270349 h 727739"/>
                  <a:gd name="connsiteX37" fmla="*/ 393573 w 1173004"/>
                  <a:gd name="connsiteY37" fmla="*/ 140999 h 727739"/>
                  <a:gd name="connsiteX38" fmla="*/ 471583 w 1173004"/>
                  <a:gd name="connsiteY38" fmla="*/ 135665 h 727739"/>
                  <a:gd name="connsiteX39" fmla="*/ 678275 w 1173004"/>
                  <a:gd name="connsiteY39" fmla="*/ 3649 h 727739"/>
                  <a:gd name="connsiteX40" fmla="*/ 678942 w 1173004"/>
                  <a:gd name="connsiteY40" fmla="*/ 3649 h 727739"/>
                  <a:gd name="connsiteX41" fmla="*/ 926306 w 1173004"/>
                  <a:gd name="connsiteY41" fmla="*/ 71657 h 727739"/>
                  <a:gd name="connsiteX42" fmla="*/ 1025652 w 1173004"/>
                  <a:gd name="connsiteY42" fmla="*/ 230344 h 727739"/>
                  <a:gd name="connsiteX43" fmla="*/ 1032320 w 1173004"/>
                  <a:gd name="connsiteY43" fmla="*/ 289685 h 727739"/>
                  <a:gd name="connsiteX44" fmla="*/ 1170337 w 1173004"/>
                  <a:gd name="connsiteY44" fmla="*/ 459039 h 727739"/>
                  <a:gd name="connsiteX45" fmla="*/ 1171004 w 1173004"/>
                  <a:gd name="connsiteY45" fmla="*/ 464373 h 727739"/>
                  <a:gd name="connsiteX46" fmla="*/ 1171670 w 1173004"/>
                  <a:gd name="connsiteY46" fmla="*/ 467040 h 727739"/>
                  <a:gd name="connsiteX47" fmla="*/ 1173004 w 1173004"/>
                  <a:gd name="connsiteY47" fmla="*/ 480375 h 727739"/>
                  <a:gd name="connsiteX48" fmla="*/ 1173004 w 1173004"/>
                  <a:gd name="connsiteY48" fmla="*/ 519047 h 727739"/>
                  <a:gd name="connsiteX49" fmla="*/ 1173004 w 1173004"/>
                  <a:gd name="connsiteY49" fmla="*/ 522380 h 727739"/>
                  <a:gd name="connsiteX50" fmla="*/ 1161669 w 1173004"/>
                  <a:gd name="connsiteY50" fmla="*/ 573053 h 727739"/>
                  <a:gd name="connsiteX51" fmla="*/ 1161002 w 1173004"/>
                  <a:gd name="connsiteY51" fmla="*/ 575054 h 727739"/>
                  <a:gd name="connsiteX52" fmla="*/ 934974 w 1173004"/>
                  <a:gd name="connsiteY52" fmla="*/ 727073 h 727739"/>
                  <a:gd name="connsiteX0" fmla="*/ 934974 w 1173004"/>
                  <a:gd name="connsiteY0" fmla="*/ 727073 h 727739"/>
                  <a:gd name="connsiteX1" fmla="*/ 826294 w 1173004"/>
                  <a:gd name="connsiteY1" fmla="*/ 727073 h 727739"/>
                  <a:gd name="connsiteX2" fmla="*/ 799624 w 1173004"/>
                  <a:gd name="connsiteY2" fmla="*/ 700403 h 727739"/>
                  <a:gd name="connsiteX3" fmla="*/ 826294 w 1173004"/>
                  <a:gd name="connsiteY3" fmla="*/ 673733 h 727739"/>
                  <a:gd name="connsiteX4" fmla="*/ 934974 w 1173004"/>
                  <a:gd name="connsiteY4" fmla="*/ 673733 h 727739"/>
                  <a:gd name="connsiteX5" fmla="*/ 1110996 w 1173004"/>
                  <a:gd name="connsiteY5" fmla="*/ 556385 h 727739"/>
                  <a:gd name="connsiteX6" fmla="*/ 1120331 w 1173004"/>
                  <a:gd name="connsiteY6" fmla="*/ 517046 h 727739"/>
                  <a:gd name="connsiteX7" fmla="*/ 1120331 w 1173004"/>
                  <a:gd name="connsiteY7" fmla="*/ 480375 h 727739"/>
                  <a:gd name="connsiteX8" fmla="*/ 1119664 w 1173004"/>
                  <a:gd name="connsiteY8" fmla="*/ 477708 h 727739"/>
                  <a:gd name="connsiteX9" fmla="*/ 1118330 w 1173004"/>
                  <a:gd name="connsiteY9" fmla="*/ 467707 h 727739"/>
                  <a:gd name="connsiteX10" fmla="*/ 1004983 w 1173004"/>
                  <a:gd name="connsiteY10" fmla="*/ 335690 h 727739"/>
                  <a:gd name="connsiteX11" fmla="*/ 981647 w 1173004"/>
                  <a:gd name="connsiteY11" fmla="*/ 311021 h 727739"/>
                  <a:gd name="connsiteX12" fmla="*/ 980980 w 1173004"/>
                  <a:gd name="connsiteY12" fmla="*/ 309687 h 727739"/>
                  <a:gd name="connsiteX13" fmla="*/ 979646 w 1173004"/>
                  <a:gd name="connsiteY13" fmla="*/ 301019 h 727739"/>
                  <a:gd name="connsiteX14" fmla="*/ 973646 w 1173004"/>
                  <a:gd name="connsiteY14" fmla="*/ 241679 h 727739"/>
                  <a:gd name="connsiteX15" fmla="*/ 892969 w 1173004"/>
                  <a:gd name="connsiteY15" fmla="*/ 113663 h 727739"/>
                  <a:gd name="connsiteX16" fmla="*/ 892302 w 1173004"/>
                  <a:gd name="connsiteY16" fmla="*/ 112996 h 727739"/>
                  <a:gd name="connsiteX17" fmla="*/ 686943 w 1173004"/>
                  <a:gd name="connsiteY17" fmla="*/ 56322 h 727739"/>
                  <a:gd name="connsiteX18" fmla="*/ 510921 w 1173004"/>
                  <a:gd name="connsiteY18" fmla="*/ 173003 h 727739"/>
                  <a:gd name="connsiteX19" fmla="*/ 469583 w 1173004"/>
                  <a:gd name="connsiteY19" fmla="*/ 189672 h 727739"/>
                  <a:gd name="connsiteX20" fmla="*/ 406241 w 1173004"/>
                  <a:gd name="connsiteY20" fmla="*/ 193673 h 727739"/>
                  <a:gd name="connsiteX21" fmla="*/ 277559 w 1173004"/>
                  <a:gd name="connsiteY21" fmla="*/ 299686 h 727739"/>
                  <a:gd name="connsiteX22" fmla="*/ 276892 w 1173004"/>
                  <a:gd name="connsiteY22" fmla="*/ 301019 h 727739"/>
                  <a:gd name="connsiteX23" fmla="*/ 244221 w 1173004"/>
                  <a:gd name="connsiteY23" fmla="*/ 323689 h 727739"/>
                  <a:gd name="connsiteX24" fmla="*/ 240887 w 1173004"/>
                  <a:gd name="connsiteY24" fmla="*/ 323689 h 727739"/>
                  <a:gd name="connsiteX25" fmla="*/ 183547 w 1173004"/>
                  <a:gd name="connsiteY25" fmla="*/ 331023 h 727739"/>
                  <a:gd name="connsiteX26" fmla="*/ 72866 w 1173004"/>
                  <a:gd name="connsiteY26" fmla="*/ 421701 h 727739"/>
                  <a:gd name="connsiteX27" fmla="*/ 63532 w 1173004"/>
                  <a:gd name="connsiteY27" fmla="*/ 554384 h 727739"/>
                  <a:gd name="connsiteX28" fmla="*/ 240221 w 1173004"/>
                  <a:gd name="connsiteY28" fmla="*/ 674399 h 727739"/>
                  <a:gd name="connsiteX29" fmla="*/ 415576 w 1173004"/>
                  <a:gd name="connsiteY29" fmla="*/ 727739 h 727739"/>
                  <a:gd name="connsiteX30" fmla="*/ 240221 w 1173004"/>
                  <a:gd name="connsiteY30" fmla="*/ 727739 h 727739"/>
                  <a:gd name="connsiteX31" fmla="*/ 13526 w 1173004"/>
                  <a:gd name="connsiteY31" fmla="*/ 573053 h 727739"/>
                  <a:gd name="connsiteX32" fmla="*/ 24860 w 1173004"/>
                  <a:gd name="connsiteY32" fmla="*/ 397031 h 727739"/>
                  <a:gd name="connsiteX33" fmla="*/ 170212 w 1173004"/>
                  <a:gd name="connsiteY33" fmla="*/ 279017 h 727739"/>
                  <a:gd name="connsiteX34" fmla="*/ 172212 w 1173004"/>
                  <a:gd name="connsiteY34" fmla="*/ 278350 h 727739"/>
                  <a:gd name="connsiteX35" fmla="*/ 231553 w 1173004"/>
                  <a:gd name="connsiteY35" fmla="*/ 270349 h 727739"/>
                  <a:gd name="connsiteX36" fmla="*/ 393573 w 1173004"/>
                  <a:gd name="connsiteY36" fmla="*/ 140999 h 727739"/>
                  <a:gd name="connsiteX37" fmla="*/ 471583 w 1173004"/>
                  <a:gd name="connsiteY37" fmla="*/ 135665 h 727739"/>
                  <a:gd name="connsiteX38" fmla="*/ 678275 w 1173004"/>
                  <a:gd name="connsiteY38" fmla="*/ 3649 h 727739"/>
                  <a:gd name="connsiteX39" fmla="*/ 678942 w 1173004"/>
                  <a:gd name="connsiteY39" fmla="*/ 3649 h 727739"/>
                  <a:gd name="connsiteX40" fmla="*/ 926306 w 1173004"/>
                  <a:gd name="connsiteY40" fmla="*/ 71657 h 727739"/>
                  <a:gd name="connsiteX41" fmla="*/ 1025652 w 1173004"/>
                  <a:gd name="connsiteY41" fmla="*/ 230344 h 727739"/>
                  <a:gd name="connsiteX42" fmla="*/ 1032320 w 1173004"/>
                  <a:gd name="connsiteY42" fmla="*/ 289685 h 727739"/>
                  <a:gd name="connsiteX43" fmla="*/ 1170337 w 1173004"/>
                  <a:gd name="connsiteY43" fmla="*/ 459039 h 727739"/>
                  <a:gd name="connsiteX44" fmla="*/ 1171004 w 1173004"/>
                  <a:gd name="connsiteY44" fmla="*/ 464373 h 727739"/>
                  <a:gd name="connsiteX45" fmla="*/ 1171670 w 1173004"/>
                  <a:gd name="connsiteY45" fmla="*/ 467040 h 727739"/>
                  <a:gd name="connsiteX46" fmla="*/ 1173004 w 1173004"/>
                  <a:gd name="connsiteY46" fmla="*/ 480375 h 727739"/>
                  <a:gd name="connsiteX47" fmla="*/ 1173004 w 1173004"/>
                  <a:gd name="connsiteY47" fmla="*/ 519047 h 727739"/>
                  <a:gd name="connsiteX48" fmla="*/ 1173004 w 1173004"/>
                  <a:gd name="connsiteY48" fmla="*/ 522380 h 727739"/>
                  <a:gd name="connsiteX49" fmla="*/ 1161669 w 1173004"/>
                  <a:gd name="connsiteY49" fmla="*/ 573053 h 727739"/>
                  <a:gd name="connsiteX50" fmla="*/ 1161002 w 1173004"/>
                  <a:gd name="connsiteY50" fmla="*/ 575054 h 727739"/>
                  <a:gd name="connsiteX51" fmla="*/ 934974 w 1173004"/>
                  <a:gd name="connsiteY51" fmla="*/ 727073 h 727739"/>
                  <a:gd name="connsiteX0" fmla="*/ 934974 w 1173004"/>
                  <a:gd name="connsiteY0" fmla="*/ 727073 h 727739"/>
                  <a:gd name="connsiteX1" fmla="*/ 826294 w 1173004"/>
                  <a:gd name="connsiteY1" fmla="*/ 727073 h 727739"/>
                  <a:gd name="connsiteX2" fmla="*/ 799624 w 1173004"/>
                  <a:gd name="connsiteY2" fmla="*/ 700403 h 727739"/>
                  <a:gd name="connsiteX3" fmla="*/ 826294 w 1173004"/>
                  <a:gd name="connsiteY3" fmla="*/ 673733 h 727739"/>
                  <a:gd name="connsiteX4" fmla="*/ 934974 w 1173004"/>
                  <a:gd name="connsiteY4" fmla="*/ 673733 h 727739"/>
                  <a:gd name="connsiteX5" fmla="*/ 1110996 w 1173004"/>
                  <a:gd name="connsiteY5" fmla="*/ 556385 h 727739"/>
                  <a:gd name="connsiteX6" fmla="*/ 1120331 w 1173004"/>
                  <a:gd name="connsiteY6" fmla="*/ 517046 h 727739"/>
                  <a:gd name="connsiteX7" fmla="*/ 1120331 w 1173004"/>
                  <a:gd name="connsiteY7" fmla="*/ 480375 h 727739"/>
                  <a:gd name="connsiteX8" fmla="*/ 1119664 w 1173004"/>
                  <a:gd name="connsiteY8" fmla="*/ 477708 h 727739"/>
                  <a:gd name="connsiteX9" fmla="*/ 1118330 w 1173004"/>
                  <a:gd name="connsiteY9" fmla="*/ 467707 h 727739"/>
                  <a:gd name="connsiteX10" fmla="*/ 1004983 w 1173004"/>
                  <a:gd name="connsiteY10" fmla="*/ 335690 h 727739"/>
                  <a:gd name="connsiteX11" fmla="*/ 981647 w 1173004"/>
                  <a:gd name="connsiteY11" fmla="*/ 311021 h 727739"/>
                  <a:gd name="connsiteX12" fmla="*/ 980980 w 1173004"/>
                  <a:gd name="connsiteY12" fmla="*/ 309687 h 727739"/>
                  <a:gd name="connsiteX13" fmla="*/ 979646 w 1173004"/>
                  <a:gd name="connsiteY13" fmla="*/ 301019 h 727739"/>
                  <a:gd name="connsiteX14" fmla="*/ 973646 w 1173004"/>
                  <a:gd name="connsiteY14" fmla="*/ 241679 h 727739"/>
                  <a:gd name="connsiteX15" fmla="*/ 892969 w 1173004"/>
                  <a:gd name="connsiteY15" fmla="*/ 113663 h 727739"/>
                  <a:gd name="connsiteX16" fmla="*/ 892302 w 1173004"/>
                  <a:gd name="connsiteY16" fmla="*/ 112996 h 727739"/>
                  <a:gd name="connsiteX17" fmla="*/ 686943 w 1173004"/>
                  <a:gd name="connsiteY17" fmla="*/ 56322 h 727739"/>
                  <a:gd name="connsiteX18" fmla="*/ 510921 w 1173004"/>
                  <a:gd name="connsiteY18" fmla="*/ 173003 h 727739"/>
                  <a:gd name="connsiteX19" fmla="*/ 469583 w 1173004"/>
                  <a:gd name="connsiteY19" fmla="*/ 189672 h 727739"/>
                  <a:gd name="connsiteX20" fmla="*/ 406241 w 1173004"/>
                  <a:gd name="connsiteY20" fmla="*/ 193673 h 727739"/>
                  <a:gd name="connsiteX21" fmla="*/ 277559 w 1173004"/>
                  <a:gd name="connsiteY21" fmla="*/ 299686 h 727739"/>
                  <a:gd name="connsiteX22" fmla="*/ 276892 w 1173004"/>
                  <a:gd name="connsiteY22" fmla="*/ 301019 h 727739"/>
                  <a:gd name="connsiteX23" fmla="*/ 244221 w 1173004"/>
                  <a:gd name="connsiteY23" fmla="*/ 323689 h 727739"/>
                  <a:gd name="connsiteX24" fmla="*/ 240887 w 1173004"/>
                  <a:gd name="connsiteY24" fmla="*/ 323689 h 727739"/>
                  <a:gd name="connsiteX25" fmla="*/ 183547 w 1173004"/>
                  <a:gd name="connsiteY25" fmla="*/ 331023 h 727739"/>
                  <a:gd name="connsiteX26" fmla="*/ 72866 w 1173004"/>
                  <a:gd name="connsiteY26" fmla="*/ 421701 h 727739"/>
                  <a:gd name="connsiteX27" fmla="*/ 63532 w 1173004"/>
                  <a:gd name="connsiteY27" fmla="*/ 554384 h 727739"/>
                  <a:gd name="connsiteX28" fmla="*/ 240221 w 1173004"/>
                  <a:gd name="connsiteY28" fmla="*/ 674399 h 727739"/>
                  <a:gd name="connsiteX29" fmla="*/ 240221 w 1173004"/>
                  <a:gd name="connsiteY29" fmla="*/ 727739 h 727739"/>
                  <a:gd name="connsiteX30" fmla="*/ 13526 w 1173004"/>
                  <a:gd name="connsiteY30" fmla="*/ 573053 h 727739"/>
                  <a:gd name="connsiteX31" fmla="*/ 24860 w 1173004"/>
                  <a:gd name="connsiteY31" fmla="*/ 397031 h 727739"/>
                  <a:gd name="connsiteX32" fmla="*/ 170212 w 1173004"/>
                  <a:gd name="connsiteY32" fmla="*/ 279017 h 727739"/>
                  <a:gd name="connsiteX33" fmla="*/ 172212 w 1173004"/>
                  <a:gd name="connsiteY33" fmla="*/ 278350 h 727739"/>
                  <a:gd name="connsiteX34" fmla="*/ 231553 w 1173004"/>
                  <a:gd name="connsiteY34" fmla="*/ 270349 h 727739"/>
                  <a:gd name="connsiteX35" fmla="*/ 393573 w 1173004"/>
                  <a:gd name="connsiteY35" fmla="*/ 140999 h 727739"/>
                  <a:gd name="connsiteX36" fmla="*/ 471583 w 1173004"/>
                  <a:gd name="connsiteY36" fmla="*/ 135665 h 727739"/>
                  <a:gd name="connsiteX37" fmla="*/ 678275 w 1173004"/>
                  <a:gd name="connsiteY37" fmla="*/ 3649 h 727739"/>
                  <a:gd name="connsiteX38" fmla="*/ 678942 w 1173004"/>
                  <a:gd name="connsiteY38" fmla="*/ 3649 h 727739"/>
                  <a:gd name="connsiteX39" fmla="*/ 926306 w 1173004"/>
                  <a:gd name="connsiteY39" fmla="*/ 71657 h 727739"/>
                  <a:gd name="connsiteX40" fmla="*/ 1025652 w 1173004"/>
                  <a:gd name="connsiteY40" fmla="*/ 230344 h 727739"/>
                  <a:gd name="connsiteX41" fmla="*/ 1032320 w 1173004"/>
                  <a:gd name="connsiteY41" fmla="*/ 289685 h 727739"/>
                  <a:gd name="connsiteX42" fmla="*/ 1170337 w 1173004"/>
                  <a:gd name="connsiteY42" fmla="*/ 459039 h 727739"/>
                  <a:gd name="connsiteX43" fmla="*/ 1171004 w 1173004"/>
                  <a:gd name="connsiteY43" fmla="*/ 464373 h 727739"/>
                  <a:gd name="connsiteX44" fmla="*/ 1171670 w 1173004"/>
                  <a:gd name="connsiteY44" fmla="*/ 467040 h 727739"/>
                  <a:gd name="connsiteX45" fmla="*/ 1173004 w 1173004"/>
                  <a:gd name="connsiteY45" fmla="*/ 480375 h 727739"/>
                  <a:gd name="connsiteX46" fmla="*/ 1173004 w 1173004"/>
                  <a:gd name="connsiteY46" fmla="*/ 519047 h 727739"/>
                  <a:gd name="connsiteX47" fmla="*/ 1173004 w 1173004"/>
                  <a:gd name="connsiteY47" fmla="*/ 522380 h 727739"/>
                  <a:gd name="connsiteX48" fmla="*/ 1161669 w 1173004"/>
                  <a:gd name="connsiteY48" fmla="*/ 573053 h 727739"/>
                  <a:gd name="connsiteX49" fmla="*/ 1161002 w 1173004"/>
                  <a:gd name="connsiteY49" fmla="*/ 575054 h 727739"/>
                  <a:gd name="connsiteX50" fmla="*/ 934974 w 1173004"/>
                  <a:gd name="connsiteY50" fmla="*/ 727073 h 727739"/>
                  <a:gd name="connsiteX0" fmla="*/ 934974 w 1173004"/>
                  <a:gd name="connsiteY0" fmla="*/ 727073 h 727073"/>
                  <a:gd name="connsiteX1" fmla="*/ 826294 w 1173004"/>
                  <a:gd name="connsiteY1" fmla="*/ 727073 h 727073"/>
                  <a:gd name="connsiteX2" fmla="*/ 799624 w 1173004"/>
                  <a:gd name="connsiteY2" fmla="*/ 700403 h 727073"/>
                  <a:gd name="connsiteX3" fmla="*/ 826294 w 1173004"/>
                  <a:gd name="connsiteY3" fmla="*/ 673733 h 727073"/>
                  <a:gd name="connsiteX4" fmla="*/ 934974 w 1173004"/>
                  <a:gd name="connsiteY4" fmla="*/ 673733 h 727073"/>
                  <a:gd name="connsiteX5" fmla="*/ 1110996 w 1173004"/>
                  <a:gd name="connsiteY5" fmla="*/ 556385 h 727073"/>
                  <a:gd name="connsiteX6" fmla="*/ 1120331 w 1173004"/>
                  <a:gd name="connsiteY6" fmla="*/ 517046 h 727073"/>
                  <a:gd name="connsiteX7" fmla="*/ 1120331 w 1173004"/>
                  <a:gd name="connsiteY7" fmla="*/ 480375 h 727073"/>
                  <a:gd name="connsiteX8" fmla="*/ 1119664 w 1173004"/>
                  <a:gd name="connsiteY8" fmla="*/ 477708 h 727073"/>
                  <a:gd name="connsiteX9" fmla="*/ 1118330 w 1173004"/>
                  <a:gd name="connsiteY9" fmla="*/ 467707 h 727073"/>
                  <a:gd name="connsiteX10" fmla="*/ 1004983 w 1173004"/>
                  <a:gd name="connsiteY10" fmla="*/ 335690 h 727073"/>
                  <a:gd name="connsiteX11" fmla="*/ 981647 w 1173004"/>
                  <a:gd name="connsiteY11" fmla="*/ 311021 h 727073"/>
                  <a:gd name="connsiteX12" fmla="*/ 980980 w 1173004"/>
                  <a:gd name="connsiteY12" fmla="*/ 309687 h 727073"/>
                  <a:gd name="connsiteX13" fmla="*/ 979646 w 1173004"/>
                  <a:gd name="connsiteY13" fmla="*/ 301019 h 727073"/>
                  <a:gd name="connsiteX14" fmla="*/ 973646 w 1173004"/>
                  <a:gd name="connsiteY14" fmla="*/ 241679 h 727073"/>
                  <a:gd name="connsiteX15" fmla="*/ 892969 w 1173004"/>
                  <a:gd name="connsiteY15" fmla="*/ 113663 h 727073"/>
                  <a:gd name="connsiteX16" fmla="*/ 892302 w 1173004"/>
                  <a:gd name="connsiteY16" fmla="*/ 112996 h 727073"/>
                  <a:gd name="connsiteX17" fmla="*/ 686943 w 1173004"/>
                  <a:gd name="connsiteY17" fmla="*/ 56322 h 727073"/>
                  <a:gd name="connsiteX18" fmla="*/ 510921 w 1173004"/>
                  <a:gd name="connsiteY18" fmla="*/ 173003 h 727073"/>
                  <a:gd name="connsiteX19" fmla="*/ 469583 w 1173004"/>
                  <a:gd name="connsiteY19" fmla="*/ 189672 h 727073"/>
                  <a:gd name="connsiteX20" fmla="*/ 406241 w 1173004"/>
                  <a:gd name="connsiteY20" fmla="*/ 193673 h 727073"/>
                  <a:gd name="connsiteX21" fmla="*/ 277559 w 1173004"/>
                  <a:gd name="connsiteY21" fmla="*/ 299686 h 727073"/>
                  <a:gd name="connsiteX22" fmla="*/ 276892 w 1173004"/>
                  <a:gd name="connsiteY22" fmla="*/ 301019 h 727073"/>
                  <a:gd name="connsiteX23" fmla="*/ 244221 w 1173004"/>
                  <a:gd name="connsiteY23" fmla="*/ 323689 h 727073"/>
                  <a:gd name="connsiteX24" fmla="*/ 240887 w 1173004"/>
                  <a:gd name="connsiteY24" fmla="*/ 323689 h 727073"/>
                  <a:gd name="connsiteX25" fmla="*/ 183547 w 1173004"/>
                  <a:gd name="connsiteY25" fmla="*/ 331023 h 727073"/>
                  <a:gd name="connsiteX26" fmla="*/ 72866 w 1173004"/>
                  <a:gd name="connsiteY26" fmla="*/ 421701 h 727073"/>
                  <a:gd name="connsiteX27" fmla="*/ 63532 w 1173004"/>
                  <a:gd name="connsiteY27" fmla="*/ 554384 h 727073"/>
                  <a:gd name="connsiteX28" fmla="*/ 240221 w 1173004"/>
                  <a:gd name="connsiteY28" fmla="*/ 674399 h 727073"/>
                  <a:gd name="connsiteX29" fmla="*/ 247489 w 1173004"/>
                  <a:gd name="connsiteY29" fmla="*/ 709570 h 727073"/>
                  <a:gd name="connsiteX30" fmla="*/ 13526 w 1173004"/>
                  <a:gd name="connsiteY30" fmla="*/ 573053 h 727073"/>
                  <a:gd name="connsiteX31" fmla="*/ 24860 w 1173004"/>
                  <a:gd name="connsiteY31" fmla="*/ 397031 h 727073"/>
                  <a:gd name="connsiteX32" fmla="*/ 170212 w 1173004"/>
                  <a:gd name="connsiteY32" fmla="*/ 279017 h 727073"/>
                  <a:gd name="connsiteX33" fmla="*/ 172212 w 1173004"/>
                  <a:gd name="connsiteY33" fmla="*/ 278350 h 727073"/>
                  <a:gd name="connsiteX34" fmla="*/ 231553 w 1173004"/>
                  <a:gd name="connsiteY34" fmla="*/ 270349 h 727073"/>
                  <a:gd name="connsiteX35" fmla="*/ 393573 w 1173004"/>
                  <a:gd name="connsiteY35" fmla="*/ 140999 h 727073"/>
                  <a:gd name="connsiteX36" fmla="*/ 471583 w 1173004"/>
                  <a:gd name="connsiteY36" fmla="*/ 135665 h 727073"/>
                  <a:gd name="connsiteX37" fmla="*/ 678275 w 1173004"/>
                  <a:gd name="connsiteY37" fmla="*/ 3649 h 727073"/>
                  <a:gd name="connsiteX38" fmla="*/ 678942 w 1173004"/>
                  <a:gd name="connsiteY38" fmla="*/ 3649 h 727073"/>
                  <a:gd name="connsiteX39" fmla="*/ 926306 w 1173004"/>
                  <a:gd name="connsiteY39" fmla="*/ 71657 h 727073"/>
                  <a:gd name="connsiteX40" fmla="*/ 1025652 w 1173004"/>
                  <a:gd name="connsiteY40" fmla="*/ 230344 h 727073"/>
                  <a:gd name="connsiteX41" fmla="*/ 1032320 w 1173004"/>
                  <a:gd name="connsiteY41" fmla="*/ 289685 h 727073"/>
                  <a:gd name="connsiteX42" fmla="*/ 1170337 w 1173004"/>
                  <a:gd name="connsiteY42" fmla="*/ 459039 h 727073"/>
                  <a:gd name="connsiteX43" fmla="*/ 1171004 w 1173004"/>
                  <a:gd name="connsiteY43" fmla="*/ 464373 h 727073"/>
                  <a:gd name="connsiteX44" fmla="*/ 1171670 w 1173004"/>
                  <a:gd name="connsiteY44" fmla="*/ 467040 h 727073"/>
                  <a:gd name="connsiteX45" fmla="*/ 1173004 w 1173004"/>
                  <a:gd name="connsiteY45" fmla="*/ 480375 h 727073"/>
                  <a:gd name="connsiteX46" fmla="*/ 1173004 w 1173004"/>
                  <a:gd name="connsiteY46" fmla="*/ 519047 h 727073"/>
                  <a:gd name="connsiteX47" fmla="*/ 1173004 w 1173004"/>
                  <a:gd name="connsiteY47" fmla="*/ 522380 h 727073"/>
                  <a:gd name="connsiteX48" fmla="*/ 1161669 w 1173004"/>
                  <a:gd name="connsiteY48" fmla="*/ 573053 h 727073"/>
                  <a:gd name="connsiteX49" fmla="*/ 1161002 w 1173004"/>
                  <a:gd name="connsiteY49" fmla="*/ 575054 h 727073"/>
                  <a:gd name="connsiteX50" fmla="*/ 934974 w 1173004"/>
                  <a:gd name="connsiteY50" fmla="*/ 727073 h 727073"/>
                  <a:gd name="connsiteX0" fmla="*/ 934974 w 1173004"/>
                  <a:gd name="connsiteY0" fmla="*/ 727073 h 727073"/>
                  <a:gd name="connsiteX1" fmla="*/ 826294 w 1173004"/>
                  <a:gd name="connsiteY1" fmla="*/ 727073 h 727073"/>
                  <a:gd name="connsiteX2" fmla="*/ 826294 w 1173004"/>
                  <a:gd name="connsiteY2" fmla="*/ 673733 h 727073"/>
                  <a:gd name="connsiteX3" fmla="*/ 934974 w 1173004"/>
                  <a:gd name="connsiteY3" fmla="*/ 673733 h 727073"/>
                  <a:gd name="connsiteX4" fmla="*/ 1110996 w 1173004"/>
                  <a:gd name="connsiteY4" fmla="*/ 556385 h 727073"/>
                  <a:gd name="connsiteX5" fmla="*/ 1120331 w 1173004"/>
                  <a:gd name="connsiteY5" fmla="*/ 517046 h 727073"/>
                  <a:gd name="connsiteX6" fmla="*/ 1120331 w 1173004"/>
                  <a:gd name="connsiteY6" fmla="*/ 480375 h 727073"/>
                  <a:gd name="connsiteX7" fmla="*/ 1119664 w 1173004"/>
                  <a:gd name="connsiteY7" fmla="*/ 477708 h 727073"/>
                  <a:gd name="connsiteX8" fmla="*/ 1118330 w 1173004"/>
                  <a:gd name="connsiteY8" fmla="*/ 467707 h 727073"/>
                  <a:gd name="connsiteX9" fmla="*/ 1004983 w 1173004"/>
                  <a:gd name="connsiteY9" fmla="*/ 335690 h 727073"/>
                  <a:gd name="connsiteX10" fmla="*/ 981647 w 1173004"/>
                  <a:gd name="connsiteY10" fmla="*/ 311021 h 727073"/>
                  <a:gd name="connsiteX11" fmla="*/ 980980 w 1173004"/>
                  <a:gd name="connsiteY11" fmla="*/ 309687 h 727073"/>
                  <a:gd name="connsiteX12" fmla="*/ 979646 w 1173004"/>
                  <a:gd name="connsiteY12" fmla="*/ 301019 h 727073"/>
                  <a:gd name="connsiteX13" fmla="*/ 973646 w 1173004"/>
                  <a:gd name="connsiteY13" fmla="*/ 241679 h 727073"/>
                  <a:gd name="connsiteX14" fmla="*/ 892969 w 1173004"/>
                  <a:gd name="connsiteY14" fmla="*/ 113663 h 727073"/>
                  <a:gd name="connsiteX15" fmla="*/ 892302 w 1173004"/>
                  <a:gd name="connsiteY15" fmla="*/ 112996 h 727073"/>
                  <a:gd name="connsiteX16" fmla="*/ 686943 w 1173004"/>
                  <a:gd name="connsiteY16" fmla="*/ 56322 h 727073"/>
                  <a:gd name="connsiteX17" fmla="*/ 510921 w 1173004"/>
                  <a:gd name="connsiteY17" fmla="*/ 173003 h 727073"/>
                  <a:gd name="connsiteX18" fmla="*/ 469583 w 1173004"/>
                  <a:gd name="connsiteY18" fmla="*/ 189672 h 727073"/>
                  <a:gd name="connsiteX19" fmla="*/ 406241 w 1173004"/>
                  <a:gd name="connsiteY19" fmla="*/ 193673 h 727073"/>
                  <a:gd name="connsiteX20" fmla="*/ 277559 w 1173004"/>
                  <a:gd name="connsiteY20" fmla="*/ 299686 h 727073"/>
                  <a:gd name="connsiteX21" fmla="*/ 276892 w 1173004"/>
                  <a:gd name="connsiteY21" fmla="*/ 301019 h 727073"/>
                  <a:gd name="connsiteX22" fmla="*/ 244221 w 1173004"/>
                  <a:gd name="connsiteY22" fmla="*/ 323689 h 727073"/>
                  <a:gd name="connsiteX23" fmla="*/ 240887 w 1173004"/>
                  <a:gd name="connsiteY23" fmla="*/ 323689 h 727073"/>
                  <a:gd name="connsiteX24" fmla="*/ 183547 w 1173004"/>
                  <a:gd name="connsiteY24" fmla="*/ 331023 h 727073"/>
                  <a:gd name="connsiteX25" fmla="*/ 72866 w 1173004"/>
                  <a:gd name="connsiteY25" fmla="*/ 421701 h 727073"/>
                  <a:gd name="connsiteX26" fmla="*/ 63532 w 1173004"/>
                  <a:gd name="connsiteY26" fmla="*/ 554384 h 727073"/>
                  <a:gd name="connsiteX27" fmla="*/ 240221 w 1173004"/>
                  <a:gd name="connsiteY27" fmla="*/ 674399 h 727073"/>
                  <a:gd name="connsiteX28" fmla="*/ 247489 w 1173004"/>
                  <a:gd name="connsiteY28" fmla="*/ 709570 h 727073"/>
                  <a:gd name="connsiteX29" fmla="*/ 13526 w 1173004"/>
                  <a:gd name="connsiteY29" fmla="*/ 573053 h 727073"/>
                  <a:gd name="connsiteX30" fmla="*/ 24860 w 1173004"/>
                  <a:gd name="connsiteY30" fmla="*/ 397031 h 727073"/>
                  <a:gd name="connsiteX31" fmla="*/ 170212 w 1173004"/>
                  <a:gd name="connsiteY31" fmla="*/ 279017 h 727073"/>
                  <a:gd name="connsiteX32" fmla="*/ 172212 w 1173004"/>
                  <a:gd name="connsiteY32" fmla="*/ 278350 h 727073"/>
                  <a:gd name="connsiteX33" fmla="*/ 231553 w 1173004"/>
                  <a:gd name="connsiteY33" fmla="*/ 270349 h 727073"/>
                  <a:gd name="connsiteX34" fmla="*/ 393573 w 1173004"/>
                  <a:gd name="connsiteY34" fmla="*/ 140999 h 727073"/>
                  <a:gd name="connsiteX35" fmla="*/ 471583 w 1173004"/>
                  <a:gd name="connsiteY35" fmla="*/ 135665 h 727073"/>
                  <a:gd name="connsiteX36" fmla="*/ 678275 w 1173004"/>
                  <a:gd name="connsiteY36" fmla="*/ 3649 h 727073"/>
                  <a:gd name="connsiteX37" fmla="*/ 678942 w 1173004"/>
                  <a:gd name="connsiteY37" fmla="*/ 3649 h 727073"/>
                  <a:gd name="connsiteX38" fmla="*/ 926306 w 1173004"/>
                  <a:gd name="connsiteY38" fmla="*/ 71657 h 727073"/>
                  <a:gd name="connsiteX39" fmla="*/ 1025652 w 1173004"/>
                  <a:gd name="connsiteY39" fmla="*/ 230344 h 727073"/>
                  <a:gd name="connsiteX40" fmla="*/ 1032320 w 1173004"/>
                  <a:gd name="connsiteY40" fmla="*/ 289685 h 727073"/>
                  <a:gd name="connsiteX41" fmla="*/ 1170337 w 1173004"/>
                  <a:gd name="connsiteY41" fmla="*/ 459039 h 727073"/>
                  <a:gd name="connsiteX42" fmla="*/ 1171004 w 1173004"/>
                  <a:gd name="connsiteY42" fmla="*/ 464373 h 727073"/>
                  <a:gd name="connsiteX43" fmla="*/ 1171670 w 1173004"/>
                  <a:gd name="connsiteY43" fmla="*/ 467040 h 727073"/>
                  <a:gd name="connsiteX44" fmla="*/ 1173004 w 1173004"/>
                  <a:gd name="connsiteY44" fmla="*/ 480375 h 727073"/>
                  <a:gd name="connsiteX45" fmla="*/ 1173004 w 1173004"/>
                  <a:gd name="connsiteY45" fmla="*/ 519047 h 727073"/>
                  <a:gd name="connsiteX46" fmla="*/ 1173004 w 1173004"/>
                  <a:gd name="connsiteY46" fmla="*/ 522380 h 727073"/>
                  <a:gd name="connsiteX47" fmla="*/ 1161669 w 1173004"/>
                  <a:gd name="connsiteY47" fmla="*/ 573053 h 727073"/>
                  <a:gd name="connsiteX48" fmla="*/ 1161002 w 1173004"/>
                  <a:gd name="connsiteY48" fmla="*/ 575054 h 727073"/>
                  <a:gd name="connsiteX49" fmla="*/ 934974 w 1173004"/>
                  <a:gd name="connsiteY49" fmla="*/ 727073 h 727073"/>
                  <a:gd name="connsiteX0" fmla="*/ 934974 w 1173004"/>
                  <a:gd name="connsiteY0" fmla="*/ 727073 h 727073"/>
                  <a:gd name="connsiteX1" fmla="*/ 826294 w 1173004"/>
                  <a:gd name="connsiteY1" fmla="*/ 727073 h 727073"/>
                  <a:gd name="connsiteX2" fmla="*/ 934974 w 1173004"/>
                  <a:gd name="connsiteY2" fmla="*/ 673733 h 727073"/>
                  <a:gd name="connsiteX3" fmla="*/ 1110996 w 1173004"/>
                  <a:gd name="connsiteY3" fmla="*/ 556385 h 727073"/>
                  <a:gd name="connsiteX4" fmla="*/ 1120331 w 1173004"/>
                  <a:gd name="connsiteY4" fmla="*/ 517046 h 727073"/>
                  <a:gd name="connsiteX5" fmla="*/ 1120331 w 1173004"/>
                  <a:gd name="connsiteY5" fmla="*/ 480375 h 727073"/>
                  <a:gd name="connsiteX6" fmla="*/ 1119664 w 1173004"/>
                  <a:gd name="connsiteY6" fmla="*/ 477708 h 727073"/>
                  <a:gd name="connsiteX7" fmla="*/ 1118330 w 1173004"/>
                  <a:gd name="connsiteY7" fmla="*/ 467707 h 727073"/>
                  <a:gd name="connsiteX8" fmla="*/ 1004983 w 1173004"/>
                  <a:gd name="connsiteY8" fmla="*/ 335690 h 727073"/>
                  <a:gd name="connsiteX9" fmla="*/ 981647 w 1173004"/>
                  <a:gd name="connsiteY9" fmla="*/ 311021 h 727073"/>
                  <a:gd name="connsiteX10" fmla="*/ 980980 w 1173004"/>
                  <a:gd name="connsiteY10" fmla="*/ 309687 h 727073"/>
                  <a:gd name="connsiteX11" fmla="*/ 979646 w 1173004"/>
                  <a:gd name="connsiteY11" fmla="*/ 301019 h 727073"/>
                  <a:gd name="connsiteX12" fmla="*/ 973646 w 1173004"/>
                  <a:gd name="connsiteY12" fmla="*/ 241679 h 727073"/>
                  <a:gd name="connsiteX13" fmla="*/ 892969 w 1173004"/>
                  <a:gd name="connsiteY13" fmla="*/ 113663 h 727073"/>
                  <a:gd name="connsiteX14" fmla="*/ 892302 w 1173004"/>
                  <a:gd name="connsiteY14" fmla="*/ 112996 h 727073"/>
                  <a:gd name="connsiteX15" fmla="*/ 686943 w 1173004"/>
                  <a:gd name="connsiteY15" fmla="*/ 56322 h 727073"/>
                  <a:gd name="connsiteX16" fmla="*/ 510921 w 1173004"/>
                  <a:gd name="connsiteY16" fmla="*/ 173003 h 727073"/>
                  <a:gd name="connsiteX17" fmla="*/ 469583 w 1173004"/>
                  <a:gd name="connsiteY17" fmla="*/ 189672 h 727073"/>
                  <a:gd name="connsiteX18" fmla="*/ 406241 w 1173004"/>
                  <a:gd name="connsiteY18" fmla="*/ 193673 h 727073"/>
                  <a:gd name="connsiteX19" fmla="*/ 277559 w 1173004"/>
                  <a:gd name="connsiteY19" fmla="*/ 299686 h 727073"/>
                  <a:gd name="connsiteX20" fmla="*/ 276892 w 1173004"/>
                  <a:gd name="connsiteY20" fmla="*/ 301019 h 727073"/>
                  <a:gd name="connsiteX21" fmla="*/ 244221 w 1173004"/>
                  <a:gd name="connsiteY21" fmla="*/ 323689 h 727073"/>
                  <a:gd name="connsiteX22" fmla="*/ 240887 w 1173004"/>
                  <a:gd name="connsiteY22" fmla="*/ 323689 h 727073"/>
                  <a:gd name="connsiteX23" fmla="*/ 183547 w 1173004"/>
                  <a:gd name="connsiteY23" fmla="*/ 331023 h 727073"/>
                  <a:gd name="connsiteX24" fmla="*/ 72866 w 1173004"/>
                  <a:gd name="connsiteY24" fmla="*/ 421701 h 727073"/>
                  <a:gd name="connsiteX25" fmla="*/ 63532 w 1173004"/>
                  <a:gd name="connsiteY25" fmla="*/ 554384 h 727073"/>
                  <a:gd name="connsiteX26" fmla="*/ 240221 w 1173004"/>
                  <a:gd name="connsiteY26" fmla="*/ 674399 h 727073"/>
                  <a:gd name="connsiteX27" fmla="*/ 247489 w 1173004"/>
                  <a:gd name="connsiteY27" fmla="*/ 709570 h 727073"/>
                  <a:gd name="connsiteX28" fmla="*/ 13526 w 1173004"/>
                  <a:gd name="connsiteY28" fmla="*/ 573053 h 727073"/>
                  <a:gd name="connsiteX29" fmla="*/ 24860 w 1173004"/>
                  <a:gd name="connsiteY29" fmla="*/ 397031 h 727073"/>
                  <a:gd name="connsiteX30" fmla="*/ 170212 w 1173004"/>
                  <a:gd name="connsiteY30" fmla="*/ 279017 h 727073"/>
                  <a:gd name="connsiteX31" fmla="*/ 172212 w 1173004"/>
                  <a:gd name="connsiteY31" fmla="*/ 278350 h 727073"/>
                  <a:gd name="connsiteX32" fmla="*/ 231553 w 1173004"/>
                  <a:gd name="connsiteY32" fmla="*/ 270349 h 727073"/>
                  <a:gd name="connsiteX33" fmla="*/ 393573 w 1173004"/>
                  <a:gd name="connsiteY33" fmla="*/ 140999 h 727073"/>
                  <a:gd name="connsiteX34" fmla="*/ 471583 w 1173004"/>
                  <a:gd name="connsiteY34" fmla="*/ 135665 h 727073"/>
                  <a:gd name="connsiteX35" fmla="*/ 678275 w 1173004"/>
                  <a:gd name="connsiteY35" fmla="*/ 3649 h 727073"/>
                  <a:gd name="connsiteX36" fmla="*/ 678942 w 1173004"/>
                  <a:gd name="connsiteY36" fmla="*/ 3649 h 727073"/>
                  <a:gd name="connsiteX37" fmla="*/ 926306 w 1173004"/>
                  <a:gd name="connsiteY37" fmla="*/ 71657 h 727073"/>
                  <a:gd name="connsiteX38" fmla="*/ 1025652 w 1173004"/>
                  <a:gd name="connsiteY38" fmla="*/ 230344 h 727073"/>
                  <a:gd name="connsiteX39" fmla="*/ 1032320 w 1173004"/>
                  <a:gd name="connsiteY39" fmla="*/ 289685 h 727073"/>
                  <a:gd name="connsiteX40" fmla="*/ 1170337 w 1173004"/>
                  <a:gd name="connsiteY40" fmla="*/ 459039 h 727073"/>
                  <a:gd name="connsiteX41" fmla="*/ 1171004 w 1173004"/>
                  <a:gd name="connsiteY41" fmla="*/ 464373 h 727073"/>
                  <a:gd name="connsiteX42" fmla="*/ 1171670 w 1173004"/>
                  <a:gd name="connsiteY42" fmla="*/ 467040 h 727073"/>
                  <a:gd name="connsiteX43" fmla="*/ 1173004 w 1173004"/>
                  <a:gd name="connsiteY43" fmla="*/ 480375 h 727073"/>
                  <a:gd name="connsiteX44" fmla="*/ 1173004 w 1173004"/>
                  <a:gd name="connsiteY44" fmla="*/ 519047 h 727073"/>
                  <a:gd name="connsiteX45" fmla="*/ 1173004 w 1173004"/>
                  <a:gd name="connsiteY45" fmla="*/ 522380 h 727073"/>
                  <a:gd name="connsiteX46" fmla="*/ 1161669 w 1173004"/>
                  <a:gd name="connsiteY46" fmla="*/ 573053 h 727073"/>
                  <a:gd name="connsiteX47" fmla="*/ 1161002 w 1173004"/>
                  <a:gd name="connsiteY47" fmla="*/ 575054 h 727073"/>
                  <a:gd name="connsiteX48" fmla="*/ 934974 w 1173004"/>
                  <a:gd name="connsiteY48" fmla="*/ 727073 h 727073"/>
                  <a:gd name="connsiteX0" fmla="*/ 1161002 w 1173004"/>
                  <a:gd name="connsiteY0" fmla="*/ 575054 h 727073"/>
                  <a:gd name="connsiteX1" fmla="*/ 826294 w 1173004"/>
                  <a:gd name="connsiteY1" fmla="*/ 727073 h 727073"/>
                  <a:gd name="connsiteX2" fmla="*/ 934974 w 1173004"/>
                  <a:gd name="connsiteY2" fmla="*/ 673733 h 727073"/>
                  <a:gd name="connsiteX3" fmla="*/ 1110996 w 1173004"/>
                  <a:gd name="connsiteY3" fmla="*/ 556385 h 727073"/>
                  <a:gd name="connsiteX4" fmla="*/ 1120331 w 1173004"/>
                  <a:gd name="connsiteY4" fmla="*/ 517046 h 727073"/>
                  <a:gd name="connsiteX5" fmla="*/ 1120331 w 1173004"/>
                  <a:gd name="connsiteY5" fmla="*/ 480375 h 727073"/>
                  <a:gd name="connsiteX6" fmla="*/ 1119664 w 1173004"/>
                  <a:gd name="connsiteY6" fmla="*/ 477708 h 727073"/>
                  <a:gd name="connsiteX7" fmla="*/ 1118330 w 1173004"/>
                  <a:gd name="connsiteY7" fmla="*/ 467707 h 727073"/>
                  <a:gd name="connsiteX8" fmla="*/ 1004983 w 1173004"/>
                  <a:gd name="connsiteY8" fmla="*/ 335690 h 727073"/>
                  <a:gd name="connsiteX9" fmla="*/ 981647 w 1173004"/>
                  <a:gd name="connsiteY9" fmla="*/ 311021 h 727073"/>
                  <a:gd name="connsiteX10" fmla="*/ 980980 w 1173004"/>
                  <a:gd name="connsiteY10" fmla="*/ 309687 h 727073"/>
                  <a:gd name="connsiteX11" fmla="*/ 979646 w 1173004"/>
                  <a:gd name="connsiteY11" fmla="*/ 301019 h 727073"/>
                  <a:gd name="connsiteX12" fmla="*/ 973646 w 1173004"/>
                  <a:gd name="connsiteY12" fmla="*/ 241679 h 727073"/>
                  <a:gd name="connsiteX13" fmla="*/ 892969 w 1173004"/>
                  <a:gd name="connsiteY13" fmla="*/ 113663 h 727073"/>
                  <a:gd name="connsiteX14" fmla="*/ 892302 w 1173004"/>
                  <a:gd name="connsiteY14" fmla="*/ 112996 h 727073"/>
                  <a:gd name="connsiteX15" fmla="*/ 686943 w 1173004"/>
                  <a:gd name="connsiteY15" fmla="*/ 56322 h 727073"/>
                  <a:gd name="connsiteX16" fmla="*/ 510921 w 1173004"/>
                  <a:gd name="connsiteY16" fmla="*/ 173003 h 727073"/>
                  <a:gd name="connsiteX17" fmla="*/ 469583 w 1173004"/>
                  <a:gd name="connsiteY17" fmla="*/ 189672 h 727073"/>
                  <a:gd name="connsiteX18" fmla="*/ 406241 w 1173004"/>
                  <a:gd name="connsiteY18" fmla="*/ 193673 h 727073"/>
                  <a:gd name="connsiteX19" fmla="*/ 277559 w 1173004"/>
                  <a:gd name="connsiteY19" fmla="*/ 299686 h 727073"/>
                  <a:gd name="connsiteX20" fmla="*/ 276892 w 1173004"/>
                  <a:gd name="connsiteY20" fmla="*/ 301019 h 727073"/>
                  <a:gd name="connsiteX21" fmla="*/ 244221 w 1173004"/>
                  <a:gd name="connsiteY21" fmla="*/ 323689 h 727073"/>
                  <a:gd name="connsiteX22" fmla="*/ 240887 w 1173004"/>
                  <a:gd name="connsiteY22" fmla="*/ 323689 h 727073"/>
                  <a:gd name="connsiteX23" fmla="*/ 183547 w 1173004"/>
                  <a:gd name="connsiteY23" fmla="*/ 331023 h 727073"/>
                  <a:gd name="connsiteX24" fmla="*/ 72866 w 1173004"/>
                  <a:gd name="connsiteY24" fmla="*/ 421701 h 727073"/>
                  <a:gd name="connsiteX25" fmla="*/ 63532 w 1173004"/>
                  <a:gd name="connsiteY25" fmla="*/ 554384 h 727073"/>
                  <a:gd name="connsiteX26" fmla="*/ 240221 w 1173004"/>
                  <a:gd name="connsiteY26" fmla="*/ 674399 h 727073"/>
                  <a:gd name="connsiteX27" fmla="*/ 247489 w 1173004"/>
                  <a:gd name="connsiteY27" fmla="*/ 709570 h 727073"/>
                  <a:gd name="connsiteX28" fmla="*/ 13526 w 1173004"/>
                  <a:gd name="connsiteY28" fmla="*/ 573053 h 727073"/>
                  <a:gd name="connsiteX29" fmla="*/ 24860 w 1173004"/>
                  <a:gd name="connsiteY29" fmla="*/ 397031 h 727073"/>
                  <a:gd name="connsiteX30" fmla="*/ 170212 w 1173004"/>
                  <a:gd name="connsiteY30" fmla="*/ 279017 h 727073"/>
                  <a:gd name="connsiteX31" fmla="*/ 172212 w 1173004"/>
                  <a:gd name="connsiteY31" fmla="*/ 278350 h 727073"/>
                  <a:gd name="connsiteX32" fmla="*/ 231553 w 1173004"/>
                  <a:gd name="connsiteY32" fmla="*/ 270349 h 727073"/>
                  <a:gd name="connsiteX33" fmla="*/ 393573 w 1173004"/>
                  <a:gd name="connsiteY33" fmla="*/ 140999 h 727073"/>
                  <a:gd name="connsiteX34" fmla="*/ 471583 w 1173004"/>
                  <a:gd name="connsiteY34" fmla="*/ 135665 h 727073"/>
                  <a:gd name="connsiteX35" fmla="*/ 678275 w 1173004"/>
                  <a:gd name="connsiteY35" fmla="*/ 3649 h 727073"/>
                  <a:gd name="connsiteX36" fmla="*/ 678942 w 1173004"/>
                  <a:gd name="connsiteY36" fmla="*/ 3649 h 727073"/>
                  <a:gd name="connsiteX37" fmla="*/ 926306 w 1173004"/>
                  <a:gd name="connsiteY37" fmla="*/ 71657 h 727073"/>
                  <a:gd name="connsiteX38" fmla="*/ 1025652 w 1173004"/>
                  <a:gd name="connsiteY38" fmla="*/ 230344 h 727073"/>
                  <a:gd name="connsiteX39" fmla="*/ 1032320 w 1173004"/>
                  <a:gd name="connsiteY39" fmla="*/ 289685 h 727073"/>
                  <a:gd name="connsiteX40" fmla="*/ 1170337 w 1173004"/>
                  <a:gd name="connsiteY40" fmla="*/ 459039 h 727073"/>
                  <a:gd name="connsiteX41" fmla="*/ 1171004 w 1173004"/>
                  <a:gd name="connsiteY41" fmla="*/ 464373 h 727073"/>
                  <a:gd name="connsiteX42" fmla="*/ 1171670 w 1173004"/>
                  <a:gd name="connsiteY42" fmla="*/ 467040 h 727073"/>
                  <a:gd name="connsiteX43" fmla="*/ 1173004 w 1173004"/>
                  <a:gd name="connsiteY43" fmla="*/ 480375 h 727073"/>
                  <a:gd name="connsiteX44" fmla="*/ 1173004 w 1173004"/>
                  <a:gd name="connsiteY44" fmla="*/ 519047 h 727073"/>
                  <a:gd name="connsiteX45" fmla="*/ 1173004 w 1173004"/>
                  <a:gd name="connsiteY45" fmla="*/ 522380 h 727073"/>
                  <a:gd name="connsiteX46" fmla="*/ 1161669 w 1173004"/>
                  <a:gd name="connsiteY46" fmla="*/ 573053 h 727073"/>
                  <a:gd name="connsiteX47" fmla="*/ 1161002 w 1173004"/>
                  <a:gd name="connsiteY47" fmla="*/ 575054 h 727073"/>
                  <a:gd name="connsiteX0" fmla="*/ 1161002 w 1173004"/>
                  <a:gd name="connsiteY0" fmla="*/ 575054 h 709570"/>
                  <a:gd name="connsiteX1" fmla="*/ 934974 w 1173004"/>
                  <a:gd name="connsiteY1" fmla="*/ 673733 h 709570"/>
                  <a:gd name="connsiteX2" fmla="*/ 1110996 w 1173004"/>
                  <a:gd name="connsiteY2" fmla="*/ 556385 h 709570"/>
                  <a:gd name="connsiteX3" fmla="*/ 1120331 w 1173004"/>
                  <a:gd name="connsiteY3" fmla="*/ 517046 h 709570"/>
                  <a:gd name="connsiteX4" fmla="*/ 1120331 w 1173004"/>
                  <a:gd name="connsiteY4" fmla="*/ 480375 h 709570"/>
                  <a:gd name="connsiteX5" fmla="*/ 1119664 w 1173004"/>
                  <a:gd name="connsiteY5" fmla="*/ 477708 h 709570"/>
                  <a:gd name="connsiteX6" fmla="*/ 1118330 w 1173004"/>
                  <a:gd name="connsiteY6" fmla="*/ 467707 h 709570"/>
                  <a:gd name="connsiteX7" fmla="*/ 1004983 w 1173004"/>
                  <a:gd name="connsiteY7" fmla="*/ 335690 h 709570"/>
                  <a:gd name="connsiteX8" fmla="*/ 981647 w 1173004"/>
                  <a:gd name="connsiteY8" fmla="*/ 311021 h 709570"/>
                  <a:gd name="connsiteX9" fmla="*/ 980980 w 1173004"/>
                  <a:gd name="connsiteY9" fmla="*/ 309687 h 709570"/>
                  <a:gd name="connsiteX10" fmla="*/ 979646 w 1173004"/>
                  <a:gd name="connsiteY10" fmla="*/ 301019 h 709570"/>
                  <a:gd name="connsiteX11" fmla="*/ 973646 w 1173004"/>
                  <a:gd name="connsiteY11" fmla="*/ 241679 h 709570"/>
                  <a:gd name="connsiteX12" fmla="*/ 892969 w 1173004"/>
                  <a:gd name="connsiteY12" fmla="*/ 113663 h 709570"/>
                  <a:gd name="connsiteX13" fmla="*/ 892302 w 1173004"/>
                  <a:gd name="connsiteY13" fmla="*/ 112996 h 709570"/>
                  <a:gd name="connsiteX14" fmla="*/ 686943 w 1173004"/>
                  <a:gd name="connsiteY14" fmla="*/ 56322 h 709570"/>
                  <a:gd name="connsiteX15" fmla="*/ 510921 w 1173004"/>
                  <a:gd name="connsiteY15" fmla="*/ 173003 h 709570"/>
                  <a:gd name="connsiteX16" fmla="*/ 469583 w 1173004"/>
                  <a:gd name="connsiteY16" fmla="*/ 189672 h 709570"/>
                  <a:gd name="connsiteX17" fmla="*/ 406241 w 1173004"/>
                  <a:gd name="connsiteY17" fmla="*/ 193673 h 709570"/>
                  <a:gd name="connsiteX18" fmla="*/ 277559 w 1173004"/>
                  <a:gd name="connsiteY18" fmla="*/ 299686 h 709570"/>
                  <a:gd name="connsiteX19" fmla="*/ 276892 w 1173004"/>
                  <a:gd name="connsiteY19" fmla="*/ 301019 h 709570"/>
                  <a:gd name="connsiteX20" fmla="*/ 244221 w 1173004"/>
                  <a:gd name="connsiteY20" fmla="*/ 323689 h 709570"/>
                  <a:gd name="connsiteX21" fmla="*/ 240887 w 1173004"/>
                  <a:gd name="connsiteY21" fmla="*/ 323689 h 709570"/>
                  <a:gd name="connsiteX22" fmla="*/ 183547 w 1173004"/>
                  <a:gd name="connsiteY22" fmla="*/ 331023 h 709570"/>
                  <a:gd name="connsiteX23" fmla="*/ 72866 w 1173004"/>
                  <a:gd name="connsiteY23" fmla="*/ 421701 h 709570"/>
                  <a:gd name="connsiteX24" fmla="*/ 63532 w 1173004"/>
                  <a:gd name="connsiteY24" fmla="*/ 554384 h 709570"/>
                  <a:gd name="connsiteX25" fmla="*/ 240221 w 1173004"/>
                  <a:gd name="connsiteY25" fmla="*/ 674399 h 709570"/>
                  <a:gd name="connsiteX26" fmla="*/ 247489 w 1173004"/>
                  <a:gd name="connsiteY26" fmla="*/ 709570 h 709570"/>
                  <a:gd name="connsiteX27" fmla="*/ 13526 w 1173004"/>
                  <a:gd name="connsiteY27" fmla="*/ 573053 h 709570"/>
                  <a:gd name="connsiteX28" fmla="*/ 24860 w 1173004"/>
                  <a:gd name="connsiteY28" fmla="*/ 397031 h 709570"/>
                  <a:gd name="connsiteX29" fmla="*/ 170212 w 1173004"/>
                  <a:gd name="connsiteY29" fmla="*/ 279017 h 709570"/>
                  <a:gd name="connsiteX30" fmla="*/ 172212 w 1173004"/>
                  <a:gd name="connsiteY30" fmla="*/ 278350 h 709570"/>
                  <a:gd name="connsiteX31" fmla="*/ 231553 w 1173004"/>
                  <a:gd name="connsiteY31" fmla="*/ 270349 h 709570"/>
                  <a:gd name="connsiteX32" fmla="*/ 393573 w 1173004"/>
                  <a:gd name="connsiteY32" fmla="*/ 140999 h 709570"/>
                  <a:gd name="connsiteX33" fmla="*/ 471583 w 1173004"/>
                  <a:gd name="connsiteY33" fmla="*/ 135665 h 709570"/>
                  <a:gd name="connsiteX34" fmla="*/ 678275 w 1173004"/>
                  <a:gd name="connsiteY34" fmla="*/ 3649 h 709570"/>
                  <a:gd name="connsiteX35" fmla="*/ 678942 w 1173004"/>
                  <a:gd name="connsiteY35" fmla="*/ 3649 h 709570"/>
                  <a:gd name="connsiteX36" fmla="*/ 926306 w 1173004"/>
                  <a:gd name="connsiteY36" fmla="*/ 71657 h 709570"/>
                  <a:gd name="connsiteX37" fmla="*/ 1025652 w 1173004"/>
                  <a:gd name="connsiteY37" fmla="*/ 230344 h 709570"/>
                  <a:gd name="connsiteX38" fmla="*/ 1032320 w 1173004"/>
                  <a:gd name="connsiteY38" fmla="*/ 289685 h 709570"/>
                  <a:gd name="connsiteX39" fmla="*/ 1170337 w 1173004"/>
                  <a:gd name="connsiteY39" fmla="*/ 459039 h 709570"/>
                  <a:gd name="connsiteX40" fmla="*/ 1171004 w 1173004"/>
                  <a:gd name="connsiteY40" fmla="*/ 464373 h 709570"/>
                  <a:gd name="connsiteX41" fmla="*/ 1171670 w 1173004"/>
                  <a:gd name="connsiteY41" fmla="*/ 467040 h 709570"/>
                  <a:gd name="connsiteX42" fmla="*/ 1173004 w 1173004"/>
                  <a:gd name="connsiteY42" fmla="*/ 480375 h 709570"/>
                  <a:gd name="connsiteX43" fmla="*/ 1173004 w 1173004"/>
                  <a:gd name="connsiteY43" fmla="*/ 519047 h 709570"/>
                  <a:gd name="connsiteX44" fmla="*/ 1173004 w 1173004"/>
                  <a:gd name="connsiteY44" fmla="*/ 522380 h 709570"/>
                  <a:gd name="connsiteX45" fmla="*/ 1161669 w 1173004"/>
                  <a:gd name="connsiteY45" fmla="*/ 573053 h 709570"/>
                  <a:gd name="connsiteX46" fmla="*/ 1161002 w 1173004"/>
                  <a:gd name="connsiteY46" fmla="*/ 575054 h 709570"/>
                  <a:gd name="connsiteX0" fmla="*/ 1161002 w 1173004"/>
                  <a:gd name="connsiteY0" fmla="*/ 575054 h 709570"/>
                  <a:gd name="connsiteX1" fmla="*/ 1110996 w 1173004"/>
                  <a:gd name="connsiteY1" fmla="*/ 556385 h 709570"/>
                  <a:gd name="connsiteX2" fmla="*/ 1120331 w 1173004"/>
                  <a:gd name="connsiteY2" fmla="*/ 517046 h 709570"/>
                  <a:gd name="connsiteX3" fmla="*/ 1120331 w 1173004"/>
                  <a:gd name="connsiteY3" fmla="*/ 480375 h 709570"/>
                  <a:gd name="connsiteX4" fmla="*/ 1119664 w 1173004"/>
                  <a:gd name="connsiteY4" fmla="*/ 477708 h 709570"/>
                  <a:gd name="connsiteX5" fmla="*/ 1118330 w 1173004"/>
                  <a:gd name="connsiteY5" fmla="*/ 467707 h 709570"/>
                  <a:gd name="connsiteX6" fmla="*/ 1004983 w 1173004"/>
                  <a:gd name="connsiteY6" fmla="*/ 335690 h 709570"/>
                  <a:gd name="connsiteX7" fmla="*/ 981647 w 1173004"/>
                  <a:gd name="connsiteY7" fmla="*/ 311021 h 709570"/>
                  <a:gd name="connsiteX8" fmla="*/ 980980 w 1173004"/>
                  <a:gd name="connsiteY8" fmla="*/ 309687 h 709570"/>
                  <a:gd name="connsiteX9" fmla="*/ 979646 w 1173004"/>
                  <a:gd name="connsiteY9" fmla="*/ 301019 h 709570"/>
                  <a:gd name="connsiteX10" fmla="*/ 973646 w 1173004"/>
                  <a:gd name="connsiteY10" fmla="*/ 241679 h 709570"/>
                  <a:gd name="connsiteX11" fmla="*/ 892969 w 1173004"/>
                  <a:gd name="connsiteY11" fmla="*/ 113663 h 709570"/>
                  <a:gd name="connsiteX12" fmla="*/ 892302 w 1173004"/>
                  <a:gd name="connsiteY12" fmla="*/ 112996 h 709570"/>
                  <a:gd name="connsiteX13" fmla="*/ 686943 w 1173004"/>
                  <a:gd name="connsiteY13" fmla="*/ 56322 h 709570"/>
                  <a:gd name="connsiteX14" fmla="*/ 510921 w 1173004"/>
                  <a:gd name="connsiteY14" fmla="*/ 173003 h 709570"/>
                  <a:gd name="connsiteX15" fmla="*/ 469583 w 1173004"/>
                  <a:gd name="connsiteY15" fmla="*/ 189672 h 709570"/>
                  <a:gd name="connsiteX16" fmla="*/ 406241 w 1173004"/>
                  <a:gd name="connsiteY16" fmla="*/ 193673 h 709570"/>
                  <a:gd name="connsiteX17" fmla="*/ 277559 w 1173004"/>
                  <a:gd name="connsiteY17" fmla="*/ 299686 h 709570"/>
                  <a:gd name="connsiteX18" fmla="*/ 276892 w 1173004"/>
                  <a:gd name="connsiteY18" fmla="*/ 301019 h 709570"/>
                  <a:gd name="connsiteX19" fmla="*/ 244221 w 1173004"/>
                  <a:gd name="connsiteY19" fmla="*/ 323689 h 709570"/>
                  <a:gd name="connsiteX20" fmla="*/ 240887 w 1173004"/>
                  <a:gd name="connsiteY20" fmla="*/ 323689 h 709570"/>
                  <a:gd name="connsiteX21" fmla="*/ 183547 w 1173004"/>
                  <a:gd name="connsiteY21" fmla="*/ 331023 h 709570"/>
                  <a:gd name="connsiteX22" fmla="*/ 72866 w 1173004"/>
                  <a:gd name="connsiteY22" fmla="*/ 421701 h 709570"/>
                  <a:gd name="connsiteX23" fmla="*/ 63532 w 1173004"/>
                  <a:gd name="connsiteY23" fmla="*/ 554384 h 709570"/>
                  <a:gd name="connsiteX24" fmla="*/ 240221 w 1173004"/>
                  <a:gd name="connsiteY24" fmla="*/ 674399 h 709570"/>
                  <a:gd name="connsiteX25" fmla="*/ 247489 w 1173004"/>
                  <a:gd name="connsiteY25" fmla="*/ 709570 h 709570"/>
                  <a:gd name="connsiteX26" fmla="*/ 13526 w 1173004"/>
                  <a:gd name="connsiteY26" fmla="*/ 573053 h 709570"/>
                  <a:gd name="connsiteX27" fmla="*/ 24860 w 1173004"/>
                  <a:gd name="connsiteY27" fmla="*/ 397031 h 709570"/>
                  <a:gd name="connsiteX28" fmla="*/ 170212 w 1173004"/>
                  <a:gd name="connsiteY28" fmla="*/ 279017 h 709570"/>
                  <a:gd name="connsiteX29" fmla="*/ 172212 w 1173004"/>
                  <a:gd name="connsiteY29" fmla="*/ 278350 h 709570"/>
                  <a:gd name="connsiteX30" fmla="*/ 231553 w 1173004"/>
                  <a:gd name="connsiteY30" fmla="*/ 270349 h 709570"/>
                  <a:gd name="connsiteX31" fmla="*/ 393573 w 1173004"/>
                  <a:gd name="connsiteY31" fmla="*/ 140999 h 709570"/>
                  <a:gd name="connsiteX32" fmla="*/ 471583 w 1173004"/>
                  <a:gd name="connsiteY32" fmla="*/ 135665 h 709570"/>
                  <a:gd name="connsiteX33" fmla="*/ 678275 w 1173004"/>
                  <a:gd name="connsiteY33" fmla="*/ 3649 h 709570"/>
                  <a:gd name="connsiteX34" fmla="*/ 678942 w 1173004"/>
                  <a:gd name="connsiteY34" fmla="*/ 3649 h 709570"/>
                  <a:gd name="connsiteX35" fmla="*/ 926306 w 1173004"/>
                  <a:gd name="connsiteY35" fmla="*/ 71657 h 709570"/>
                  <a:gd name="connsiteX36" fmla="*/ 1025652 w 1173004"/>
                  <a:gd name="connsiteY36" fmla="*/ 230344 h 709570"/>
                  <a:gd name="connsiteX37" fmla="*/ 1032320 w 1173004"/>
                  <a:gd name="connsiteY37" fmla="*/ 289685 h 709570"/>
                  <a:gd name="connsiteX38" fmla="*/ 1170337 w 1173004"/>
                  <a:gd name="connsiteY38" fmla="*/ 459039 h 709570"/>
                  <a:gd name="connsiteX39" fmla="*/ 1171004 w 1173004"/>
                  <a:gd name="connsiteY39" fmla="*/ 464373 h 709570"/>
                  <a:gd name="connsiteX40" fmla="*/ 1171670 w 1173004"/>
                  <a:gd name="connsiteY40" fmla="*/ 467040 h 709570"/>
                  <a:gd name="connsiteX41" fmla="*/ 1173004 w 1173004"/>
                  <a:gd name="connsiteY41" fmla="*/ 480375 h 709570"/>
                  <a:gd name="connsiteX42" fmla="*/ 1173004 w 1173004"/>
                  <a:gd name="connsiteY42" fmla="*/ 519047 h 709570"/>
                  <a:gd name="connsiteX43" fmla="*/ 1173004 w 1173004"/>
                  <a:gd name="connsiteY43" fmla="*/ 522380 h 709570"/>
                  <a:gd name="connsiteX44" fmla="*/ 1161669 w 1173004"/>
                  <a:gd name="connsiteY44" fmla="*/ 573053 h 709570"/>
                  <a:gd name="connsiteX45" fmla="*/ 1161002 w 1173004"/>
                  <a:gd name="connsiteY45" fmla="*/ 575054 h 709570"/>
                  <a:gd name="connsiteX0" fmla="*/ 1161669 w 1173004"/>
                  <a:gd name="connsiteY0" fmla="*/ 573053 h 709570"/>
                  <a:gd name="connsiteX1" fmla="*/ 1110996 w 1173004"/>
                  <a:gd name="connsiteY1" fmla="*/ 556385 h 709570"/>
                  <a:gd name="connsiteX2" fmla="*/ 1120331 w 1173004"/>
                  <a:gd name="connsiteY2" fmla="*/ 517046 h 709570"/>
                  <a:gd name="connsiteX3" fmla="*/ 1120331 w 1173004"/>
                  <a:gd name="connsiteY3" fmla="*/ 480375 h 709570"/>
                  <a:gd name="connsiteX4" fmla="*/ 1119664 w 1173004"/>
                  <a:gd name="connsiteY4" fmla="*/ 477708 h 709570"/>
                  <a:gd name="connsiteX5" fmla="*/ 1118330 w 1173004"/>
                  <a:gd name="connsiteY5" fmla="*/ 467707 h 709570"/>
                  <a:gd name="connsiteX6" fmla="*/ 1004983 w 1173004"/>
                  <a:gd name="connsiteY6" fmla="*/ 335690 h 709570"/>
                  <a:gd name="connsiteX7" fmla="*/ 981647 w 1173004"/>
                  <a:gd name="connsiteY7" fmla="*/ 311021 h 709570"/>
                  <a:gd name="connsiteX8" fmla="*/ 980980 w 1173004"/>
                  <a:gd name="connsiteY8" fmla="*/ 309687 h 709570"/>
                  <a:gd name="connsiteX9" fmla="*/ 979646 w 1173004"/>
                  <a:gd name="connsiteY9" fmla="*/ 301019 h 709570"/>
                  <a:gd name="connsiteX10" fmla="*/ 973646 w 1173004"/>
                  <a:gd name="connsiteY10" fmla="*/ 241679 h 709570"/>
                  <a:gd name="connsiteX11" fmla="*/ 892969 w 1173004"/>
                  <a:gd name="connsiteY11" fmla="*/ 113663 h 709570"/>
                  <a:gd name="connsiteX12" fmla="*/ 892302 w 1173004"/>
                  <a:gd name="connsiteY12" fmla="*/ 112996 h 709570"/>
                  <a:gd name="connsiteX13" fmla="*/ 686943 w 1173004"/>
                  <a:gd name="connsiteY13" fmla="*/ 56322 h 709570"/>
                  <a:gd name="connsiteX14" fmla="*/ 510921 w 1173004"/>
                  <a:gd name="connsiteY14" fmla="*/ 173003 h 709570"/>
                  <a:gd name="connsiteX15" fmla="*/ 469583 w 1173004"/>
                  <a:gd name="connsiteY15" fmla="*/ 189672 h 709570"/>
                  <a:gd name="connsiteX16" fmla="*/ 406241 w 1173004"/>
                  <a:gd name="connsiteY16" fmla="*/ 193673 h 709570"/>
                  <a:gd name="connsiteX17" fmla="*/ 277559 w 1173004"/>
                  <a:gd name="connsiteY17" fmla="*/ 299686 h 709570"/>
                  <a:gd name="connsiteX18" fmla="*/ 276892 w 1173004"/>
                  <a:gd name="connsiteY18" fmla="*/ 301019 h 709570"/>
                  <a:gd name="connsiteX19" fmla="*/ 244221 w 1173004"/>
                  <a:gd name="connsiteY19" fmla="*/ 323689 h 709570"/>
                  <a:gd name="connsiteX20" fmla="*/ 240887 w 1173004"/>
                  <a:gd name="connsiteY20" fmla="*/ 323689 h 709570"/>
                  <a:gd name="connsiteX21" fmla="*/ 183547 w 1173004"/>
                  <a:gd name="connsiteY21" fmla="*/ 331023 h 709570"/>
                  <a:gd name="connsiteX22" fmla="*/ 72866 w 1173004"/>
                  <a:gd name="connsiteY22" fmla="*/ 421701 h 709570"/>
                  <a:gd name="connsiteX23" fmla="*/ 63532 w 1173004"/>
                  <a:gd name="connsiteY23" fmla="*/ 554384 h 709570"/>
                  <a:gd name="connsiteX24" fmla="*/ 240221 w 1173004"/>
                  <a:gd name="connsiteY24" fmla="*/ 674399 h 709570"/>
                  <a:gd name="connsiteX25" fmla="*/ 247489 w 1173004"/>
                  <a:gd name="connsiteY25" fmla="*/ 709570 h 709570"/>
                  <a:gd name="connsiteX26" fmla="*/ 13526 w 1173004"/>
                  <a:gd name="connsiteY26" fmla="*/ 573053 h 709570"/>
                  <a:gd name="connsiteX27" fmla="*/ 24860 w 1173004"/>
                  <a:gd name="connsiteY27" fmla="*/ 397031 h 709570"/>
                  <a:gd name="connsiteX28" fmla="*/ 170212 w 1173004"/>
                  <a:gd name="connsiteY28" fmla="*/ 279017 h 709570"/>
                  <a:gd name="connsiteX29" fmla="*/ 172212 w 1173004"/>
                  <a:gd name="connsiteY29" fmla="*/ 278350 h 709570"/>
                  <a:gd name="connsiteX30" fmla="*/ 231553 w 1173004"/>
                  <a:gd name="connsiteY30" fmla="*/ 270349 h 709570"/>
                  <a:gd name="connsiteX31" fmla="*/ 393573 w 1173004"/>
                  <a:gd name="connsiteY31" fmla="*/ 140999 h 709570"/>
                  <a:gd name="connsiteX32" fmla="*/ 471583 w 1173004"/>
                  <a:gd name="connsiteY32" fmla="*/ 135665 h 709570"/>
                  <a:gd name="connsiteX33" fmla="*/ 678275 w 1173004"/>
                  <a:gd name="connsiteY33" fmla="*/ 3649 h 709570"/>
                  <a:gd name="connsiteX34" fmla="*/ 678942 w 1173004"/>
                  <a:gd name="connsiteY34" fmla="*/ 3649 h 709570"/>
                  <a:gd name="connsiteX35" fmla="*/ 926306 w 1173004"/>
                  <a:gd name="connsiteY35" fmla="*/ 71657 h 709570"/>
                  <a:gd name="connsiteX36" fmla="*/ 1025652 w 1173004"/>
                  <a:gd name="connsiteY36" fmla="*/ 230344 h 709570"/>
                  <a:gd name="connsiteX37" fmla="*/ 1032320 w 1173004"/>
                  <a:gd name="connsiteY37" fmla="*/ 289685 h 709570"/>
                  <a:gd name="connsiteX38" fmla="*/ 1170337 w 1173004"/>
                  <a:gd name="connsiteY38" fmla="*/ 459039 h 709570"/>
                  <a:gd name="connsiteX39" fmla="*/ 1171004 w 1173004"/>
                  <a:gd name="connsiteY39" fmla="*/ 464373 h 709570"/>
                  <a:gd name="connsiteX40" fmla="*/ 1171670 w 1173004"/>
                  <a:gd name="connsiteY40" fmla="*/ 467040 h 709570"/>
                  <a:gd name="connsiteX41" fmla="*/ 1173004 w 1173004"/>
                  <a:gd name="connsiteY41" fmla="*/ 480375 h 709570"/>
                  <a:gd name="connsiteX42" fmla="*/ 1173004 w 1173004"/>
                  <a:gd name="connsiteY42" fmla="*/ 519047 h 709570"/>
                  <a:gd name="connsiteX43" fmla="*/ 1173004 w 1173004"/>
                  <a:gd name="connsiteY43" fmla="*/ 522380 h 709570"/>
                  <a:gd name="connsiteX44" fmla="*/ 1161669 w 1173004"/>
                  <a:gd name="connsiteY44" fmla="*/ 573053 h 709570"/>
                  <a:gd name="connsiteX0" fmla="*/ 1161669 w 1173004"/>
                  <a:gd name="connsiteY0" fmla="*/ 573053 h 709570"/>
                  <a:gd name="connsiteX1" fmla="*/ 1120331 w 1173004"/>
                  <a:gd name="connsiteY1" fmla="*/ 517046 h 709570"/>
                  <a:gd name="connsiteX2" fmla="*/ 1120331 w 1173004"/>
                  <a:gd name="connsiteY2" fmla="*/ 480375 h 709570"/>
                  <a:gd name="connsiteX3" fmla="*/ 1119664 w 1173004"/>
                  <a:gd name="connsiteY3" fmla="*/ 477708 h 709570"/>
                  <a:gd name="connsiteX4" fmla="*/ 1118330 w 1173004"/>
                  <a:gd name="connsiteY4" fmla="*/ 467707 h 709570"/>
                  <a:gd name="connsiteX5" fmla="*/ 1004983 w 1173004"/>
                  <a:gd name="connsiteY5" fmla="*/ 335690 h 709570"/>
                  <a:gd name="connsiteX6" fmla="*/ 981647 w 1173004"/>
                  <a:gd name="connsiteY6" fmla="*/ 311021 h 709570"/>
                  <a:gd name="connsiteX7" fmla="*/ 980980 w 1173004"/>
                  <a:gd name="connsiteY7" fmla="*/ 309687 h 709570"/>
                  <a:gd name="connsiteX8" fmla="*/ 979646 w 1173004"/>
                  <a:gd name="connsiteY8" fmla="*/ 301019 h 709570"/>
                  <a:gd name="connsiteX9" fmla="*/ 973646 w 1173004"/>
                  <a:gd name="connsiteY9" fmla="*/ 241679 h 709570"/>
                  <a:gd name="connsiteX10" fmla="*/ 892969 w 1173004"/>
                  <a:gd name="connsiteY10" fmla="*/ 113663 h 709570"/>
                  <a:gd name="connsiteX11" fmla="*/ 892302 w 1173004"/>
                  <a:gd name="connsiteY11" fmla="*/ 112996 h 709570"/>
                  <a:gd name="connsiteX12" fmla="*/ 686943 w 1173004"/>
                  <a:gd name="connsiteY12" fmla="*/ 56322 h 709570"/>
                  <a:gd name="connsiteX13" fmla="*/ 510921 w 1173004"/>
                  <a:gd name="connsiteY13" fmla="*/ 173003 h 709570"/>
                  <a:gd name="connsiteX14" fmla="*/ 469583 w 1173004"/>
                  <a:gd name="connsiteY14" fmla="*/ 189672 h 709570"/>
                  <a:gd name="connsiteX15" fmla="*/ 406241 w 1173004"/>
                  <a:gd name="connsiteY15" fmla="*/ 193673 h 709570"/>
                  <a:gd name="connsiteX16" fmla="*/ 277559 w 1173004"/>
                  <a:gd name="connsiteY16" fmla="*/ 299686 h 709570"/>
                  <a:gd name="connsiteX17" fmla="*/ 276892 w 1173004"/>
                  <a:gd name="connsiteY17" fmla="*/ 301019 h 709570"/>
                  <a:gd name="connsiteX18" fmla="*/ 244221 w 1173004"/>
                  <a:gd name="connsiteY18" fmla="*/ 323689 h 709570"/>
                  <a:gd name="connsiteX19" fmla="*/ 240887 w 1173004"/>
                  <a:gd name="connsiteY19" fmla="*/ 323689 h 709570"/>
                  <a:gd name="connsiteX20" fmla="*/ 183547 w 1173004"/>
                  <a:gd name="connsiteY20" fmla="*/ 331023 h 709570"/>
                  <a:gd name="connsiteX21" fmla="*/ 72866 w 1173004"/>
                  <a:gd name="connsiteY21" fmla="*/ 421701 h 709570"/>
                  <a:gd name="connsiteX22" fmla="*/ 63532 w 1173004"/>
                  <a:gd name="connsiteY22" fmla="*/ 554384 h 709570"/>
                  <a:gd name="connsiteX23" fmla="*/ 240221 w 1173004"/>
                  <a:gd name="connsiteY23" fmla="*/ 674399 h 709570"/>
                  <a:gd name="connsiteX24" fmla="*/ 247489 w 1173004"/>
                  <a:gd name="connsiteY24" fmla="*/ 709570 h 709570"/>
                  <a:gd name="connsiteX25" fmla="*/ 13526 w 1173004"/>
                  <a:gd name="connsiteY25" fmla="*/ 573053 h 709570"/>
                  <a:gd name="connsiteX26" fmla="*/ 24860 w 1173004"/>
                  <a:gd name="connsiteY26" fmla="*/ 397031 h 709570"/>
                  <a:gd name="connsiteX27" fmla="*/ 170212 w 1173004"/>
                  <a:gd name="connsiteY27" fmla="*/ 279017 h 709570"/>
                  <a:gd name="connsiteX28" fmla="*/ 172212 w 1173004"/>
                  <a:gd name="connsiteY28" fmla="*/ 278350 h 709570"/>
                  <a:gd name="connsiteX29" fmla="*/ 231553 w 1173004"/>
                  <a:gd name="connsiteY29" fmla="*/ 270349 h 709570"/>
                  <a:gd name="connsiteX30" fmla="*/ 393573 w 1173004"/>
                  <a:gd name="connsiteY30" fmla="*/ 140999 h 709570"/>
                  <a:gd name="connsiteX31" fmla="*/ 471583 w 1173004"/>
                  <a:gd name="connsiteY31" fmla="*/ 135665 h 709570"/>
                  <a:gd name="connsiteX32" fmla="*/ 678275 w 1173004"/>
                  <a:gd name="connsiteY32" fmla="*/ 3649 h 709570"/>
                  <a:gd name="connsiteX33" fmla="*/ 678942 w 1173004"/>
                  <a:gd name="connsiteY33" fmla="*/ 3649 h 709570"/>
                  <a:gd name="connsiteX34" fmla="*/ 926306 w 1173004"/>
                  <a:gd name="connsiteY34" fmla="*/ 71657 h 709570"/>
                  <a:gd name="connsiteX35" fmla="*/ 1025652 w 1173004"/>
                  <a:gd name="connsiteY35" fmla="*/ 230344 h 709570"/>
                  <a:gd name="connsiteX36" fmla="*/ 1032320 w 1173004"/>
                  <a:gd name="connsiteY36" fmla="*/ 289685 h 709570"/>
                  <a:gd name="connsiteX37" fmla="*/ 1170337 w 1173004"/>
                  <a:gd name="connsiteY37" fmla="*/ 459039 h 709570"/>
                  <a:gd name="connsiteX38" fmla="*/ 1171004 w 1173004"/>
                  <a:gd name="connsiteY38" fmla="*/ 464373 h 709570"/>
                  <a:gd name="connsiteX39" fmla="*/ 1171670 w 1173004"/>
                  <a:gd name="connsiteY39" fmla="*/ 467040 h 709570"/>
                  <a:gd name="connsiteX40" fmla="*/ 1173004 w 1173004"/>
                  <a:gd name="connsiteY40" fmla="*/ 480375 h 709570"/>
                  <a:gd name="connsiteX41" fmla="*/ 1173004 w 1173004"/>
                  <a:gd name="connsiteY41" fmla="*/ 519047 h 709570"/>
                  <a:gd name="connsiteX42" fmla="*/ 1173004 w 1173004"/>
                  <a:gd name="connsiteY42" fmla="*/ 522380 h 709570"/>
                  <a:gd name="connsiteX43" fmla="*/ 1161669 w 1173004"/>
                  <a:gd name="connsiteY43" fmla="*/ 573053 h 709570"/>
                  <a:gd name="connsiteX0" fmla="*/ 1173004 w 1173004"/>
                  <a:gd name="connsiteY0" fmla="*/ 522380 h 709570"/>
                  <a:gd name="connsiteX1" fmla="*/ 1120331 w 1173004"/>
                  <a:gd name="connsiteY1" fmla="*/ 517046 h 709570"/>
                  <a:gd name="connsiteX2" fmla="*/ 1120331 w 1173004"/>
                  <a:gd name="connsiteY2" fmla="*/ 480375 h 709570"/>
                  <a:gd name="connsiteX3" fmla="*/ 1119664 w 1173004"/>
                  <a:gd name="connsiteY3" fmla="*/ 477708 h 709570"/>
                  <a:gd name="connsiteX4" fmla="*/ 1118330 w 1173004"/>
                  <a:gd name="connsiteY4" fmla="*/ 467707 h 709570"/>
                  <a:gd name="connsiteX5" fmla="*/ 1004983 w 1173004"/>
                  <a:gd name="connsiteY5" fmla="*/ 335690 h 709570"/>
                  <a:gd name="connsiteX6" fmla="*/ 981647 w 1173004"/>
                  <a:gd name="connsiteY6" fmla="*/ 311021 h 709570"/>
                  <a:gd name="connsiteX7" fmla="*/ 980980 w 1173004"/>
                  <a:gd name="connsiteY7" fmla="*/ 309687 h 709570"/>
                  <a:gd name="connsiteX8" fmla="*/ 979646 w 1173004"/>
                  <a:gd name="connsiteY8" fmla="*/ 301019 h 709570"/>
                  <a:gd name="connsiteX9" fmla="*/ 973646 w 1173004"/>
                  <a:gd name="connsiteY9" fmla="*/ 241679 h 709570"/>
                  <a:gd name="connsiteX10" fmla="*/ 892969 w 1173004"/>
                  <a:gd name="connsiteY10" fmla="*/ 113663 h 709570"/>
                  <a:gd name="connsiteX11" fmla="*/ 892302 w 1173004"/>
                  <a:gd name="connsiteY11" fmla="*/ 112996 h 709570"/>
                  <a:gd name="connsiteX12" fmla="*/ 686943 w 1173004"/>
                  <a:gd name="connsiteY12" fmla="*/ 56322 h 709570"/>
                  <a:gd name="connsiteX13" fmla="*/ 510921 w 1173004"/>
                  <a:gd name="connsiteY13" fmla="*/ 173003 h 709570"/>
                  <a:gd name="connsiteX14" fmla="*/ 469583 w 1173004"/>
                  <a:gd name="connsiteY14" fmla="*/ 189672 h 709570"/>
                  <a:gd name="connsiteX15" fmla="*/ 406241 w 1173004"/>
                  <a:gd name="connsiteY15" fmla="*/ 193673 h 709570"/>
                  <a:gd name="connsiteX16" fmla="*/ 277559 w 1173004"/>
                  <a:gd name="connsiteY16" fmla="*/ 299686 h 709570"/>
                  <a:gd name="connsiteX17" fmla="*/ 276892 w 1173004"/>
                  <a:gd name="connsiteY17" fmla="*/ 301019 h 709570"/>
                  <a:gd name="connsiteX18" fmla="*/ 244221 w 1173004"/>
                  <a:gd name="connsiteY18" fmla="*/ 323689 h 709570"/>
                  <a:gd name="connsiteX19" fmla="*/ 240887 w 1173004"/>
                  <a:gd name="connsiteY19" fmla="*/ 323689 h 709570"/>
                  <a:gd name="connsiteX20" fmla="*/ 183547 w 1173004"/>
                  <a:gd name="connsiteY20" fmla="*/ 331023 h 709570"/>
                  <a:gd name="connsiteX21" fmla="*/ 72866 w 1173004"/>
                  <a:gd name="connsiteY21" fmla="*/ 421701 h 709570"/>
                  <a:gd name="connsiteX22" fmla="*/ 63532 w 1173004"/>
                  <a:gd name="connsiteY22" fmla="*/ 554384 h 709570"/>
                  <a:gd name="connsiteX23" fmla="*/ 240221 w 1173004"/>
                  <a:gd name="connsiteY23" fmla="*/ 674399 h 709570"/>
                  <a:gd name="connsiteX24" fmla="*/ 247489 w 1173004"/>
                  <a:gd name="connsiteY24" fmla="*/ 709570 h 709570"/>
                  <a:gd name="connsiteX25" fmla="*/ 13526 w 1173004"/>
                  <a:gd name="connsiteY25" fmla="*/ 573053 h 709570"/>
                  <a:gd name="connsiteX26" fmla="*/ 24860 w 1173004"/>
                  <a:gd name="connsiteY26" fmla="*/ 397031 h 709570"/>
                  <a:gd name="connsiteX27" fmla="*/ 170212 w 1173004"/>
                  <a:gd name="connsiteY27" fmla="*/ 279017 h 709570"/>
                  <a:gd name="connsiteX28" fmla="*/ 172212 w 1173004"/>
                  <a:gd name="connsiteY28" fmla="*/ 278350 h 709570"/>
                  <a:gd name="connsiteX29" fmla="*/ 231553 w 1173004"/>
                  <a:gd name="connsiteY29" fmla="*/ 270349 h 709570"/>
                  <a:gd name="connsiteX30" fmla="*/ 393573 w 1173004"/>
                  <a:gd name="connsiteY30" fmla="*/ 140999 h 709570"/>
                  <a:gd name="connsiteX31" fmla="*/ 471583 w 1173004"/>
                  <a:gd name="connsiteY31" fmla="*/ 135665 h 709570"/>
                  <a:gd name="connsiteX32" fmla="*/ 678275 w 1173004"/>
                  <a:gd name="connsiteY32" fmla="*/ 3649 h 709570"/>
                  <a:gd name="connsiteX33" fmla="*/ 678942 w 1173004"/>
                  <a:gd name="connsiteY33" fmla="*/ 3649 h 709570"/>
                  <a:gd name="connsiteX34" fmla="*/ 926306 w 1173004"/>
                  <a:gd name="connsiteY34" fmla="*/ 71657 h 709570"/>
                  <a:gd name="connsiteX35" fmla="*/ 1025652 w 1173004"/>
                  <a:gd name="connsiteY35" fmla="*/ 230344 h 709570"/>
                  <a:gd name="connsiteX36" fmla="*/ 1032320 w 1173004"/>
                  <a:gd name="connsiteY36" fmla="*/ 289685 h 709570"/>
                  <a:gd name="connsiteX37" fmla="*/ 1170337 w 1173004"/>
                  <a:gd name="connsiteY37" fmla="*/ 459039 h 709570"/>
                  <a:gd name="connsiteX38" fmla="*/ 1171004 w 1173004"/>
                  <a:gd name="connsiteY38" fmla="*/ 464373 h 709570"/>
                  <a:gd name="connsiteX39" fmla="*/ 1171670 w 1173004"/>
                  <a:gd name="connsiteY39" fmla="*/ 467040 h 709570"/>
                  <a:gd name="connsiteX40" fmla="*/ 1173004 w 1173004"/>
                  <a:gd name="connsiteY40" fmla="*/ 480375 h 709570"/>
                  <a:gd name="connsiteX41" fmla="*/ 1173004 w 1173004"/>
                  <a:gd name="connsiteY41" fmla="*/ 519047 h 709570"/>
                  <a:gd name="connsiteX42" fmla="*/ 1173004 w 1173004"/>
                  <a:gd name="connsiteY42" fmla="*/ 522380 h 709570"/>
                  <a:gd name="connsiteX0" fmla="*/ 1173004 w 1173004"/>
                  <a:gd name="connsiteY0" fmla="*/ 519047 h 709570"/>
                  <a:gd name="connsiteX1" fmla="*/ 1120331 w 1173004"/>
                  <a:gd name="connsiteY1" fmla="*/ 517046 h 709570"/>
                  <a:gd name="connsiteX2" fmla="*/ 1120331 w 1173004"/>
                  <a:gd name="connsiteY2" fmla="*/ 480375 h 709570"/>
                  <a:gd name="connsiteX3" fmla="*/ 1119664 w 1173004"/>
                  <a:gd name="connsiteY3" fmla="*/ 477708 h 709570"/>
                  <a:gd name="connsiteX4" fmla="*/ 1118330 w 1173004"/>
                  <a:gd name="connsiteY4" fmla="*/ 467707 h 709570"/>
                  <a:gd name="connsiteX5" fmla="*/ 1004983 w 1173004"/>
                  <a:gd name="connsiteY5" fmla="*/ 335690 h 709570"/>
                  <a:gd name="connsiteX6" fmla="*/ 981647 w 1173004"/>
                  <a:gd name="connsiteY6" fmla="*/ 311021 h 709570"/>
                  <a:gd name="connsiteX7" fmla="*/ 980980 w 1173004"/>
                  <a:gd name="connsiteY7" fmla="*/ 309687 h 709570"/>
                  <a:gd name="connsiteX8" fmla="*/ 979646 w 1173004"/>
                  <a:gd name="connsiteY8" fmla="*/ 301019 h 709570"/>
                  <a:gd name="connsiteX9" fmla="*/ 973646 w 1173004"/>
                  <a:gd name="connsiteY9" fmla="*/ 241679 h 709570"/>
                  <a:gd name="connsiteX10" fmla="*/ 892969 w 1173004"/>
                  <a:gd name="connsiteY10" fmla="*/ 113663 h 709570"/>
                  <a:gd name="connsiteX11" fmla="*/ 892302 w 1173004"/>
                  <a:gd name="connsiteY11" fmla="*/ 112996 h 709570"/>
                  <a:gd name="connsiteX12" fmla="*/ 686943 w 1173004"/>
                  <a:gd name="connsiteY12" fmla="*/ 56322 h 709570"/>
                  <a:gd name="connsiteX13" fmla="*/ 510921 w 1173004"/>
                  <a:gd name="connsiteY13" fmla="*/ 173003 h 709570"/>
                  <a:gd name="connsiteX14" fmla="*/ 469583 w 1173004"/>
                  <a:gd name="connsiteY14" fmla="*/ 189672 h 709570"/>
                  <a:gd name="connsiteX15" fmla="*/ 406241 w 1173004"/>
                  <a:gd name="connsiteY15" fmla="*/ 193673 h 709570"/>
                  <a:gd name="connsiteX16" fmla="*/ 277559 w 1173004"/>
                  <a:gd name="connsiteY16" fmla="*/ 299686 h 709570"/>
                  <a:gd name="connsiteX17" fmla="*/ 276892 w 1173004"/>
                  <a:gd name="connsiteY17" fmla="*/ 301019 h 709570"/>
                  <a:gd name="connsiteX18" fmla="*/ 244221 w 1173004"/>
                  <a:gd name="connsiteY18" fmla="*/ 323689 h 709570"/>
                  <a:gd name="connsiteX19" fmla="*/ 240887 w 1173004"/>
                  <a:gd name="connsiteY19" fmla="*/ 323689 h 709570"/>
                  <a:gd name="connsiteX20" fmla="*/ 183547 w 1173004"/>
                  <a:gd name="connsiteY20" fmla="*/ 331023 h 709570"/>
                  <a:gd name="connsiteX21" fmla="*/ 72866 w 1173004"/>
                  <a:gd name="connsiteY21" fmla="*/ 421701 h 709570"/>
                  <a:gd name="connsiteX22" fmla="*/ 63532 w 1173004"/>
                  <a:gd name="connsiteY22" fmla="*/ 554384 h 709570"/>
                  <a:gd name="connsiteX23" fmla="*/ 240221 w 1173004"/>
                  <a:gd name="connsiteY23" fmla="*/ 674399 h 709570"/>
                  <a:gd name="connsiteX24" fmla="*/ 247489 w 1173004"/>
                  <a:gd name="connsiteY24" fmla="*/ 709570 h 709570"/>
                  <a:gd name="connsiteX25" fmla="*/ 13526 w 1173004"/>
                  <a:gd name="connsiteY25" fmla="*/ 573053 h 709570"/>
                  <a:gd name="connsiteX26" fmla="*/ 24860 w 1173004"/>
                  <a:gd name="connsiteY26" fmla="*/ 397031 h 709570"/>
                  <a:gd name="connsiteX27" fmla="*/ 170212 w 1173004"/>
                  <a:gd name="connsiteY27" fmla="*/ 279017 h 709570"/>
                  <a:gd name="connsiteX28" fmla="*/ 172212 w 1173004"/>
                  <a:gd name="connsiteY28" fmla="*/ 278350 h 709570"/>
                  <a:gd name="connsiteX29" fmla="*/ 231553 w 1173004"/>
                  <a:gd name="connsiteY29" fmla="*/ 270349 h 709570"/>
                  <a:gd name="connsiteX30" fmla="*/ 393573 w 1173004"/>
                  <a:gd name="connsiteY30" fmla="*/ 140999 h 709570"/>
                  <a:gd name="connsiteX31" fmla="*/ 471583 w 1173004"/>
                  <a:gd name="connsiteY31" fmla="*/ 135665 h 709570"/>
                  <a:gd name="connsiteX32" fmla="*/ 678275 w 1173004"/>
                  <a:gd name="connsiteY32" fmla="*/ 3649 h 709570"/>
                  <a:gd name="connsiteX33" fmla="*/ 678942 w 1173004"/>
                  <a:gd name="connsiteY33" fmla="*/ 3649 h 709570"/>
                  <a:gd name="connsiteX34" fmla="*/ 926306 w 1173004"/>
                  <a:gd name="connsiteY34" fmla="*/ 71657 h 709570"/>
                  <a:gd name="connsiteX35" fmla="*/ 1025652 w 1173004"/>
                  <a:gd name="connsiteY35" fmla="*/ 230344 h 709570"/>
                  <a:gd name="connsiteX36" fmla="*/ 1032320 w 1173004"/>
                  <a:gd name="connsiteY36" fmla="*/ 289685 h 709570"/>
                  <a:gd name="connsiteX37" fmla="*/ 1170337 w 1173004"/>
                  <a:gd name="connsiteY37" fmla="*/ 459039 h 709570"/>
                  <a:gd name="connsiteX38" fmla="*/ 1171004 w 1173004"/>
                  <a:gd name="connsiteY38" fmla="*/ 464373 h 709570"/>
                  <a:gd name="connsiteX39" fmla="*/ 1171670 w 1173004"/>
                  <a:gd name="connsiteY39" fmla="*/ 467040 h 709570"/>
                  <a:gd name="connsiteX40" fmla="*/ 1173004 w 1173004"/>
                  <a:gd name="connsiteY40" fmla="*/ 480375 h 709570"/>
                  <a:gd name="connsiteX41" fmla="*/ 1173004 w 1173004"/>
                  <a:gd name="connsiteY41" fmla="*/ 519047 h 709570"/>
                  <a:gd name="connsiteX0" fmla="*/ 1173004 w 1173004"/>
                  <a:gd name="connsiteY0" fmla="*/ 519047 h 709570"/>
                  <a:gd name="connsiteX1" fmla="*/ 1120331 w 1173004"/>
                  <a:gd name="connsiteY1" fmla="*/ 480375 h 709570"/>
                  <a:gd name="connsiteX2" fmla="*/ 1119664 w 1173004"/>
                  <a:gd name="connsiteY2" fmla="*/ 477708 h 709570"/>
                  <a:gd name="connsiteX3" fmla="*/ 1118330 w 1173004"/>
                  <a:gd name="connsiteY3" fmla="*/ 467707 h 709570"/>
                  <a:gd name="connsiteX4" fmla="*/ 1004983 w 1173004"/>
                  <a:gd name="connsiteY4" fmla="*/ 335690 h 709570"/>
                  <a:gd name="connsiteX5" fmla="*/ 981647 w 1173004"/>
                  <a:gd name="connsiteY5" fmla="*/ 311021 h 709570"/>
                  <a:gd name="connsiteX6" fmla="*/ 980980 w 1173004"/>
                  <a:gd name="connsiteY6" fmla="*/ 309687 h 709570"/>
                  <a:gd name="connsiteX7" fmla="*/ 979646 w 1173004"/>
                  <a:gd name="connsiteY7" fmla="*/ 301019 h 709570"/>
                  <a:gd name="connsiteX8" fmla="*/ 973646 w 1173004"/>
                  <a:gd name="connsiteY8" fmla="*/ 241679 h 709570"/>
                  <a:gd name="connsiteX9" fmla="*/ 892969 w 1173004"/>
                  <a:gd name="connsiteY9" fmla="*/ 113663 h 709570"/>
                  <a:gd name="connsiteX10" fmla="*/ 892302 w 1173004"/>
                  <a:gd name="connsiteY10" fmla="*/ 112996 h 709570"/>
                  <a:gd name="connsiteX11" fmla="*/ 686943 w 1173004"/>
                  <a:gd name="connsiteY11" fmla="*/ 56322 h 709570"/>
                  <a:gd name="connsiteX12" fmla="*/ 510921 w 1173004"/>
                  <a:gd name="connsiteY12" fmla="*/ 173003 h 709570"/>
                  <a:gd name="connsiteX13" fmla="*/ 469583 w 1173004"/>
                  <a:gd name="connsiteY13" fmla="*/ 189672 h 709570"/>
                  <a:gd name="connsiteX14" fmla="*/ 406241 w 1173004"/>
                  <a:gd name="connsiteY14" fmla="*/ 193673 h 709570"/>
                  <a:gd name="connsiteX15" fmla="*/ 277559 w 1173004"/>
                  <a:gd name="connsiteY15" fmla="*/ 299686 h 709570"/>
                  <a:gd name="connsiteX16" fmla="*/ 276892 w 1173004"/>
                  <a:gd name="connsiteY16" fmla="*/ 301019 h 709570"/>
                  <a:gd name="connsiteX17" fmla="*/ 244221 w 1173004"/>
                  <a:gd name="connsiteY17" fmla="*/ 323689 h 709570"/>
                  <a:gd name="connsiteX18" fmla="*/ 240887 w 1173004"/>
                  <a:gd name="connsiteY18" fmla="*/ 323689 h 709570"/>
                  <a:gd name="connsiteX19" fmla="*/ 183547 w 1173004"/>
                  <a:gd name="connsiteY19" fmla="*/ 331023 h 709570"/>
                  <a:gd name="connsiteX20" fmla="*/ 72866 w 1173004"/>
                  <a:gd name="connsiteY20" fmla="*/ 421701 h 709570"/>
                  <a:gd name="connsiteX21" fmla="*/ 63532 w 1173004"/>
                  <a:gd name="connsiteY21" fmla="*/ 554384 h 709570"/>
                  <a:gd name="connsiteX22" fmla="*/ 240221 w 1173004"/>
                  <a:gd name="connsiteY22" fmla="*/ 674399 h 709570"/>
                  <a:gd name="connsiteX23" fmla="*/ 247489 w 1173004"/>
                  <a:gd name="connsiteY23" fmla="*/ 709570 h 709570"/>
                  <a:gd name="connsiteX24" fmla="*/ 13526 w 1173004"/>
                  <a:gd name="connsiteY24" fmla="*/ 573053 h 709570"/>
                  <a:gd name="connsiteX25" fmla="*/ 24860 w 1173004"/>
                  <a:gd name="connsiteY25" fmla="*/ 397031 h 709570"/>
                  <a:gd name="connsiteX26" fmla="*/ 170212 w 1173004"/>
                  <a:gd name="connsiteY26" fmla="*/ 279017 h 709570"/>
                  <a:gd name="connsiteX27" fmla="*/ 172212 w 1173004"/>
                  <a:gd name="connsiteY27" fmla="*/ 278350 h 709570"/>
                  <a:gd name="connsiteX28" fmla="*/ 231553 w 1173004"/>
                  <a:gd name="connsiteY28" fmla="*/ 270349 h 709570"/>
                  <a:gd name="connsiteX29" fmla="*/ 393573 w 1173004"/>
                  <a:gd name="connsiteY29" fmla="*/ 140999 h 709570"/>
                  <a:gd name="connsiteX30" fmla="*/ 471583 w 1173004"/>
                  <a:gd name="connsiteY30" fmla="*/ 135665 h 709570"/>
                  <a:gd name="connsiteX31" fmla="*/ 678275 w 1173004"/>
                  <a:gd name="connsiteY31" fmla="*/ 3649 h 709570"/>
                  <a:gd name="connsiteX32" fmla="*/ 678942 w 1173004"/>
                  <a:gd name="connsiteY32" fmla="*/ 3649 h 709570"/>
                  <a:gd name="connsiteX33" fmla="*/ 926306 w 1173004"/>
                  <a:gd name="connsiteY33" fmla="*/ 71657 h 709570"/>
                  <a:gd name="connsiteX34" fmla="*/ 1025652 w 1173004"/>
                  <a:gd name="connsiteY34" fmla="*/ 230344 h 709570"/>
                  <a:gd name="connsiteX35" fmla="*/ 1032320 w 1173004"/>
                  <a:gd name="connsiteY35" fmla="*/ 289685 h 709570"/>
                  <a:gd name="connsiteX36" fmla="*/ 1170337 w 1173004"/>
                  <a:gd name="connsiteY36" fmla="*/ 459039 h 709570"/>
                  <a:gd name="connsiteX37" fmla="*/ 1171004 w 1173004"/>
                  <a:gd name="connsiteY37" fmla="*/ 464373 h 709570"/>
                  <a:gd name="connsiteX38" fmla="*/ 1171670 w 1173004"/>
                  <a:gd name="connsiteY38" fmla="*/ 467040 h 709570"/>
                  <a:gd name="connsiteX39" fmla="*/ 1173004 w 1173004"/>
                  <a:gd name="connsiteY39" fmla="*/ 480375 h 709570"/>
                  <a:gd name="connsiteX40" fmla="*/ 1173004 w 1173004"/>
                  <a:gd name="connsiteY40" fmla="*/ 519047 h 709570"/>
                  <a:gd name="connsiteX0" fmla="*/ 1173004 w 1173004"/>
                  <a:gd name="connsiteY0" fmla="*/ 519047 h 709570"/>
                  <a:gd name="connsiteX1" fmla="*/ 1120331 w 1173004"/>
                  <a:gd name="connsiteY1" fmla="*/ 480375 h 709570"/>
                  <a:gd name="connsiteX2" fmla="*/ 1119664 w 1173004"/>
                  <a:gd name="connsiteY2" fmla="*/ 477708 h 709570"/>
                  <a:gd name="connsiteX3" fmla="*/ 1118330 w 1173004"/>
                  <a:gd name="connsiteY3" fmla="*/ 467707 h 709570"/>
                  <a:gd name="connsiteX4" fmla="*/ 1004983 w 1173004"/>
                  <a:gd name="connsiteY4" fmla="*/ 335690 h 709570"/>
                  <a:gd name="connsiteX5" fmla="*/ 981647 w 1173004"/>
                  <a:gd name="connsiteY5" fmla="*/ 311021 h 709570"/>
                  <a:gd name="connsiteX6" fmla="*/ 980980 w 1173004"/>
                  <a:gd name="connsiteY6" fmla="*/ 309687 h 709570"/>
                  <a:gd name="connsiteX7" fmla="*/ 979646 w 1173004"/>
                  <a:gd name="connsiteY7" fmla="*/ 301019 h 709570"/>
                  <a:gd name="connsiteX8" fmla="*/ 973646 w 1173004"/>
                  <a:gd name="connsiteY8" fmla="*/ 241679 h 709570"/>
                  <a:gd name="connsiteX9" fmla="*/ 892969 w 1173004"/>
                  <a:gd name="connsiteY9" fmla="*/ 113663 h 709570"/>
                  <a:gd name="connsiteX10" fmla="*/ 892302 w 1173004"/>
                  <a:gd name="connsiteY10" fmla="*/ 112996 h 709570"/>
                  <a:gd name="connsiteX11" fmla="*/ 686943 w 1173004"/>
                  <a:gd name="connsiteY11" fmla="*/ 56322 h 709570"/>
                  <a:gd name="connsiteX12" fmla="*/ 510921 w 1173004"/>
                  <a:gd name="connsiteY12" fmla="*/ 173003 h 709570"/>
                  <a:gd name="connsiteX13" fmla="*/ 469583 w 1173004"/>
                  <a:gd name="connsiteY13" fmla="*/ 189672 h 709570"/>
                  <a:gd name="connsiteX14" fmla="*/ 406241 w 1173004"/>
                  <a:gd name="connsiteY14" fmla="*/ 193673 h 709570"/>
                  <a:gd name="connsiteX15" fmla="*/ 277559 w 1173004"/>
                  <a:gd name="connsiteY15" fmla="*/ 299686 h 709570"/>
                  <a:gd name="connsiteX16" fmla="*/ 276892 w 1173004"/>
                  <a:gd name="connsiteY16" fmla="*/ 301019 h 709570"/>
                  <a:gd name="connsiteX17" fmla="*/ 244221 w 1173004"/>
                  <a:gd name="connsiteY17" fmla="*/ 323689 h 709570"/>
                  <a:gd name="connsiteX18" fmla="*/ 240887 w 1173004"/>
                  <a:gd name="connsiteY18" fmla="*/ 323689 h 709570"/>
                  <a:gd name="connsiteX19" fmla="*/ 183547 w 1173004"/>
                  <a:gd name="connsiteY19" fmla="*/ 331023 h 709570"/>
                  <a:gd name="connsiteX20" fmla="*/ 72866 w 1173004"/>
                  <a:gd name="connsiteY20" fmla="*/ 421701 h 709570"/>
                  <a:gd name="connsiteX21" fmla="*/ 63532 w 1173004"/>
                  <a:gd name="connsiteY21" fmla="*/ 554384 h 709570"/>
                  <a:gd name="connsiteX22" fmla="*/ 229320 w 1173004"/>
                  <a:gd name="connsiteY22" fmla="*/ 685300 h 709570"/>
                  <a:gd name="connsiteX23" fmla="*/ 247489 w 1173004"/>
                  <a:gd name="connsiteY23" fmla="*/ 709570 h 709570"/>
                  <a:gd name="connsiteX24" fmla="*/ 13526 w 1173004"/>
                  <a:gd name="connsiteY24" fmla="*/ 573053 h 709570"/>
                  <a:gd name="connsiteX25" fmla="*/ 24860 w 1173004"/>
                  <a:gd name="connsiteY25" fmla="*/ 397031 h 709570"/>
                  <a:gd name="connsiteX26" fmla="*/ 170212 w 1173004"/>
                  <a:gd name="connsiteY26" fmla="*/ 279017 h 709570"/>
                  <a:gd name="connsiteX27" fmla="*/ 172212 w 1173004"/>
                  <a:gd name="connsiteY27" fmla="*/ 278350 h 709570"/>
                  <a:gd name="connsiteX28" fmla="*/ 231553 w 1173004"/>
                  <a:gd name="connsiteY28" fmla="*/ 270349 h 709570"/>
                  <a:gd name="connsiteX29" fmla="*/ 393573 w 1173004"/>
                  <a:gd name="connsiteY29" fmla="*/ 140999 h 709570"/>
                  <a:gd name="connsiteX30" fmla="*/ 471583 w 1173004"/>
                  <a:gd name="connsiteY30" fmla="*/ 135665 h 709570"/>
                  <a:gd name="connsiteX31" fmla="*/ 678275 w 1173004"/>
                  <a:gd name="connsiteY31" fmla="*/ 3649 h 709570"/>
                  <a:gd name="connsiteX32" fmla="*/ 678942 w 1173004"/>
                  <a:gd name="connsiteY32" fmla="*/ 3649 h 709570"/>
                  <a:gd name="connsiteX33" fmla="*/ 926306 w 1173004"/>
                  <a:gd name="connsiteY33" fmla="*/ 71657 h 709570"/>
                  <a:gd name="connsiteX34" fmla="*/ 1025652 w 1173004"/>
                  <a:gd name="connsiteY34" fmla="*/ 230344 h 709570"/>
                  <a:gd name="connsiteX35" fmla="*/ 1032320 w 1173004"/>
                  <a:gd name="connsiteY35" fmla="*/ 289685 h 709570"/>
                  <a:gd name="connsiteX36" fmla="*/ 1170337 w 1173004"/>
                  <a:gd name="connsiteY36" fmla="*/ 459039 h 709570"/>
                  <a:gd name="connsiteX37" fmla="*/ 1171004 w 1173004"/>
                  <a:gd name="connsiteY37" fmla="*/ 464373 h 709570"/>
                  <a:gd name="connsiteX38" fmla="*/ 1171670 w 1173004"/>
                  <a:gd name="connsiteY38" fmla="*/ 467040 h 709570"/>
                  <a:gd name="connsiteX39" fmla="*/ 1173004 w 1173004"/>
                  <a:gd name="connsiteY39" fmla="*/ 480375 h 709570"/>
                  <a:gd name="connsiteX40" fmla="*/ 1173004 w 1173004"/>
                  <a:gd name="connsiteY40" fmla="*/ 519047 h 70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3004" h="709570">
                    <a:moveTo>
                      <a:pt x="1173004" y="519047"/>
                    </a:moveTo>
                    <a:lnTo>
                      <a:pt x="1120331" y="480375"/>
                    </a:lnTo>
                    <a:cubicBezTo>
                      <a:pt x="1120331" y="480375"/>
                      <a:pt x="1120331" y="479042"/>
                      <a:pt x="1119664" y="477708"/>
                    </a:cubicBezTo>
                    <a:cubicBezTo>
                      <a:pt x="1118997" y="474374"/>
                      <a:pt x="1118330" y="471041"/>
                      <a:pt x="1118330" y="467707"/>
                    </a:cubicBezTo>
                    <a:cubicBezTo>
                      <a:pt x="1104995" y="406366"/>
                      <a:pt x="1068324" y="363027"/>
                      <a:pt x="1004983" y="335690"/>
                    </a:cubicBezTo>
                    <a:cubicBezTo>
                      <a:pt x="993648" y="331690"/>
                      <a:pt x="984314" y="322355"/>
                      <a:pt x="981647" y="311021"/>
                    </a:cubicBezTo>
                    <a:lnTo>
                      <a:pt x="980980" y="309687"/>
                    </a:lnTo>
                    <a:cubicBezTo>
                      <a:pt x="979646" y="307020"/>
                      <a:pt x="979646" y="303686"/>
                      <a:pt x="979646" y="301019"/>
                    </a:cubicBezTo>
                    <a:cubicBezTo>
                      <a:pt x="979646" y="281017"/>
                      <a:pt x="977646" y="261014"/>
                      <a:pt x="973646" y="241679"/>
                    </a:cubicBezTo>
                    <a:cubicBezTo>
                      <a:pt x="962978" y="191006"/>
                      <a:pt x="934307" y="145667"/>
                      <a:pt x="892969" y="113663"/>
                    </a:cubicBezTo>
                    <a:lnTo>
                      <a:pt x="892302" y="112996"/>
                    </a:lnTo>
                    <a:cubicBezTo>
                      <a:pt x="833628" y="63656"/>
                      <a:pt x="766286" y="44987"/>
                      <a:pt x="686943" y="56322"/>
                    </a:cubicBezTo>
                    <a:cubicBezTo>
                      <a:pt x="612267" y="68990"/>
                      <a:pt x="553593" y="108329"/>
                      <a:pt x="510921" y="173003"/>
                    </a:cubicBezTo>
                    <a:cubicBezTo>
                      <a:pt x="502920" y="187005"/>
                      <a:pt x="485585" y="194339"/>
                      <a:pt x="469583" y="189672"/>
                    </a:cubicBezTo>
                    <a:cubicBezTo>
                      <a:pt x="448247" y="187005"/>
                      <a:pt x="426911" y="188339"/>
                      <a:pt x="406241" y="193673"/>
                    </a:cubicBezTo>
                    <a:cubicBezTo>
                      <a:pt x="345567" y="207674"/>
                      <a:pt x="303562" y="242345"/>
                      <a:pt x="277559" y="299686"/>
                    </a:cubicBezTo>
                    <a:lnTo>
                      <a:pt x="276892" y="301019"/>
                    </a:lnTo>
                    <a:cubicBezTo>
                      <a:pt x="271558" y="314354"/>
                      <a:pt x="258890" y="323689"/>
                      <a:pt x="244221" y="323689"/>
                    </a:cubicBezTo>
                    <a:lnTo>
                      <a:pt x="240887" y="323689"/>
                    </a:lnTo>
                    <a:cubicBezTo>
                      <a:pt x="221552" y="325689"/>
                      <a:pt x="201549" y="327689"/>
                      <a:pt x="183547" y="331023"/>
                    </a:cubicBezTo>
                    <a:cubicBezTo>
                      <a:pt x="135541" y="344358"/>
                      <a:pt x="95536" y="377029"/>
                      <a:pt x="72866" y="421701"/>
                    </a:cubicBezTo>
                    <a:cubicBezTo>
                      <a:pt x="51530" y="462373"/>
                      <a:pt x="48197" y="511046"/>
                      <a:pt x="63532" y="554384"/>
                    </a:cubicBezTo>
                    <a:cubicBezTo>
                      <a:pt x="90869" y="628394"/>
                      <a:pt x="147976" y="685300"/>
                      <a:pt x="229320" y="685300"/>
                    </a:cubicBezTo>
                    <a:lnTo>
                      <a:pt x="247489" y="709570"/>
                    </a:lnTo>
                    <a:cubicBezTo>
                      <a:pt x="143476" y="709570"/>
                      <a:pt x="49530" y="668399"/>
                      <a:pt x="13526" y="573053"/>
                    </a:cubicBezTo>
                    <a:cubicBezTo>
                      <a:pt x="-7810" y="515046"/>
                      <a:pt x="-3810" y="451038"/>
                      <a:pt x="24860" y="397031"/>
                    </a:cubicBezTo>
                    <a:cubicBezTo>
                      <a:pt x="54197" y="339024"/>
                      <a:pt x="107537" y="296352"/>
                      <a:pt x="170212" y="279017"/>
                    </a:cubicBezTo>
                    <a:lnTo>
                      <a:pt x="172212" y="278350"/>
                    </a:lnTo>
                    <a:cubicBezTo>
                      <a:pt x="191548" y="274349"/>
                      <a:pt x="212884" y="272349"/>
                      <a:pt x="231553" y="270349"/>
                    </a:cubicBezTo>
                    <a:cubicBezTo>
                      <a:pt x="262223" y="203674"/>
                      <a:pt x="322231" y="155668"/>
                      <a:pt x="393573" y="140999"/>
                    </a:cubicBezTo>
                    <a:cubicBezTo>
                      <a:pt x="418910" y="134332"/>
                      <a:pt x="445580" y="132332"/>
                      <a:pt x="471583" y="135665"/>
                    </a:cubicBezTo>
                    <a:cubicBezTo>
                      <a:pt x="518922" y="64990"/>
                      <a:pt x="594265" y="16984"/>
                      <a:pt x="678275" y="3649"/>
                    </a:cubicBezTo>
                    <a:lnTo>
                      <a:pt x="678942" y="3649"/>
                    </a:lnTo>
                    <a:cubicBezTo>
                      <a:pt x="772954" y="-9686"/>
                      <a:pt x="856298" y="13650"/>
                      <a:pt x="926306" y="71657"/>
                    </a:cubicBezTo>
                    <a:cubicBezTo>
                      <a:pt x="976979" y="111662"/>
                      <a:pt x="1012317" y="167669"/>
                      <a:pt x="1025652" y="230344"/>
                    </a:cubicBezTo>
                    <a:cubicBezTo>
                      <a:pt x="1029653" y="249680"/>
                      <a:pt x="1031653" y="269682"/>
                      <a:pt x="1032320" y="289685"/>
                    </a:cubicBezTo>
                    <a:cubicBezTo>
                      <a:pt x="1108329" y="324356"/>
                      <a:pt x="1155002" y="381029"/>
                      <a:pt x="1170337" y="459039"/>
                    </a:cubicBezTo>
                    <a:cubicBezTo>
                      <a:pt x="1171004" y="461039"/>
                      <a:pt x="1171004" y="462373"/>
                      <a:pt x="1171004" y="464373"/>
                    </a:cubicBezTo>
                    <a:cubicBezTo>
                      <a:pt x="1171004" y="464373"/>
                      <a:pt x="1171004" y="465707"/>
                      <a:pt x="1171670" y="467040"/>
                    </a:cubicBezTo>
                    <a:cubicBezTo>
                      <a:pt x="1173004" y="471707"/>
                      <a:pt x="1173004" y="475708"/>
                      <a:pt x="1173004" y="480375"/>
                    </a:cubicBezTo>
                    <a:lnTo>
                      <a:pt x="1173004" y="519047"/>
                    </a:lnTo>
                    <a:close/>
                  </a:path>
                </a:pathLst>
              </a:custGeom>
              <a:solidFill>
                <a:srgbClr val="000000"/>
              </a:solidFill>
              <a:ln w="6648" cap="flat">
                <a:noFill/>
                <a:prstDash val="solid"/>
                <a:miter/>
              </a:ln>
            </p:spPr>
            <p:txBody>
              <a:bodyPr rtlCol="0" anchor="ctr"/>
              <a:lstStyle/>
              <a:p>
                <a:endParaRPr lang="en-US"/>
              </a:p>
            </p:txBody>
          </p:sp>
        </p:grpSp>
      </p:grpSp>
      <p:cxnSp>
        <p:nvCxnSpPr>
          <p:cNvPr id="46" name="Straight Connector 45">
            <a:extLst>
              <a:ext uri="{FF2B5EF4-FFF2-40B4-BE49-F238E27FC236}">
                <a16:creationId xmlns:a16="http://schemas.microsoft.com/office/drawing/2014/main" id="{5B042129-49D2-4F10-ABD2-1BC41CF57A3A}"/>
              </a:ext>
            </a:extLst>
          </p:cNvPr>
          <p:cNvCxnSpPr>
            <a:cxnSpLocks/>
          </p:cNvCxnSpPr>
          <p:nvPr/>
        </p:nvCxnSpPr>
        <p:spPr>
          <a:xfrm flipV="1">
            <a:off x="10623602" y="1572612"/>
            <a:ext cx="438835" cy="161661"/>
          </a:xfrm>
          <a:prstGeom prst="line">
            <a:avLst/>
          </a:prstGeom>
        </p:spPr>
        <p:style>
          <a:lnRef idx="1">
            <a:schemeClr val="accent5"/>
          </a:lnRef>
          <a:fillRef idx="0">
            <a:schemeClr val="accent5"/>
          </a:fillRef>
          <a:effectRef idx="0">
            <a:schemeClr val="accent5"/>
          </a:effectRef>
          <a:fontRef idx="minor">
            <a:schemeClr val="tx1"/>
          </a:fontRef>
        </p:style>
      </p:cxnSp>
      <p:cxnSp>
        <p:nvCxnSpPr>
          <p:cNvPr id="224" name="Straight Connector 223">
            <a:extLst>
              <a:ext uri="{FF2B5EF4-FFF2-40B4-BE49-F238E27FC236}">
                <a16:creationId xmlns:a16="http://schemas.microsoft.com/office/drawing/2014/main" id="{1DAD7834-9AD0-4F12-ACC4-15CE8D103483}"/>
              </a:ext>
            </a:extLst>
          </p:cNvPr>
          <p:cNvCxnSpPr>
            <a:cxnSpLocks/>
          </p:cNvCxnSpPr>
          <p:nvPr/>
        </p:nvCxnSpPr>
        <p:spPr>
          <a:xfrm>
            <a:off x="10623602" y="1734255"/>
            <a:ext cx="525482" cy="316806"/>
          </a:xfrm>
          <a:prstGeom prst="line">
            <a:avLst/>
          </a:prstGeom>
        </p:spPr>
        <p:style>
          <a:lnRef idx="1">
            <a:schemeClr val="accent5"/>
          </a:lnRef>
          <a:fillRef idx="0">
            <a:schemeClr val="accent5"/>
          </a:fillRef>
          <a:effectRef idx="0">
            <a:schemeClr val="accent5"/>
          </a:effectRef>
          <a:fontRef idx="minor">
            <a:schemeClr val="tx1"/>
          </a:fontRef>
        </p:style>
      </p:cxnSp>
      <p:cxnSp>
        <p:nvCxnSpPr>
          <p:cNvPr id="227" name="Straight Connector 226">
            <a:extLst>
              <a:ext uri="{FF2B5EF4-FFF2-40B4-BE49-F238E27FC236}">
                <a16:creationId xmlns:a16="http://schemas.microsoft.com/office/drawing/2014/main" id="{A2C9B2C7-CDCC-4739-9BA6-6B1522BA3193}"/>
              </a:ext>
            </a:extLst>
          </p:cNvPr>
          <p:cNvCxnSpPr>
            <a:cxnSpLocks/>
            <a:stCxn id="66" idx="3"/>
          </p:cNvCxnSpPr>
          <p:nvPr/>
        </p:nvCxnSpPr>
        <p:spPr>
          <a:xfrm>
            <a:off x="3072528" y="1503393"/>
            <a:ext cx="1556964" cy="820894"/>
          </a:xfrm>
          <a:prstGeom prst="line">
            <a:avLst/>
          </a:prstGeom>
          <a:ln w="19050">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28" name="Picture 2">
            <a:extLst>
              <a:ext uri="{FF2B5EF4-FFF2-40B4-BE49-F238E27FC236}">
                <a16:creationId xmlns:a16="http://schemas.microsoft.com/office/drawing/2014/main" id="{E8DF1CF6-62B1-4C63-B66E-3A9A876056A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755007" y="2446586"/>
            <a:ext cx="1884532" cy="188453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42A9E7B0-A895-1E48-ACC9-2E3A243666B9}"/>
              </a:ext>
            </a:extLst>
          </p:cNvPr>
          <p:cNvSpPr/>
          <p:nvPr/>
        </p:nvSpPr>
        <p:spPr bwMode="invGray">
          <a:xfrm>
            <a:off x="626390" y="2205413"/>
            <a:ext cx="2468435" cy="1056043"/>
          </a:xfrm>
          <a:prstGeom prst="roundRect">
            <a:avLst>
              <a:gd name="adj" fmla="val 5663"/>
            </a:avLst>
          </a:prstGeom>
          <a:noFill/>
          <a:ln w="28575" cap="flat" cmpd="sng" algn="ctr">
            <a:solidFill>
              <a:schemeClr val="accent4"/>
            </a:solid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002060"/>
              </a:solidFill>
              <a:effectLst/>
              <a:uLnTx/>
              <a:uFillTx/>
              <a:latin typeface="Arial"/>
              <a:ea typeface="+mn-ea"/>
              <a:cs typeface="+mn-cs"/>
            </a:endParaRPr>
          </a:p>
        </p:txBody>
      </p:sp>
      <p:sp>
        <p:nvSpPr>
          <p:cNvPr id="7" name="Rounded Rectangle 2">
            <a:extLst>
              <a:ext uri="{FF2B5EF4-FFF2-40B4-BE49-F238E27FC236}">
                <a16:creationId xmlns:a16="http://schemas.microsoft.com/office/drawing/2014/main" id="{D93C5B7D-F61C-A84F-8B88-7109732FA50B}"/>
              </a:ext>
            </a:extLst>
          </p:cNvPr>
          <p:cNvSpPr/>
          <p:nvPr/>
        </p:nvSpPr>
        <p:spPr bwMode="invGray">
          <a:xfrm>
            <a:off x="657356" y="2116672"/>
            <a:ext cx="1089539" cy="191943"/>
          </a:xfrm>
          <a:prstGeom prst="roundRect">
            <a:avLst>
              <a:gd name="adj" fmla="val 5663"/>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8900000" scaled="1"/>
            <a:tileRect/>
          </a:grad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srgbClr val="FFFFFF"/>
                </a:solidFill>
                <a:effectLst/>
                <a:uLnTx/>
                <a:uFillTx/>
                <a:latin typeface="Arial"/>
                <a:ea typeface="+mn-ea"/>
                <a:cs typeface="+mn-cs"/>
              </a:rPr>
              <a:t>EndPoint</a:t>
            </a:r>
            <a:endParaRPr kumimoji="0" lang="en-US" sz="1200" b="0" i="0" u="none" strike="noStrike" kern="0" cap="none" spc="0" normalizeH="0" baseline="0" noProof="0">
              <a:ln>
                <a:noFill/>
              </a:ln>
              <a:solidFill>
                <a:srgbClr val="FFFFFF"/>
              </a:solidFill>
              <a:effectLst/>
              <a:uLnTx/>
              <a:uFillTx/>
              <a:latin typeface="Arial"/>
              <a:ea typeface="+mn-ea"/>
              <a:cs typeface="+mn-cs"/>
            </a:endParaRPr>
          </a:p>
        </p:txBody>
      </p:sp>
      <p:pic>
        <p:nvPicPr>
          <p:cNvPr id="104" name="Picture 200">
            <a:extLst>
              <a:ext uri="{FF2B5EF4-FFF2-40B4-BE49-F238E27FC236}">
                <a16:creationId xmlns:a16="http://schemas.microsoft.com/office/drawing/2014/main" id="{98A9B219-65EA-FA49-97D3-65AD68A9FD61}"/>
              </a:ext>
            </a:extLst>
          </p:cNvPr>
          <p:cNvPicPr>
            <a:picLocks noChangeAspect="1"/>
          </p:cNvPicPr>
          <p:nvPr/>
        </p:nvPicPr>
        <p:blipFill>
          <a:blip r:embed="rId30" cstate="screen">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529224" y="2314488"/>
            <a:ext cx="706739" cy="706739"/>
          </a:xfrm>
          <a:prstGeom prst="rect">
            <a:avLst/>
          </a:prstGeom>
        </p:spPr>
      </p:pic>
      <p:sp>
        <p:nvSpPr>
          <p:cNvPr id="106" name="TextBox 105">
            <a:extLst>
              <a:ext uri="{FF2B5EF4-FFF2-40B4-BE49-F238E27FC236}">
                <a16:creationId xmlns:a16="http://schemas.microsoft.com/office/drawing/2014/main" id="{AAD5B905-3D4A-174F-90A0-707E5FFD1085}"/>
              </a:ext>
            </a:extLst>
          </p:cNvPr>
          <p:cNvSpPr txBox="1"/>
          <p:nvPr/>
        </p:nvSpPr>
        <p:spPr>
          <a:xfrm>
            <a:off x="1411080" y="2975679"/>
            <a:ext cx="871555" cy="230832"/>
          </a:xfrm>
          <a:prstGeom prst="rect">
            <a:avLst/>
          </a:prstGeom>
          <a:noFill/>
        </p:spPr>
        <p:txBody>
          <a:bodyPr wrap="square" rtlCol="0">
            <a:spAutoFit/>
          </a:bodyPr>
          <a:lstStyle/>
          <a:p>
            <a:pPr algn="ctr"/>
            <a:r>
              <a:rPr lang="en-US" sz="900" b="1"/>
              <a:t>FortiEDR</a:t>
            </a:r>
          </a:p>
        </p:txBody>
      </p:sp>
      <p:sp>
        <p:nvSpPr>
          <p:cNvPr id="108" name="TextBox 107">
            <a:extLst>
              <a:ext uri="{FF2B5EF4-FFF2-40B4-BE49-F238E27FC236}">
                <a16:creationId xmlns:a16="http://schemas.microsoft.com/office/drawing/2014/main" id="{C9E4226D-7636-2947-A4BE-5874E46A231E}"/>
              </a:ext>
            </a:extLst>
          </p:cNvPr>
          <p:cNvSpPr txBox="1"/>
          <p:nvPr/>
        </p:nvSpPr>
        <p:spPr>
          <a:xfrm>
            <a:off x="2200973" y="2906429"/>
            <a:ext cx="871555" cy="369332"/>
          </a:xfrm>
          <a:prstGeom prst="rect">
            <a:avLst/>
          </a:prstGeom>
          <a:noFill/>
        </p:spPr>
        <p:txBody>
          <a:bodyPr wrap="square" rtlCol="0">
            <a:spAutoFit/>
          </a:bodyPr>
          <a:lstStyle/>
          <a:p>
            <a:pPr algn="ctr"/>
            <a:r>
              <a:rPr lang="en-US" sz="900" b="1"/>
              <a:t>FortiClient ZTNA</a:t>
            </a:r>
          </a:p>
        </p:txBody>
      </p:sp>
      <p:pic>
        <p:nvPicPr>
          <p:cNvPr id="109" name="Picture 115">
            <a:extLst>
              <a:ext uri="{FF2B5EF4-FFF2-40B4-BE49-F238E27FC236}">
                <a16:creationId xmlns:a16="http://schemas.microsoft.com/office/drawing/2014/main" id="{A796AE19-CED9-654C-95BC-D02DA2C628F2}"/>
              </a:ext>
            </a:extLst>
          </p:cNvPr>
          <p:cNvPicPr>
            <a:picLocks noChangeAspect="1"/>
          </p:cNvPicPr>
          <p:nvPr/>
        </p:nvPicPr>
        <p:blipFill>
          <a:blip r:embed="rId32" cstate="screen">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225368" y="2272939"/>
            <a:ext cx="789836" cy="789836"/>
          </a:xfrm>
          <a:prstGeom prst="rect">
            <a:avLst/>
          </a:prstGeom>
        </p:spPr>
      </p:pic>
      <p:pic>
        <p:nvPicPr>
          <p:cNvPr id="241" name="Picture 5">
            <a:extLst>
              <a:ext uri="{FF2B5EF4-FFF2-40B4-BE49-F238E27FC236}">
                <a16:creationId xmlns:a16="http://schemas.microsoft.com/office/drawing/2014/main" id="{AB58B73B-CAF7-41BB-94EB-C38C7905B6F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bwMode="auto">
          <a:xfrm>
            <a:off x="685300" y="2343240"/>
            <a:ext cx="649235" cy="649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4" name="Group 123">
            <a:extLst>
              <a:ext uri="{FF2B5EF4-FFF2-40B4-BE49-F238E27FC236}">
                <a16:creationId xmlns:a16="http://schemas.microsoft.com/office/drawing/2014/main" id="{3ECD5EDC-FD77-474A-9AC8-BAC043A39941}"/>
              </a:ext>
            </a:extLst>
          </p:cNvPr>
          <p:cNvGrpSpPr/>
          <p:nvPr/>
        </p:nvGrpSpPr>
        <p:grpSpPr>
          <a:xfrm>
            <a:off x="3900810" y="5354607"/>
            <a:ext cx="586150" cy="785248"/>
            <a:chOff x="3002616" y="5366779"/>
            <a:chExt cx="586150" cy="785248"/>
          </a:xfrm>
        </p:grpSpPr>
        <p:pic>
          <p:nvPicPr>
            <p:cNvPr id="237" name="Picture 98">
              <a:extLst>
                <a:ext uri="{FF2B5EF4-FFF2-40B4-BE49-F238E27FC236}">
                  <a16:creationId xmlns:a16="http://schemas.microsoft.com/office/drawing/2014/main" id="{F9C10F08-81CA-4AFB-B166-410B5B18425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bwMode="auto">
            <a:xfrm>
              <a:off x="3112811" y="5366779"/>
              <a:ext cx="365760" cy="365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 name="Rectangle 244">
              <a:extLst>
                <a:ext uri="{FF2B5EF4-FFF2-40B4-BE49-F238E27FC236}">
                  <a16:creationId xmlns:a16="http://schemas.microsoft.com/office/drawing/2014/main" id="{B7A69774-70D6-4CA1-B8D6-E649C6B28723}"/>
                </a:ext>
              </a:extLst>
            </p:cNvPr>
            <p:cNvSpPr/>
            <p:nvPr/>
          </p:nvSpPr>
          <p:spPr>
            <a:xfrm>
              <a:off x="3002616" y="5921195"/>
              <a:ext cx="58615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err="1">
                  <a:solidFill>
                    <a:schemeClr val="tx1"/>
                  </a:solidFill>
                </a:rPr>
                <a:t>WiFi</a:t>
              </a:r>
              <a:endParaRPr lang="en-US" sz="900" b="1">
                <a:solidFill>
                  <a:schemeClr val="tx1"/>
                </a:solidFill>
              </a:endParaRPr>
            </a:p>
          </p:txBody>
        </p:sp>
      </p:grpSp>
      <p:sp>
        <p:nvSpPr>
          <p:cNvPr id="97" name="Rounded Rectangle 2">
            <a:extLst>
              <a:ext uri="{FF2B5EF4-FFF2-40B4-BE49-F238E27FC236}">
                <a16:creationId xmlns:a16="http://schemas.microsoft.com/office/drawing/2014/main" id="{D59D0ACD-5DDC-9F43-ADDD-A017CC94F875}"/>
              </a:ext>
            </a:extLst>
          </p:cNvPr>
          <p:cNvSpPr/>
          <p:nvPr/>
        </p:nvSpPr>
        <p:spPr bwMode="invGray">
          <a:xfrm>
            <a:off x="6342019" y="5114299"/>
            <a:ext cx="5441659" cy="1236483"/>
          </a:xfrm>
          <a:prstGeom prst="roundRect">
            <a:avLst>
              <a:gd name="adj" fmla="val 5663"/>
            </a:avLst>
          </a:prstGeom>
          <a:noFill/>
          <a:ln w="28575" cap="flat" cmpd="sng" algn="ctr">
            <a:solidFill>
              <a:srgbClr val="92D050"/>
            </a:solid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002060"/>
              </a:solidFill>
              <a:effectLst/>
              <a:uLnTx/>
              <a:uFillTx/>
              <a:latin typeface="Arial"/>
              <a:ea typeface="+mn-ea"/>
              <a:cs typeface="+mn-cs"/>
            </a:endParaRPr>
          </a:p>
        </p:txBody>
      </p:sp>
      <p:sp>
        <p:nvSpPr>
          <p:cNvPr id="98" name="Rounded Rectangle 2">
            <a:extLst>
              <a:ext uri="{FF2B5EF4-FFF2-40B4-BE49-F238E27FC236}">
                <a16:creationId xmlns:a16="http://schemas.microsoft.com/office/drawing/2014/main" id="{9A4600F5-BA0D-5F4F-81D1-80F2D9256C5A}"/>
              </a:ext>
            </a:extLst>
          </p:cNvPr>
          <p:cNvSpPr/>
          <p:nvPr/>
        </p:nvSpPr>
        <p:spPr bwMode="invGray">
          <a:xfrm>
            <a:off x="10305564" y="4999832"/>
            <a:ext cx="1349706" cy="228933"/>
          </a:xfrm>
          <a:prstGeom prst="roundRect">
            <a:avLst>
              <a:gd name="adj" fmla="val 5663"/>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rPr>
              <a:t>DevOps</a:t>
            </a:r>
          </a:p>
        </p:txBody>
      </p:sp>
      <p:grpSp>
        <p:nvGrpSpPr>
          <p:cNvPr id="74" name="Group 73">
            <a:extLst>
              <a:ext uri="{FF2B5EF4-FFF2-40B4-BE49-F238E27FC236}">
                <a16:creationId xmlns:a16="http://schemas.microsoft.com/office/drawing/2014/main" id="{E4874F0F-69EA-4781-B809-29E2E1F719D7}"/>
              </a:ext>
            </a:extLst>
          </p:cNvPr>
          <p:cNvGrpSpPr/>
          <p:nvPr/>
        </p:nvGrpSpPr>
        <p:grpSpPr>
          <a:xfrm>
            <a:off x="7038309" y="5432924"/>
            <a:ext cx="586150" cy="761094"/>
            <a:chOff x="7495843" y="5379146"/>
            <a:chExt cx="586150" cy="761094"/>
          </a:xfrm>
        </p:grpSpPr>
        <p:sp>
          <p:nvSpPr>
            <p:cNvPr id="171" name="Rectangle 170">
              <a:extLst>
                <a:ext uri="{FF2B5EF4-FFF2-40B4-BE49-F238E27FC236}">
                  <a16:creationId xmlns:a16="http://schemas.microsoft.com/office/drawing/2014/main" id="{B8BA4758-FB0D-6949-B59F-FE5405D6707B}"/>
                </a:ext>
              </a:extLst>
            </p:cNvPr>
            <p:cNvSpPr/>
            <p:nvPr/>
          </p:nvSpPr>
          <p:spPr>
            <a:xfrm>
              <a:off x="7495843" y="5909408"/>
              <a:ext cx="586150" cy="230832"/>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a:solidFill>
                    <a:schemeClr val="tx1"/>
                  </a:solidFill>
                </a:rPr>
                <a:t>GitHub</a:t>
              </a:r>
            </a:p>
          </p:txBody>
        </p:sp>
        <p:pic>
          <p:nvPicPr>
            <p:cNvPr id="8" name="Picture 7" descr="Icon&#10;&#10;Description automatically generated">
              <a:extLst>
                <a:ext uri="{FF2B5EF4-FFF2-40B4-BE49-F238E27FC236}">
                  <a16:creationId xmlns:a16="http://schemas.microsoft.com/office/drawing/2014/main" id="{635FDF63-9F64-44B2-A952-6CEB1E798CB2}"/>
                </a:ext>
              </a:extLst>
            </p:cNvPr>
            <p:cNvPicPr>
              <a:picLocks noChangeAspect="1"/>
            </p:cNvPicPr>
            <p:nvPr/>
          </p:nvPicPr>
          <p:blipFill>
            <a:blip r:embed="rId38"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60318" y="5379146"/>
              <a:ext cx="457200" cy="457200"/>
            </a:xfrm>
            <a:prstGeom prst="rect">
              <a:avLst/>
            </a:prstGeom>
          </p:spPr>
        </p:pic>
      </p:grpSp>
      <p:grpSp>
        <p:nvGrpSpPr>
          <p:cNvPr id="73" name="Group 72">
            <a:extLst>
              <a:ext uri="{FF2B5EF4-FFF2-40B4-BE49-F238E27FC236}">
                <a16:creationId xmlns:a16="http://schemas.microsoft.com/office/drawing/2014/main" id="{8B03DEBF-77DD-4021-9B74-F56E33FEC659}"/>
              </a:ext>
            </a:extLst>
          </p:cNvPr>
          <p:cNvGrpSpPr/>
          <p:nvPr/>
        </p:nvGrpSpPr>
        <p:grpSpPr>
          <a:xfrm>
            <a:off x="6344607" y="5373693"/>
            <a:ext cx="669035" cy="879556"/>
            <a:chOff x="6578920" y="5329934"/>
            <a:chExt cx="669035" cy="879556"/>
          </a:xfrm>
        </p:grpSpPr>
        <p:sp>
          <p:nvSpPr>
            <p:cNvPr id="161" name="TextBox 160">
              <a:hlinkClick r:id="rId39"/>
              <a:extLst>
                <a:ext uri="{FF2B5EF4-FFF2-40B4-BE49-F238E27FC236}">
                  <a16:creationId xmlns:a16="http://schemas.microsoft.com/office/drawing/2014/main" id="{544B14FC-7452-144A-9C39-428386AC86FF}"/>
                </a:ext>
              </a:extLst>
            </p:cNvPr>
            <p:cNvSpPr txBox="1"/>
            <p:nvPr/>
          </p:nvSpPr>
          <p:spPr>
            <a:xfrm>
              <a:off x="6578920" y="5840158"/>
              <a:ext cx="669035" cy="369332"/>
            </a:xfrm>
            <a:prstGeom prst="rect">
              <a:avLst/>
            </a:prstGeom>
            <a:noFill/>
          </p:spPr>
          <p:txBody>
            <a:bodyPr wrap="square" lIns="0" rIns="0" rtlCol="0">
              <a:spAutoFit/>
            </a:bodyPr>
            <a:lstStyle/>
            <a:p>
              <a:pPr algn="ctr"/>
              <a:r>
                <a:rPr lang="en-US" sz="900" b="1"/>
                <a:t>ARM</a:t>
              </a:r>
            </a:p>
            <a:p>
              <a:pPr algn="ctr"/>
              <a:r>
                <a:rPr lang="en-US" sz="900" b="1"/>
                <a:t>Templates</a:t>
              </a:r>
            </a:p>
          </p:txBody>
        </p:sp>
        <p:pic>
          <p:nvPicPr>
            <p:cNvPr id="52" name="Picture 52" descr="A picture containing shape&#10;&#10;Description automatically generated">
              <a:extLst>
                <a:ext uri="{FF2B5EF4-FFF2-40B4-BE49-F238E27FC236}">
                  <a16:creationId xmlns:a16="http://schemas.microsoft.com/office/drawing/2014/main" id="{E37C7B58-AD26-49F3-BF97-45C965BBAAA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641207" y="5329934"/>
              <a:ext cx="565150" cy="555625"/>
            </a:xfrm>
            <a:prstGeom prst="rect">
              <a:avLst/>
            </a:prstGeom>
          </p:spPr>
        </p:pic>
      </p:grpSp>
      <p:grpSp>
        <p:nvGrpSpPr>
          <p:cNvPr id="75" name="Group 74">
            <a:extLst>
              <a:ext uri="{FF2B5EF4-FFF2-40B4-BE49-F238E27FC236}">
                <a16:creationId xmlns:a16="http://schemas.microsoft.com/office/drawing/2014/main" id="{905A73CB-7634-4624-B374-595731F9FBED}"/>
              </a:ext>
            </a:extLst>
          </p:cNvPr>
          <p:cNvGrpSpPr/>
          <p:nvPr/>
        </p:nvGrpSpPr>
        <p:grpSpPr>
          <a:xfrm>
            <a:off x="7649126" y="5430921"/>
            <a:ext cx="600148" cy="765101"/>
            <a:chOff x="8346433" y="5375139"/>
            <a:chExt cx="600148" cy="765101"/>
          </a:xfrm>
        </p:grpSpPr>
        <p:pic>
          <p:nvPicPr>
            <p:cNvPr id="53" name="Picture 53">
              <a:extLst>
                <a:ext uri="{FF2B5EF4-FFF2-40B4-BE49-F238E27FC236}">
                  <a16:creationId xmlns:a16="http://schemas.microsoft.com/office/drawing/2014/main" id="{C55A7A34-0784-421C-B8E6-2F51E5E40955}"/>
                </a:ext>
              </a:extLst>
            </p:cNvPr>
            <p:cNvPicPr>
              <a:picLocks noChangeAspect="1"/>
            </p:cNvPicPr>
            <p:nvPr/>
          </p:nvPicPr>
          <p:blipFill>
            <a:blip r:embed="rId4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55478" y="5375139"/>
              <a:ext cx="382059" cy="465214"/>
            </a:xfrm>
            <a:prstGeom prst="rect">
              <a:avLst/>
            </a:prstGeom>
          </p:spPr>
        </p:pic>
        <p:sp>
          <p:nvSpPr>
            <p:cNvPr id="142" name="TextBox 255">
              <a:extLst>
                <a:ext uri="{FF2B5EF4-FFF2-40B4-BE49-F238E27FC236}">
                  <a16:creationId xmlns:a16="http://schemas.microsoft.com/office/drawing/2014/main" id="{6EB26B9A-49E2-40E4-BAD0-3115D63E16D7}"/>
                </a:ext>
              </a:extLst>
            </p:cNvPr>
            <p:cNvSpPr txBox="1">
              <a:spLocks noChangeArrowheads="1"/>
            </p:cNvSpPr>
            <p:nvPr/>
          </p:nvSpPr>
          <p:spPr bwMode="auto">
            <a:xfrm>
              <a:off x="8346433" y="5909408"/>
              <a:ext cx="600148" cy="23083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45720" rIns="0" bIns="45720" rtlCol="0" anchor="t">
              <a:spAutoFit/>
            </a:bodyPr>
            <a:lstStyle>
              <a:defPPr>
                <a:defRPr lang="en-US"/>
              </a:defPPr>
              <a:lvl1pPr algn="ctr">
                <a:defRPr sz="900" b="1"/>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Jenkins</a:t>
              </a:r>
            </a:p>
          </p:txBody>
        </p:sp>
      </p:grpSp>
      <p:sp>
        <p:nvSpPr>
          <p:cNvPr id="125" name="Rounded Rectangle 2">
            <a:extLst>
              <a:ext uri="{FF2B5EF4-FFF2-40B4-BE49-F238E27FC236}">
                <a16:creationId xmlns:a16="http://schemas.microsoft.com/office/drawing/2014/main" id="{5553C364-0B0D-4DC6-97AE-05FA2EB5B835}"/>
              </a:ext>
            </a:extLst>
          </p:cNvPr>
          <p:cNvSpPr/>
          <p:nvPr/>
        </p:nvSpPr>
        <p:spPr bwMode="invGray">
          <a:xfrm>
            <a:off x="626390" y="3539427"/>
            <a:ext cx="2486632" cy="1265489"/>
          </a:xfrm>
          <a:prstGeom prst="roundRect">
            <a:avLst>
              <a:gd name="adj" fmla="val 5663"/>
            </a:avLst>
          </a:prstGeom>
          <a:noFill/>
          <a:ln w="28575" cap="flat" cmpd="sng" algn="ctr">
            <a:solidFill>
              <a:schemeClr val="accent2"/>
            </a:solid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399" kern="0">
              <a:solidFill>
                <a:srgbClr val="002060"/>
              </a:solidFill>
              <a:latin typeface="Arial"/>
            </a:endParaRPr>
          </a:p>
        </p:txBody>
      </p:sp>
      <p:sp>
        <p:nvSpPr>
          <p:cNvPr id="126" name="Rounded Rectangle 2">
            <a:extLst>
              <a:ext uri="{FF2B5EF4-FFF2-40B4-BE49-F238E27FC236}">
                <a16:creationId xmlns:a16="http://schemas.microsoft.com/office/drawing/2014/main" id="{B345AA88-2246-4678-9B6A-EB8871243F6D}"/>
              </a:ext>
            </a:extLst>
          </p:cNvPr>
          <p:cNvSpPr/>
          <p:nvPr/>
        </p:nvSpPr>
        <p:spPr bwMode="invGray">
          <a:xfrm>
            <a:off x="657356" y="3445255"/>
            <a:ext cx="1529624" cy="191943"/>
          </a:xfrm>
          <a:prstGeom prst="roundRect">
            <a:avLst>
              <a:gd name="adj" fmla="val 5663"/>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r>
              <a:rPr lang="en-US" sz="1200" kern="0">
                <a:solidFill>
                  <a:srgbClr val="FFFFFF"/>
                </a:solidFill>
                <a:latin typeface="Arial"/>
              </a:rPr>
              <a:t>Security Services</a:t>
            </a:r>
          </a:p>
        </p:txBody>
      </p:sp>
      <p:grpSp>
        <p:nvGrpSpPr>
          <p:cNvPr id="19" name="Group 18">
            <a:extLst>
              <a:ext uri="{FF2B5EF4-FFF2-40B4-BE49-F238E27FC236}">
                <a16:creationId xmlns:a16="http://schemas.microsoft.com/office/drawing/2014/main" id="{34B09613-84C9-418C-8195-9AAEDF94C33F}"/>
              </a:ext>
            </a:extLst>
          </p:cNvPr>
          <p:cNvGrpSpPr/>
          <p:nvPr/>
        </p:nvGrpSpPr>
        <p:grpSpPr>
          <a:xfrm>
            <a:off x="848582" y="3677114"/>
            <a:ext cx="2110654" cy="990115"/>
            <a:chOff x="695860" y="3757504"/>
            <a:chExt cx="2110654" cy="990115"/>
          </a:xfrm>
        </p:grpSpPr>
        <p:grpSp>
          <p:nvGrpSpPr>
            <p:cNvPr id="13" name="Group 12">
              <a:extLst>
                <a:ext uri="{FF2B5EF4-FFF2-40B4-BE49-F238E27FC236}">
                  <a16:creationId xmlns:a16="http://schemas.microsoft.com/office/drawing/2014/main" id="{FA491F88-1A01-44A2-95DB-B139FC09B778}"/>
                </a:ext>
              </a:extLst>
            </p:cNvPr>
            <p:cNvGrpSpPr/>
            <p:nvPr/>
          </p:nvGrpSpPr>
          <p:grpSpPr>
            <a:xfrm>
              <a:off x="1834598" y="3757504"/>
              <a:ext cx="402546" cy="990115"/>
              <a:chOff x="1834598" y="3757504"/>
              <a:chExt cx="402546" cy="990115"/>
            </a:xfrm>
          </p:grpSpPr>
          <p:pic>
            <p:nvPicPr>
              <p:cNvPr id="127" name="Graphic 126">
                <a:extLst>
                  <a:ext uri="{FF2B5EF4-FFF2-40B4-BE49-F238E27FC236}">
                    <a16:creationId xmlns:a16="http://schemas.microsoft.com/office/drawing/2014/main" id="{1C0C6008-90FF-425F-8701-24310014B57F}"/>
                  </a:ext>
                </a:extLst>
              </p:cNvPr>
              <p:cNvPicPr>
                <a:picLocks noChangeAspect="1"/>
              </p:cNvPicPr>
              <p:nvPr/>
            </p:nvPicPr>
            <p:blipFill>
              <a:blip r:embed="rId42" cstate="screen">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834598" y="4345073"/>
                <a:ext cx="402546" cy="402546"/>
              </a:xfrm>
              <a:prstGeom prst="rect">
                <a:avLst/>
              </a:prstGeom>
            </p:spPr>
          </p:pic>
          <p:pic>
            <p:nvPicPr>
              <p:cNvPr id="129" name="Graphic 128">
                <a:extLst>
                  <a:ext uri="{FF2B5EF4-FFF2-40B4-BE49-F238E27FC236}">
                    <a16:creationId xmlns:a16="http://schemas.microsoft.com/office/drawing/2014/main" id="{A75A61EA-BC95-46AF-861E-E1E0F0C331A7}"/>
                  </a:ext>
                </a:extLst>
              </p:cNvPr>
              <p:cNvPicPr>
                <a:picLocks noChangeAspect="1"/>
              </p:cNvPicPr>
              <p:nvPr/>
            </p:nvPicPr>
            <p:blipFill>
              <a:blip r:embed="rId44" cstate="screen">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834598" y="3757504"/>
                <a:ext cx="402546" cy="402546"/>
              </a:xfrm>
              <a:prstGeom prst="rect">
                <a:avLst/>
              </a:prstGeom>
            </p:spPr>
          </p:pic>
        </p:grpSp>
        <p:grpSp>
          <p:nvGrpSpPr>
            <p:cNvPr id="4" name="Group 3">
              <a:extLst>
                <a:ext uri="{FF2B5EF4-FFF2-40B4-BE49-F238E27FC236}">
                  <a16:creationId xmlns:a16="http://schemas.microsoft.com/office/drawing/2014/main" id="{9C19DB8F-11F5-47E3-ABDA-6BC40409B5B9}"/>
                </a:ext>
              </a:extLst>
            </p:cNvPr>
            <p:cNvGrpSpPr/>
            <p:nvPr/>
          </p:nvGrpSpPr>
          <p:grpSpPr>
            <a:xfrm>
              <a:off x="2403968" y="3757504"/>
              <a:ext cx="402546" cy="990115"/>
              <a:chOff x="2403968" y="3757504"/>
              <a:chExt cx="402546" cy="990115"/>
            </a:xfrm>
          </p:grpSpPr>
          <p:pic>
            <p:nvPicPr>
              <p:cNvPr id="132" name="Graphic 131">
                <a:extLst>
                  <a:ext uri="{FF2B5EF4-FFF2-40B4-BE49-F238E27FC236}">
                    <a16:creationId xmlns:a16="http://schemas.microsoft.com/office/drawing/2014/main" id="{1DEF7724-0853-46E5-928E-F45F404E05C9}"/>
                  </a:ext>
                </a:extLst>
              </p:cNvPr>
              <p:cNvPicPr>
                <a:picLocks noChangeAspect="1"/>
              </p:cNvPicPr>
              <p:nvPr/>
            </p:nvPicPr>
            <p:blipFill>
              <a:blip r:embed="rId46" cstate="screen">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403968" y="4345073"/>
                <a:ext cx="402546" cy="402546"/>
              </a:xfrm>
              <a:prstGeom prst="rect">
                <a:avLst/>
              </a:prstGeom>
            </p:spPr>
          </p:pic>
          <p:pic>
            <p:nvPicPr>
              <p:cNvPr id="133" name="Graphic 132">
                <a:extLst>
                  <a:ext uri="{FF2B5EF4-FFF2-40B4-BE49-F238E27FC236}">
                    <a16:creationId xmlns:a16="http://schemas.microsoft.com/office/drawing/2014/main" id="{00D9E885-CE7D-4E30-9D65-39D81614C5ED}"/>
                  </a:ext>
                </a:extLst>
              </p:cNvPr>
              <p:cNvPicPr>
                <a:picLocks noChangeAspect="1"/>
              </p:cNvPicPr>
              <p:nvPr/>
            </p:nvPicPr>
            <p:blipFill>
              <a:blip r:embed="rId48" cstate="screen">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2403968" y="3757504"/>
                <a:ext cx="402546" cy="402546"/>
              </a:xfrm>
              <a:prstGeom prst="rect">
                <a:avLst/>
              </a:prstGeom>
            </p:spPr>
          </p:pic>
        </p:grpSp>
        <p:grpSp>
          <p:nvGrpSpPr>
            <p:cNvPr id="5" name="Group 4">
              <a:extLst>
                <a:ext uri="{FF2B5EF4-FFF2-40B4-BE49-F238E27FC236}">
                  <a16:creationId xmlns:a16="http://schemas.microsoft.com/office/drawing/2014/main" id="{86AD4698-A739-4CFB-B856-496B8FFEF200}"/>
                </a:ext>
              </a:extLst>
            </p:cNvPr>
            <p:cNvGrpSpPr/>
            <p:nvPr/>
          </p:nvGrpSpPr>
          <p:grpSpPr>
            <a:xfrm>
              <a:off x="695860" y="3757504"/>
              <a:ext cx="402546" cy="990115"/>
              <a:chOff x="695860" y="3757504"/>
              <a:chExt cx="402546" cy="990115"/>
            </a:xfrm>
          </p:grpSpPr>
          <p:pic>
            <p:nvPicPr>
              <p:cNvPr id="135" name="Graphic 134">
                <a:extLst>
                  <a:ext uri="{FF2B5EF4-FFF2-40B4-BE49-F238E27FC236}">
                    <a16:creationId xmlns:a16="http://schemas.microsoft.com/office/drawing/2014/main" id="{FC3FB6BE-6D20-4D8E-81AA-0634D0CD0C40}"/>
                  </a:ext>
                </a:extLst>
              </p:cNvPr>
              <p:cNvPicPr>
                <a:picLocks noChangeAspect="1"/>
              </p:cNvPicPr>
              <p:nvPr/>
            </p:nvPicPr>
            <p:blipFill>
              <a:blip r:embed="rId50" cstate="screen">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695860" y="3757504"/>
                <a:ext cx="402546" cy="402546"/>
              </a:xfrm>
              <a:prstGeom prst="rect">
                <a:avLst/>
              </a:prstGeom>
            </p:spPr>
          </p:pic>
          <p:pic>
            <p:nvPicPr>
              <p:cNvPr id="136" name="Graphic 135">
                <a:extLst>
                  <a:ext uri="{FF2B5EF4-FFF2-40B4-BE49-F238E27FC236}">
                    <a16:creationId xmlns:a16="http://schemas.microsoft.com/office/drawing/2014/main" id="{2AE199D1-6A71-4052-BD53-58433EC44947}"/>
                  </a:ext>
                </a:extLst>
              </p:cNvPr>
              <p:cNvPicPr>
                <a:picLocks noChangeAspect="1"/>
              </p:cNvPicPr>
              <p:nvPr/>
            </p:nvPicPr>
            <p:blipFill>
              <a:blip r:embed="rId52" cstate="screen">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95860" y="4345073"/>
                <a:ext cx="402546" cy="402546"/>
              </a:xfrm>
              <a:prstGeom prst="rect">
                <a:avLst/>
              </a:prstGeom>
            </p:spPr>
          </p:pic>
        </p:grpSp>
        <p:grpSp>
          <p:nvGrpSpPr>
            <p:cNvPr id="11" name="Group 10">
              <a:extLst>
                <a:ext uri="{FF2B5EF4-FFF2-40B4-BE49-F238E27FC236}">
                  <a16:creationId xmlns:a16="http://schemas.microsoft.com/office/drawing/2014/main" id="{A2578D43-4DC9-4972-9FA3-3F361408DE32}"/>
                </a:ext>
              </a:extLst>
            </p:cNvPr>
            <p:cNvGrpSpPr/>
            <p:nvPr/>
          </p:nvGrpSpPr>
          <p:grpSpPr>
            <a:xfrm>
              <a:off x="1265229" y="3757504"/>
              <a:ext cx="402546" cy="990115"/>
              <a:chOff x="1265229" y="3757504"/>
              <a:chExt cx="402546" cy="990115"/>
            </a:xfrm>
          </p:grpSpPr>
          <p:pic>
            <p:nvPicPr>
              <p:cNvPr id="137" name="Graphic 136">
                <a:extLst>
                  <a:ext uri="{FF2B5EF4-FFF2-40B4-BE49-F238E27FC236}">
                    <a16:creationId xmlns:a16="http://schemas.microsoft.com/office/drawing/2014/main" id="{EDCC5BD0-CF0E-42BC-93F5-906960687051}"/>
                  </a:ext>
                </a:extLst>
              </p:cNvPr>
              <p:cNvPicPr>
                <a:picLocks noChangeAspect="1"/>
              </p:cNvPicPr>
              <p:nvPr/>
            </p:nvPicPr>
            <p:blipFill>
              <a:blip r:embed="rId54" cstate="screen">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1265229" y="4345073"/>
                <a:ext cx="402546" cy="402546"/>
              </a:xfrm>
              <a:prstGeom prst="rect">
                <a:avLst/>
              </a:prstGeom>
            </p:spPr>
          </p:pic>
          <p:pic>
            <p:nvPicPr>
              <p:cNvPr id="138" name="Graphic 137">
                <a:extLst>
                  <a:ext uri="{FF2B5EF4-FFF2-40B4-BE49-F238E27FC236}">
                    <a16:creationId xmlns:a16="http://schemas.microsoft.com/office/drawing/2014/main" id="{5FE1D6FA-53F8-4FC2-B7E7-5658D81C609B}"/>
                  </a:ext>
                </a:extLst>
              </p:cNvPr>
              <p:cNvPicPr>
                <a:picLocks noChangeAspect="1"/>
              </p:cNvPicPr>
              <p:nvPr/>
            </p:nvPicPr>
            <p:blipFill>
              <a:blip r:embed="rId56" cstate="screen">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1265229" y="3757504"/>
                <a:ext cx="402546" cy="402546"/>
              </a:xfrm>
              <a:prstGeom prst="rect">
                <a:avLst/>
              </a:prstGeom>
            </p:spPr>
          </p:pic>
        </p:grpSp>
      </p:grpSp>
      <p:sp>
        <p:nvSpPr>
          <p:cNvPr id="139" name="Rounded Rectangle 2">
            <a:extLst>
              <a:ext uri="{FF2B5EF4-FFF2-40B4-BE49-F238E27FC236}">
                <a16:creationId xmlns:a16="http://schemas.microsoft.com/office/drawing/2014/main" id="{839B92F8-B3D2-452F-A1C8-669430478FAD}"/>
              </a:ext>
            </a:extLst>
          </p:cNvPr>
          <p:cNvSpPr/>
          <p:nvPr/>
        </p:nvSpPr>
        <p:spPr bwMode="invGray">
          <a:xfrm>
            <a:off x="626390" y="5080967"/>
            <a:ext cx="2494324" cy="1275207"/>
          </a:xfrm>
          <a:prstGeom prst="roundRect">
            <a:avLst>
              <a:gd name="adj" fmla="val 5663"/>
            </a:avLst>
          </a:prstGeom>
          <a:noFill/>
          <a:ln w="28575" cap="flat" cmpd="sng" algn="ctr">
            <a:solidFill>
              <a:schemeClr val="accent5"/>
            </a:solid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399" kern="0">
              <a:solidFill>
                <a:srgbClr val="002060"/>
              </a:solidFill>
              <a:latin typeface="Arial"/>
            </a:endParaRPr>
          </a:p>
        </p:txBody>
      </p:sp>
      <p:sp>
        <p:nvSpPr>
          <p:cNvPr id="140" name="Rounded Rectangle 2">
            <a:extLst>
              <a:ext uri="{FF2B5EF4-FFF2-40B4-BE49-F238E27FC236}">
                <a16:creationId xmlns:a16="http://schemas.microsoft.com/office/drawing/2014/main" id="{1E5CDB66-943F-4F3A-916B-02D76C184B5A}"/>
              </a:ext>
            </a:extLst>
          </p:cNvPr>
          <p:cNvSpPr/>
          <p:nvPr/>
        </p:nvSpPr>
        <p:spPr bwMode="invGray">
          <a:xfrm>
            <a:off x="669751" y="4986915"/>
            <a:ext cx="1912550" cy="191943"/>
          </a:xfrm>
          <a:prstGeom prst="roundRect">
            <a:avLst>
              <a:gd name="adj" fmla="val 5663"/>
            </a:avLst>
          </a:prstGeom>
          <a:solidFill>
            <a:schemeClr val="accent5"/>
          </a:solid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r>
              <a:rPr lang="en-US" sz="1200" kern="0">
                <a:solidFill>
                  <a:srgbClr val="FFFFFF"/>
                </a:solidFill>
                <a:latin typeface="Arial"/>
              </a:rPr>
              <a:t>NOC/SOC</a:t>
            </a:r>
          </a:p>
        </p:txBody>
      </p:sp>
      <p:pic>
        <p:nvPicPr>
          <p:cNvPr id="143" name="Picture 175">
            <a:extLst>
              <a:ext uri="{FF2B5EF4-FFF2-40B4-BE49-F238E27FC236}">
                <a16:creationId xmlns:a16="http://schemas.microsoft.com/office/drawing/2014/main" id="{2A3266C0-88A0-48B8-9697-D44325E7F001}"/>
              </a:ext>
            </a:extLst>
          </p:cNvPr>
          <p:cNvPicPr>
            <a:picLocks noChangeAspect="1"/>
          </p:cNvPicPr>
          <p:nvPr/>
        </p:nvPicPr>
        <p:blipFill>
          <a:blip r:embed="rId58" cstate="screen">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bwMode="auto">
          <a:xfrm>
            <a:off x="1626026" y="5377090"/>
            <a:ext cx="461313" cy="46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0" name="Group 59">
            <a:extLst>
              <a:ext uri="{FF2B5EF4-FFF2-40B4-BE49-F238E27FC236}">
                <a16:creationId xmlns:a16="http://schemas.microsoft.com/office/drawing/2014/main" id="{01D6F4B0-CBEA-4243-ADFE-3B7B0903718F}"/>
              </a:ext>
            </a:extLst>
          </p:cNvPr>
          <p:cNvGrpSpPr/>
          <p:nvPr/>
        </p:nvGrpSpPr>
        <p:grpSpPr>
          <a:xfrm>
            <a:off x="641593" y="5377090"/>
            <a:ext cx="882535" cy="755456"/>
            <a:chOff x="641593" y="5377090"/>
            <a:chExt cx="882535" cy="755456"/>
          </a:xfrm>
        </p:grpSpPr>
        <p:pic>
          <p:nvPicPr>
            <p:cNvPr id="141" name="Picture 175">
              <a:extLst>
                <a:ext uri="{FF2B5EF4-FFF2-40B4-BE49-F238E27FC236}">
                  <a16:creationId xmlns:a16="http://schemas.microsoft.com/office/drawing/2014/main" id="{1C464FA0-E101-4DE6-96BA-76E31A7DBF3B}"/>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bwMode="auto">
            <a:xfrm>
              <a:off x="870561" y="5377090"/>
              <a:ext cx="461313" cy="46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 name="TextBox 148">
              <a:extLst>
                <a:ext uri="{FF2B5EF4-FFF2-40B4-BE49-F238E27FC236}">
                  <a16:creationId xmlns:a16="http://schemas.microsoft.com/office/drawing/2014/main" id="{103F851B-DBC6-470B-827D-8F576A59E981}"/>
                </a:ext>
              </a:extLst>
            </p:cNvPr>
            <p:cNvSpPr txBox="1"/>
            <p:nvPr/>
          </p:nvSpPr>
          <p:spPr>
            <a:xfrm>
              <a:off x="641593" y="5917102"/>
              <a:ext cx="882535" cy="215444"/>
            </a:xfrm>
            <a:prstGeom prst="rect">
              <a:avLst/>
            </a:prstGeom>
            <a:noFill/>
          </p:spPr>
          <p:txBody>
            <a:bodyPr wrap="square" rtlCol="0">
              <a:spAutoFit/>
            </a:bodyPr>
            <a:lstStyle/>
            <a:p>
              <a:pPr algn="ctr"/>
              <a:r>
                <a:rPr lang="en-US" sz="800" b="1"/>
                <a:t>FortiManager</a:t>
              </a:r>
            </a:p>
          </p:txBody>
        </p:sp>
      </p:grpSp>
      <p:sp>
        <p:nvSpPr>
          <p:cNvPr id="150" name="TextBox 149">
            <a:extLst>
              <a:ext uri="{FF2B5EF4-FFF2-40B4-BE49-F238E27FC236}">
                <a16:creationId xmlns:a16="http://schemas.microsoft.com/office/drawing/2014/main" id="{B2F6A1B0-40BD-4C3F-B370-7C901E4761BC}"/>
              </a:ext>
            </a:extLst>
          </p:cNvPr>
          <p:cNvSpPr txBox="1"/>
          <p:nvPr/>
        </p:nvSpPr>
        <p:spPr>
          <a:xfrm>
            <a:off x="1405257" y="5917102"/>
            <a:ext cx="882535" cy="215444"/>
          </a:xfrm>
          <a:prstGeom prst="rect">
            <a:avLst/>
          </a:prstGeom>
          <a:noFill/>
        </p:spPr>
        <p:txBody>
          <a:bodyPr wrap="square" rtlCol="0">
            <a:spAutoFit/>
          </a:bodyPr>
          <a:lstStyle/>
          <a:p>
            <a:pPr algn="ctr"/>
            <a:r>
              <a:rPr lang="en-US" sz="800" b="1" err="1"/>
              <a:t>FortiMonitor</a:t>
            </a:r>
            <a:endParaRPr lang="en-US" sz="800" b="1"/>
          </a:p>
        </p:txBody>
      </p:sp>
      <p:grpSp>
        <p:nvGrpSpPr>
          <p:cNvPr id="65" name="Group 64">
            <a:extLst>
              <a:ext uri="{FF2B5EF4-FFF2-40B4-BE49-F238E27FC236}">
                <a16:creationId xmlns:a16="http://schemas.microsoft.com/office/drawing/2014/main" id="{7358572B-023D-49DA-9616-D31C6BF79BC0}"/>
              </a:ext>
            </a:extLst>
          </p:cNvPr>
          <p:cNvGrpSpPr/>
          <p:nvPr/>
        </p:nvGrpSpPr>
        <p:grpSpPr>
          <a:xfrm>
            <a:off x="2117383" y="5379146"/>
            <a:ext cx="882535" cy="753400"/>
            <a:chOff x="2117383" y="5379146"/>
            <a:chExt cx="882535" cy="753400"/>
          </a:xfrm>
        </p:grpSpPr>
        <p:pic>
          <p:nvPicPr>
            <p:cNvPr id="144" name="Picture 244">
              <a:extLst>
                <a:ext uri="{FF2B5EF4-FFF2-40B4-BE49-F238E27FC236}">
                  <a16:creationId xmlns:a16="http://schemas.microsoft.com/office/drawing/2014/main" id="{BC06ECAB-436F-489E-8A74-E6EED4C6A41E}"/>
                </a:ext>
              </a:extLst>
            </p:cNvPr>
            <p:cNvPicPr>
              <a:picLocks noChangeAspect="1"/>
            </p:cNvPicPr>
            <p:nvPr/>
          </p:nvPicPr>
          <p:blipFill>
            <a:blip r:embed="rId60" cstate="screen">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bwMode="auto">
            <a:xfrm>
              <a:off x="2323500" y="5379146"/>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 name="TextBox 152">
              <a:extLst>
                <a:ext uri="{FF2B5EF4-FFF2-40B4-BE49-F238E27FC236}">
                  <a16:creationId xmlns:a16="http://schemas.microsoft.com/office/drawing/2014/main" id="{3C6C748D-9099-4FE1-BB4A-41349DF17ABE}"/>
                </a:ext>
              </a:extLst>
            </p:cNvPr>
            <p:cNvSpPr txBox="1"/>
            <p:nvPr/>
          </p:nvSpPr>
          <p:spPr>
            <a:xfrm>
              <a:off x="2117383" y="5917102"/>
              <a:ext cx="882535" cy="215444"/>
            </a:xfrm>
            <a:prstGeom prst="rect">
              <a:avLst/>
            </a:prstGeom>
            <a:noFill/>
          </p:spPr>
          <p:txBody>
            <a:bodyPr wrap="square" rtlCol="0">
              <a:spAutoFit/>
            </a:bodyPr>
            <a:lstStyle/>
            <a:p>
              <a:pPr algn="ctr"/>
              <a:r>
                <a:rPr lang="en-US" sz="800" b="1" err="1"/>
                <a:t>FortiAIOps</a:t>
              </a:r>
              <a:endParaRPr lang="en-US" sz="800" b="1"/>
            </a:p>
          </p:txBody>
        </p:sp>
      </p:grpSp>
      <p:sp>
        <p:nvSpPr>
          <p:cNvPr id="199" name="Rounded Rectangle 2">
            <a:extLst>
              <a:ext uri="{FF2B5EF4-FFF2-40B4-BE49-F238E27FC236}">
                <a16:creationId xmlns:a16="http://schemas.microsoft.com/office/drawing/2014/main" id="{88BB190C-81DC-43CE-A917-3732AFD2A717}"/>
              </a:ext>
            </a:extLst>
          </p:cNvPr>
          <p:cNvSpPr/>
          <p:nvPr/>
        </p:nvSpPr>
        <p:spPr bwMode="invGray">
          <a:xfrm>
            <a:off x="3389301" y="5075574"/>
            <a:ext cx="2645081" cy="1275207"/>
          </a:xfrm>
          <a:prstGeom prst="roundRect">
            <a:avLst>
              <a:gd name="adj" fmla="val 5663"/>
            </a:avLst>
          </a:prstGeom>
          <a:noFill/>
          <a:ln w="28575" cap="flat" cmpd="sng" algn="ctr">
            <a:solidFill>
              <a:schemeClr val="accent6"/>
            </a:solid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399" kern="0">
              <a:solidFill>
                <a:srgbClr val="002060"/>
              </a:solidFill>
              <a:latin typeface="Arial"/>
            </a:endParaRPr>
          </a:p>
        </p:txBody>
      </p:sp>
      <p:sp>
        <p:nvSpPr>
          <p:cNvPr id="200" name="Rounded Rectangle 2">
            <a:extLst>
              <a:ext uri="{FF2B5EF4-FFF2-40B4-BE49-F238E27FC236}">
                <a16:creationId xmlns:a16="http://schemas.microsoft.com/office/drawing/2014/main" id="{F1464DEC-0E50-4709-B8B6-B8C369D7BA87}"/>
              </a:ext>
            </a:extLst>
          </p:cNvPr>
          <p:cNvSpPr/>
          <p:nvPr/>
        </p:nvSpPr>
        <p:spPr bwMode="invGray">
          <a:xfrm>
            <a:off x="3579087" y="4993722"/>
            <a:ext cx="2031894" cy="191943"/>
          </a:xfrm>
          <a:prstGeom prst="roundRect">
            <a:avLst>
              <a:gd name="adj" fmla="val 5663"/>
            </a:avLst>
          </a:prstGeom>
          <a:solidFill>
            <a:schemeClr val="accent6"/>
          </a:solid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r>
              <a:rPr lang="en-US" sz="1200" kern="0">
                <a:solidFill>
                  <a:srgbClr val="FFFFFF"/>
                </a:solidFill>
                <a:latin typeface="Arial"/>
              </a:rPr>
              <a:t>Branch/Campus Network</a:t>
            </a:r>
          </a:p>
        </p:txBody>
      </p:sp>
      <p:grpSp>
        <p:nvGrpSpPr>
          <p:cNvPr id="147" name="Group 146">
            <a:extLst>
              <a:ext uri="{FF2B5EF4-FFF2-40B4-BE49-F238E27FC236}">
                <a16:creationId xmlns:a16="http://schemas.microsoft.com/office/drawing/2014/main" id="{4CBF0DA5-DD01-4767-829B-0CCEBE99B6BB}"/>
              </a:ext>
            </a:extLst>
          </p:cNvPr>
          <p:cNvGrpSpPr/>
          <p:nvPr/>
        </p:nvGrpSpPr>
        <p:grpSpPr>
          <a:xfrm>
            <a:off x="5331791" y="5379146"/>
            <a:ext cx="715888" cy="722622"/>
            <a:chOff x="5226449" y="5379146"/>
            <a:chExt cx="715888" cy="722622"/>
          </a:xfrm>
        </p:grpSpPr>
        <p:pic>
          <p:nvPicPr>
            <p:cNvPr id="201" name="Picture 84">
              <a:extLst>
                <a:ext uri="{FF2B5EF4-FFF2-40B4-BE49-F238E27FC236}">
                  <a16:creationId xmlns:a16="http://schemas.microsoft.com/office/drawing/2014/main" id="{CC61614D-0714-424E-8A6E-0370D01E5B48}"/>
                </a:ext>
              </a:extLst>
            </p:cNvPr>
            <p:cNvPicPr>
              <a:picLocks noChangeAspect="1"/>
            </p:cNvPicPr>
            <p:nvPr/>
          </p:nvPicPr>
          <p:blipFill>
            <a:blip r:embed="rId62" cstate="screen">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bwMode="auto">
            <a:xfrm>
              <a:off x="5401513" y="5379146"/>
              <a:ext cx="365760" cy="365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 name="TextBox 255">
              <a:extLst>
                <a:ext uri="{FF2B5EF4-FFF2-40B4-BE49-F238E27FC236}">
                  <a16:creationId xmlns:a16="http://schemas.microsoft.com/office/drawing/2014/main" id="{CB7C9C88-F8A3-4FBA-AFFC-A67AD310DE0A}"/>
                </a:ext>
              </a:extLst>
            </p:cNvPr>
            <p:cNvSpPr txBox="1">
              <a:spLocks noChangeArrowheads="1"/>
            </p:cNvSpPr>
            <p:nvPr/>
          </p:nvSpPr>
          <p:spPr bwMode="auto">
            <a:xfrm>
              <a:off x="5226449" y="5855547"/>
              <a:ext cx="715888" cy="24622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rtlCol="0">
              <a:spAutoFit/>
            </a:bodyPr>
            <a:lstStyle>
              <a:defPPr>
                <a:defRPr lang="en-US"/>
              </a:defPPr>
              <a:lvl1pPr algn="ctr">
                <a:defRPr sz="900" b="1"/>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a:t>FortiGate NGFW </a:t>
              </a:r>
            </a:p>
          </p:txBody>
        </p:sp>
      </p:grpSp>
      <p:grpSp>
        <p:nvGrpSpPr>
          <p:cNvPr id="145" name="Group 144">
            <a:extLst>
              <a:ext uri="{FF2B5EF4-FFF2-40B4-BE49-F238E27FC236}">
                <a16:creationId xmlns:a16="http://schemas.microsoft.com/office/drawing/2014/main" id="{92FD3CFE-1531-49B8-8434-1C25D01525B7}"/>
              </a:ext>
            </a:extLst>
          </p:cNvPr>
          <p:cNvGrpSpPr/>
          <p:nvPr/>
        </p:nvGrpSpPr>
        <p:grpSpPr>
          <a:xfrm>
            <a:off x="3380570" y="5374321"/>
            <a:ext cx="715888" cy="663123"/>
            <a:chOff x="3441121" y="5377090"/>
            <a:chExt cx="715888" cy="663123"/>
          </a:xfrm>
        </p:grpSpPr>
        <p:pic>
          <p:nvPicPr>
            <p:cNvPr id="203" name="Picture 317">
              <a:extLst>
                <a:ext uri="{FF2B5EF4-FFF2-40B4-BE49-F238E27FC236}">
                  <a16:creationId xmlns:a16="http://schemas.microsoft.com/office/drawing/2014/main" id="{038E7BD3-168B-404C-9854-0B685C83EC24}"/>
                </a:ext>
              </a:extLst>
            </p:cNvPr>
            <p:cNvPicPr>
              <a:picLocks noChangeAspect="1"/>
            </p:cNvPicPr>
            <p:nvPr/>
          </p:nvPicPr>
          <p:blipFill>
            <a:blip r:embed="rId64" cstate="screen">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bwMode="auto">
            <a:xfrm>
              <a:off x="3616185" y="5377090"/>
              <a:ext cx="365760" cy="365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 name="TextBox 255">
              <a:extLst>
                <a:ext uri="{FF2B5EF4-FFF2-40B4-BE49-F238E27FC236}">
                  <a16:creationId xmlns:a16="http://schemas.microsoft.com/office/drawing/2014/main" id="{7C26F7D2-5A75-4160-87B7-4F5230E9683A}"/>
                </a:ext>
              </a:extLst>
            </p:cNvPr>
            <p:cNvSpPr txBox="1">
              <a:spLocks noChangeArrowheads="1"/>
            </p:cNvSpPr>
            <p:nvPr/>
          </p:nvSpPr>
          <p:spPr bwMode="auto">
            <a:xfrm>
              <a:off x="3441121" y="5917102"/>
              <a:ext cx="715888" cy="12311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rtlCol="0">
              <a:spAutoFit/>
            </a:bodyPr>
            <a:lstStyle>
              <a:defPPr>
                <a:defRPr lang="en-US"/>
              </a:defPPr>
              <a:lvl1pPr algn="ctr">
                <a:defRPr sz="900" b="1"/>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a:t>FortiAP</a:t>
              </a:r>
            </a:p>
          </p:txBody>
        </p:sp>
      </p:grpSp>
      <p:grpSp>
        <p:nvGrpSpPr>
          <p:cNvPr id="146" name="Group 145">
            <a:extLst>
              <a:ext uri="{FF2B5EF4-FFF2-40B4-BE49-F238E27FC236}">
                <a16:creationId xmlns:a16="http://schemas.microsoft.com/office/drawing/2014/main" id="{D33ED578-C313-4627-8A37-452C5E358EF9}"/>
              </a:ext>
            </a:extLst>
          </p:cNvPr>
          <p:cNvGrpSpPr/>
          <p:nvPr/>
        </p:nvGrpSpPr>
        <p:grpSpPr>
          <a:xfrm>
            <a:off x="4291312" y="5379959"/>
            <a:ext cx="715888" cy="721809"/>
            <a:chOff x="3970413" y="5379959"/>
            <a:chExt cx="715888" cy="721809"/>
          </a:xfrm>
        </p:grpSpPr>
        <p:pic>
          <p:nvPicPr>
            <p:cNvPr id="205" name="Picture 208">
              <a:extLst>
                <a:ext uri="{FF2B5EF4-FFF2-40B4-BE49-F238E27FC236}">
                  <a16:creationId xmlns:a16="http://schemas.microsoft.com/office/drawing/2014/main" id="{FCDC487A-91FB-4A9E-9AB7-42942D2C033B}"/>
                </a:ext>
              </a:extLst>
            </p:cNvPr>
            <p:cNvPicPr>
              <a:picLocks noChangeAspect="1"/>
            </p:cNvPicPr>
            <p:nvPr/>
          </p:nvPicPr>
          <p:blipFill>
            <a:blip r:embed="rId66" cstate="screen">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bwMode="auto">
            <a:xfrm>
              <a:off x="4145477" y="5379959"/>
              <a:ext cx="365760" cy="365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 name="TextBox 255">
              <a:extLst>
                <a:ext uri="{FF2B5EF4-FFF2-40B4-BE49-F238E27FC236}">
                  <a16:creationId xmlns:a16="http://schemas.microsoft.com/office/drawing/2014/main" id="{EB4F5DD4-DC1D-4C39-9DA6-16C67F02913A}"/>
                </a:ext>
              </a:extLst>
            </p:cNvPr>
            <p:cNvSpPr txBox="1">
              <a:spLocks noChangeArrowheads="1"/>
            </p:cNvSpPr>
            <p:nvPr/>
          </p:nvSpPr>
          <p:spPr bwMode="auto">
            <a:xfrm>
              <a:off x="3970413" y="5855547"/>
              <a:ext cx="715888" cy="24622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rtlCol="0">
              <a:spAutoFit/>
            </a:bodyPr>
            <a:lstStyle>
              <a:defPPr>
                <a:defRPr lang="en-US"/>
              </a:defPPr>
              <a:lvl1pPr algn="ctr">
                <a:defRPr sz="900" b="1"/>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a:t>Forti</a:t>
              </a:r>
            </a:p>
            <a:p>
              <a:r>
                <a:rPr lang="en-US" sz="800"/>
                <a:t>Switch</a:t>
              </a:r>
            </a:p>
          </p:txBody>
        </p:sp>
      </p:grpSp>
      <p:grpSp>
        <p:nvGrpSpPr>
          <p:cNvPr id="148" name="Group 147">
            <a:extLst>
              <a:ext uri="{FF2B5EF4-FFF2-40B4-BE49-F238E27FC236}">
                <a16:creationId xmlns:a16="http://schemas.microsoft.com/office/drawing/2014/main" id="{D672F39B-4A50-4093-BD62-EBCFB223AE11}"/>
              </a:ext>
            </a:extLst>
          </p:cNvPr>
          <p:cNvGrpSpPr/>
          <p:nvPr/>
        </p:nvGrpSpPr>
        <p:grpSpPr>
          <a:xfrm>
            <a:off x="4811552" y="5377090"/>
            <a:ext cx="715888" cy="724678"/>
            <a:chOff x="4596585" y="5377090"/>
            <a:chExt cx="715888" cy="724678"/>
          </a:xfrm>
        </p:grpSpPr>
        <p:pic>
          <p:nvPicPr>
            <p:cNvPr id="204" name="Picture 236">
              <a:extLst>
                <a:ext uri="{FF2B5EF4-FFF2-40B4-BE49-F238E27FC236}">
                  <a16:creationId xmlns:a16="http://schemas.microsoft.com/office/drawing/2014/main" id="{AB013DB6-D263-4532-960E-9A2C46AC8588}"/>
                </a:ext>
              </a:extLst>
            </p:cNvPr>
            <p:cNvPicPr>
              <a:picLocks noChangeAspect="1"/>
            </p:cNvPicPr>
            <p:nvPr/>
          </p:nvPicPr>
          <p:blipFill>
            <a:blip r:embed="rId68" cstate="screen">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bwMode="auto">
            <a:xfrm>
              <a:off x="4771649" y="5377090"/>
              <a:ext cx="365760" cy="365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0" name="TextBox 255">
              <a:extLst>
                <a:ext uri="{FF2B5EF4-FFF2-40B4-BE49-F238E27FC236}">
                  <a16:creationId xmlns:a16="http://schemas.microsoft.com/office/drawing/2014/main" id="{AD42B8EA-714D-4BF9-BD2E-FB32A48C41E8}"/>
                </a:ext>
              </a:extLst>
            </p:cNvPr>
            <p:cNvSpPr txBox="1">
              <a:spLocks noChangeArrowheads="1"/>
            </p:cNvSpPr>
            <p:nvPr/>
          </p:nvSpPr>
          <p:spPr bwMode="auto">
            <a:xfrm>
              <a:off x="4596585" y="5855547"/>
              <a:ext cx="715888" cy="24622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rtlCol="0">
              <a:spAutoFit/>
            </a:bodyPr>
            <a:lstStyle>
              <a:defPPr>
                <a:defRPr lang="en-US"/>
              </a:defPPr>
              <a:lvl1pPr algn="ctr">
                <a:defRPr sz="900" b="1"/>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a:t>Forti</a:t>
              </a:r>
            </a:p>
            <a:p>
              <a:r>
                <a:rPr lang="en-US" sz="800"/>
                <a:t>Extender</a:t>
              </a:r>
            </a:p>
          </p:txBody>
        </p:sp>
      </p:grpSp>
      <p:cxnSp>
        <p:nvCxnSpPr>
          <p:cNvPr id="229" name="Straight Connector 228">
            <a:extLst>
              <a:ext uri="{FF2B5EF4-FFF2-40B4-BE49-F238E27FC236}">
                <a16:creationId xmlns:a16="http://schemas.microsoft.com/office/drawing/2014/main" id="{EBD29DF2-614B-43D0-A17D-6A76D650F7E1}"/>
              </a:ext>
            </a:extLst>
          </p:cNvPr>
          <p:cNvCxnSpPr>
            <a:cxnSpLocks/>
          </p:cNvCxnSpPr>
          <p:nvPr/>
        </p:nvCxnSpPr>
        <p:spPr>
          <a:xfrm flipV="1">
            <a:off x="3072528" y="4173904"/>
            <a:ext cx="764938" cy="940394"/>
          </a:xfrm>
          <a:prstGeom prst="line">
            <a:avLst/>
          </a:prstGeom>
          <a:ln w="19050">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3C71CA4B-AAF3-49F3-8AD1-7E1AEE83BB49}"/>
              </a:ext>
            </a:extLst>
          </p:cNvPr>
          <p:cNvCxnSpPr>
            <a:cxnSpLocks/>
            <a:endCxn id="10" idx="4"/>
          </p:cNvCxnSpPr>
          <p:nvPr/>
        </p:nvCxnSpPr>
        <p:spPr>
          <a:xfrm flipH="1" flipV="1">
            <a:off x="4692894" y="4463263"/>
            <a:ext cx="13137" cy="558772"/>
          </a:xfrm>
          <a:prstGeom prst="line">
            <a:avLst/>
          </a:prstGeom>
          <a:ln w="19050">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46573931-295B-467F-B9F9-0BBB8AABAAC5}"/>
              </a:ext>
            </a:extLst>
          </p:cNvPr>
          <p:cNvCxnSpPr>
            <a:cxnSpLocks/>
          </p:cNvCxnSpPr>
          <p:nvPr/>
        </p:nvCxnSpPr>
        <p:spPr>
          <a:xfrm flipH="1" flipV="1">
            <a:off x="5659086" y="4022320"/>
            <a:ext cx="733496" cy="1109196"/>
          </a:xfrm>
          <a:prstGeom prst="line">
            <a:avLst/>
          </a:prstGeom>
          <a:ln w="19050">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66C08581-F2E7-4B81-8AFC-C7139F99A953}"/>
              </a:ext>
            </a:extLst>
          </p:cNvPr>
          <p:cNvGrpSpPr/>
          <p:nvPr/>
        </p:nvGrpSpPr>
        <p:grpSpPr>
          <a:xfrm>
            <a:off x="10193910" y="2060276"/>
            <a:ext cx="522843" cy="561968"/>
            <a:chOff x="9472191" y="438910"/>
            <a:chExt cx="522843" cy="561968"/>
          </a:xfrm>
        </p:grpSpPr>
        <p:pic>
          <p:nvPicPr>
            <p:cNvPr id="234" name="Graphic 233">
              <a:extLst>
                <a:ext uri="{FF2B5EF4-FFF2-40B4-BE49-F238E27FC236}">
                  <a16:creationId xmlns:a16="http://schemas.microsoft.com/office/drawing/2014/main" id="{0FFB0AFF-2AED-4422-86D7-D3AFBB02F3F2}"/>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9596452" y="438910"/>
              <a:ext cx="274320" cy="274320"/>
            </a:xfrm>
            <a:prstGeom prst="rect">
              <a:avLst/>
            </a:prstGeom>
          </p:spPr>
        </p:pic>
        <p:sp>
          <p:nvSpPr>
            <p:cNvPr id="238" name="TextBox 298">
              <a:extLst>
                <a:ext uri="{FF2B5EF4-FFF2-40B4-BE49-F238E27FC236}">
                  <a16:creationId xmlns:a16="http://schemas.microsoft.com/office/drawing/2014/main" id="{AE4E2E6C-50BE-46DF-BBC0-221F5F8E97FD}"/>
                </a:ext>
              </a:extLst>
            </p:cNvPr>
            <p:cNvSpPr txBox="1">
              <a:spLocks noChangeArrowheads="1"/>
            </p:cNvSpPr>
            <p:nvPr/>
          </p:nvSpPr>
          <p:spPr bwMode="auto">
            <a:xfrm>
              <a:off x="9472191" y="723879"/>
              <a:ext cx="52284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900" b="1">
                  <a:cs typeface="Helvetica 55 Roman" charset="0"/>
                </a:rPr>
                <a:t>FortiWeb Cloud</a:t>
              </a:r>
            </a:p>
          </p:txBody>
        </p:sp>
      </p:grpSp>
      <p:cxnSp>
        <p:nvCxnSpPr>
          <p:cNvPr id="247" name="Straight Connector 246">
            <a:extLst>
              <a:ext uri="{FF2B5EF4-FFF2-40B4-BE49-F238E27FC236}">
                <a16:creationId xmlns:a16="http://schemas.microsoft.com/office/drawing/2014/main" id="{3C2183D7-D17B-428F-81FF-E0584B593B48}"/>
              </a:ext>
            </a:extLst>
          </p:cNvPr>
          <p:cNvCxnSpPr>
            <a:cxnSpLocks/>
          </p:cNvCxnSpPr>
          <p:nvPr/>
        </p:nvCxnSpPr>
        <p:spPr>
          <a:xfrm flipH="1" flipV="1">
            <a:off x="11769117" y="5812599"/>
            <a:ext cx="166336" cy="1744"/>
          </a:xfrm>
          <a:prstGeom prst="line">
            <a:avLst/>
          </a:prstGeom>
          <a:ln w="190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52F2316F-F1D5-4F3F-9240-D9F0AD5FE9CF}"/>
              </a:ext>
            </a:extLst>
          </p:cNvPr>
          <p:cNvCxnSpPr>
            <a:cxnSpLocks/>
          </p:cNvCxnSpPr>
          <p:nvPr/>
        </p:nvCxnSpPr>
        <p:spPr>
          <a:xfrm>
            <a:off x="12022042" y="1920006"/>
            <a:ext cx="33993" cy="3870653"/>
          </a:xfrm>
          <a:prstGeom prst="line">
            <a:avLst/>
          </a:prstGeom>
          <a:ln w="190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8A884FFD-AC1A-4E57-A3AD-9488632CCA01}"/>
              </a:ext>
            </a:extLst>
          </p:cNvPr>
          <p:cNvCxnSpPr>
            <a:cxnSpLocks/>
          </p:cNvCxnSpPr>
          <p:nvPr/>
        </p:nvCxnSpPr>
        <p:spPr>
          <a:xfrm flipH="1">
            <a:off x="11821781" y="1927442"/>
            <a:ext cx="180917" cy="0"/>
          </a:xfrm>
          <a:prstGeom prst="line">
            <a:avLst/>
          </a:prstGeom>
          <a:ln w="190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0D0F758-AD93-4B13-AA7F-60A09C072F25}"/>
              </a:ext>
            </a:extLst>
          </p:cNvPr>
          <p:cNvCxnSpPr>
            <a:cxnSpLocks/>
          </p:cNvCxnSpPr>
          <p:nvPr/>
        </p:nvCxnSpPr>
        <p:spPr>
          <a:xfrm flipH="1">
            <a:off x="11841125" y="3957487"/>
            <a:ext cx="180917" cy="0"/>
          </a:xfrm>
          <a:prstGeom prst="line">
            <a:avLst/>
          </a:prstGeom>
          <a:ln w="190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79" name="Group 278">
            <a:extLst>
              <a:ext uri="{FF2B5EF4-FFF2-40B4-BE49-F238E27FC236}">
                <a16:creationId xmlns:a16="http://schemas.microsoft.com/office/drawing/2014/main" id="{4D960AD4-D0F1-4B6A-A227-8D0C5AF87F9E}"/>
              </a:ext>
            </a:extLst>
          </p:cNvPr>
          <p:cNvGrpSpPr/>
          <p:nvPr/>
        </p:nvGrpSpPr>
        <p:grpSpPr>
          <a:xfrm>
            <a:off x="6426522" y="4166895"/>
            <a:ext cx="715888" cy="566065"/>
            <a:chOff x="6426522" y="4011293"/>
            <a:chExt cx="715888" cy="566065"/>
          </a:xfrm>
        </p:grpSpPr>
        <p:grpSp>
          <p:nvGrpSpPr>
            <p:cNvPr id="278" name="Group 277">
              <a:extLst>
                <a:ext uri="{FF2B5EF4-FFF2-40B4-BE49-F238E27FC236}">
                  <a16:creationId xmlns:a16="http://schemas.microsoft.com/office/drawing/2014/main" id="{D86F214F-A55C-4220-B21B-B3828732C499}"/>
                </a:ext>
              </a:extLst>
            </p:cNvPr>
            <p:cNvGrpSpPr/>
            <p:nvPr/>
          </p:nvGrpSpPr>
          <p:grpSpPr>
            <a:xfrm>
              <a:off x="6609581" y="4011293"/>
              <a:ext cx="323907" cy="323088"/>
              <a:chOff x="6609581" y="4011293"/>
              <a:chExt cx="323907" cy="323088"/>
            </a:xfrm>
          </p:grpSpPr>
          <p:sp>
            <p:nvSpPr>
              <p:cNvPr id="155" name="Freeform: Shape 154">
                <a:extLst>
                  <a:ext uri="{FF2B5EF4-FFF2-40B4-BE49-F238E27FC236}">
                    <a16:creationId xmlns:a16="http://schemas.microsoft.com/office/drawing/2014/main" id="{DFF28D07-DFAC-40F4-B176-FB02E74904B9}"/>
                  </a:ext>
                </a:extLst>
              </p:cNvPr>
              <p:cNvSpPr/>
              <p:nvPr/>
            </p:nvSpPr>
            <p:spPr>
              <a:xfrm>
                <a:off x="6753218" y="4270411"/>
                <a:ext cx="42519" cy="3660"/>
              </a:xfrm>
              <a:custGeom>
                <a:avLst/>
                <a:gdLst>
                  <a:gd name="connsiteX0" fmla="*/ 42520 w 42519"/>
                  <a:gd name="connsiteY0" fmla="*/ 0 h 3660"/>
                  <a:gd name="connsiteX1" fmla="*/ 0 w 42519"/>
                  <a:gd name="connsiteY1" fmla="*/ 2400 h 3660"/>
                </a:gdLst>
                <a:ahLst/>
                <a:cxnLst>
                  <a:cxn ang="0">
                    <a:pos x="connsiteX0" y="connsiteY0"/>
                  </a:cxn>
                  <a:cxn ang="0">
                    <a:pos x="connsiteX1" y="connsiteY1"/>
                  </a:cxn>
                </a:cxnLst>
                <a:rect l="l" t="t" r="r" b="b"/>
                <a:pathLst>
                  <a:path w="42519" h="3660">
                    <a:moveTo>
                      <a:pt x="42520" y="0"/>
                    </a:moveTo>
                    <a:cubicBezTo>
                      <a:pt x="28685" y="3861"/>
                      <a:pt x="14180" y="4679"/>
                      <a:pt x="0" y="2400"/>
                    </a:cubicBezTo>
                  </a:path>
                </a:pathLst>
              </a:custGeom>
              <a:noFill/>
              <a:ln w="15081" cap="flat">
                <a:solidFill>
                  <a:srgbClr val="000000"/>
                </a:solid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8C826CB9-6E2D-4F20-A0FF-621E3F6E1D83}"/>
                  </a:ext>
                </a:extLst>
              </p:cNvPr>
              <p:cNvSpPr/>
              <p:nvPr/>
            </p:nvSpPr>
            <p:spPr>
              <a:xfrm>
                <a:off x="6713956" y="4074002"/>
                <a:ext cx="126872" cy="30216"/>
              </a:xfrm>
              <a:custGeom>
                <a:avLst/>
                <a:gdLst>
                  <a:gd name="connsiteX0" fmla="*/ 126873 w 126872"/>
                  <a:gd name="connsiteY0" fmla="*/ 30217 h 30216"/>
                  <a:gd name="connsiteX1" fmla="*/ 0 w 126872"/>
                  <a:gd name="connsiteY1" fmla="*/ 16653 h 30216"/>
                </a:gdLst>
                <a:ahLst/>
                <a:cxnLst>
                  <a:cxn ang="0">
                    <a:pos x="connsiteX0" y="connsiteY0"/>
                  </a:cxn>
                  <a:cxn ang="0">
                    <a:pos x="connsiteX1" y="connsiteY1"/>
                  </a:cxn>
                </a:cxnLst>
                <a:rect l="l" t="t" r="r" b="b"/>
                <a:pathLst>
                  <a:path w="126872" h="30216">
                    <a:moveTo>
                      <a:pt x="126873" y="30217"/>
                    </a:moveTo>
                    <a:cubicBezTo>
                      <a:pt x="93335" y="-4205"/>
                      <a:pt x="40055" y="-9902"/>
                      <a:pt x="0" y="16653"/>
                    </a:cubicBezTo>
                  </a:path>
                </a:pathLst>
              </a:custGeom>
              <a:noFill/>
              <a:ln w="15081" cap="flat">
                <a:solidFill>
                  <a:srgbClr val="000000"/>
                </a:solid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E9C0FB4-2E5A-419F-93F4-FDE44B0F8783}"/>
                  </a:ext>
                </a:extLst>
              </p:cNvPr>
              <p:cNvSpPr/>
              <p:nvPr/>
            </p:nvSpPr>
            <p:spPr>
              <a:xfrm>
                <a:off x="6669207" y="4090655"/>
                <a:ext cx="44748" cy="87248"/>
              </a:xfrm>
              <a:custGeom>
                <a:avLst/>
                <a:gdLst>
                  <a:gd name="connsiteX0" fmla="*/ 114 w 44748"/>
                  <a:gd name="connsiteY0" fmla="*/ 87249 h 87248"/>
                  <a:gd name="connsiteX1" fmla="*/ 0 w 44748"/>
                  <a:gd name="connsiteY1" fmla="*/ 83344 h 87248"/>
                  <a:gd name="connsiteX2" fmla="*/ 44748 w 44748"/>
                  <a:gd name="connsiteY2" fmla="*/ 0 h 87248"/>
                </a:gdLst>
                <a:ahLst/>
                <a:cxnLst>
                  <a:cxn ang="0">
                    <a:pos x="connsiteX0" y="connsiteY0"/>
                  </a:cxn>
                  <a:cxn ang="0">
                    <a:pos x="connsiteX1" y="connsiteY1"/>
                  </a:cxn>
                  <a:cxn ang="0">
                    <a:pos x="connsiteX2" y="connsiteY2"/>
                  </a:cxn>
                </a:cxnLst>
                <a:rect l="l" t="t" r="r" b="b"/>
                <a:pathLst>
                  <a:path w="44748" h="87248">
                    <a:moveTo>
                      <a:pt x="114" y="87249"/>
                    </a:moveTo>
                    <a:cubicBezTo>
                      <a:pt x="114" y="85954"/>
                      <a:pt x="0" y="84658"/>
                      <a:pt x="0" y="83344"/>
                    </a:cubicBezTo>
                    <a:cubicBezTo>
                      <a:pt x="-16" y="49813"/>
                      <a:pt x="16790" y="18511"/>
                      <a:pt x="44748" y="0"/>
                    </a:cubicBezTo>
                  </a:path>
                </a:pathLst>
              </a:custGeom>
              <a:noFill/>
              <a:ln w="15081" cap="flat">
                <a:solidFill>
                  <a:srgbClr val="000000"/>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A94B0D2-14CC-422E-B87E-2776237E1F2F}"/>
                  </a:ext>
                </a:extLst>
              </p:cNvPr>
              <p:cNvSpPr/>
              <p:nvPr/>
            </p:nvSpPr>
            <p:spPr>
              <a:xfrm>
                <a:off x="6669398" y="4178000"/>
                <a:ext cx="83820" cy="94811"/>
              </a:xfrm>
              <a:custGeom>
                <a:avLst/>
                <a:gdLst>
                  <a:gd name="connsiteX0" fmla="*/ 83820 w 83820"/>
                  <a:gd name="connsiteY0" fmla="*/ 94812 h 94811"/>
                  <a:gd name="connsiteX1" fmla="*/ 0 w 83820"/>
                  <a:gd name="connsiteY1" fmla="*/ 0 h 94811"/>
                </a:gdLst>
                <a:ahLst/>
                <a:cxnLst>
                  <a:cxn ang="0">
                    <a:pos x="connsiteX0" y="connsiteY0"/>
                  </a:cxn>
                  <a:cxn ang="0">
                    <a:pos x="connsiteX1" y="connsiteY1"/>
                  </a:cxn>
                </a:cxnLst>
                <a:rect l="l" t="t" r="r" b="b"/>
                <a:pathLst>
                  <a:path w="83820" h="94811">
                    <a:moveTo>
                      <a:pt x="83820" y="94812"/>
                    </a:moveTo>
                    <a:cubicBezTo>
                      <a:pt x="36895" y="87150"/>
                      <a:pt x="1851" y="47511"/>
                      <a:pt x="0" y="0"/>
                    </a:cubicBezTo>
                  </a:path>
                </a:pathLst>
              </a:custGeom>
              <a:noFill/>
              <a:ln w="15081" cap="flat">
                <a:solidFill>
                  <a:srgbClr val="000000"/>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C063E5B5-B2A0-44FB-B4A2-493A40771331}"/>
                  </a:ext>
                </a:extLst>
              </p:cNvPr>
              <p:cNvSpPr/>
              <p:nvPr/>
            </p:nvSpPr>
            <p:spPr>
              <a:xfrm>
                <a:off x="6795738" y="4144796"/>
                <a:ext cx="73502" cy="125615"/>
              </a:xfrm>
              <a:custGeom>
                <a:avLst/>
                <a:gdLst>
                  <a:gd name="connsiteX0" fmla="*/ 69132 w 73502"/>
                  <a:gd name="connsiteY0" fmla="*/ 0 h 125615"/>
                  <a:gd name="connsiteX1" fmla="*/ 2585 w 73502"/>
                  <a:gd name="connsiteY1" fmla="*/ 124867 h 125615"/>
                  <a:gd name="connsiteX2" fmla="*/ 0 w 73502"/>
                  <a:gd name="connsiteY2" fmla="*/ 125616 h 125615"/>
                </a:gdLst>
                <a:ahLst/>
                <a:cxnLst>
                  <a:cxn ang="0">
                    <a:pos x="connsiteX0" y="connsiteY0"/>
                  </a:cxn>
                  <a:cxn ang="0">
                    <a:pos x="connsiteX1" y="connsiteY1"/>
                  </a:cxn>
                  <a:cxn ang="0">
                    <a:pos x="connsiteX2" y="connsiteY2"/>
                  </a:cxn>
                </a:cxnLst>
                <a:rect l="l" t="t" r="r" b="b"/>
                <a:pathLst>
                  <a:path w="73502" h="125615">
                    <a:moveTo>
                      <a:pt x="69132" y="0"/>
                    </a:moveTo>
                    <a:cubicBezTo>
                      <a:pt x="85237" y="52858"/>
                      <a:pt x="55441" y="108762"/>
                      <a:pt x="2585" y="124867"/>
                    </a:cubicBezTo>
                    <a:cubicBezTo>
                      <a:pt x="1726" y="125128"/>
                      <a:pt x="865" y="125378"/>
                      <a:pt x="0" y="125616"/>
                    </a:cubicBezTo>
                  </a:path>
                </a:pathLst>
              </a:custGeom>
              <a:noFill/>
              <a:ln w="15081" cap="flat">
                <a:solidFill>
                  <a:srgbClr val="000000"/>
                </a:solid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5FAE579B-45F4-4919-9AA6-D44D54B6E963}"/>
                  </a:ext>
                </a:extLst>
              </p:cNvPr>
              <p:cNvSpPr/>
              <p:nvPr/>
            </p:nvSpPr>
            <p:spPr>
              <a:xfrm>
                <a:off x="6840829" y="4104219"/>
                <a:ext cx="24041" cy="40576"/>
              </a:xfrm>
              <a:custGeom>
                <a:avLst/>
                <a:gdLst>
                  <a:gd name="connsiteX0" fmla="*/ 0 w 24041"/>
                  <a:gd name="connsiteY0" fmla="*/ 0 h 40576"/>
                  <a:gd name="connsiteX1" fmla="*/ 24041 w 24041"/>
                  <a:gd name="connsiteY1" fmla="*/ 40577 h 40576"/>
                </a:gdLst>
                <a:ahLst/>
                <a:cxnLst>
                  <a:cxn ang="0">
                    <a:pos x="connsiteX0" y="connsiteY0"/>
                  </a:cxn>
                  <a:cxn ang="0">
                    <a:pos x="connsiteX1" y="connsiteY1"/>
                  </a:cxn>
                </a:cxnLst>
                <a:rect l="l" t="t" r="r" b="b"/>
                <a:pathLst>
                  <a:path w="24041" h="40576">
                    <a:moveTo>
                      <a:pt x="0" y="0"/>
                    </a:moveTo>
                    <a:cubicBezTo>
                      <a:pt x="11133" y="11416"/>
                      <a:pt x="19376" y="25328"/>
                      <a:pt x="24041" y="40577"/>
                    </a:cubicBezTo>
                  </a:path>
                </a:pathLst>
              </a:custGeom>
              <a:noFill/>
              <a:ln w="15081" cap="flat">
                <a:solidFill>
                  <a:srgbClr val="000000"/>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EAE83821-6813-483D-8BBD-D17B5AF5F914}"/>
                  </a:ext>
                </a:extLst>
              </p:cNvPr>
              <p:cNvSpPr/>
              <p:nvPr/>
            </p:nvSpPr>
            <p:spPr>
              <a:xfrm>
                <a:off x="6807720" y="4123841"/>
                <a:ext cx="57150" cy="20955"/>
              </a:xfrm>
              <a:custGeom>
                <a:avLst/>
                <a:gdLst>
                  <a:gd name="connsiteX0" fmla="*/ 57150 w 57150"/>
                  <a:gd name="connsiteY0" fmla="*/ 20955 h 20955"/>
                  <a:gd name="connsiteX1" fmla="*/ 0 w 57150"/>
                  <a:gd name="connsiteY1" fmla="*/ 0 h 20955"/>
                </a:gdLst>
                <a:ahLst/>
                <a:cxnLst>
                  <a:cxn ang="0">
                    <a:pos x="connsiteX0" y="connsiteY0"/>
                  </a:cxn>
                  <a:cxn ang="0">
                    <a:pos x="connsiteX1" y="connsiteY1"/>
                  </a:cxn>
                </a:cxnLst>
                <a:rect l="l" t="t" r="r" b="b"/>
                <a:pathLst>
                  <a:path w="57150" h="20955">
                    <a:moveTo>
                      <a:pt x="57150" y="20955"/>
                    </a:moveTo>
                    <a:cubicBezTo>
                      <a:pt x="39746" y="10109"/>
                      <a:pt x="20290" y="2975"/>
                      <a:pt x="0" y="0"/>
                    </a:cubicBezTo>
                  </a:path>
                </a:pathLst>
              </a:custGeom>
              <a:noFill/>
              <a:ln w="15081" cap="flat">
                <a:solidFill>
                  <a:srgbClr val="000000"/>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A718670B-9B9C-437F-A230-67D2EA2A0232}"/>
                  </a:ext>
                </a:extLst>
              </p:cNvPr>
              <p:cNvSpPr/>
              <p:nvPr/>
            </p:nvSpPr>
            <p:spPr>
              <a:xfrm>
                <a:off x="6669322" y="4144053"/>
                <a:ext cx="38709" cy="33851"/>
              </a:xfrm>
              <a:custGeom>
                <a:avLst/>
                <a:gdLst>
                  <a:gd name="connsiteX0" fmla="*/ 0 w 38709"/>
                  <a:gd name="connsiteY0" fmla="*/ 33852 h 33851"/>
                  <a:gd name="connsiteX1" fmla="*/ 38710 w 38709"/>
                  <a:gd name="connsiteY1" fmla="*/ 0 h 33851"/>
                </a:gdLst>
                <a:ahLst/>
                <a:cxnLst>
                  <a:cxn ang="0">
                    <a:pos x="connsiteX0" y="connsiteY0"/>
                  </a:cxn>
                  <a:cxn ang="0">
                    <a:pos x="connsiteX1" y="connsiteY1"/>
                  </a:cxn>
                </a:cxnLst>
                <a:rect l="l" t="t" r="r" b="b"/>
                <a:pathLst>
                  <a:path w="38709" h="33851">
                    <a:moveTo>
                      <a:pt x="0" y="33852"/>
                    </a:moveTo>
                    <a:cubicBezTo>
                      <a:pt x="10868" y="20433"/>
                      <a:pt x="23962" y="8982"/>
                      <a:pt x="38710" y="0"/>
                    </a:cubicBezTo>
                  </a:path>
                </a:pathLst>
              </a:custGeom>
              <a:noFill/>
              <a:ln w="15081" cap="flat">
                <a:solidFill>
                  <a:srgbClr val="000000"/>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33C9AF37-BD70-4CD8-99A8-BE261C6D0498}"/>
                  </a:ext>
                </a:extLst>
              </p:cNvPr>
              <p:cNvSpPr/>
              <p:nvPr/>
            </p:nvSpPr>
            <p:spPr>
              <a:xfrm>
                <a:off x="6708031" y="4122297"/>
                <a:ext cx="99688" cy="21755"/>
              </a:xfrm>
              <a:custGeom>
                <a:avLst/>
                <a:gdLst>
                  <a:gd name="connsiteX0" fmla="*/ 99689 w 99688"/>
                  <a:gd name="connsiteY0" fmla="*/ 1601 h 21755"/>
                  <a:gd name="connsiteX1" fmla="*/ 0 w 99688"/>
                  <a:gd name="connsiteY1" fmla="*/ 21756 h 21755"/>
                </a:gdLst>
                <a:ahLst/>
                <a:cxnLst>
                  <a:cxn ang="0">
                    <a:pos x="connsiteX0" y="connsiteY0"/>
                  </a:cxn>
                  <a:cxn ang="0">
                    <a:pos x="connsiteX1" y="connsiteY1"/>
                  </a:cxn>
                </a:cxnLst>
                <a:rect l="l" t="t" r="r" b="b"/>
                <a:pathLst>
                  <a:path w="99688" h="21755">
                    <a:moveTo>
                      <a:pt x="99689" y="1601"/>
                    </a:moveTo>
                    <a:cubicBezTo>
                      <a:pt x="65126" y="-3487"/>
                      <a:pt x="29871" y="3640"/>
                      <a:pt x="0" y="21756"/>
                    </a:cubicBezTo>
                  </a:path>
                </a:pathLst>
              </a:custGeom>
              <a:noFill/>
              <a:ln w="15081" cap="flat">
                <a:solidFill>
                  <a:srgbClr val="000000"/>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52F7DBA1-BB14-4B71-9441-7E02F78093D2}"/>
                  </a:ext>
                </a:extLst>
              </p:cNvPr>
              <p:cNvSpPr/>
              <p:nvPr/>
            </p:nvSpPr>
            <p:spPr>
              <a:xfrm>
                <a:off x="6718356" y="4087093"/>
                <a:ext cx="6324" cy="53378"/>
              </a:xfrm>
              <a:custGeom>
                <a:avLst/>
                <a:gdLst>
                  <a:gd name="connsiteX0" fmla="*/ 6325 w 6324"/>
                  <a:gd name="connsiteY0" fmla="*/ 0 h 53378"/>
                  <a:gd name="connsiteX1" fmla="*/ 0 w 6324"/>
                  <a:gd name="connsiteY1" fmla="*/ 43129 h 53378"/>
                  <a:gd name="connsiteX2" fmla="*/ 381 w 6324"/>
                  <a:gd name="connsiteY2" fmla="*/ 53378 h 53378"/>
                </a:gdLst>
                <a:ahLst/>
                <a:cxnLst>
                  <a:cxn ang="0">
                    <a:pos x="connsiteX0" y="connsiteY0"/>
                  </a:cxn>
                  <a:cxn ang="0">
                    <a:pos x="connsiteX1" y="connsiteY1"/>
                  </a:cxn>
                  <a:cxn ang="0">
                    <a:pos x="connsiteX2" y="connsiteY2"/>
                  </a:cxn>
                </a:cxnLst>
                <a:rect l="l" t="t" r="r" b="b"/>
                <a:pathLst>
                  <a:path w="6324" h="53378">
                    <a:moveTo>
                      <a:pt x="6325" y="0"/>
                    </a:moveTo>
                    <a:cubicBezTo>
                      <a:pt x="2127" y="13992"/>
                      <a:pt x="-4" y="28521"/>
                      <a:pt x="0" y="43129"/>
                    </a:cubicBezTo>
                    <a:cubicBezTo>
                      <a:pt x="0" y="46577"/>
                      <a:pt x="152" y="49987"/>
                      <a:pt x="381" y="53378"/>
                    </a:cubicBezTo>
                  </a:path>
                </a:pathLst>
              </a:custGeom>
              <a:noFill/>
              <a:ln w="15081" cap="flat">
                <a:solidFill>
                  <a:srgbClr val="000000"/>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2376F091-B912-4CCE-B55B-C10FF93396FD}"/>
                  </a:ext>
                </a:extLst>
              </p:cNvPr>
              <p:cNvSpPr/>
              <p:nvPr/>
            </p:nvSpPr>
            <p:spPr>
              <a:xfrm>
                <a:off x="6718737" y="4140471"/>
                <a:ext cx="42138" cy="94335"/>
              </a:xfrm>
              <a:custGeom>
                <a:avLst/>
                <a:gdLst>
                  <a:gd name="connsiteX0" fmla="*/ 42139 w 42138"/>
                  <a:gd name="connsiteY0" fmla="*/ 94336 h 94335"/>
                  <a:gd name="connsiteX1" fmla="*/ 0 w 42138"/>
                  <a:gd name="connsiteY1" fmla="*/ 0 h 94335"/>
                </a:gdLst>
                <a:ahLst/>
                <a:cxnLst>
                  <a:cxn ang="0">
                    <a:pos x="connsiteX0" y="connsiteY0"/>
                  </a:cxn>
                  <a:cxn ang="0">
                    <a:pos x="connsiteX1" y="connsiteY1"/>
                  </a:cxn>
                </a:cxnLst>
                <a:rect l="l" t="t" r="r" b="b"/>
                <a:pathLst>
                  <a:path w="42138" h="94335">
                    <a:moveTo>
                      <a:pt x="42139" y="94336"/>
                    </a:moveTo>
                    <a:cubicBezTo>
                      <a:pt x="17327" y="68898"/>
                      <a:pt x="2387" y="35454"/>
                      <a:pt x="0" y="0"/>
                    </a:cubicBezTo>
                  </a:path>
                </a:pathLst>
              </a:custGeom>
              <a:noFill/>
              <a:ln w="15081" cap="flat">
                <a:solidFill>
                  <a:srgbClr val="000000"/>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B919EFD9-F48A-4372-898B-7784D426A124}"/>
                  </a:ext>
                </a:extLst>
              </p:cNvPr>
              <p:cNvSpPr/>
              <p:nvPr/>
            </p:nvSpPr>
            <p:spPr>
              <a:xfrm>
                <a:off x="6760876" y="4234807"/>
                <a:ext cx="45586" cy="32042"/>
              </a:xfrm>
              <a:custGeom>
                <a:avLst/>
                <a:gdLst>
                  <a:gd name="connsiteX0" fmla="*/ 0 w 45586"/>
                  <a:gd name="connsiteY0" fmla="*/ 0 h 32042"/>
                  <a:gd name="connsiteX1" fmla="*/ 45587 w 45586"/>
                  <a:gd name="connsiteY1" fmla="*/ 32042 h 32042"/>
                </a:gdLst>
                <a:ahLst/>
                <a:cxnLst>
                  <a:cxn ang="0">
                    <a:pos x="connsiteX0" y="connsiteY0"/>
                  </a:cxn>
                  <a:cxn ang="0">
                    <a:pos x="connsiteX1" y="connsiteY1"/>
                  </a:cxn>
                </a:cxnLst>
                <a:rect l="l" t="t" r="r" b="b"/>
                <a:pathLst>
                  <a:path w="45586" h="32042">
                    <a:moveTo>
                      <a:pt x="0" y="0"/>
                    </a:moveTo>
                    <a:cubicBezTo>
                      <a:pt x="13066" y="13428"/>
                      <a:pt x="28527" y="24296"/>
                      <a:pt x="45587" y="32042"/>
                    </a:cubicBezTo>
                  </a:path>
                </a:pathLst>
              </a:custGeom>
              <a:noFill/>
              <a:ln w="15081" cap="flat">
                <a:solidFill>
                  <a:srgbClr val="000000"/>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2410732-7036-4182-8BE8-619DFDAECFD2}"/>
                  </a:ext>
                </a:extLst>
              </p:cNvPr>
              <p:cNvSpPr/>
              <p:nvPr/>
            </p:nvSpPr>
            <p:spPr>
              <a:xfrm>
                <a:off x="6750170" y="4123898"/>
                <a:ext cx="57550" cy="114490"/>
              </a:xfrm>
              <a:custGeom>
                <a:avLst/>
                <a:gdLst>
                  <a:gd name="connsiteX0" fmla="*/ 0 w 57550"/>
                  <a:gd name="connsiteY0" fmla="*/ 114490 h 114490"/>
                  <a:gd name="connsiteX1" fmla="*/ 57550 w 57550"/>
                  <a:gd name="connsiteY1" fmla="*/ 0 h 114490"/>
                </a:gdLst>
                <a:ahLst/>
                <a:cxnLst>
                  <a:cxn ang="0">
                    <a:pos x="connsiteX0" y="connsiteY0"/>
                  </a:cxn>
                  <a:cxn ang="0">
                    <a:pos x="connsiteX1" y="connsiteY1"/>
                  </a:cxn>
                </a:cxnLst>
                <a:rect l="l" t="t" r="r" b="b"/>
                <a:pathLst>
                  <a:path w="57550" h="114490">
                    <a:moveTo>
                      <a:pt x="0" y="114490"/>
                    </a:moveTo>
                    <a:cubicBezTo>
                      <a:pt x="1046" y="69628"/>
                      <a:pt x="22170" y="27604"/>
                      <a:pt x="57550" y="0"/>
                    </a:cubicBezTo>
                  </a:path>
                </a:pathLst>
              </a:custGeom>
              <a:noFill/>
              <a:ln w="15081" cap="flat">
                <a:solidFill>
                  <a:srgbClr val="000000"/>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608D6DF4-DED3-4097-B9AA-29CD46423BB8}"/>
                  </a:ext>
                </a:extLst>
              </p:cNvPr>
              <p:cNvSpPr/>
              <p:nvPr/>
            </p:nvSpPr>
            <p:spPr>
              <a:xfrm>
                <a:off x="6807720" y="4104219"/>
                <a:ext cx="33108" cy="19678"/>
              </a:xfrm>
              <a:custGeom>
                <a:avLst/>
                <a:gdLst>
                  <a:gd name="connsiteX0" fmla="*/ 33109 w 33108"/>
                  <a:gd name="connsiteY0" fmla="*/ 0 h 19678"/>
                  <a:gd name="connsiteX1" fmla="*/ 0 w 33108"/>
                  <a:gd name="connsiteY1" fmla="*/ 19679 h 19678"/>
                </a:gdLst>
                <a:ahLst/>
                <a:cxnLst>
                  <a:cxn ang="0">
                    <a:pos x="connsiteX0" y="connsiteY0"/>
                  </a:cxn>
                  <a:cxn ang="0">
                    <a:pos x="connsiteX1" y="connsiteY1"/>
                  </a:cxn>
                </a:cxnLst>
                <a:rect l="l" t="t" r="r" b="b"/>
                <a:pathLst>
                  <a:path w="33108" h="19678">
                    <a:moveTo>
                      <a:pt x="33109" y="0"/>
                    </a:moveTo>
                    <a:cubicBezTo>
                      <a:pt x="21271" y="5106"/>
                      <a:pt x="10142" y="11720"/>
                      <a:pt x="0" y="19679"/>
                    </a:cubicBezTo>
                  </a:path>
                </a:pathLst>
              </a:custGeom>
              <a:noFill/>
              <a:ln w="15081" cap="flat">
                <a:solidFill>
                  <a:srgbClr val="000000"/>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BB5FEE5F-EACF-4891-AF79-8100D0EA6922}"/>
                  </a:ext>
                </a:extLst>
              </p:cNvPr>
              <p:cNvSpPr/>
              <p:nvPr/>
            </p:nvSpPr>
            <p:spPr>
              <a:xfrm>
                <a:off x="6750169" y="4238388"/>
                <a:ext cx="3049" cy="34423"/>
              </a:xfrm>
              <a:custGeom>
                <a:avLst/>
                <a:gdLst>
                  <a:gd name="connsiteX0" fmla="*/ 1 w 3049"/>
                  <a:gd name="connsiteY0" fmla="*/ 0 h 34423"/>
                  <a:gd name="connsiteX1" fmla="*/ 1 w 3049"/>
                  <a:gd name="connsiteY1" fmla="*/ 3658 h 34423"/>
                  <a:gd name="connsiteX2" fmla="*/ 3049 w 3049"/>
                  <a:gd name="connsiteY2" fmla="*/ 34423 h 34423"/>
                </a:gdLst>
                <a:ahLst/>
                <a:cxnLst>
                  <a:cxn ang="0">
                    <a:pos x="connsiteX0" y="connsiteY0"/>
                  </a:cxn>
                  <a:cxn ang="0">
                    <a:pos x="connsiteX1" y="connsiteY1"/>
                  </a:cxn>
                  <a:cxn ang="0">
                    <a:pos x="connsiteX2" y="connsiteY2"/>
                  </a:cxn>
                </a:cxnLst>
                <a:rect l="l" t="t" r="r" b="b"/>
                <a:pathLst>
                  <a:path w="3049" h="34423">
                    <a:moveTo>
                      <a:pt x="1" y="0"/>
                    </a:moveTo>
                    <a:cubicBezTo>
                      <a:pt x="1" y="1219"/>
                      <a:pt x="1" y="2438"/>
                      <a:pt x="1" y="3658"/>
                    </a:cubicBezTo>
                    <a:cubicBezTo>
                      <a:pt x="-41" y="13990"/>
                      <a:pt x="981" y="24300"/>
                      <a:pt x="3049" y="34423"/>
                    </a:cubicBezTo>
                  </a:path>
                </a:pathLst>
              </a:custGeom>
              <a:noFill/>
              <a:ln w="15081" cap="flat">
                <a:solidFill>
                  <a:srgbClr val="000000"/>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22FF6AD1-68CA-4B49-97AB-6AF92BCCEB32}"/>
                  </a:ext>
                </a:extLst>
              </p:cNvPr>
              <p:cNvSpPr/>
              <p:nvPr/>
            </p:nvSpPr>
            <p:spPr>
              <a:xfrm>
                <a:off x="6790899" y="4106219"/>
                <a:ext cx="35699" cy="35699"/>
              </a:xfrm>
              <a:custGeom>
                <a:avLst/>
                <a:gdLst>
                  <a:gd name="connsiteX0" fmla="*/ 35700 w 35699"/>
                  <a:gd name="connsiteY0" fmla="*/ 17850 h 35699"/>
                  <a:gd name="connsiteX1" fmla="*/ 17850 w 35699"/>
                  <a:gd name="connsiteY1" fmla="*/ 35700 h 35699"/>
                  <a:gd name="connsiteX2" fmla="*/ 0 w 35699"/>
                  <a:gd name="connsiteY2" fmla="*/ 17850 h 35699"/>
                  <a:gd name="connsiteX3" fmla="*/ 17850 w 35699"/>
                  <a:gd name="connsiteY3" fmla="*/ 0 h 35699"/>
                  <a:gd name="connsiteX4" fmla="*/ 35700 w 35699"/>
                  <a:gd name="connsiteY4" fmla="*/ 17850 h 3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99" h="35699">
                    <a:moveTo>
                      <a:pt x="35700" y="17850"/>
                    </a:moveTo>
                    <a:cubicBezTo>
                      <a:pt x="35700" y="27708"/>
                      <a:pt x="27708" y="35700"/>
                      <a:pt x="17850" y="35700"/>
                    </a:cubicBezTo>
                    <a:cubicBezTo>
                      <a:pt x="7992" y="35700"/>
                      <a:pt x="0" y="27708"/>
                      <a:pt x="0" y="17850"/>
                    </a:cubicBezTo>
                    <a:cubicBezTo>
                      <a:pt x="0" y="7992"/>
                      <a:pt x="7992" y="0"/>
                      <a:pt x="17850" y="0"/>
                    </a:cubicBezTo>
                    <a:cubicBezTo>
                      <a:pt x="27708" y="0"/>
                      <a:pt x="35700" y="7992"/>
                      <a:pt x="35700" y="17850"/>
                    </a:cubicBezTo>
                    <a:close/>
                  </a:path>
                </a:pathLst>
              </a:custGeom>
              <a:solidFill>
                <a:schemeClr val="accent6"/>
              </a:solidFill>
              <a:ln w="188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2CCAED1D-4483-4F30-9B3B-E20BA37EC343}"/>
                  </a:ext>
                </a:extLst>
              </p:cNvPr>
              <p:cNvSpPr/>
              <p:nvPr/>
            </p:nvSpPr>
            <p:spPr>
              <a:xfrm>
                <a:off x="6699897" y="4120545"/>
                <a:ext cx="35699" cy="35699"/>
              </a:xfrm>
              <a:custGeom>
                <a:avLst/>
                <a:gdLst>
                  <a:gd name="connsiteX0" fmla="*/ 35700 w 35699"/>
                  <a:gd name="connsiteY0" fmla="*/ 17850 h 35699"/>
                  <a:gd name="connsiteX1" fmla="*/ 17850 w 35699"/>
                  <a:gd name="connsiteY1" fmla="*/ 35700 h 35699"/>
                  <a:gd name="connsiteX2" fmla="*/ 0 w 35699"/>
                  <a:gd name="connsiteY2" fmla="*/ 17850 h 35699"/>
                  <a:gd name="connsiteX3" fmla="*/ 17850 w 35699"/>
                  <a:gd name="connsiteY3" fmla="*/ 0 h 35699"/>
                  <a:gd name="connsiteX4" fmla="*/ 35700 w 35699"/>
                  <a:gd name="connsiteY4" fmla="*/ 17850 h 3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99" h="35699">
                    <a:moveTo>
                      <a:pt x="35700" y="17850"/>
                    </a:moveTo>
                    <a:cubicBezTo>
                      <a:pt x="35700" y="27708"/>
                      <a:pt x="27708" y="35700"/>
                      <a:pt x="17850" y="35700"/>
                    </a:cubicBezTo>
                    <a:cubicBezTo>
                      <a:pt x="7992" y="35700"/>
                      <a:pt x="0" y="27708"/>
                      <a:pt x="0" y="17850"/>
                    </a:cubicBezTo>
                    <a:cubicBezTo>
                      <a:pt x="0" y="7992"/>
                      <a:pt x="7992" y="0"/>
                      <a:pt x="17850" y="0"/>
                    </a:cubicBezTo>
                    <a:cubicBezTo>
                      <a:pt x="27708" y="0"/>
                      <a:pt x="35700" y="7992"/>
                      <a:pt x="35700" y="17850"/>
                    </a:cubicBezTo>
                    <a:close/>
                  </a:path>
                </a:pathLst>
              </a:custGeom>
              <a:solidFill>
                <a:schemeClr val="accent6"/>
              </a:solidFill>
              <a:ln w="188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C98B3A78-030A-4D9C-983B-F1ADE5F652AC}"/>
                  </a:ext>
                </a:extLst>
              </p:cNvPr>
              <p:cNvSpPr/>
              <p:nvPr/>
            </p:nvSpPr>
            <p:spPr>
              <a:xfrm>
                <a:off x="6731958" y="4209699"/>
                <a:ext cx="35699" cy="35699"/>
              </a:xfrm>
              <a:custGeom>
                <a:avLst/>
                <a:gdLst>
                  <a:gd name="connsiteX0" fmla="*/ 35700 w 35699"/>
                  <a:gd name="connsiteY0" fmla="*/ 17850 h 35699"/>
                  <a:gd name="connsiteX1" fmla="*/ 17850 w 35699"/>
                  <a:gd name="connsiteY1" fmla="*/ 35700 h 35699"/>
                  <a:gd name="connsiteX2" fmla="*/ 0 w 35699"/>
                  <a:gd name="connsiteY2" fmla="*/ 17850 h 35699"/>
                  <a:gd name="connsiteX3" fmla="*/ 17850 w 35699"/>
                  <a:gd name="connsiteY3" fmla="*/ 0 h 35699"/>
                  <a:gd name="connsiteX4" fmla="*/ 35700 w 35699"/>
                  <a:gd name="connsiteY4" fmla="*/ 17850 h 3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99" h="35699">
                    <a:moveTo>
                      <a:pt x="35700" y="17850"/>
                    </a:moveTo>
                    <a:cubicBezTo>
                      <a:pt x="35700" y="27708"/>
                      <a:pt x="27708" y="35700"/>
                      <a:pt x="17850" y="35700"/>
                    </a:cubicBezTo>
                    <a:cubicBezTo>
                      <a:pt x="7992" y="35700"/>
                      <a:pt x="0" y="27708"/>
                      <a:pt x="0" y="17850"/>
                    </a:cubicBezTo>
                    <a:cubicBezTo>
                      <a:pt x="0" y="7992"/>
                      <a:pt x="7992" y="0"/>
                      <a:pt x="17850" y="0"/>
                    </a:cubicBezTo>
                    <a:cubicBezTo>
                      <a:pt x="27708" y="0"/>
                      <a:pt x="35700" y="7992"/>
                      <a:pt x="35700" y="17850"/>
                    </a:cubicBezTo>
                    <a:close/>
                  </a:path>
                </a:pathLst>
              </a:custGeom>
              <a:solidFill>
                <a:schemeClr val="accent6"/>
              </a:solidFill>
              <a:ln w="188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16683535-031E-412F-B425-929C2FD020E1}"/>
                  </a:ext>
                </a:extLst>
              </p:cNvPr>
              <p:cNvSpPr/>
              <p:nvPr/>
            </p:nvSpPr>
            <p:spPr>
              <a:xfrm>
                <a:off x="6609581" y="4011293"/>
                <a:ext cx="323907" cy="323088"/>
              </a:xfrm>
              <a:custGeom>
                <a:avLst/>
                <a:gdLst>
                  <a:gd name="connsiteX0" fmla="*/ 323907 w 323907"/>
                  <a:gd name="connsiteY0" fmla="*/ 183071 h 323088"/>
                  <a:gd name="connsiteX1" fmla="*/ 323907 w 323907"/>
                  <a:gd name="connsiteY1" fmla="*/ 139713 h 323088"/>
                  <a:gd name="connsiteX2" fmla="*/ 280435 w 323907"/>
                  <a:gd name="connsiteY2" fmla="*/ 112490 h 323088"/>
                  <a:gd name="connsiteX3" fmla="*/ 291979 w 323907"/>
                  <a:gd name="connsiteY3" fmla="*/ 62617 h 323088"/>
                  <a:gd name="connsiteX4" fmla="*/ 261214 w 323907"/>
                  <a:gd name="connsiteY4" fmla="*/ 31928 h 323088"/>
                  <a:gd name="connsiteX5" fmla="*/ 211188 w 323907"/>
                  <a:gd name="connsiteY5" fmla="*/ 43358 h 323088"/>
                  <a:gd name="connsiteX6" fmla="*/ 183890 w 323907"/>
                  <a:gd name="connsiteY6" fmla="*/ 0 h 323088"/>
                  <a:gd name="connsiteX7" fmla="*/ 140075 w 323907"/>
                  <a:gd name="connsiteY7" fmla="*/ 0 h 323088"/>
                  <a:gd name="connsiteX8" fmla="*/ 113138 w 323907"/>
                  <a:gd name="connsiteY8" fmla="*/ 43358 h 323088"/>
                  <a:gd name="connsiteX9" fmla="*/ 62732 w 323907"/>
                  <a:gd name="connsiteY9" fmla="*/ 31928 h 323088"/>
                  <a:gd name="connsiteX10" fmla="*/ 31928 w 323907"/>
                  <a:gd name="connsiteY10" fmla="*/ 62617 h 323088"/>
                  <a:gd name="connsiteX11" fmla="*/ 43453 w 323907"/>
                  <a:gd name="connsiteY11" fmla="*/ 112490 h 323088"/>
                  <a:gd name="connsiteX12" fmla="*/ 0 w 323907"/>
                  <a:gd name="connsiteY12" fmla="*/ 139713 h 323088"/>
                  <a:gd name="connsiteX13" fmla="*/ 0 w 323907"/>
                  <a:gd name="connsiteY13" fmla="*/ 183071 h 323088"/>
                  <a:gd name="connsiteX14" fmla="*/ 43453 w 323907"/>
                  <a:gd name="connsiteY14" fmla="*/ 210312 h 323088"/>
                  <a:gd name="connsiteX15" fmla="*/ 31928 w 323907"/>
                  <a:gd name="connsiteY15" fmla="*/ 260185 h 323088"/>
                  <a:gd name="connsiteX16" fmla="*/ 62713 w 323907"/>
                  <a:gd name="connsiteY16" fmla="*/ 290874 h 323088"/>
                  <a:gd name="connsiteX17" fmla="*/ 113119 w 323907"/>
                  <a:gd name="connsiteY17" fmla="*/ 279749 h 323088"/>
                  <a:gd name="connsiteX18" fmla="*/ 140056 w 323907"/>
                  <a:gd name="connsiteY18" fmla="*/ 323088 h 323088"/>
                  <a:gd name="connsiteX19" fmla="*/ 183871 w 323907"/>
                  <a:gd name="connsiteY19" fmla="*/ 323088 h 323088"/>
                  <a:gd name="connsiteX20" fmla="*/ 211169 w 323907"/>
                  <a:gd name="connsiteY20" fmla="*/ 279749 h 323088"/>
                  <a:gd name="connsiteX21" fmla="*/ 261195 w 323907"/>
                  <a:gd name="connsiteY21" fmla="*/ 290874 h 323088"/>
                  <a:gd name="connsiteX22" fmla="*/ 291960 w 323907"/>
                  <a:gd name="connsiteY22" fmla="*/ 260185 h 323088"/>
                  <a:gd name="connsiteX23" fmla="*/ 280416 w 323907"/>
                  <a:gd name="connsiteY23" fmla="*/ 210312 h 323088"/>
                  <a:gd name="connsiteX24" fmla="*/ 323907 w 323907"/>
                  <a:gd name="connsiteY24" fmla="*/ 183071 h 32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907" h="323088">
                    <a:moveTo>
                      <a:pt x="323907" y="183071"/>
                    </a:moveTo>
                    <a:lnTo>
                      <a:pt x="323907" y="139713"/>
                    </a:lnTo>
                    <a:cubicBezTo>
                      <a:pt x="301600" y="131674"/>
                      <a:pt x="287712" y="129750"/>
                      <a:pt x="280435" y="112490"/>
                    </a:cubicBezTo>
                    <a:cubicBezTo>
                      <a:pt x="273520" y="95231"/>
                      <a:pt x="281978" y="83706"/>
                      <a:pt x="291979" y="62617"/>
                    </a:cubicBezTo>
                    <a:lnTo>
                      <a:pt x="261214" y="31928"/>
                    </a:lnTo>
                    <a:cubicBezTo>
                      <a:pt x="240049" y="41891"/>
                      <a:pt x="228124" y="50330"/>
                      <a:pt x="211188" y="43358"/>
                    </a:cubicBezTo>
                    <a:cubicBezTo>
                      <a:pt x="193891" y="36062"/>
                      <a:pt x="191567" y="21869"/>
                      <a:pt x="183890" y="0"/>
                    </a:cubicBezTo>
                    <a:lnTo>
                      <a:pt x="140075" y="0"/>
                    </a:lnTo>
                    <a:cubicBezTo>
                      <a:pt x="132455" y="21869"/>
                      <a:pt x="130073" y="36062"/>
                      <a:pt x="113138" y="43358"/>
                    </a:cubicBezTo>
                    <a:cubicBezTo>
                      <a:pt x="95822" y="50254"/>
                      <a:pt x="84296" y="41815"/>
                      <a:pt x="62732" y="31928"/>
                    </a:cubicBezTo>
                    <a:lnTo>
                      <a:pt x="31928" y="62617"/>
                    </a:lnTo>
                    <a:cubicBezTo>
                      <a:pt x="41929" y="83706"/>
                      <a:pt x="50787" y="95231"/>
                      <a:pt x="43453" y="112490"/>
                    </a:cubicBezTo>
                    <a:cubicBezTo>
                      <a:pt x="36538" y="129750"/>
                      <a:pt x="21927" y="131674"/>
                      <a:pt x="0" y="139713"/>
                    </a:cubicBezTo>
                    <a:lnTo>
                      <a:pt x="0" y="183071"/>
                    </a:lnTo>
                    <a:cubicBezTo>
                      <a:pt x="21927" y="191129"/>
                      <a:pt x="36538" y="193434"/>
                      <a:pt x="43453" y="210312"/>
                    </a:cubicBezTo>
                    <a:cubicBezTo>
                      <a:pt x="50787" y="227571"/>
                      <a:pt x="41929" y="239459"/>
                      <a:pt x="31928" y="260185"/>
                    </a:cubicBezTo>
                    <a:lnTo>
                      <a:pt x="62713" y="290874"/>
                    </a:lnTo>
                    <a:cubicBezTo>
                      <a:pt x="83877" y="280892"/>
                      <a:pt x="95802" y="272453"/>
                      <a:pt x="113119" y="279749"/>
                    </a:cubicBezTo>
                    <a:cubicBezTo>
                      <a:pt x="130054" y="286645"/>
                      <a:pt x="132340" y="300838"/>
                      <a:pt x="140056" y="323088"/>
                    </a:cubicBezTo>
                    <a:lnTo>
                      <a:pt x="183871" y="323088"/>
                    </a:lnTo>
                    <a:cubicBezTo>
                      <a:pt x="191491" y="300838"/>
                      <a:pt x="193872" y="286645"/>
                      <a:pt x="211169" y="279749"/>
                    </a:cubicBezTo>
                    <a:cubicBezTo>
                      <a:pt x="228105" y="272453"/>
                      <a:pt x="239649" y="280892"/>
                      <a:pt x="261195" y="290874"/>
                    </a:cubicBezTo>
                    <a:lnTo>
                      <a:pt x="291960" y="260185"/>
                    </a:lnTo>
                    <a:cubicBezTo>
                      <a:pt x="281959" y="239078"/>
                      <a:pt x="273501" y="227571"/>
                      <a:pt x="280416" y="210312"/>
                    </a:cubicBezTo>
                    <a:cubicBezTo>
                      <a:pt x="287750" y="193434"/>
                      <a:pt x="301981" y="191129"/>
                      <a:pt x="323907" y="183071"/>
                    </a:cubicBezTo>
                    <a:close/>
                  </a:path>
                </a:pathLst>
              </a:custGeom>
              <a:noFill/>
              <a:ln w="15081" cap="flat">
                <a:solidFill>
                  <a:srgbClr val="000000"/>
                </a:solidFill>
                <a:prstDash val="solid"/>
                <a:miter/>
              </a:ln>
            </p:spPr>
            <p:txBody>
              <a:bodyPr rtlCol="0" anchor="ctr"/>
              <a:lstStyle/>
              <a:p>
                <a:endParaRPr lang="en-US"/>
              </a:p>
            </p:txBody>
          </p:sp>
        </p:grpSp>
        <p:sp>
          <p:nvSpPr>
            <p:cNvPr id="265" name="TextBox 255">
              <a:extLst>
                <a:ext uri="{FF2B5EF4-FFF2-40B4-BE49-F238E27FC236}">
                  <a16:creationId xmlns:a16="http://schemas.microsoft.com/office/drawing/2014/main" id="{C985D487-F283-4FBA-836A-86FCBA415979}"/>
                </a:ext>
              </a:extLst>
            </p:cNvPr>
            <p:cNvSpPr txBox="1">
              <a:spLocks noChangeArrowheads="1"/>
            </p:cNvSpPr>
            <p:nvPr/>
          </p:nvSpPr>
          <p:spPr bwMode="auto">
            <a:xfrm>
              <a:off x="6426522" y="4346526"/>
              <a:ext cx="715888" cy="23083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rtlCol="0">
              <a:spAutoFit/>
            </a:bodyPr>
            <a:lstStyle>
              <a:defPPr>
                <a:defRPr lang="en-US"/>
              </a:defPPr>
              <a:lvl1pPr algn="ctr">
                <a:defRPr sz="900" b="1"/>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FortiWeb</a:t>
              </a:r>
            </a:p>
          </p:txBody>
        </p:sp>
      </p:grpSp>
      <p:grpSp>
        <p:nvGrpSpPr>
          <p:cNvPr id="261" name="Group 260">
            <a:extLst>
              <a:ext uri="{FF2B5EF4-FFF2-40B4-BE49-F238E27FC236}">
                <a16:creationId xmlns:a16="http://schemas.microsoft.com/office/drawing/2014/main" id="{864B3F8B-AFBF-4C32-B175-5F407D660B91}"/>
              </a:ext>
            </a:extLst>
          </p:cNvPr>
          <p:cNvGrpSpPr/>
          <p:nvPr/>
        </p:nvGrpSpPr>
        <p:grpSpPr>
          <a:xfrm>
            <a:off x="6523253" y="3290853"/>
            <a:ext cx="512961" cy="596384"/>
            <a:chOff x="6485158" y="2363785"/>
            <a:chExt cx="512961" cy="596384"/>
          </a:xfrm>
        </p:grpSpPr>
        <p:pic>
          <p:nvPicPr>
            <p:cNvPr id="262" name="Graphic 4">
              <a:extLst>
                <a:ext uri="{FF2B5EF4-FFF2-40B4-BE49-F238E27FC236}">
                  <a16:creationId xmlns:a16="http://schemas.microsoft.com/office/drawing/2014/main" id="{8157A910-68BF-46F1-B1CD-E63F91A07E27}"/>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564858" y="2363785"/>
              <a:ext cx="363027" cy="363027"/>
            </a:xfrm>
            <a:prstGeom prst="rect">
              <a:avLst/>
            </a:prstGeom>
          </p:spPr>
        </p:pic>
        <p:sp>
          <p:nvSpPr>
            <p:cNvPr id="263" name="Rectangle 262">
              <a:extLst>
                <a:ext uri="{FF2B5EF4-FFF2-40B4-BE49-F238E27FC236}">
                  <a16:creationId xmlns:a16="http://schemas.microsoft.com/office/drawing/2014/main" id="{25665061-9D5F-43F7-9AA8-C94C6E644104}"/>
                </a:ext>
              </a:extLst>
            </p:cNvPr>
            <p:cNvSpPr/>
            <p:nvPr/>
          </p:nvSpPr>
          <p:spPr>
            <a:xfrm>
              <a:off x="6485158" y="2729337"/>
              <a:ext cx="512961" cy="230832"/>
            </a:xfrm>
            <a:prstGeom prst="rect">
              <a:avLst/>
            </a:prstGeom>
          </p:spPr>
          <p:txBody>
            <a:bodyPr wrap="none" lIns="0" rIns="0">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Arial" panose="020B0604020202020204"/>
                </a:rPr>
                <a:t>FortiGate</a:t>
              </a:r>
            </a:p>
          </p:txBody>
        </p:sp>
      </p:grpSp>
      <p:grpSp>
        <p:nvGrpSpPr>
          <p:cNvPr id="281" name="Group 280">
            <a:extLst>
              <a:ext uri="{FF2B5EF4-FFF2-40B4-BE49-F238E27FC236}">
                <a16:creationId xmlns:a16="http://schemas.microsoft.com/office/drawing/2014/main" id="{5AFC3743-F351-4DB4-BBD4-EB3D345E8B00}"/>
              </a:ext>
            </a:extLst>
          </p:cNvPr>
          <p:cNvGrpSpPr/>
          <p:nvPr/>
        </p:nvGrpSpPr>
        <p:grpSpPr>
          <a:xfrm>
            <a:off x="9122263" y="1168133"/>
            <a:ext cx="864442" cy="1576119"/>
            <a:chOff x="9089210" y="2147555"/>
            <a:chExt cx="864442" cy="1576119"/>
          </a:xfrm>
        </p:grpSpPr>
        <p:grpSp>
          <p:nvGrpSpPr>
            <p:cNvPr id="282" name="Group 281">
              <a:extLst>
                <a:ext uri="{FF2B5EF4-FFF2-40B4-BE49-F238E27FC236}">
                  <a16:creationId xmlns:a16="http://schemas.microsoft.com/office/drawing/2014/main" id="{D873BB42-526B-461F-AF62-1D5741FECE5A}"/>
                </a:ext>
              </a:extLst>
            </p:cNvPr>
            <p:cNvGrpSpPr/>
            <p:nvPr/>
          </p:nvGrpSpPr>
          <p:grpSpPr>
            <a:xfrm>
              <a:off x="9089210" y="2702171"/>
              <a:ext cx="835485" cy="462389"/>
              <a:chOff x="7593991" y="3122635"/>
              <a:chExt cx="835485" cy="462389"/>
            </a:xfrm>
          </p:grpSpPr>
          <p:sp>
            <p:nvSpPr>
              <p:cNvPr id="289" name="Rectangle 288">
                <a:extLst>
                  <a:ext uri="{FF2B5EF4-FFF2-40B4-BE49-F238E27FC236}">
                    <a16:creationId xmlns:a16="http://schemas.microsoft.com/office/drawing/2014/main" id="{52319D14-601B-4EBF-B216-6B369462ABA1}"/>
                  </a:ext>
                </a:extLst>
              </p:cNvPr>
              <p:cNvSpPr/>
              <p:nvPr/>
            </p:nvSpPr>
            <p:spPr>
              <a:xfrm>
                <a:off x="7593991" y="3369580"/>
                <a:ext cx="835485" cy="215444"/>
              </a:xfrm>
              <a:prstGeom prst="rect">
                <a:avLst/>
              </a:prstGeom>
            </p:spPr>
            <p:txBody>
              <a:bodyPr wrap="none">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Arial" panose="020B0604020202020204"/>
                  </a:rPr>
                  <a:t>FortiManager</a:t>
                </a:r>
              </a:p>
            </p:txBody>
          </p:sp>
          <p:pic>
            <p:nvPicPr>
              <p:cNvPr id="290" name="Picture 175">
                <a:extLst>
                  <a:ext uri="{FF2B5EF4-FFF2-40B4-BE49-F238E27FC236}">
                    <a16:creationId xmlns:a16="http://schemas.microsoft.com/office/drawing/2014/main" id="{B5F1A74A-A5C7-4395-AF55-74971BFB38DB}"/>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bwMode="auto">
              <a:xfrm>
                <a:off x="7851015" y="3122635"/>
                <a:ext cx="274320" cy="27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83" name="Group 282">
              <a:extLst>
                <a:ext uri="{FF2B5EF4-FFF2-40B4-BE49-F238E27FC236}">
                  <a16:creationId xmlns:a16="http://schemas.microsoft.com/office/drawing/2014/main" id="{BB889F91-2299-4B5F-9C6A-42CB3F00601F}"/>
                </a:ext>
              </a:extLst>
            </p:cNvPr>
            <p:cNvGrpSpPr/>
            <p:nvPr/>
          </p:nvGrpSpPr>
          <p:grpSpPr>
            <a:xfrm>
              <a:off x="9111755" y="3315339"/>
              <a:ext cx="841897" cy="408335"/>
              <a:chOff x="7668972" y="2460748"/>
              <a:chExt cx="841897" cy="408335"/>
            </a:xfrm>
          </p:grpSpPr>
          <p:sp>
            <p:nvSpPr>
              <p:cNvPr id="287" name="Rectangle 286">
                <a:extLst>
                  <a:ext uri="{FF2B5EF4-FFF2-40B4-BE49-F238E27FC236}">
                    <a16:creationId xmlns:a16="http://schemas.microsoft.com/office/drawing/2014/main" id="{09F9DA08-6952-4376-A0D6-02CF6530821E}"/>
                  </a:ext>
                </a:extLst>
              </p:cNvPr>
              <p:cNvSpPr/>
              <p:nvPr/>
            </p:nvSpPr>
            <p:spPr>
              <a:xfrm>
                <a:off x="7668972" y="2653639"/>
                <a:ext cx="841897" cy="215444"/>
              </a:xfrm>
              <a:prstGeom prst="rect">
                <a:avLst/>
              </a:prstGeom>
            </p:spPr>
            <p:txBody>
              <a:bodyPr wrap="none">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000000"/>
                    </a:solidFill>
                    <a:effectLst/>
                    <a:uLnTx/>
                    <a:uFillTx/>
                    <a:latin typeface="Arial" panose="020B0604020202020204"/>
                  </a:rPr>
                  <a:t>FortiAnalyzer</a:t>
                </a:r>
              </a:p>
            </p:txBody>
          </p:sp>
          <p:pic>
            <p:nvPicPr>
              <p:cNvPr id="288" name="Graphic 14">
                <a:extLst>
                  <a:ext uri="{FF2B5EF4-FFF2-40B4-BE49-F238E27FC236}">
                    <a16:creationId xmlns:a16="http://schemas.microsoft.com/office/drawing/2014/main" id="{60B02426-1432-4018-B401-F06998B61D23}"/>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27009" y="2460748"/>
                <a:ext cx="274320" cy="274320"/>
              </a:xfrm>
              <a:prstGeom prst="rect">
                <a:avLst/>
              </a:prstGeom>
            </p:spPr>
          </p:pic>
        </p:grpSp>
        <p:grpSp>
          <p:nvGrpSpPr>
            <p:cNvPr id="284" name="Group 283">
              <a:extLst>
                <a:ext uri="{FF2B5EF4-FFF2-40B4-BE49-F238E27FC236}">
                  <a16:creationId xmlns:a16="http://schemas.microsoft.com/office/drawing/2014/main" id="{B2ABA404-85B3-40F6-9096-9328250EEFDD}"/>
                </a:ext>
              </a:extLst>
            </p:cNvPr>
            <p:cNvGrpSpPr/>
            <p:nvPr/>
          </p:nvGrpSpPr>
          <p:grpSpPr>
            <a:xfrm>
              <a:off x="9232996" y="2147555"/>
              <a:ext cx="547913" cy="388449"/>
              <a:chOff x="11120212" y="470083"/>
              <a:chExt cx="547913" cy="388449"/>
            </a:xfrm>
          </p:grpSpPr>
          <p:sp>
            <p:nvSpPr>
              <p:cNvPr id="285" name="TextBox 255">
                <a:extLst>
                  <a:ext uri="{FF2B5EF4-FFF2-40B4-BE49-F238E27FC236}">
                    <a16:creationId xmlns:a16="http://schemas.microsoft.com/office/drawing/2014/main" id="{DDE09A47-CB9A-4E42-8BA0-81D20F95BB6C}"/>
                  </a:ext>
                </a:extLst>
              </p:cNvPr>
              <p:cNvSpPr txBox="1">
                <a:spLocks noChangeArrowheads="1"/>
              </p:cNvSpPr>
              <p:nvPr/>
            </p:nvSpPr>
            <p:spPr bwMode="auto">
              <a:xfrm>
                <a:off x="11120212" y="735421"/>
                <a:ext cx="54791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b="1" err="1">
                    <a:cs typeface="Helvetica 55 Roman" charset="0"/>
                  </a:rPr>
                  <a:t>FortiSIEM</a:t>
                </a:r>
                <a:endParaRPr lang="en-US" sz="1100" b="1">
                  <a:cs typeface="Helvetica 55 Roman" charset="0"/>
                </a:endParaRPr>
              </a:p>
            </p:txBody>
          </p:sp>
          <p:pic>
            <p:nvPicPr>
              <p:cNvPr id="286" name="Picture 159">
                <a:extLst>
                  <a:ext uri="{FF2B5EF4-FFF2-40B4-BE49-F238E27FC236}">
                    <a16:creationId xmlns:a16="http://schemas.microsoft.com/office/drawing/2014/main" id="{6BC963DF-0B24-4E00-9209-A5C8C062C62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257008" y="470083"/>
                <a:ext cx="274320" cy="274320"/>
              </a:xfrm>
              <a:prstGeom prst="rect">
                <a:avLst/>
              </a:prstGeom>
            </p:spPr>
          </p:pic>
        </p:grpSp>
      </p:grpSp>
      <p:grpSp>
        <p:nvGrpSpPr>
          <p:cNvPr id="301" name="Group 300">
            <a:extLst>
              <a:ext uri="{FF2B5EF4-FFF2-40B4-BE49-F238E27FC236}">
                <a16:creationId xmlns:a16="http://schemas.microsoft.com/office/drawing/2014/main" id="{2D2A61DD-071C-4FEB-B9E8-ACA874F7CC55}"/>
              </a:ext>
            </a:extLst>
          </p:cNvPr>
          <p:cNvGrpSpPr/>
          <p:nvPr/>
        </p:nvGrpSpPr>
        <p:grpSpPr>
          <a:xfrm>
            <a:off x="7179649" y="3290853"/>
            <a:ext cx="621524" cy="557549"/>
            <a:chOff x="8080438" y="3228798"/>
            <a:chExt cx="621524" cy="557549"/>
          </a:xfrm>
        </p:grpSpPr>
        <p:pic>
          <p:nvPicPr>
            <p:cNvPr id="291" name="Graphic 20">
              <a:extLst>
                <a:ext uri="{FF2B5EF4-FFF2-40B4-BE49-F238E27FC236}">
                  <a16:creationId xmlns:a16="http://schemas.microsoft.com/office/drawing/2014/main" id="{1243933D-E1DA-49B9-86FE-4B4101440D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8322" y="3228798"/>
              <a:ext cx="365757" cy="365760"/>
            </a:xfrm>
            <a:prstGeom prst="rect">
              <a:avLst/>
            </a:prstGeom>
          </p:spPr>
        </p:pic>
        <p:sp>
          <p:nvSpPr>
            <p:cNvPr id="292" name="TextBox 291">
              <a:extLst>
                <a:ext uri="{FF2B5EF4-FFF2-40B4-BE49-F238E27FC236}">
                  <a16:creationId xmlns:a16="http://schemas.microsoft.com/office/drawing/2014/main" id="{98DE8C3E-4ADE-4478-A192-217B2C7EC18D}"/>
                </a:ext>
              </a:extLst>
            </p:cNvPr>
            <p:cNvSpPr txBox="1"/>
            <p:nvPr/>
          </p:nvSpPr>
          <p:spPr>
            <a:xfrm>
              <a:off x="8080438" y="3647848"/>
              <a:ext cx="621524" cy="138499"/>
            </a:xfrm>
            <a:prstGeom prst="rect">
              <a:avLst/>
            </a:prstGeom>
            <a:noFill/>
          </p:spPr>
          <p:txBody>
            <a:bodyPr wrap="square" lIns="0" tIns="0" rIns="0" bIns="0" rtlCol="0">
              <a:spAutoFit/>
            </a:bodyPr>
            <a:lstStyle/>
            <a:p>
              <a:pPr algn="ctr"/>
              <a:r>
                <a:rPr lang="en-US" sz="900" b="1"/>
                <a:t>FortiMail</a:t>
              </a:r>
            </a:p>
          </p:txBody>
        </p:sp>
      </p:grpSp>
      <p:grpSp>
        <p:nvGrpSpPr>
          <p:cNvPr id="295" name="Group 294">
            <a:extLst>
              <a:ext uri="{FF2B5EF4-FFF2-40B4-BE49-F238E27FC236}">
                <a16:creationId xmlns:a16="http://schemas.microsoft.com/office/drawing/2014/main" id="{3CE0872B-AD02-46FE-AE67-F27B61C27627}"/>
              </a:ext>
            </a:extLst>
          </p:cNvPr>
          <p:cNvGrpSpPr/>
          <p:nvPr/>
        </p:nvGrpSpPr>
        <p:grpSpPr>
          <a:xfrm>
            <a:off x="7236471" y="4165592"/>
            <a:ext cx="743793" cy="568671"/>
            <a:chOff x="8102582" y="4081803"/>
            <a:chExt cx="743793" cy="568671"/>
          </a:xfrm>
        </p:grpSpPr>
        <p:sp>
          <p:nvSpPr>
            <p:cNvPr id="293" name="Rectangle 292">
              <a:extLst>
                <a:ext uri="{FF2B5EF4-FFF2-40B4-BE49-F238E27FC236}">
                  <a16:creationId xmlns:a16="http://schemas.microsoft.com/office/drawing/2014/main" id="{8F25686A-270D-4F19-8E4C-B3CF23D6B82C}"/>
                </a:ext>
              </a:extLst>
            </p:cNvPr>
            <p:cNvSpPr/>
            <p:nvPr/>
          </p:nvSpPr>
          <p:spPr>
            <a:xfrm>
              <a:off x="8102582" y="4419642"/>
              <a:ext cx="743793" cy="230832"/>
            </a:xfrm>
            <a:prstGeom prst="rect">
              <a:avLst/>
            </a:prstGeom>
          </p:spPr>
          <p:txBody>
            <a:bodyPr wrap="none" lIns="0" rIns="0">
              <a:spAutoFit/>
            </a:bodyPr>
            <a:lstStyle/>
            <a:p>
              <a:pPr marL="0" marR="0" lvl="0" indent="0" algn="ctr" defTabSz="91386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Arial" panose="020B0604020202020204"/>
                </a:rPr>
                <a:t>FortiSandbox</a:t>
              </a:r>
              <a:endParaRPr kumimoji="0" lang="en-US" sz="800" b="1" i="0" u="none" strike="noStrike" kern="0" cap="none" spc="0" normalizeH="0" baseline="0" noProof="0">
                <a:ln>
                  <a:noFill/>
                </a:ln>
                <a:solidFill>
                  <a:srgbClr val="000000"/>
                </a:solidFill>
                <a:effectLst/>
                <a:uLnTx/>
                <a:uFillTx/>
                <a:latin typeface="Arial" panose="020B0604020202020204"/>
              </a:endParaRPr>
            </a:p>
          </p:txBody>
        </p:sp>
        <p:pic>
          <p:nvPicPr>
            <p:cNvPr id="294" name="Picture 177">
              <a:extLst>
                <a:ext uri="{FF2B5EF4-FFF2-40B4-BE49-F238E27FC236}">
                  <a16:creationId xmlns:a16="http://schemas.microsoft.com/office/drawing/2014/main" id="{55615CEB-FAE6-4B2E-BB65-B94D02E4CF4D}"/>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8291598" y="4081803"/>
              <a:ext cx="365760" cy="365760"/>
            </a:xfrm>
            <a:prstGeom prst="rect">
              <a:avLst/>
            </a:prstGeom>
            <a:noFill/>
            <a:ln>
              <a:noFill/>
            </a:ln>
          </p:spPr>
        </p:pic>
      </p:grpSp>
      <p:grpSp>
        <p:nvGrpSpPr>
          <p:cNvPr id="303" name="Group 302">
            <a:extLst>
              <a:ext uri="{FF2B5EF4-FFF2-40B4-BE49-F238E27FC236}">
                <a16:creationId xmlns:a16="http://schemas.microsoft.com/office/drawing/2014/main" id="{9AC89ADD-DE9C-46FE-B938-B54A1DB28D2F}"/>
              </a:ext>
            </a:extLst>
          </p:cNvPr>
          <p:cNvGrpSpPr/>
          <p:nvPr/>
        </p:nvGrpSpPr>
        <p:grpSpPr>
          <a:xfrm>
            <a:off x="7988428" y="3290853"/>
            <a:ext cx="908397" cy="615133"/>
            <a:chOff x="8711463" y="3313614"/>
            <a:chExt cx="908397" cy="615133"/>
          </a:xfrm>
        </p:grpSpPr>
        <p:sp>
          <p:nvSpPr>
            <p:cNvPr id="296" name="TextBox 212">
              <a:extLst>
                <a:ext uri="{FF2B5EF4-FFF2-40B4-BE49-F238E27FC236}">
                  <a16:creationId xmlns:a16="http://schemas.microsoft.com/office/drawing/2014/main" id="{9D62DFB1-D182-4E2F-AFEF-84C8ED69E40F}"/>
                </a:ext>
              </a:extLst>
            </p:cNvPr>
            <p:cNvSpPr txBox="1">
              <a:spLocks noChangeArrowheads="1"/>
            </p:cNvSpPr>
            <p:nvPr/>
          </p:nvSpPr>
          <p:spPr bwMode="auto">
            <a:xfrm>
              <a:off x="8711463" y="3667159"/>
              <a:ext cx="908397" cy="26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60949" rIns="0"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900" b="1">
                  <a:cs typeface="Helvetica 55 Roman" charset="0"/>
                </a:rPr>
                <a:t>FortiNAC</a:t>
              </a:r>
            </a:p>
          </p:txBody>
        </p:sp>
        <p:pic>
          <p:nvPicPr>
            <p:cNvPr id="297" name="Picture 245">
              <a:extLst>
                <a:ext uri="{FF2B5EF4-FFF2-40B4-BE49-F238E27FC236}">
                  <a16:creationId xmlns:a16="http://schemas.microsoft.com/office/drawing/2014/main" id="{CDA0DD07-5A80-45FC-8ED7-D0B265E0CF81}"/>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978822" y="3313614"/>
              <a:ext cx="365760" cy="365760"/>
            </a:xfrm>
            <a:prstGeom prst="rect">
              <a:avLst/>
            </a:prstGeom>
          </p:spPr>
        </p:pic>
      </p:grpSp>
      <p:grpSp>
        <p:nvGrpSpPr>
          <p:cNvPr id="302" name="Group 301">
            <a:extLst>
              <a:ext uri="{FF2B5EF4-FFF2-40B4-BE49-F238E27FC236}">
                <a16:creationId xmlns:a16="http://schemas.microsoft.com/office/drawing/2014/main" id="{1D320CA6-74BF-455D-8D84-DEFB3CDC17DE}"/>
              </a:ext>
            </a:extLst>
          </p:cNvPr>
          <p:cNvGrpSpPr/>
          <p:nvPr/>
        </p:nvGrpSpPr>
        <p:grpSpPr>
          <a:xfrm>
            <a:off x="8074326" y="4156597"/>
            <a:ext cx="728682" cy="586661"/>
            <a:chOff x="8899900" y="3889247"/>
            <a:chExt cx="728682" cy="586661"/>
          </a:xfrm>
        </p:grpSpPr>
        <p:sp>
          <p:nvSpPr>
            <p:cNvPr id="299" name="TextBox 3">
              <a:extLst>
                <a:ext uri="{FF2B5EF4-FFF2-40B4-BE49-F238E27FC236}">
                  <a16:creationId xmlns:a16="http://schemas.microsoft.com/office/drawing/2014/main" id="{D29658AD-79EB-4C08-B38D-7E29E0334159}"/>
                </a:ext>
              </a:extLst>
            </p:cNvPr>
            <p:cNvSpPr txBox="1">
              <a:spLocks noChangeArrowheads="1"/>
            </p:cNvSpPr>
            <p:nvPr/>
          </p:nvSpPr>
          <p:spPr bwMode="auto">
            <a:xfrm>
              <a:off x="8899900" y="4214320"/>
              <a:ext cx="728682" cy="26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60949" rIns="0"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900" b="1" err="1">
                  <a:cs typeface="Helvetica 55 Roman" charset="0"/>
                </a:rPr>
                <a:t>FortiADC</a:t>
              </a:r>
              <a:endParaRPr lang="en-US" sz="900" b="1">
                <a:cs typeface="Helvetica 55 Roman" charset="0"/>
              </a:endParaRPr>
            </a:p>
          </p:txBody>
        </p:sp>
        <p:pic>
          <p:nvPicPr>
            <p:cNvPr id="300" name="Graphic 10">
              <a:extLst>
                <a:ext uri="{FF2B5EF4-FFF2-40B4-BE49-F238E27FC236}">
                  <a16:creationId xmlns:a16="http://schemas.microsoft.com/office/drawing/2014/main" id="{00F0D272-1AD7-4D9B-B7EA-C88A33FAC346}"/>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9081361" y="3889247"/>
              <a:ext cx="365761" cy="365760"/>
            </a:xfrm>
            <a:prstGeom prst="rect">
              <a:avLst/>
            </a:prstGeom>
          </p:spPr>
        </p:pic>
      </p:grpSp>
      <p:grpSp>
        <p:nvGrpSpPr>
          <p:cNvPr id="221" name="Group 220">
            <a:extLst>
              <a:ext uri="{FF2B5EF4-FFF2-40B4-BE49-F238E27FC236}">
                <a16:creationId xmlns:a16="http://schemas.microsoft.com/office/drawing/2014/main" id="{ED3DFD4E-85A2-41A4-91AE-CCF20574E3D4}"/>
              </a:ext>
            </a:extLst>
          </p:cNvPr>
          <p:cNvGrpSpPr/>
          <p:nvPr/>
        </p:nvGrpSpPr>
        <p:grpSpPr>
          <a:xfrm>
            <a:off x="10185926" y="5485831"/>
            <a:ext cx="877316" cy="655280"/>
            <a:chOff x="6656507" y="1088069"/>
            <a:chExt cx="877316" cy="655280"/>
          </a:xfrm>
        </p:grpSpPr>
        <p:sp>
          <p:nvSpPr>
            <p:cNvPr id="222" name="TextBox 302">
              <a:extLst>
                <a:ext uri="{FF2B5EF4-FFF2-40B4-BE49-F238E27FC236}">
                  <a16:creationId xmlns:a16="http://schemas.microsoft.com/office/drawing/2014/main" id="{A44CCB3F-A298-4C42-9E1D-B5B231FFEDAF}"/>
                </a:ext>
              </a:extLst>
            </p:cNvPr>
            <p:cNvSpPr txBox="1">
              <a:spLocks noChangeArrowheads="1"/>
            </p:cNvSpPr>
            <p:nvPr/>
          </p:nvSpPr>
          <p:spPr bwMode="auto">
            <a:xfrm>
              <a:off x="6656507" y="1512517"/>
              <a:ext cx="87731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900"/>
                </a:lnSpc>
              </a:pPr>
              <a:r>
                <a:rPr lang="en-US" sz="900" b="1">
                  <a:cs typeface="Helvetica 55 Roman" charset="0"/>
                </a:rPr>
                <a:t>Container Guardian</a:t>
              </a:r>
            </a:p>
          </p:txBody>
        </p:sp>
        <p:pic>
          <p:nvPicPr>
            <p:cNvPr id="223" name="Graphic 25">
              <a:extLst>
                <a:ext uri="{FF2B5EF4-FFF2-40B4-BE49-F238E27FC236}">
                  <a16:creationId xmlns:a16="http://schemas.microsoft.com/office/drawing/2014/main" id="{8019329D-8D42-43C9-BD2E-D664DD767AB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912285" y="1088069"/>
              <a:ext cx="365760" cy="365760"/>
            </a:xfrm>
            <a:prstGeom prst="rect">
              <a:avLst/>
            </a:prstGeom>
          </p:spPr>
        </p:pic>
      </p:grpSp>
      <p:grpSp>
        <p:nvGrpSpPr>
          <p:cNvPr id="29" name="Group 28">
            <a:extLst>
              <a:ext uri="{FF2B5EF4-FFF2-40B4-BE49-F238E27FC236}">
                <a16:creationId xmlns:a16="http://schemas.microsoft.com/office/drawing/2014/main" id="{3A9AC382-9EED-436A-926E-B40499E3B6C3}"/>
              </a:ext>
            </a:extLst>
          </p:cNvPr>
          <p:cNvGrpSpPr/>
          <p:nvPr/>
        </p:nvGrpSpPr>
        <p:grpSpPr>
          <a:xfrm>
            <a:off x="11026877" y="5484132"/>
            <a:ext cx="682014" cy="622022"/>
            <a:chOff x="11062437" y="5484132"/>
            <a:chExt cx="682014" cy="622022"/>
          </a:xfrm>
        </p:grpSpPr>
        <p:sp>
          <p:nvSpPr>
            <p:cNvPr id="233" name="TextBox 232">
              <a:extLst>
                <a:ext uri="{FF2B5EF4-FFF2-40B4-BE49-F238E27FC236}">
                  <a16:creationId xmlns:a16="http://schemas.microsoft.com/office/drawing/2014/main" id="{C01427A5-0A2F-49F1-B12F-96F9FBAD5369}"/>
                </a:ext>
              </a:extLst>
            </p:cNvPr>
            <p:cNvSpPr txBox="1">
              <a:spLocks noChangeArrowheads="1"/>
            </p:cNvSpPr>
            <p:nvPr/>
          </p:nvSpPr>
          <p:spPr bwMode="auto">
            <a:xfrm>
              <a:off x="11062437" y="5844566"/>
              <a:ext cx="682014" cy="26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60949" rIns="0"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900" b="1" err="1">
                  <a:cs typeface="Helvetica 55 Roman" charset="0"/>
                </a:rPr>
                <a:t>FortiDevSec</a:t>
              </a:r>
              <a:endParaRPr lang="en-US" sz="900" b="1">
                <a:cs typeface="Helvetica 55 Roman" charset="0"/>
              </a:endParaRPr>
            </a:p>
          </p:txBody>
        </p:sp>
        <p:grpSp>
          <p:nvGrpSpPr>
            <p:cNvPr id="28" name="Group 27">
              <a:extLst>
                <a:ext uri="{FF2B5EF4-FFF2-40B4-BE49-F238E27FC236}">
                  <a16:creationId xmlns:a16="http://schemas.microsoft.com/office/drawing/2014/main" id="{02F68307-B85B-453E-ADDD-C609E4AE851C}"/>
                </a:ext>
              </a:extLst>
            </p:cNvPr>
            <p:cNvGrpSpPr/>
            <p:nvPr/>
          </p:nvGrpSpPr>
          <p:grpSpPr>
            <a:xfrm>
              <a:off x="11204005" y="5484132"/>
              <a:ext cx="398879" cy="398879"/>
              <a:chOff x="11132918" y="5484132"/>
              <a:chExt cx="398879" cy="398879"/>
            </a:xfrm>
          </p:grpSpPr>
          <p:pic>
            <p:nvPicPr>
              <p:cNvPr id="236" name="Graphic 32">
                <a:extLst>
                  <a:ext uri="{FF2B5EF4-FFF2-40B4-BE49-F238E27FC236}">
                    <a16:creationId xmlns:a16="http://schemas.microsoft.com/office/drawing/2014/main" id="{98193135-EF48-6942-ADA4-CD38004ACEA7}"/>
                  </a:ext>
                </a:extLst>
              </p:cNvPr>
              <p:cNvPicPr>
                <a:picLocks noChangeAspect="1"/>
              </p:cNvPicPr>
              <p:nvPr/>
            </p:nvPicPr>
            <p:blipFill>
              <a:blip r:embed="rId3">
                <a:extLst>
                  <a:ext uri="{96DAC541-7B7A-43D3-8B79-37D633B846F1}">
                    <asvg:svgBlip xmlns:asvg="http://schemas.microsoft.com/office/drawing/2016/SVG/main" r:embed="rId80"/>
                  </a:ext>
                </a:extLst>
              </a:blip>
              <a:stretch>
                <a:fillRect/>
              </a:stretch>
            </p:blipFill>
            <p:spPr>
              <a:xfrm>
                <a:off x="11132918" y="5484132"/>
                <a:ext cx="398879" cy="398879"/>
              </a:xfrm>
              <a:prstGeom prst="rect">
                <a:avLst/>
              </a:prstGeom>
            </p:spPr>
          </p:pic>
          <p:sp>
            <p:nvSpPr>
              <p:cNvPr id="239" name="Rectangle 238">
                <a:extLst>
                  <a:ext uri="{FF2B5EF4-FFF2-40B4-BE49-F238E27FC236}">
                    <a16:creationId xmlns:a16="http://schemas.microsoft.com/office/drawing/2014/main" id="{237526DD-8B3A-0D40-ABD0-E6FD43D9932B}"/>
                  </a:ext>
                </a:extLst>
              </p:cNvPr>
              <p:cNvSpPr/>
              <p:nvPr/>
            </p:nvSpPr>
            <p:spPr>
              <a:xfrm>
                <a:off x="11253524" y="5596788"/>
                <a:ext cx="163454" cy="172927"/>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1" name="Freeform: Shape 20">
                <a:extLst>
                  <a:ext uri="{FF2B5EF4-FFF2-40B4-BE49-F238E27FC236}">
                    <a16:creationId xmlns:a16="http://schemas.microsoft.com/office/drawing/2014/main" id="{E26D59DD-B572-454A-97EA-F2EC0AF8C2C7}"/>
                  </a:ext>
                </a:extLst>
              </p:cNvPr>
              <p:cNvSpPr/>
              <p:nvPr/>
            </p:nvSpPr>
            <p:spPr>
              <a:xfrm>
                <a:off x="11244651" y="5635771"/>
                <a:ext cx="87706" cy="79741"/>
              </a:xfrm>
              <a:custGeom>
                <a:avLst/>
                <a:gdLst>
                  <a:gd name="connsiteX0" fmla="*/ 189472 w 189471"/>
                  <a:gd name="connsiteY0" fmla="*/ 81384 h 162743"/>
                  <a:gd name="connsiteX1" fmla="*/ 88277 w 189471"/>
                  <a:gd name="connsiteY1" fmla="*/ 162743 h 162743"/>
                  <a:gd name="connsiteX2" fmla="*/ 0 w 189471"/>
                  <a:gd name="connsiteY2" fmla="*/ 81384 h 162743"/>
                  <a:gd name="connsiteX3" fmla="*/ 88277 w 189471"/>
                  <a:gd name="connsiteY3" fmla="*/ 0 h 162743"/>
                  <a:gd name="connsiteX4" fmla="*/ 189472 w 189471"/>
                  <a:gd name="connsiteY4" fmla="*/ 81384 h 16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71" h="162743">
                    <a:moveTo>
                      <a:pt x="189472" y="81384"/>
                    </a:moveTo>
                    <a:cubicBezTo>
                      <a:pt x="189472" y="81384"/>
                      <a:pt x="137104" y="162743"/>
                      <a:pt x="88277" y="162743"/>
                    </a:cubicBezTo>
                    <a:cubicBezTo>
                      <a:pt x="39450" y="162743"/>
                      <a:pt x="0" y="126329"/>
                      <a:pt x="0" y="81384"/>
                    </a:cubicBezTo>
                    <a:cubicBezTo>
                      <a:pt x="0" y="36440"/>
                      <a:pt x="39525" y="0"/>
                      <a:pt x="88277" y="0"/>
                    </a:cubicBezTo>
                    <a:cubicBezTo>
                      <a:pt x="137029" y="0"/>
                      <a:pt x="189472" y="81384"/>
                      <a:pt x="189472" y="81384"/>
                    </a:cubicBezTo>
                    <a:close/>
                  </a:path>
                </a:pathLst>
              </a:custGeom>
              <a:noFill/>
              <a:ln w="19844" cap="rnd">
                <a:solidFill>
                  <a:schemeClr val="tx1"/>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id="{17560E2E-1D08-42FF-8E07-6110BF15851A}"/>
                  </a:ext>
                </a:extLst>
              </p:cNvPr>
              <p:cNvSpPr/>
              <p:nvPr/>
            </p:nvSpPr>
            <p:spPr>
              <a:xfrm>
                <a:off x="11332080" y="5635771"/>
                <a:ext cx="87695" cy="79741"/>
              </a:xfrm>
              <a:custGeom>
                <a:avLst/>
                <a:gdLst>
                  <a:gd name="connsiteX0" fmla="*/ 0 w 189447"/>
                  <a:gd name="connsiteY0" fmla="*/ 81384 h 162743"/>
                  <a:gd name="connsiteX1" fmla="*/ 101170 w 189447"/>
                  <a:gd name="connsiteY1" fmla="*/ 162743 h 162743"/>
                  <a:gd name="connsiteX2" fmla="*/ 189447 w 189447"/>
                  <a:gd name="connsiteY2" fmla="*/ 81384 h 162743"/>
                  <a:gd name="connsiteX3" fmla="*/ 101170 w 189447"/>
                  <a:gd name="connsiteY3" fmla="*/ 0 h 162743"/>
                  <a:gd name="connsiteX4" fmla="*/ 0 w 189447"/>
                  <a:gd name="connsiteY4" fmla="*/ 81384 h 16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47" h="162743">
                    <a:moveTo>
                      <a:pt x="0" y="81384"/>
                    </a:moveTo>
                    <a:cubicBezTo>
                      <a:pt x="0" y="81384"/>
                      <a:pt x="52368" y="162743"/>
                      <a:pt x="101170" y="162743"/>
                    </a:cubicBezTo>
                    <a:cubicBezTo>
                      <a:pt x="149972" y="162743"/>
                      <a:pt x="189447" y="126329"/>
                      <a:pt x="189447" y="81384"/>
                    </a:cubicBezTo>
                    <a:cubicBezTo>
                      <a:pt x="189447" y="36440"/>
                      <a:pt x="149922" y="0"/>
                      <a:pt x="101170" y="0"/>
                    </a:cubicBezTo>
                    <a:cubicBezTo>
                      <a:pt x="52418" y="0"/>
                      <a:pt x="0" y="81384"/>
                      <a:pt x="0" y="81384"/>
                    </a:cubicBezTo>
                    <a:close/>
                  </a:path>
                </a:pathLst>
              </a:custGeom>
              <a:noFill/>
              <a:ln w="19844" cap="rnd">
                <a:solidFill>
                  <a:schemeClr val="tx1"/>
                </a:solidFill>
                <a:prstDash val="solid"/>
                <a:round/>
              </a:ln>
            </p:spPr>
            <p:txBody>
              <a:bodyPr rtlCol="0" anchor="ctr"/>
              <a:lstStyle/>
              <a:p>
                <a:endParaRPr lang="en-US"/>
              </a:p>
            </p:txBody>
          </p:sp>
          <p:sp>
            <p:nvSpPr>
              <p:cNvPr id="23" name="Freeform: Shape 22">
                <a:extLst>
                  <a:ext uri="{FF2B5EF4-FFF2-40B4-BE49-F238E27FC236}">
                    <a16:creationId xmlns:a16="http://schemas.microsoft.com/office/drawing/2014/main" id="{A22DD6EC-2E9D-4CDA-BCE0-B2D8D7D1E5DD}"/>
                  </a:ext>
                </a:extLst>
              </p:cNvPr>
              <p:cNvSpPr>
                <a:spLocks noChangeAspect="1"/>
              </p:cNvSpPr>
              <p:nvPr/>
            </p:nvSpPr>
            <p:spPr>
              <a:xfrm>
                <a:off x="11378681" y="5623979"/>
                <a:ext cx="11634" cy="18288"/>
              </a:xfrm>
              <a:custGeom>
                <a:avLst/>
                <a:gdLst>
                  <a:gd name="connsiteX0" fmla="*/ 150 w 40896"/>
                  <a:gd name="connsiteY0" fmla="*/ 60733 h 60732"/>
                  <a:gd name="connsiteX1" fmla="*/ 40897 w 40896"/>
                  <a:gd name="connsiteY1" fmla="*/ 30254 h 60732"/>
                  <a:gd name="connsiteX2" fmla="*/ 0 w 40896"/>
                  <a:gd name="connsiteY2" fmla="*/ 0 h 60732"/>
                  <a:gd name="connsiteX3" fmla="*/ 150 w 40896"/>
                  <a:gd name="connsiteY3" fmla="*/ 60733 h 60732"/>
                </a:gdLst>
                <a:ahLst/>
                <a:cxnLst>
                  <a:cxn ang="0">
                    <a:pos x="connsiteX0" y="connsiteY0"/>
                  </a:cxn>
                  <a:cxn ang="0">
                    <a:pos x="connsiteX1" y="connsiteY1"/>
                  </a:cxn>
                  <a:cxn ang="0">
                    <a:pos x="connsiteX2" y="connsiteY2"/>
                  </a:cxn>
                  <a:cxn ang="0">
                    <a:pos x="connsiteX3" y="connsiteY3"/>
                  </a:cxn>
                </a:cxnLst>
                <a:rect l="l" t="t" r="r" b="b"/>
                <a:pathLst>
                  <a:path w="40896" h="60732">
                    <a:moveTo>
                      <a:pt x="150" y="60733"/>
                    </a:moveTo>
                    <a:lnTo>
                      <a:pt x="40897" y="30254"/>
                    </a:lnTo>
                    <a:lnTo>
                      <a:pt x="0" y="0"/>
                    </a:lnTo>
                    <a:lnTo>
                      <a:pt x="150" y="60733"/>
                    </a:lnTo>
                    <a:close/>
                  </a:path>
                </a:pathLst>
              </a:custGeom>
              <a:solidFill>
                <a:srgbClr val="48D597"/>
              </a:solidFill>
              <a:ln w="19844" cap="flat">
                <a:solidFill>
                  <a:schemeClr val="accent3"/>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DED0F47-22FD-4ABF-965D-99EE2FBA1BC2}"/>
                  </a:ext>
                </a:extLst>
              </p:cNvPr>
              <p:cNvSpPr>
                <a:spLocks noChangeAspect="1"/>
              </p:cNvSpPr>
              <p:nvPr/>
            </p:nvSpPr>
            <p:spPr>
              <a:xfrm>
                <a:off x="11267033" y="5623979"/>
                <a:ext cx="11655" cy="18288"/>
              </a:xfrm>
              <a:custGeom>
                <a:avLst/>
                <a:gdLst>
                  <a:gd name="connsiteX0" fmla="*/ 40722 w 40971"/>
                  <a:gd name="connsiteY0" fmla="*/ 0 h 60732"/>
                  <a:gd name="connsiteX1" fmla="*/ 0 w 40971"/>
                  <a:gd name="connsiteY1" fmla="*/ 30528 h 60732"/>
                  <a:gd name="connsiteX2" fmla="*/ 40972 w 40971"/>
                  <a:gd name="connsiteY2" fmla="*/ 60733 h 60732"/>
                  <a:gd name="connsiteX3" fmla="*/ 40722 w 40971"/>
                  <a:gd name="connsiteY3" fmla="*/ 0 h 60732"/>
                </a:gdLst>
                <a:ahLst/>
                <a:cxnLst>
                  <a:cxn ang="0">
                    <a:pos x="connsiteX0" y="connsiteY0"/>
                  </a:cxn>
                  <a:cxn ang="0">
                    <a:pos x="connsiteX1" y="connsiteY1"/>
                  </a:cxn>
                  <a:cxn ang="0">
                    <a:pos x="connsiteX2" y="connsiteY2"/>
                  </a:cxn>
                  <a:cxn ang="0">
                    <a:pos x="connsiteX3" y="connsiteY3"/>
                  </a:cxn>
                </a:cxnLst>
                <a:rect l="l" t="t" r="r" b="b"/>
                <a:pathLst>
                  <a:path w="40971" h="60732">
                    <a:moveTo>
                      <a:pt x="40722" y="0"/>
                    </a:moveTo>
                    <a:lnTo>
                      <a:pt x="0" y="30528"/>
                    </a:lnTo>
                    <a:lnTo>
                      <a:pt x="40972" y="60733"/>
                    </a:lnTo>
                    <a:lnTo>
                      <a:pt x="40722" y="0"/>
                    </a:lnTo>
                    <a:close/>
                  </a:path>
                </a:pathLst>
              </a:custGeom>
              <a:solidFill>
                <a:srgbClr val="48D597"/>
              </a:solidFill>
              <a:ln w="19844" cap="flat">
                <a:solidFill>
                  <a:schemeClr val="accent3"/>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B864B0F-7033-4EE5-A387-99E5E5CF1FB5}"/>
                  </a:ext>
                </a:extLst>
              </p:cNvPr>
              <p:cNvSpPr/>
              <p:nvPr/>
            </p:nvSpPr>
            <p:spPr>
              <a:xfrm>
                <a:off x="11266814" y="5699626"/>
                <a:ext cx="19127" cy="18288"/>
              </a:xfrm>
              <a:custGeom>
                <a:avLst/>
                <a:gdLst>
                  <a:gd name="connsiteX0" fmla="*/ 0 w 41320"/>
                  <a:gd name="connsiteY0" fmla="*/ 60733 h 60732"/>
                  <a:gd name="connsiteX1" fmla="*/ 41321 w 41320"/>
                  <a:gd name="connsiteY1" fmla="*/ 31027 h 60732"/>
                  <a:gd name="connsiteX2" fmla="*/ 973 w 41320"/>
                  <a:gd name="connsiteY2" fmla="*/ 0 h 60732"/>
                  <a:gd name="connsiteX3" fmla="*/ 0 w 41320"/>
                  <a:gd name="connsiteY3" fmla="*/ 60733 h 60732"/>
                </a:gdLst>
                <a:ahLst/>
                <a:cxnLst>
                  <a:cxn ang="0">
                    <a:pos x="connsiteX0" y="connsiteY0"/>
                  </a:cxn>
                  <a:cxn ang="0">
                    <a:pos x="connsiteX1" y="connsiteY1"/>
                  </a:cxn>
                  <a:cxn ang="0">
                    <a:pos x="connsiteX2" y="connsiteY2"/>
                  </a:cxn>
                  <a:cxn ang="0">
                    <a:pos x="connsiteX3" y="connsiteY3"/>
                  </a:cxn>
                </a:cxnLst>
                <a:rect l="l" t="t" r="r" b="b"/>
                <a:pathLst>
                  <a:path w="41320" h="60732">
                    <a:moveTo>
                      <a:pt x="0" y="60733"/>
                    </a:moveTo>
                    <a:lnTo>
                      <a:pt x="41321" y="31027"/>
                    </a:lnTo>
                    <a:lnTo>
                      <a:pt x="973" y="0"/>
                    </a:lnTo>
                    <a:lnTo>
                      <a:pt x="0" y="60733"/>
                    </a:lnTo>
                    <a:close/>
                  </a:path>
                </a:pathLst>
              </a:custGeom>
              <a:solidFill>
                <a:srgbClr val="48D597"/>
              </a:solidFill>
              <a:ln w="19844" cap="flat">
                <a:solidFill>
                  <a:schemeClr val="accent3"/>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DD6E4EC-BA49-44DD-9079-6E1F5B1915D7}"/>
                  </a:ext>
                </a:extLst>
              </p:cNvPr>
              <p:cNvSpPr>
                <a:spLocks noChangeAspect="1"/>
              </p:cNvSpPr>
              <p:nvPr/>
            </p:nvSpPr>
            <p:spPr>
              <a:xfrm>
                <a:off x="11378716" y="5699626"/>
                <a:ext cx="11679" cy="18288"/>
              </a:xfrm>
              <a:custGeom>
                <a:avLst/>
                <a:gdLst>
                  <a:gd name="connsiteX0" fmla="*/ 41071 w 41071"/>
                  <a:gd name="connsiteY0" fmla="*/ 0 h 60757"/>
                  <a:gd name="connsiteX1" fmla="*/ 0 w 41071"/>
                  <a:gd name="connsiteY1" fmla="*/ 30055 h 60757"/>
                  <a:gd name="connsiteX2" fmla="*/ 40598 w 41071"/>
                  <a:gd name="connsiteY2" fmla="*/ 60758 h 60757"/>
                  <a:gd name="connsiteX3" fmla="*/ 41071 w 41071"/>
                  <a:gd name="connsiteY3" fmla="*/ 0 h 60757"/>
                </a:gdLst>
                <a:ahLst/>
                <a:cxnLst>
                  <a:cxn ang="0">
                    <a:pos x="connsiteX0" y="connsiteY0"/>
                  </a:cxn>
                  <a:cxn ang="0">
                    <a:pos x="connsiteX1" y="connsiteY1"/>
                  </a:cxn>
                  <a:cxn ang="0">
                    <a:pos x="connsiteX2" y="connsiteY2"/>
                  </a:cxn>
                  <a:cxn ang="0">
                    <a:pos x="connsiteX3" y="connsiteY3"/>
                  </a:cxn>
                </a:cxnLst>
                <a:rect l="l" t="t" r="r" b="b"/>
                <a:pathLst>
                  <a:path w="41071" h="60757">
                    <a:moveTo>
                      <a:pt x="41071" y="0"/>
                    </a:moveTo>
                    <a:lnTo>
                      <a:pt x="0" y="30055"/>
                    </a:lnTo>
                    <a:lnTo>
                      <a:pt x="40598" y="60758"/>
                    </a:lnTo>
                    <a:lnTo>
                      <a:pt x="41071" y="0"/>
                    </a:lnTo>
                    <a:close/>
                  </a:path>
                </a:pathLst>
              </a:custGeom>
              <a:solidFill>
                <a:srgbClr val="48D597"/>
              </a:solidFill>
              <a:ln w="19844" cap="flat">
                <a:solidFill>
                  <a:schemeClr val="accent3"/>
                </a:solidFill>
                <a:prstDash val="solid"/>
                <a:miter/>
              </a:ln>
            </p:spPr>
            <p:txBody>
              <a:bodyPr rtlCol="0" anchor="ctr"/>
              <a:lstStyle/>
              <a:p>
                <a:endParaRPr lang="en-US"/>
              </a:p>
            </p:txBody>
          </p:sp>
        </p:grpSp>
      </p:grpSp>
    </p:spTree>
    <p:extLst>
      <p:ext uri="{BB962C8B-B14F-4D97-AF65-F5344CB8AC3E}">
        <p14:creationId xmlns:p14="http://schemas.microsoft.com/office/powerpoint/2010/main" val="4147428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504A7A17-C733-7A40-8CAB-93039F11FEC9}"/>
              </a:ext>
            </a:extLst>
          </p:cNvPr>
          <p:cNvSpPr txBox="1">
            <a:spLocks/>
          </p:cNvSpPr>
          <p:nvPr/>
        </p:nvSpPr>
        <p:spPr>
          <a:xfrm>
            <a:off x="340171" y="91464"/>
            <a:ext cx="11765519" cy="729997"/>
          </a:xfrm>
        </p:spPr>
        <p:txBody>
          <a:bodyPr anchor="ctr" anchorCtr="0">
            <a:noAutofit/>
          </a:bodyPr>
          <a:lstStyle>
            <a:defPPr>
              <a:defRPr lang="en-US"/>
            </a:defPPr>
            <a:lvl1pPr>
              <a:lnSpc>
                <a:spcPct val="90000"/>
              </a:lnSpc>
              <a:spcBef>
                <a:spcPct val="0"/>
              </a:spcBef>
              <a:buNone/>
              <a:defRPr sz="3400" b="1" spc="-150" baseline="0">
                <a:latin typeface="+mj-lt"/>
                <a:ea typeface="Inter" panose="020B0502030000000004" pitchFamily="34" charset="0"/>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Flex-VM Program – </a:t>
            </a:r>
            <a:r>
              <a:rPr lang="en-US" b="0"/>
              <a:t>Flexible Consumption for all deployments</a:t>
            </a:r>
          </a:p>
        </p:txBody>
      </p:sp>
      <p:sp>
        <p:nvSpPr>
          <p:cNvPr id="3" name="Rectangle 2">
            <a:extLst>
              <a:ext uri="{FF2B5EF4-FFF2-40B4-BE49-F238E27FC236}">
                <a16:creationId xmlns:a16="http://schemas.microsoft.com/office/drawing/2014/main" id="{31D994CF-DBA8-BA4A-8A2A-19F95AB907B9}"/>
              </a:ext>
            </a:extLst>
          </p:cNvPr>
          <p:cNvSpPr/>
          <p:nvPr/>
        </p:nvSpPr>
        <p:spPr>
          <a:xfrm rot="5400000">
            <a:off x="424437" y="1204188"/>
            <a:ext cx="3205378" cy="3092054"/>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4" name="Picture 3">
            <a:extLst>
              <a:ext uri="{FF2B5EF4-FFF2-40B4-BE49-F238E27FC236}">
                <a16:creationId xmlns:a16="http://schemas.microsoft.com/office/drawing/2014/main" id="{F65438C8-56F4-8243-B6A3-BBAC1A82A599}"/>
              </a:ext>
            </a:extLst>
          </p:cNvPr>
          <p:cNvPicPr>
            <a:picLocks noChangeAspect="1"/>
          </p:cNvPicPr>
          <p:nvPr/>
        </p:nvPicPr>
        <p:blipFill>
          <a:blip r:embed="rId3">
            <a:duotone>
              <a:prstClr val="black"/>
              <a:schemeClr val="accent3">
                <a:tint val="45000"/>
                <a:satMod val="400000"/>
              </a:schemeClr>
            </a:duotone>
          </a:blip>
          <a:stretch>
            <a:fillRect/>
          </a:stretch>
        </p:blipFill>
        <p:spPr>
          <a:xfrm>
            <a:off x="696908" y="1290338"/>
            <a:ext cx="584766" cy="641878"/>
          </a:xfrm>
          <a:prstGeom prst="rect">
            <a:avLst/>
          </a:prstGeom>
        </p:spPr>
      </p:pic>
      <p:sp>
        <p:nvSpPr>
          <p:cNvPr id="5" name="TextBox 4">
            <a:extLst>
              <a:ext uri="{FF2B5EF4-FFF2-40B4-BE49-F238E27FC236}">
                <a16:creationId xmlns:a16="http://schemas.microsoft.com/office/drawing/2014/main" id="{0A64FC5C-988E-214B-B35E-0A1F068884CD}"/>
              </a:ext>
            </a:extLst>
          </p:cNvPr>
          <p:cNvSpPr txBox="1"/>
          <p:nvPr/>
        </p:nvSpPr>
        <p:spPr>
          <a:xfrm>
            <a:off x="1107695" y="2338707"/>
            <a:ext cx="692818" cy="1600438"/>
          </a:xfrm>
          <a:prstGeom prst="rect">
            <a:avLst/>
          </a:prstGeom>
          <a:noFill/>
        </p:spPr>
        <p:txBody>
          <a:bodyPr wrap="none" rtlCol="0">
            <a:spAutoFit/>
          </a:bodyPr>
          <a:lstStyle/>
          <a:p>
            <a:r>
              <a:rPr lang="en-US" sz="1400" b="1">
                <a:solidFill>
                  <a:srgbClr val="83B2EE"/>
                </a:solidFill>
              </a:rPr>
              <a:t>VM01</a:t>
            </a:r>
          </a:p>
          <a:p>
            <a:r>
              <a:rPr lang="en-US" sz="1400" b="1">
                <a:solidFill>
                  <a:srgbClr val="83B2EE"/>
                </a:solidFill>
              </a:rPr>
              <a:t>VM02</a:t>
            </a:r>
          </a:p>
          <a:p>
            <a:r>
              <a:rPr lang="en-US" sz="1400" b="1">
                <a:solidFill>
                  <a:srgbClr val="83B2EE"/>
                </a:solidFill>
              </a:rPr>
              <a:t>VM04</a:t>
            </a:r>
          </a:p>
          <a:p>
            <a:r>
              <a:rPr lang="en-US" sz="1400" b="1">
                <a:solidFill>
                  <a:srgbClr val="83B2EE"/>
                </a:solidFill>
              </a:rPr>
              <a:t>VM08</a:t>
            </a:r>
          </a:p>
          <a:p>
            <a:r>
              <a:rPr lang="en-US" sz="1400" b="1">
                <a:solidFill>
                  <a:srgbClr val="83B2EE"/>
                </a:solidFill>
              </a:rPr>
              <a:t>VM16</a:t>
            </a:r>
          </a:p>
          <a:p>
            <a:r>
              <a:rPr lang="en-US" sz="1400" b="1">
                <a:solidFill>
                  <a:srgbClr val="83B2EE"/>
                </a:solidFill>
              </a:rPr>
              <a:t>VM32</a:t>
            </a:r>
          </a:p>
          <a:p>
            <a:r>
              <a:rPr lang="en-US" sz="1400" b="1">
                <a:solidFill>
                  <a:srgbClr val="83B2EE"/>
                </a:solidFill>
              </a:rPr>
              <a:t>VMUL</a:t>
            </a:r>
          </a:p>
        </p:txBody>
      </p:sp>
      <p:pic>
        <p:nvPicPr>
          <p:cNvPr id="6" name="Picture 5">
            <a:extLst>
              <a:ext uri="{FF2B5EF4-FFF2-40B4-BE49-F238E27FC236}">
                <a16:creationId xmlns:a16="http://schemas.microsoft.com/office/drawing/2014/main" id="{758F31A6-7EBF-2748-AFFB-D7E4922D13E5}"/>
              </a:ext>
            </a:extLst>
          </p:cNvPr>
          <p:cNvPicPr>
            <a:picLocks noChangeAspect="1"/>
          </p:cNvPicPr>
          <p:nvPr/>
        </p:nvPicPr>
        <p:blipFill>
          <a:blip r:embed="rId3">
            <a:duotone>
              <a:prstClr val="black"/>
              <a:schemeClr val="accent3">
                <a:tint val="45000"/>
                <a:satMod val="400000"/>
              </a:schemeClr>
            </a:duotone>
          </a:blip>
          <a:stretch>
            <a:fillRect/>
          </a:stretch>
        </p:blipFill>
        <p:spPr>
          <a:xfrm>
            <a:off x="1465736" y="1291275"/>
            <a:ext cx="783948" cy="860514"/>
          </a:xfrm>
          <a:prstGeom prst="rect">
            <a:avLst/>
          </a:prstGeom>
        </p:spPr>
      </p:pic>
      <p:pic>
        <p:nvPicPr>
          <p:cNvPr id="7" name="Picture 6">
            <a:extLst>
              <a:ext uri="{FF2B5EF4-FFF2-40B4-BE49-F238E27FC236}">
                <a16:creationId xmlns:a16="http://schemas.microsoft.com/office/drawing/2014/main" id="{225A5B6A-C622-4343-A49E-57D37C2C6850}"/>
              </a:ext>
            </a:extLst>
          </p:cNvPr>
          <p:cNvPicPr>
            <a:picLocks noChangeAspect="1"/>
          </p:cNvPicPr>
          <p:nvPr/>
        </p:nvPicPr>
        <p:blipFill>
          <a:blip r:embed="rId3">
            <a:duotone>
              <a:prstClr val="black"/>
              <a:schemeClr val="accent3">
                <a:tint val="45000"/>
                <a:satMod val="400000"/>
              </a:schemeClr>
            </a:duotone>
          </a:blip>
          <a:stretch>
            <a:fillRect/>
          </a:stretch>
        </p:blipFill>
        <p:spPr>
          <a:xfrm>
            <a:off x="2389360" y="1310298"/>
            <a:ext cx="1014698" cy="1113800"/>
          </a:xfrm>
          <a:prstGeom prst="rect">
            <a:avLst/>
          </a:prstGeom>
        </p:spPr>
      </p:pic>
      <p:sp>
        <p:nvSpPr>
          <p:cNvPr id="9" name="TextBox 8">
            <a:extLst>
              <a:ext uri="{FF2B5EF4-FFF2-40B4-BE49-F238E27FC236}">
                <a16:creationId xmlns:a16="http://schemas.microsoft.com/office/drawing/2014/main" id="{BE1A25CE-8BA6-B840-9967-01BBB3775A8F}"/>
              </a:ext>
            </a:extLst>
          </p:cNvPr>
          <p:cNvSpPr txBox="1"/>
          <p:nvPr/>
        </p:nvSpPr>
        <p:spPr>
          <a:xfrm>
            <a:off x="788163" y="4401951"/>
            <a:ext cx="245291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a:ea typeface="+mn-ea"/>
                <a:cs typeface="+mn-cs"/>
              </a:rPr>
              <a:t>Scale and Performance</a:t>
            </a:r>
          </a:p>
        </p:txBody>
      </p:sp>
      <p:sp>
        <p:nvSpPr>
          <p:cNvPr id="13" name="TextBox 12">
            <a:extLst>
              <a:ext uri="{FF2B5EF4-FFF2-40B4-BE49-F238E27FC236}">
                <a16:creationId xmlns:a16="http://schemas.microsoft.com/office/drawing/2014/main" id="{AEDB2D2D-B634-AF4D-AE57-12BE37B2FF87}"/>
              </a:ext>
            </a:extLst>
          </p:cNvPr>
          <p:cNvSpPr txBox="1"/>
          <p:nvPr/>
        </p:nvSpPr>
        <p:spPr>
          <a:xfrm>
            <a:off x="5094350" y="5972921"/>
            <a:ext cx="212062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a:ea typeface="+mn-ea"/>
                <a:cs typeface="+mn-cs"/>
              </a:rPr>
              <a:t>Security Services</a:t>
            </a:r>
          </a:p>
        </p:txBody>
      </p:sp>
      <p:grpSp>
        <p:nvGrpSpPr>
          <p:cNvPr id="50" name="Group 49">
            <a:extLst>
              <a:ext uri="{FF2B5EF4-FFF2-40B4-BE49-F238E27FC236}">
                <a16:creationId xmlns:a16="http://schemas.microsoft.com/office/drawing/2014/main" id="{B5AA089B-482E-8D4E-A4FA-203444F90759}"/>
              </a:ext>
            </a:extLst>
          </p:cNvPr>
          <p:cNvGrpSpPr/>
          <p:nvPr/>
        </p:nvGrpSpPr>
        <p:grpSpPr>
          <a:xfrm>
            <a:off x="3912716" y="1387265"/>
            <a:ext cx="4275462" cy="3176320"/>
            <a:chOff x="3782119" y="1569149"/>
            <a:chExt cx="4275462" cy="3176320"/>
          </a:xfrm>
        </p:grpSpPr>
        <p:sp>
          <p:nvSpPr>
            <p:cNvPr id="34" name="Oval 33">
              <a:extLst>
                <a:ext uri="{FF2B5EF4-FFF2-40B4-BE49-F238E27FC236}">
                  <a16:creationId xmlns:a16="http://schemas.microsoft.com/office/drawing/2014/main" id="{9EFACE64-C2AD-E848-9C16-2CAAF5FF7669}"/>
                </a:ext>
              </a:extLst>
            </p:cNvPr>
            <p:cNvSpPr/>
            <p:nvPr/>
          </p:nvSpPr>
          <p:spPr>
            <a:xfrm>
              <a:off x="4639101" y="1569149"/>
              <a:ext cx="2561498" cy="2481966"/>
            </a:xfrm>
            <a:prstGeom prst="ellipse">
              <a:avLst/>
            </a:prstGeom>
            <a:solidFill>
              <a:schemeClr val="accent3">
                <a:lumMod val="20000"/>
                <a:lumOff val="80000"/>
                <a:alpha val="25000"/>
              </a:schemeClr>
            </a:solidFill>
            <a:ln w="38100">
              <a:solidFill>
                <a:srgbClr val="307FE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5" name="TextBox 34">
              <a:extLst>
                <a:ext uri="{FF2B5EF4-FFF2-40B4-BE49-F238E27FC236}">
                  <a16:creationId xmlns:a16="http://schemas.microsoft.com/office/drawing/2014/main" id="{5232FF3F-4F8B-3643-9898-076113C37362}"/>
                </a:ext>
              </a:extLst>
            </p:cNvPr>
            <p:cNvSpPr txBox="1"/>
            <p:nvPr/>
          </p:nvSpPr>
          <p:spPr>
            <a:xfrm>
              <a:off x="4594629" y="1773625"/>
              <a:ext cx="2603000" cy="1969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a:ln>
                    <a:noFill/>
                  </a:ln>
                  <a:solidFill>
                    <a:schemeClr val="accent3">
                      <a:lumMod val="50000"/>
                    </a:schemeClr>
                  </a:solidFill>
                  <a:effectLst/>
                  <a:uLnTx/>
                  <a:uFillTx/>
                  <a:latin typeface="Trebuchet MS" panose="020B0703020202090204" pitchFamily="34" charset="0"/>
                </a:rPr>
                <a:t>Any Size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u="none" strike="noStrike" kern="1200" cap="none" spc="0" normalizeH="0" baseline="0" noProof="0">
                <a:ln>
                  <a:noFill/>
                </a:ln>
                <a:solidFill>
                  <a:schemeClr val="accent3">
                    <a:lumMod val="50000"/>
                  </a:schemeClr>
                </a:solidFill>
                <a:effectLst/>
                <a:uLnTx/>
                <a:uFillTx/>
                <a:latin typeface="Trebuchet MS" panose="020B070302020209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accent3">
                      <a:lumMod val="50000"/>
                    </a:schemeClr>
                  </a:solidFill>
                  <a:latin typeface="Trebuchet MS" panose="020B0703020202090204" pitchFamily="34" charset="0"/>
                </a:rPr>
                <a:t>Any Service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a:solidFill>
                  <a:schemeClr val="accent3">
                    <a:lumMod val="50000"/>
                  </a:schemeClr>
                </a:solidFill>
                <a:latin typeface="Trebuchet MS" panose="020B070302020209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a:ln>
                    <a:noFill/>
                  </a:ln>
                  <a:solidFill>
                    <a:schemeClr val="accent3">
                      <a:lumMod val="50000"/>
                    </a:schemeClr>
                  </a:solidFill>
                  <a:effectLst/>
                  <a:uLnTx/>
                  <a:uFillTx/>
                  <a:latin typeface="Trebuchet MS" panose="020B0703020202090204" pitchFamily="34" charset="0"/>
                </a:rPr>
                <a:t>Any Environment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u="none" strike="noStrike" kern="1200" cap="none" spc="0" normalizeH="0" baseline="0" noProof="0">
                <a:ln>
                  <a:noFill/>
                </a:ln>
                <a:solidFill>
                  <a:schemeClr val="accent3">
                    <a:lumMod val="50000"/>
                  </a:schemeClr>
                </a:solidFill>
                <a:effectLst/>
                <a:uLnTx/>
                <a:uFillTx/>
                <a:latin typeface="Trebuchet MS" panose="020B070302020209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accent3">
                      <a:lumMod val="50000"/>
                    </a:schemeClr>
                  </a:solidFill>
                  <a:latin typeface="Trebuchet MS" panose="020B0703020202090204" pitchFamily="34" charset="0"/>
                </a:rPr>
                <a:t>Portal Managed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u="none" strike="noStrike" kern="1200" cap="none" spc="0" normalizeH="0" baseline="0" noProof="0">
                <a:ln>
                  <a:noFill/>
                </a:ln>
                <a:solidFill>
                  <a:schemeClr val="accent3">
                    <a:lumMod val="50000"/>
                  </a:schemeClr>
                </a:solidFill>
                <a:effectLst/>
                <a:uLnTx/>
                <a:uFillTx/>
                <a:latin typeface="Trebuchet MS" panose="020B070302020209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accent3">
                      <a:lumMod val="50000"/>
                    </a:schemeClr>
                  </a:solidFill>
                  <a:latin typeface="Trebuchet MS" panose="020B0703020202090204" pitchFamily="34" charset="0"/>
                </a:rPr>
                <a:t>Pay for Usage</a:t>
              </a:r>
              <a:endParaRPr kumimoji="0" lang="en-US" u="none" strike="noStrike" kern="1200" cap="none" spc="0" normalizeH="0" baseline="0" noProof="0">
                <a:ln>
                  <a:noFill/>
                </a:ln>
                <a:solidFill>
                  <a:schemeClr val="accent3">
                    <a:lumMod val="50000"/>
                  </a:schemeClr>
                </a:solidFill>
                <a:effectLst/>
                <a:uLnTx/>
                <a:uFillTx/>
                <a:latin typeface="Trebuchet MS" panose="020B0703020202090204" pitchFamily="34" charset="0"/>
              </a:endParaRPr>
            </a:p>
          </p:txBody>
        </p:sp>
        <p:sp>
          <p:nvSpPr>
            <p:cNvPr id="31" name="Right Arrow 30">
              <a:extLst>
                <a:ext uri="{FF2B5EF4-FFF2-40B4-BE49-F238E27FC236}">
                  <a16:creationId xmlns:a16="http://schemas.microsoft.com/office/drawing/2014/main" id="{59C22998-FBF0-8741-9130-BAFC130E568F}"/>
                </a:ext>
              </a:extLst>
            </p:cNvPr>
            <p:cNvSpPr/>
            <p:nvPr/>
          </p:nvSpPr>
          <p:spPr>
            <a:xfrm rot="10800000">
              <a:off x="3782119" y="2642895"/>
              <a:ext cx="591273" cy="585514"/>
            </a:xfrm>
            <a:prstGeom prst="rightArrow">
              <a:avLst/>
            </a:prstGeom>
            <a:solidFill>
              <a:schemeClr val="accent3">
                <a:lumMod val="7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accent3"/>
                </a:solidFill>
              </a:endParaRPr>
            </a:p>
          </p:txBody>
        </p:sp>
        <p:sp>
          <p:nvSpPr>
            <p:cNvPr id="32" name="Right Arrow 31">
              <a:extLst>
                <a:ext uri="{FF2B5EF4-FFF2-40B4-BE49-F238E27FC236}">
                  <a16:creationId xmlns:a16="http://schemas.microsoft.com/office/drawing/2014/main" id="{5991BBF9-1E59-6340-8562-860A1489899D}"/>
                </a:ext>
              </a:extLst>
            </p:cNvPr>
            <p:cNvSpPr/>
            <p:nvPr/>
          </p:nvSpPr>
          <p:spPr>
            <a:xfrm rot="5400000">
              <a:off x="5608927" y="4157076"/>
              <a:ext cx="591273" cy="585514"/>
            </a:xfrm>
            <a:prstGeom prst="rightArrow">
              <a:avLst/>
            </a:prstGeom>
            <a:solidFill>
              <a:schemeClr val="accent3">
                <a:lumMod val="7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accent3"/>
                </a:solidFill>
              </a:endParaRPr>
            </a:p>
          </p:txBody>
        </p:sp>
        <p:sp>
          <p:nvSpPr>
            <p:cNvPr id="30" name="Right Arrow 29">
              <a:extLst>
                <a:ext uri="{FF2B5EF4-FFF2-40B4-BE49-F238E27FC236}">
                  <a16:creationId xmlns:a16="http://schemas.microsoft.com/office/drawing/2014/main" id="{25B847D3-A85A-8D46-927B-7DE35339CB01}"/>
                </a:ext>
              </a:extLst>
            </p:cNvPr>
            <p:cNvSpPr/>
            <p:nvPr/>
          </p:nvSpPr>
          <p:spPr>
            <a:xfrm>
              <a:off x="7466308" y="2629762"/>
              <a:ext cx="591273" cy="585514"/>
            </a:xfrm>
            <a:prstGeom prst="rightArrow">
              <a:avLst/>
            </a:prstGeom>
            <a:solidFill>
              <a:schemeClr val="accent3">
                <a:lumMod val="7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accent3"/>
                </a:solidFill>
              </a:endParaRPr>
            </a:p>
          </p:txBody>
        </p:sp>
      </p:grpSp>
      <p:sp>
        <p:nvSpPr>
          <p:cNvPr id="19" name="TextBox 18">
            <a:extLst>
              <a:ext uri="{FF2B5EF4-FFF2-40B4-BE49-F238E27FC236}">
                <a16:creationId xmlns:a16="http://schemas.microsoft.com/office/drawing/2014/main" id="{6151B1D1-22D5-1849-8E0F-10931C8EA9A1}"/>
              </a:ext>
            </a:extLst>
          </p:cNvPr>
          <p:cNvSpPr txBox="1"/>
          <p:nvPr/>
        </p:nvSpPr>
        <p:spPr>
          <a:xfrm>
            <a:off x="8894348" y="4401951"/>
            <a:ext cx="236473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a:ea typeface="+mn-ea"/>
                <a:cs typeface="+mn-cs"/>
              </a:rPr>
              <a:t>Public </a:t>
            </a:r>
            <a:r>
              <a:rPr lang="en-US" sz="1600" b="1">
                <a:latin typeface="Arial" panose="020B0604020202020204"/>
              </a:rPr>
              <a:t>or Hybrid </a:t>
            </a:r>
            <a:r>
              <a:rPr kumimoji="0" lang="en-US" sz="1600" b="1" i="0" u="none" strike="noStrike" kern="1200" cap="none" spc="0" normalizeH="0" baseline="0" noProof="0">
                <a:ln>
                  <a:noFill/>
                </a:ln>
                <a:effectLst/>
                <a:uLnTx/>
                <a:uFillTx/>
                <a:latin typeface="Arial" panose="020B0604020202020204"/>
                <a:ea typeface="+mn-ea"/>
                <a:cs typeface="+mn-cs"/>
              </a:rPr>
              <a:t>Cloud</a:t>
            </a:r>
          </a:p>
        </p:txBody>
      </p:sp>
      <p:grpSp>
        <p:nvGrpSpPr>
          <p:cNvPr id="36" name="Group 35">
            <a:extLst>
              <a:ext uri="{FF2B5EF4-FFF2-40B4-BE49-F238E27FC236}">
                <a16:creationId xmlns:a16="http://schemas.microsoft.com/office/drawing/2014/main" id="{0FFA89BB-A446-684D-99F3-9EB8465A2AB5}"/>
              </a:ext>
            </a:extLst>
          </p:cNvPr>
          <p:cNvGrpSpPr/>
          <p:nvPr/>
        </p:nvGrpSpPr>
        <p:grpSpPr>
          <a:xfrm>
            <a:off x="8471082" y="1147527"/>
            <a:ext cx="3129680" cy="3205379"/>
            <a:chOff x="8471082" y="1147527"/>
            <a:chExt cx="3129680" cy="3205379"/>
          </a:xfrm>
        </p:grpSpPr>
        <p:sp>
          <p:nvSpPr>
            <p:cNvPr id="51" name="Rectangle 50">
              <a:extLst>
                <a:ext uri="{FF2B5EF4-FFF2-40B4-BE49-F238E27FC236}">
                  <a16:creationId xmlns:a16="http://schemas.microsoft.com/office/drawing/2014/main" id="{B8E01AD1-BCBD-EB4F-BC80-66EAF0828DA3}"/>
                </a:ext>
              </a:extLst>
            </p:cNvPr>
            <p:cNvSpPr/>
            <p:nvPr/>
          </p:nvSpPr>
          <p:spPr>
            <a:xfrm>
              <a:off x="8471082" y="1147527"/>
              <a:ext cx="3129680" cy="3205379"/>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21" name="Picture 36">
              <a:extLst>
                <a:ext uri="{FF2B5EF4-FFF2-40B4-BE49-F238E27FC236}">
                  <a16:creationId xmlns:a16="http://schemas.microsoft.com/office/drawing/2014/main" id="{8589CA47-915D-C442-99B9-E305A9CBDD2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94348" y="1396063"/>
              <a:ext cx="702670" cy="433663"/>
            </a:xfrm>
            <a:prstGeom prst="rect">
              <a:avLst/>
            </a:prstGeom>
          </p:spPr>
        </p:pic>
        <p:pic>
          <p:nvPicPr>
            <p:cNvPr id="22" name="Picture 21">
              <a:extLst>
                <a:ext uri="{FF2B5EF4-FFF2-40B4-BE49-F238E27FC236}">
                  <a16:creationId xmlns:a16="http://schemas.microsoft.com/office/drawing/2014/main" id="{AD5BA4A3-0370-2F4A-879C-A72978742D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5849" y="1147528"/>
              <a:ext cx="1228031" cy="791993"/>
            </a:xfrm>
            <a:prstGeom prst="rect">
              <a:avLst/>
            </a:prstGeom>
          </p:spPr>
        </p:pic>
        <p:pic>
          <p:nvPicPr>
            <p:cNvPr id="23" name="Picture 24">
              <a:extLst>
                <a:ext uri="{FF2B5EF4-FFF2-40B4-BE49-F238E27FC236}">
                  <a16:creationId xmlns:a16="http://schemas.microsoft.com/office/drawing/2014/main" id="{41D9FFDE-B9E5-034C-BA7A-DE10946AF6D8}"/>
                </a:ext>
              </a:extLst>
            </p:cNvPr>
            <p:cNvPicPr>
              <a:picLocks noChangeAspect="1" noChangeArrowheads="1"/>
            </p:cNvPicPr>
            <p:nvPr/>
          </p:nvPicPr>
          <p:blipFill>
            <a:blip r:embed="rId7">
              <a:extLst>
                <a:ext uri="{96DAC541-7B7A-43D3-8B79-37D633B846F1}">
                  <asvg:svgBlip xmlns:asvg="http://schemas.microsoft.com/office/drawing/2016/SVG/main" r:embed="rId8"/>
                </a:ext>
              </a:extLst>
            </a:blip>
            <a:srcRect/>
            <a:stretch/>
          </p:blipFill>
          <p:spPr bwMode="auto">
            <a:xfrm>
              <a:off x="10433142" y="2396051"/>
              <a:ext cx="1036759" cy="188637"/>
            </a:xfrm>
            <a:prstGeom prst="rect">
              <a:avLst/>
            </a:prstGeom>
            <a:extLst>
              <a:ext uri="{909E8E84-426E-40DD-AFC4-6F175D3DCCD1}">
                <a14:hiddenFill xmlns:a14="http://schemas.microsoft.com/office/drawing/2010/main">
                  <a:solidFill>
                    <a:srgbClr val="FFFFFF"/>
                  </a:solidFill>
                </a14:hiddenFill>
              </a:ext>
            </a:extLst>
          </p:spPr>
        </p:pic>
        <p:pic>
          <p:nvPicPr>
            <p:cNvPr id="24" name="Picture 2" descr="Image result for google cloud logo">
              <a:extLst>
                <a:ext uri="{FF2B5EF4-FFF2-40B4-BE49-F238E27FC236}">
                  <a16:creationId xmlns:a16="http://schemas.microsoft.com/office/drawing/2014/main" id="{D000390B-DB5B-684A-ABF3-3D8E821608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45327" y="1903703"/>
              <a:ext cx="2030683" cy="492348"/>
            </a:xfrm>
            <a:prstGeom prst="rect">
              <a:avLst/>
            </a:prstGeom>
            <a:noFill/>
            <a:extLst>
              <a:ext uri="{909E8E84-426E-40DD-AFC4-6F175D3DCCD1}">
                <a14:hiddenFill xmlns:a14="http://schemas.microsoft.com/office/drawing/2010/main">
                  <a:solidFill>
                    <a:srgbClr val="FFFFFF"/>
                  </a:solidFill>
                </a14:hiddenFill>
              </a:ext>
            </a:extLst>
          </p:spPr>
        </p:pic>
        <p:pic>
          <p:nvPicPr>
            <p:cNvPr id="25" name="Graphic 114">
              <a:extLst>
                <a:ext uri="{FF2B5EF4-FFF2-40B4-BE49-F238E27FC236}">
                  <a16:creationId xmlns:a16="http://schemas.microsoft.com/office/drawing/2014/main" id="{B5BFD8C1-EB3C-9A4D-BB9F-B45AA450BD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78272" y="2623807"/>
              <a:ext cx="1063868" cy="222757"/>
            </a:xfrm>
            <a:prstGeom prst="rect">
              <a:avLst/>
            </a:prstGeom>
          </p:spPr>
        </p:pic>
        <p:pic>
          <p:nvPicPr>
            <p:cNvPr id="26" name="Picture 25">
              <a:extLst>
                <a:ext uri="{FF2B5EF4-FFF2-40B4-BE49-F238E27FC236}">
                  <a16:creationId xmlns:a16="http://schemas.microsoft.com/office/drawing/2014/main" id="{09C259EF-E957-D24E-883C-66E396BF40B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45327" y="3039920"/>
              <a:ext cx="1383978" cy="736368"/>
            </a:xfrm>
            <a:prstGeom prst="rect">
              <a:avLst/>
            </a:prstGeom>
          </p:spPr>
        </p:pic>
        <p:pic>
          <p:nvPicPr>
            <p:cNvPr id="27" name="Picture 32" descr="Image result for alibaba cloud logo">
              <a:extLst>
                <a:ext uri="{FF2B5EF4-FFF2-40B4-BE49-F238E27FC236}">
                  <a16:creationId xmlns:a16="http://schemas.microsoft.com/office/drawing/2014/main" id="{E4B8BB6A-935A-6846-AD9A-570CA1565C7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80800" y="3477130"/>
              <a:ext cx="1042553" cy="5237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Image result for red hat LOGO transparent">
              <a:extLst>
                <a:ext uri="{FF2B5EF4-FFF2-40B4-BE49-F238E27FC236}">
                  <a16:creationId xmlns:a16="http://schemas.microsoft.com/office/drawing/2014/main" id="{77B0D826-0F7B-C64B-AC9E-AF9A4472F3A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11234" y="3799587"/>
              <a:ext cx="1252384" cy="43003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1">
              <a:extLst>
                <a:ext uri="{FF2B5EF4-FFF2-40B4-BE49-F238E27FC236}">
                  <a16:creationId xmlns:a16="http://schemas.microsoft.com/office/drawing/2014/main" id="{7D19BA16-83F6-E546-97F8-18B91BD0A5B8}"/>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0053577" y="2893332"/>
              <a:ext cx="1110767" cy="245594"/>
            </a:xfrm>
            <a:prstGeom prst="rect">
              <a:avLst/>
            </a:prstGeom>
          </p:spPr>
        </p:pic>
      </p:grpSp>
      <p:grpSp>
        <p:nvGrpSpPr>
          <p:cNvPr id="42" name="Group 41">
            <a:extLst>
              <a:ext uri="{FF2B5EF4-FFF2-40B4-BE49-F238E27FC236}">
                <a16:creationId xmlns:a16="http://schemas.microsoft.com/office/drawing/2014/main" id="{C2A52F5C-EFC3-EA43-AA42-8122DCD9C3DF}"/>
              </a:ext>
            </a:extLst>
          </p:cNvPr>
          <p:cNvGrpSpPr/>
          <p:nvPr/>
        </p:nvGrpSpPr>
        <p:grpSpPr>
          <a:xfrm>
            <a:off x="3664525" y="4707847"/>
            <a:ext cx="4724402" cy="1221399"/>
            <a:chOff x="3135084" y="4724731"/>
            <a:chExt cx="4724402" cy="1221399"/>
          </a:xfrm>
        </p:grpSpPr>
        <p:sp>
          <p:nvSpPr>
            <p:cNvPr id="11" name="Rectangle 10">
              <a:extLst>
                <a:ext uri="{FF2B5EF4-FFF2-40B4-BE49-F238E27FC236}">
                  <a16:creationId xmlns:a16="http://schemas.microsoft.com/office/drawing/2014/main" id="{5AEF1427-F972-3A4F-A974-1D1C27AB8426}"/>
                </a:ext>
              </a:extLst>
            </p:cNvPr>
            <p:cNvSpPr/>
            <p:nvPr/>
          </p:nvSpPr>
          <p:spPr>
            <a:xfrm rot="5400000">
              <a:off x="4886585" y="2973230"/>
              <a:ext cx="1221399" cy="472440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52" name="Picture 3">
              <a:extLst>
                <a:ext uri="{FF2B5EF4-FFF2-40B4-BE49-F238E27FC236}">
                  <a16:creationId xmlns:a16="http://schemas.microsoft.com/office/drawing/2014/main" id="{D0FDE2CA-8343-204A-AD68-867F2C36428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478372" y="4893651"/>
              <a:ext cx="858955" cy="858955"/>
            </a:xfrm>
            <a:prstGeom prst="rect">
              <a:avLst/>
            </a:prstGeom>
          </p:spPr>
        </p:pic>
        <p:pic>
          <p:nvPicPr>
            <p:cNvPr id="53" name="Picture 6">
              <a:extLst>
                <a:ext uri="{FF2B5EF4-FFF2-40B4-BE49-F238E27FC236}">
                  <a16:creationId xmlns:a16="http://schemas.microsoft.com/office/drawing/2014/main" id="{A0BC3B60-C4C8-E14B-AEE9-CE5872EF09C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25221" y="4905024"/>
              <a:ext cx="836208" cy="836208"/>
            </a:xfrm>
            <a:prstGeom prst="rect">
              <a:avLst/>
            </a:prstGeom>
          </p:spPr>
        </p:pic>
        <p:pic>
          <p:nvPicPr>
            <p:cNvPr id="54" name="Picture 8">
              <a:extLst>
                <a:ext uri="{FF2B5EF4-FFF2-40B4-BE49-F238E27FC236}">
                  <a16:creationId xmlns:a16="http://schemas.microsoft.com/office/drawing/2014/main" id="{A4C77A95-3463-B547-957D-43B40709E65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749323" y="4905024"/>
              <a:ext cx="847582" cy="847582"/>
            </a:xfrm>
            <a:prstGeom prst="rect">
              <a:avLst/>
            </a:prstGeom>
          </p:spPr>
        </p:pic>
        <p:pic>
          <p:nvPicPr>
            <p:cNvPr id="55" name="Picture 10">
              <a:extLst>
                <a:ext uri="{FF2B5EF4-FFF2-40B4-BE49-F238E27FC236}">
                  <a16:creationId xmlns:a16="http://schemas.microsoft.com/office/drawing/2014/main" id="{2E569E82-A28C-4C4F-AE66-F9FFE1D54929}"/>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3326937" y="4870629"/>
              <a:ext cx="928134" cy="928134"/>
            </a:xfrm>
            <a:prstGeom prst="rect">
              <a:avLst/>
            </a:prstGeom>
          </p:spPr>
        </p:pic>
      </p:grpSp>
      <p:sp>
        <p:nvSpPr>
          <p:cNvPr id="37" name="TextBox 36">
            <a:extLst>
              <a:ext uri="{FF2B5EF4-FFF2-40B4-BE49-F238E27FC236}">
                <a16:creationId xmlns:a16="http://schemas.microsoft.com/office/drawing/2014/main" id="{82BDCF31-92D9-4D44-816F-89F15A3F7B69}"/>
              </a:ext>
            </a:extLst>
          </p:cNvPr>
          <p:cNvSpPr txBox="1"/>
          <p:nvPr/>
        </p:nvSpPr>
        <p:spPr>
          <a:xfrm>
            <a:off x="2581369" y="2554150"/>
            <a:ext cx="652743" cy="1169551"/>
          </a:xfrm>
          <a:prstGeom prst="rect">
            <a:avLst/>
          </a:prstGeom>
          <a:noFill/>
        </p:spPr>
        <p:txBody>
          <a:bodyPr wrap="none" rtlCol="0">
            <a:spAutoFit/>
          </a:bodyPr>
          <a:lstStyle/>
          <a:p>
            <a:r>
              <a:rPr lang="en-US" sz="1400" b="1">
                <a:solidFill>
                  <a:srgbClr val="83B2EE"/>
                </a:solidFill>
              </a:rPr>
              <a:t>VM01</a:t>
            </a:r>
          </a:p>
          <a:p>
            <a:r>
              <a:rPr lang="en-US" sz="1400" b="1">
                <a:solidFill>
                  <a:srgbClr val="83B2EE"/>
                </a:solidFill>
              </a:rPr>
              <a:t>VM02</a:t>
            </a:r>
          </a:p>
          <a:p>
            <a:r>
              <a:rPr lang="en-US" sz="1400" b="1">
                <a:solidFill>
                  <a:srgbClr val="83B2EE"/>
                </a:solidFill>
              </a:rPr>
              <a:t>VM04</a:t>
            </a:r>
          </a:p>
          <a:p>
            <a:r>
              <a:rPr lang="en-US" sz="1400" b="1">
                <a:solidFill>
                  <a:srgbClr val="83B2EE"/>
                </a:solidFill>
              </a:rPr>
              <a:t>VM08</a:t>
            </a:r>
          </a:p>
          <a:p>
            <a:r>
              <a:rPr lang="en-US" sz="1400" b="1">
                <a:solidFill>
                  <a:srgbClr val="83B2EE"/>
                </a:solidFill>
              </a:rPr>
              <a:t>VM16</a:t>
            </a:r>
          </a:p>
        </p:txBody>
      </p:sp>
      <p:sp>
        <p:nvSpPr>
          <p:cNvPr id="38" name="TextBox 37">
            <a:extLst>
              <a:ext uri="{FF2B5EF4-FFF2-40B4-BE49-F238E27FC236}">
                <a16:creationId xmlns:a16="http://schemas.microsoft.com/office/drawing/2014/main" id="{62396C1A-0C49-E74D-B41B-AE6C4C9C3822}"/>
              </a:ext>
            </a:extLst>
          </p:cNvPr>
          <p:cNvSpPr txBox="1"/>
          <p:nvPr/>
        </p:nvSpPr>
        <p:spPr>
          <a:xfrm rot="16200000">
            <a:off x="336830" y="2973414"/>
            <a:ext cx="1308371" cy="307777"/>
          </a:xfrm>
          <a:prstGeom prst="rect">
            <a:avLst/>
          </a:prstGeom>
          <a:noFill/>
        </p:spPr>
        <p:txBody>
          <a:bodyPr wrap="none" rtlCol="0">
            <a:spAutoFit/>
          </a:bodyPr>
          <a:lstStyle/>
          <a:p>
            <a:r>
              <a:rPr lang="en-US" sz="1400" b="1">
                <a:solidFill>
                  <a:schemeClr val="accent3">
                    <a:lumMod val="50000"/>
                  </a:schemeClr>
                </a:solidFill>
              </a:rPr>
              <a:t>FortiGate-VM</a:t>
            </a:r>
          </a:p>
        </p:txBody>
      </p:sp>
      <p:sp>
        <p:nvSpPr>
          <p:cNvPr id="39" name="TextBox 38">
            <a:extLst>
              <a:ext uri="{FF2B5EF4-FFF2-40B4-BE49-F238E27FC236}">
                <a16:creationId xmlns:a16="http://schemas.microsoft.com/office/drawing/2014/main" id="{A6ABA3AD-E85A-1545-B967-31A35F0F8BBF}"/>
              </a:ext>
            </a:extLst>
          </p:cNvPr>
          <p:cNvSpPr txBox="1"/>
          <p:nvPr/>
        </p:nvSpPr>
        <p:spPr>
          <a:xfrm rot="16200000">
            <a:off x="1778510" y="2961058"/>
            <a:ext cx="1285865" cy="307777"/>
          </a:xfrm>
          <a:prstGeom prst="rect">
            <a:avLst/>
          </a:prstGeom>
          <a:noFill/>
        </p:spPr>
        <p:txBody>
          <a:bodyPr wrap="none" rtlCol="0">
            <a:spAutoFit/>
          </a:bodyPr>
          <a:lstStyle/>
          <a:p>
            <a:r>
              <a:rPr lang="en-US" sz="1400" b="1" err="1">
                <a:solidFill>
                  <a:schemeClr val="accent3">
                    <a:lumMod val="50000"/>
                  </a:schemeClr>
                </a:solidFill>
              </a:rPr>
              <a:t>FortiWeb</a:t>
            </a:r>
            <a:r>
              <a:rPr lang="en-US" sz="1400" b="1">
                <a:solidFill>
                  <a:schemeClr val="accent3">
                    <a:lumMod val="50000"/>
                  </a:schemeClr>
                </a:solidFill>
              </a:rPr>
              <a:t>-VM</a:t>
            </a:r>
          </a:p>
        </p:txBody>
      </p:sp>
      <p:cxnSp>
        <p:nvCxnSpPr>
          <p:cNvPr id="14" name="Straight Connector 13">
            <a:extLst>
              <a:ext uri="{FF2B5EF4-FFF2-40B4-BE49-F238E27FC236}">
                <a16:creationId xmlns:a16="http://schemas.microsoft.com/office/drawing/2014/main" id="{45C02E27-348A-B847-9943-B8CC02E0BE0B}"/>
              </a:ext>
            </a:extLst>
          </p:cNvPr>
          <p:cNvCxnSpPr>
            <a:cxnSpLocks/>
          </p:cNvCxnSpPr>
          <p:nvPr/>
        </p:nvCxnSpPr>
        <p:spPr>
          <a:xfrm>
            <a:off x="2051240" y="2476601"/>
            <a:ext cx="0" cy="1338576"/>
          </a:xfrm>
          <a:prstGeom prst="line">
            <a:avLst/>
          </a:prstGeom>
          <a:ln w="12700">
            <a:solidFill>
              <a:srgbClr val="AECA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8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504A7A17-C733-7A40-8CAB-93039F11FEC9}"/>
              </a:ext>
            </a:extLst>
          </p:cNvPr>
          <p:cNvSpPr txBox="1">
            <a:spLocks/>
          </p:cNvSpPr>
          <p:nvPr/>
        </p:nvSpPr>
        <p:spPr>
          <a:xfrm>
            <a:off x="340171" y="91464"/>
            <a:ext cx="11765519" cy="729997"/>
          </a:xfrm>
        </p:spPr>
        <p:txBody>
          <a:bodyPr anchor="ctr" anchorCtr="0">
            <a:noAutofit/>
          </a:bodyPr>
          <a:lstStyle>
            <a:defPPr>
              <a:defRPr lang="en-US"/>
            </a:defPPr>
            <a:lvl1pPr>
              <a:lnSpc>
                <a:spcPct val="90000"/>
              </a:lnSpc>
              <a:spcBef>
                <a:spcPct val="0"/>
              </a:spcBef>
              <a:buNone/>
              <a:defRPr sz="3400" b="1" spc="-150" baseline="0">
                <a:latin typeface="+mj-lt"/>
                <a:ea typeface="Inter" panose="020B0502030000000004" pitchFamily="34" charset="0"/>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Flex-VM Program – </a:t>
            </a:r>
            <a:r>
              <a:rPr lang="en-US" b="0"/>
              <a:t>Flexible Consumption for all deployments</a:t>
            </a:r>
          </a:p>
        </p:txBody>
      </p:sp>
      <p:sp>
        <p:nvSpPr>
          <p:cNvPr id="3" name="Rectangle 2">
            <a:extLst>
              <a:ext uri="{FF2B5EF4-FFF2-40B4-BE49-F238E27FC236}">
                <a16:creationId xmlns:a16="http://schemas.microsoft.com/office/drawing/2014/main" id="{31D994CF-DBA8-BA4A-8A2A-19F95AB907B9}"/>
              </a:ext>
            </a:extLst>
          </p:cNvPr>
          <p:cNvSpPr/>
          <p:nvPr/>
        </p:nvSpPr>
        <p:spPr>
          <a:xfrm rot="5400000">
            <a:off x="424437" y="1204188"/>
            <a:ext cx="3205378" cy="3092054"/>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4" name="Picture 3">
            <a:extLst>
              <a:ext uri="{FF2B5EF4-FFF2-40B4-BE49-F238E27FC236}">
                <a16:creationId xmlns:a16="http://schemas.microsoft.com/office/drawing/2014/main" id="{F65438C8-56F4-8243-B6A3-BBAC1A82A599}"/>
              </a:ext>
            </a:extLst>
          </p:cNvPr>
          <p:cNvPicPr>
            <a:picLocks noChangeAspect="1"/>
          </p:cNvPicPr>
          <p:nvPr/>
        </p:nvPicPr>
        <p:blipFill>
          <a:blip r:embed="rId3">
            <a:duotone>
              <a:prstClr val="black"/>
              <a:schemeClr val="accent3">
                <a:tint val="45000"/>
                <a:satMod val="400000"/>
              </a:schemeClr>
            </a:duotone>
          </a:blip>
          <a:stretch>
            <a:fillRect/>
          </a:stretch>
        </p:blipFill>
        <p:spPr>
          <a:xfrm>
            <a:off x="696908" y="1290338"/>
            <a:ext cx="584766" cy="641878"/>
          </a:xfrm>
          <a:prstGeom prst="rect">
            <a:avLst/>
          </a:prstGeom>
        </p:spPr>
      </p:pic>
      <p:sp>
        <p:nvSpPr>
          <p:cNvPr id="5" name="TextBox 4">
            <a:extLst>
              <a:ext uri="{FF2B5EF4-FFF2-40B4-BE49-F238E27FC236}">
                <a16:creationId xmlns:a16="http://schemas.microsoft.com/office/drawing/2014/main" id="{0A64FC5C-988E-214B-B35E-0A1F068884CD}"/>
              </a:ext>
            </a:extLst>
          </p:cNvPr>
          <p:cNvSpPr txBox="1"/>
          <p:nvPr/>
        </p:nvSpPr>
        <p:spPr>
          <a:xfrm>
            <a:off x="1107695" y="2338707"/>
            <a:ext cx="692818" cy="1600438"/>
          </a:xfrm>
          <a:prstGeom prst="rect">
            <a:avLst/>
          </a:prstGeom>
          <a:noFill/>
        </p:spPr>
        <p:txBody>
          <a:bodyPr wrap="none" rtlCol="0">
            <a:spAutoFit/>
          </a:bodyPr>
          <a:lstStyle/>
          <a:p>
            <a:r>
              <a:rPr lang="en-US" sz="1400" b="1">
                <a:solidFill>
                  <a:srgbClr val="83B2EE"/>
                </a:solidFill>
              </a:rPr>
              <a:t>VM01</a:t>
            </a:r>
          </a:p>
          <a:p>
            <a:r>
              <a:rPr lang="en-US" sz="1400" b="1">
                <a:solidFill>
                  <a:srgbClr val="83B2EE"/>
                </a:solidFill>
              </a:rPr>
              <a:t>VM02</a:t>
            </a:r>
          </a:p>
          <a:p>
            <a:r>
              <a:rPr lang="en-US" sz="1400" b="1">
                <a:solidFill>
                  <a:srgbClr val="83B2EE"/>
                </a:solidFill>
              </a:rPr>
              <a:t>VM04</a:t>
            </a:r>
          </a:p>
          <a:p>
            <a:r>
              <a:rPr lang="en-US" sz="1400" b="1">
                <a:solidFill>
                  <a:srgbClr val="83B2EE"/>
                </a:solidFill>
              </a:rPr>
              <a:t>VM08</a:t>
            </a:r>
          </a:p>
          <a:p>
            <a:r>
              <a:rPr lang="en-US" sz="1400" b="1">
                <a:solidFill>
                  <a:srgbClr val="83B2EE"/>
                </a:solidFill>
              </a:rPr>
              <a:t>VM16</a:t>
            </a:r>
          </a:p>
          <a:p>
            <a:r>
              <a:rPr lang="en-US" sz="1400" b="1">
                <a:solidFill>
                  <a:srgbClr val="83B2EE"/>
                </a:solidFill>
              </a:rPr>
              <a:t>VM32</a:t>
            </a:r>
          </a:p>
          <a:p>
            <a:r>
              <a:rPr lang="en-US" sz="1400" b="1">
                <a:solidFill>
                  <a:srgbClr val="83B2EE"/>
                </a:solidFill>
              </a:rPr>
              <a:t>VMUL</a:t>
            </a:r>
          </a:p>
        </p:txBody>
      </p:sp>
      <p:pic>
        <p:nvPicPr>
          <p:cNvPr id="6" name="Picture 5">
            <a:extLst>
              <a:ext uri="{FF2B5EF4-FFF2-40B4-BE49-F238E27FC236}">
                <a16:creationId xmlns:a16="http://schemas.microsoft.com/office/drawing/2014/main" id="{758F31A6-7EBF-2748-AFFB-D7E4922D13E5}"/>
              </a:ext>
            </a:extLst>
          </p:cNvPr>
          <p:cNvPicPr>
            <a:picLocks noChangeAspect="1"/>
          </p:cNvPicPr>
          <p:nvPr/>
        </p:nvPicPr>
        <p:blipFill>
          <a:blip r:embed="rId3">
            <a:duotone>
              <a:prstClr val="black"/>
              <a:schemeClr val="accent3">
                <a:tint val="45000"/>
                <a:satMod val="400000"/>
              </a:schemeClr>
            </a:duotone>
          </a:blip>
          <a:stretch>
            <a:fillRect/>
          </a:stretch>
        </p:blipFill>
        <p:spPr>
          <a:xfrm>
            <a:off x="1465736" y="1291275"/>
            <a:ext cx="783948" cy="860514"/>
          </a:xfrm>
          <a:prstGeom prst="rect">
            <a:avLst/>
          </a:prstGeom>
        </p:spPr>
      </p:pic>
      <p:pic>
        <p:nvPicPr>
          <p:cNvPr id="7" name="Picture 6">
            <a:extLst>
              <a:ext uri="{FF2B5EF4-FFF2-40B4-BE49-F238E27FC236}">
                <a16:creationId xmlns:a16="http://schemas.microsoft.com/office/drawing/2014/main" id="{225A5B6A-C622-4343-A49E-57D37C2C6850}"/>
              </a:ext>
            </a:extLst>
          </p:cNvPr>
          <p:cNvPicPr>
            <a:picLocks noChangeAspect="1"/>
          </p:cNvPicPr>
          <p:nvPr/>
        </p:nvPicPr>
        <p:blipFill>
          <a:blip r:embed="rId3">
            <a:duotone>
              <a:prstClr val="black"/>
              <a:schemeClr val="accent3">
                <a:tint val="45000"/>
                <a:satMod val="400000"/>
              </a:schemeClr>
            </a:duotone>
          </a:blip>
          <a:stretch>
            <a:fillRect/>
          </a:stretch>
        </p:blipFill>
        <p:spPr>
          <a:xfrm>
            <a:off x="2389360" y="1310298"/>
            <a:ext cx="1014698" cy="1113800"/>
          </a:xfrm>
          <a:prstGeom prst="rect">
            <a:avLst/>
          </a:prstGeom>
        </p:spPr>
      </p:pic>
      <p:sp>
        <p:nvSpPr>
          <p:cNvPr id="9" name="TextBox 8">
            <a:extLst>
              <a:ext uri="{FF2B5EF4-FFF2-40B4-BE49-F238E27FC236}">
                <a16:creationId xmlns:a16="http://schemas.microsoft.com/office/drawing/2014/main" id="{BE1A25CE-8BA6-B840-9967-01BBB3775A8F}"/>
              </a:ext>
            </a:extLst>
          </p:cNvPr>
          <p:cNvSpPr txBox="1"/>
          <p:nvPr/>
        </p:nvSpPr>
        <p:spPr>
          <a:xfrm>
            <a:off x="788163" y="4401951"/>
            <a:ext cx="245291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a:ea typeface="+mn-ea"/>
                <a:cs typeface="+mn-cs"/>
              </a:rPr>
              <a:t>Scale and Performance</a:t>
            </a:r>
          </a:p>
        </p:txBody>
      </p:sp>
      <p:sp>
        <p:nvSpPr>
          <p:cNvPr id="13" name="TextBox 12">
            <a:extLst>
              <a:ext uri="{FF2B5EF4-FFF2-40B4-BE49-F238E27FC236}">
                <a16:creationId xmlns:a16="http://schemas.microsoft.com/office/drawing/2014/main" id="{AEDB2D2D-B634-AF4D-AE57-12BE37B2FF87}"/>
              </a:ext>
            </a:extLst>
          </p:cNvPr>
          <p:cNvSpPr txBox="1"/>
          <p:nvPr/>
        </p:nvSpPr>
        <p:spPr>
          <a:xfrm>
            <a:off x="5094350" y="5972921"/>
            <a:ext cx="212062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a:ea typeface="+mn-ea"/>
                <a:cs typeface="+mn-cs"/>
              </a:rPr>
              <a:t>Security Services</a:t>
            </a:r>
          </a:p>
        </p:txBody>
      </p:sp>
      <p:grpSp>
        <p:nvGrpSpPr>
          <p:cNvPr id="50" name="Group 49">
            <a:extLst>
              <a:ext uri="{FF2B5EF4-FFF2-40B4-BE49-F238E27FC236}">
                <a16:creationId xmlns:a16="http://schemas.microsoft.com/office/drawing/2014/main" id="{B5AA089B-482E-8D4E-A4FA-203444F90759}"/>
              </a:ext>
            </a:extLst>
          </p:cNvPr>
          <p:cNvGrpSpPr/>
          <p:nvPr/>
        </p:nvGrpSpPr>
        <p:grpSpPr>
          <a:xfrm>
            <a:off x="3912716" y="1387265"/>
            <a:ext cx="4275462" cy="3176320"/>
            <a:chOff x="3782119" y="1569149"/>
            <a:chExt cx="4275462" cy="3176320"/>
          </a:xfrm>
        </p:grpSpPr>
        <p:sp>
          <p:nvSpPr>
            <p:cNvPr id="34" name="Oval 33">
              <a:extLst>
                <a:ext uri="{FF2B5EF4-FFF2-40B4-BE49-F238E27FC236}">
                  <a16:creationId xmlns:a16="http://schemas.microsoft.com/office/drawing/2014/main" id="{9EFACE64-C2AD-E848-9C16-2CAAF5FF7669}"/>
                </a:ext>
              </a:extLst>
            </p:cNvPr>
            <p:cNvSpPr/>
            <p:nvPr/>
          </p:nvSpPr>
          <p:spPr>
            <a:xfrm>
              <a:off x="4593369" y="1569149"/>
              <a:ext cx="2561498" cy="2481966"/>
            </a:xfrm>
            <a:prstGeom prst="ellipse">
              <a:avLst/>
            </a:prstGeom>
            <a:solidFill>
              <a:schemeClr val="accent3">
                <a:lumMod val="20000"/>
                <a:lumOff val="80000"/>
                <a:alpha val="25000"/>
              </a:schemeClr>
            </a:solidFill>
            <a:ln w="38100">
              <a:solidFill>
                <a:srgbClr val="307FE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5" name="TextBox 34">
              <a:extLst>
                <a:ext uri="{FF2B5EF4-FFF2-40B4-BE49-F238E27FC236}">
                  <a16:creationId xmlns:a16="http://schemas.microsoft.com/office/drawing/2014/main" id="{5232FF3F-4F8B-3643-9898-076113C37362}"/>
                </a:ext>
              </a:extLst>
            </p:cNvPr>
            <p:cNvSpPr txBox="1"/>
            <p:nvPr/>
          </p:nvSpPr>
          <p:spPr>
            <a:xfrm>
              <a:off x="4572618" y="2209968"/>
              <a:ext cx="2603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a:ln>
                    <a:noFill/>
                  </a:ln>
                  <a:solidFill>
                    <a:schemeClr val="accent3">
                      <a:lumMod val="50000"/>
                    </a:schemeClr>
                  </a:solidFill>
                  <a:effectLst/>
                  <a:uLnTx/>
                  <a:uFillTx/>
                  <a:latin typeface="Trebuchet MS" panose="020B0703020202090204" pitchFamily="34" charset="0"/>
                </a:rPr>
                <a:t>We support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accent3">
                      <a:lumMod val="50000"/>
                    </a:schemeClr>
                  </a:solidFill>
                  <a:latin typeface="Trebuchet MS" panose="020B0703020202090204" pitchFamily="34" charset="0"/>
                </a:rPr>
                <a:t>PAYG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a:ln>
                    <a:noFill/>
                  </a:ln>
                  <a:solidFill>
                    <a:schemeClr val="accent3">
                      <a:lumMod val="50000"/>
                    </a:schemeClr>
                  </a:solidFill>
                  <a:effectLst/>
                  <a:uLnTx/>
                  <a:uFillTx/>
                  <a:latin typeface="Trebuchet MS" panose="020B0703020202090204" pitchFamily="34" charset="0"/>
                </a:rPr>
                <a:t>BYOL &amp;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accent3">
                      <a:lumMod val="50000"/>
                    </a:schemeClr>
                  </a:solidFill>
                  <a:latin typeface="Trebuchet MS" panose="020B0703020202090204" pitchFamily="34" charset="0"/>
                </a:rPr>
                <a:t>Flex VM</a:t>
              </a:r>
              <a:endParaRPr kumimoji="0" lang="en-US" u="none" strike="noStrike" kern="1200" cap="none" spc="0" normalizeH="0" baseline="0" noProof="0">
                <a:ln>
                  <a:noFill/>
                </a:ln>
                <a:solidFill>
                  <a:schemeClr val="accent3">
                    <a:lumMod val="50000"/>
                  </a:schemeClr>
                </a:solidFill>
                <a:effectLst/>
                <a:uLnTx/>
                <a:uFillTx/>
                <a:latin typeface="Trebuchet MS" panose="020B0703020202090204" pitchFamily="34" charset="0"/>
              </a:endParaRPr>
            </a:p>
          </p:txBody>
        </p:sp>
        <p:sp>
          <p:nvSpPr>
            <p:cNvPr id="31" name="Right Arrow 30">
              <a:extLst>
                <a:ext uri="{FF2B5EF4-FFF2-40B4-BE49-F238E27FC236}">
                  <a16:creationId xmlns:a16="http://schemas.microsoft.com/office/drawing/2014/main" id="{59C22998-FBF0-8741-9130-BAFC130E568F}"/>
                </a:ext>
              </a:extLst>
            </p:cNvPr>
            <p:cNvSpPr/>
            <p:nvPr/>
          </p:nvSpPr>
          <p:spPr>
            <a:xfrm rot="10800000">
              <a:off x="3782119" y="2642895"/>
              <a:ext cx="591273" cy="585514"/>
            </a:xfrm>
            <a:prstGeom prst="rightArrow">
              <a:avLst/>
            </a:prstGeom>
            <a:solidFill>
              <a:schemeClr val="accent3">
                <a:lumMod val="7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accent3"/>
                </a:solidFill>
              </a:endParaRPr>
            </a:p>
          </p:txBody>
        </p:sp>
        <p:sp>
          <p:nvSpPr>
            <p:cNvPr id="32" name="Right Arrow 31">
              <a:extLst>
                <a:ext uri="{FF2B5EF4-FFF2-40B4-BE49-F238E27FC236}">
                  <a16:creationId xmlns:a16="http://schemas.microsoft.com/office/drawing/2014/main" id="{5991BBF9-1E59-6340-8562-860A1489899D}"/>
                </a:ext>
              </a:extLst>
            </p:cNvPr>
            <p:cNvSpPr/>
            <p:nvPr/>
          </p:nvSpPr>
          <p:spPr>
            <a:xfrm rot="5400000">
              <a:off x="5608927" y="4157076"/>
              <a:ext cx="591273" cy="585514"/>
            </a:xfrm>
            <a:prstGeom prst="rightArrow">
              <a:avLst/>
            </a:prstGeom>
            <a:solidFill>
              <a:schemeClr val="accent3">
                <a:lumMod val="7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accent3"/>
                </a:solidFill>
              </a:endParaRPr>
            </a:p>
          </p:txBody>
        </p:sp>
        <p:sp>
          <p:nvSpPr>
            <p:cNvPr id="30" name="Right Arrow 29">
              <a:extLst>
                <a:ext uri="{FF2B5EF4-FFF2-40B4-BE49-F238E27FC236}">
                  <a16:creationId xmlns:a16="http://schemas.microsoft.com/office/drawing/2014/main" id="{25B847D3-A85A-8D46-927B-7DE35339CB01}"/>
                </a:ext>
              </a:extLst>
            </p:cNvPr>
            <p:cNvSpPr/>
            <p:nvPr/>
          </p:nvSpPr>
          <p:spPr>
            <a:xfrm>
              <a:off x="7466308" y="2629762"/>
              <a:ext cx="591273" cy="585514"/>
            </a:xfrm>
            <a:prstGeom prst="rightArrow">
              <a:avLst/>
            </a:prstGeom>
            <a:solidFill>
              <a:schemeClr val="accent3">
                <a:lumMod val="75000"/>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solidFill>
                  <a:schemeClr val="accent3"/>
                </a:solidFill>
              </a:endParaRPr>
            </a:p>
          </p:txBody>
        </p:sp>
      </p:grpSp>
      <p:sp>
        <p:nvSpPr>
          <p:cNvPr id="19" name="TextBox 18">
            <a:extLst>
              <a:ext uri="{FF2B5EF4-FFF2-40B4-BE49-F238E27FC236}">
                <a16:creationId xmlns:a16="http://schemas.microsoft.com/office/drawing/2014/main" id="{6151B1D1-22D5-1849-8E0F-10931C8EA9A1}"/>
              </a:ext>
            </a:extLst>
          </p:cNvPr>
          <p:cNvSpPr txBox="1"/>
          <p:nvPr/>
        </p:nvSpPr>
        <p:spPr>
          <a:xfrm>
            <a:off x="8894348" y="4401951"/>
            <a:ext cx="236473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Arial" panose="020B0604020202020204"/>
                <a:ea typeface="+mn-ea"/>
                <a:cs typeface="+mn-cs"/>
              </a:rPr>
              <a:t>Public </a:t>
            </a:r>
            <a:r>
              <a:rPr lang="en-US" sz="1600" b="1">
                <a:latin typeface="Arial" panose="020B0604020202020204"/>
              </a:rPr>
              <a:t>or Hybrid </a:t>
            </a:r>
            <a:r>
              <a:rPr kumimoji="0" lang="en-US" sz="1600" b="1" i="0" u="none" strike="noStrike" kern="1200" cap="none" spc="0" normalizeH="0" baseline="0" noProof="0">
                <a:ln>
                  <a:noFill/>
                </a:ln>
                <a:effectLst/>
                <a:uLnTx/>
                <a:uFillTx/>
                <a:latin typeface="Arial" panose="020B0604020202020204"/>
                <a:ea typeface="+mn-ea"/>
                <a:cs typeface="+mn-cs"/>
              </a:rPr>
              <a:t>Cloud</a:t>
            </a:r>
          </a:p>
        </p:txBody>
      </p:sp>
      <p:grpSp>
        <p:nvGrpSpPr>
          <p:cNvPr id="36" name="Group 35">
            <a:extLst>
              <a:ext uri="{FF2B5EF4-FFF2-40B4-BE49-F238E27FC236}">
                <a16:creationId xmlns:a16="http://schemas.microsoft.com/office/drawing/2014/main" id="{0FFA89BB-A446-684D-99F3-9EB8465A2AB5}"/>
              </a:ext>
            </a:extLst>
          </p:cNvPr>
          <p:cNvGrpSpPr/>
          <p:nvPr/>
        </p:nvGrpSpPr>
        <p:grpSpPr>
          <a:xfrm>
            <a:off x="8471082" y="1147527"/>
            <a:ext cx="3129680" cy="3205379"/>
            <a:chOff x="8471082" y="1147527"/>
            <a:chExt cx="3129680" cy="3205379"/>
          </a:xfrm>
        </p:grpSpPr>
        <p:sp>
          <p:nvSpPr>
            <p:cNvPr id="51" name="Rectangle 50">
              <a:extLst>
                <a:ext uri="{FF2B5EF4-FFF2-40B4-BE49-F238E27FC236}">
                  <a16:creationId xmlns:a16="http://schemas.microsoft.com/office/drawing/2014/main" id="{B8E01AD1-BCBD-EB4F-BC80-66EAF0828DA3}"/>
                </a:ext>
              </a:extLst>
            </p:cNvPr>
            <p:cNvSpPr/>
            <p:nvPr/>
          </p:nvSpPr>
          <p:spPr>
            <a:xfrm>
              <a:off x="8471082" y="1147527"/>
              <a:ext cx="3129680" cy="3205379"/>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21" name="Picture 36">
              <a:extLst>
                <a:ext uri="{FF2B5EF4-FFF2-40B4-BE49-F238E27FC236}">
                  <a16:creationId xmlns:a16="http://schemas.microsoft.com/office/drawing/2014/main" id="{8589CA47-915D-C442-99B9-E305A9CBDD2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94348" y="1396063"/>
              <a:ext cx="702670" cy="433663"/>
            </a:xfrm>
            <a:prstGeom prst="rect">
              <a:avLst/>
            </a:prstGeom>
          </p:spPr>
        </p:pic>
        <p:pic>
          <p:nvPicPr>
            <p:cNvPr id="22" name="Picture 21">
              <a:extLst>
                <a:ext uri="{FF2B5EF4-FFF2-40B4-BE49-F238E27FC236}">
                  <a16:creationId xmlns:a16="http://schemas.microsoft.com/office/drawing/2014/main" id="{AD5BA4A3-0370-2F4A-879C-A72978742D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5849" y="1147528"/>
              <a:ext cx="1228031" cy="791993"/>
            </a:xfrm>
            <a:prstGeom prst="rect">
              <a:avLst/>
            </a:prstGeom>
          </p:spPr>
        </p:pic>
        <p:pic>
          <p:nvPicPr>
            <p:cNvPr id="23" name="Picture 24">
              <a:extLst>
                <a:ext uri="{FF2B5EF4-FFF2-40B4-BE49-F238E27FC236}">
                  <a16:creationId xmlns:a16="http://schemas.microsoft.com/office/drawing/2014/main" id="{41D9FFDE-B9E5-034C-BA7A-DE10946AF6D8}"/>
                </a:ext>
              </a:extLst>
            </p:cNvPr>
            <p:cNvPicPr>
              <a:picLocks noChangeAspect="1" noChangeArrowheads="1"/>
            </p:cNvPicPr>
            <p:nvPr/>
          </p:nvPicPr>
          <p:blipFill>
            <a:blip r:embed="rId7">
              <a:extLst>
                <a:ext uri="{96DAC541-7B7A-43D3-8B79-37D633B846F1}">
                  <asvg:svgBlip xmlns:asvg="http://schemas.microsoft.com/office/drawing/2016/SVG/main" r:embed="rId8"/>
                </a:ext>
              </a:extLst>
            </a:blip>
            <a:srcRect/>
            <a:stretch/>
          </p:blipFill>
          <p:spPr bwMode="auto">
            <a:xfrm>
              <a:off x="10433142" y="2396051"/>
              <a:ext cx="1036759" cy="188637"/>
            </a:xfrm>
            <a:prstGeom prst="rect">
              <a:avLst/>
            </a:prstGeom>
            <a:extLst>
              <a:ext uri="{909E8E84-426E-40DD-AFC4-6F175D3DCCD1}">
                <a14:hiddenFill xmlns:a14="http://schemas.microsoft.com/office/drawing/2010/main">
                  <a:solidFill>
                    <a:srgbClr val="FFFFFF"/>
                  </a:solidFill>
                </a14:hiddenFill>
              </a:ext>
            </a:extLst>
          </p:spPr>
        </p:pic>
        <p:pic>
          <p:nvPicPr>
            <p:cNvPr id="24" name="Picture 2" descr="Image result for google cloud logo">
              <a:extLst>
                <a:ext uri="{FF2B5EF4-FFF2-40B4-BE49-F238E27FC236}">
                  <a16:creationId xmlns:a16="http://schemas.microsoft.com/office/drawing/2014/main" id="{D000390B-DB5B-684A-ABF3-3D8E821608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45327" y="1903703"/>
              <a:ext cx="2030683" cy="492348"/>
            </a:xfrm>
            <a:prstGeom prst="rect">
              <a:avLst/>
            </a:prstGeom>
            <a:noFill/>
            <a:extLst>
              <a:ext uri="{909E8E84-426E-40DD-AFC4-6F175D3DCCD1}">
                <a14:hiddenFill xmlns:a14="http://schemas.microsoft.com/office/drawing/2010/main">
                  <a:solidFill>
                    <a:srgbClr val="FFFFFF"/>
                  </a:solidFill>
                </a14:hiddenFill>
              </a:ext>
            </a:extLst>
          </p:spPr>
        </p:pic>
        <p:pic>
          <p:nvPicPr>
            <p:cNvPr id="25" name="Graphic 114">
              <a:extLst>
                <a:ext uri="{FF2B5EF4-FFF2-40B4-BE49-F238E27FC236}">
                  <a16:creationId xmlns:a16="http://schemas.microsoft.com/office/drawing/2014/main" id="{B5BFD8C1-EB3C-9A4D-BB9F-B45AA450BD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78272" y="2623807"/>
              <a:ext cx="1063868" cy="222757"/>
            </a:xfrm>
            <a:prstGeom prst="rect">
              <a:avLst/>
            </a:prstGeom>
          </p:spPr>
        </p:pic>
        <p:pic>
          <p:nvPicPr>
            <p:cNvPr id="26" name="Picture 25">
              <a:extLst>
                <a:ext uri="{FF2B5EF4-FFF2-40B4-BE49-F238E27FC236}">
                  <a16:creationId xmlns:a16="http://schemas.microsoft.com/office/drawing/2014/main" id="{09C259EF-E957-D24E-883C-66E396BF40B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45327" y="3039920"/>
              <a:ext cx="1383978" cy="736368"/>
            </a:xfrm>
            <a:prstGeom prst="rect">
              <a:avLst/>
            </a:prstGeom>
          </p:spPr>
        </p:pic>
        <p:pic>
          <p:nvPicPr>
            <p:cNvPr id="27" name="Picture 32" descr="Image result for alibaba cloud logo">
              <a:extLst>
                <a:ext uri="{FF2B5EF4-FFF2-40B4-BE49-F238E27FC236}">
                  <a16:creationId xmlns:a16="http://schemas.microsoft.com/office/drawing/2014/main" id="{E4B8BB6A-935A-6846-AD9A-570CA1565C7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80800" y="3477130"/>
              <a:ext cx="1042553" cy="5237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Image result for red hat LOGO transparent">
              <a:extLst>
                <a:ext uri="{FF2B5EF4-FFF2-40B4-BE49-F238E27FC236}">
                  <a16:creationId xmlns:a16="http://schemas.microsoft.com/office/drawing/2014/main" id="{77B0D826-0F7B-C64B-AC9E-AF9A4472F3A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11234" y="3799587"/>
              <a:ext cx="1252384" cy="43003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1">
              <a:extLst>
                <a:ext uri="{FF2B5EF4-FFF2-40B4-BE49-F238E27FC236}">
                  <a16:creationId xmlns:a16="http://schemas.microsoft.com/office/drawing/2014/main" id="{7D19BA16-83F6-E546-97F8-18B91BD0A5B8}"/>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0053577" y="2893332"/>
              <a:ext cx="1110767" cy="245594"/>
            </a:xfrm>
            <a:prstGeom prst="rect">
              <a:avLst/>
            </a:prstGeom>
          </p:spPr>
        </p:pic>
      </p:grpSp>
      <p:grpSp>
        <p:nvGrpSpPr>
          <p:cNvPr id="42" name="Group 41">
            <a:extLst>
              <a:ext uri="{FF2B5EF4-FFF2-40B4-BE49-F238E27FC236}">
                <a16:creationId xmlns:a16="http://schemas.microsoft.com/office/drawing/2014/main" id="{C2A52F5C-EFC3-EA43-AA42-8122DCD9C3DF}"/>
              </a:ext>
            </a:extLst>
          </p:cNvPr>
          <p:cNvGrpSpPr/>
          <p:nvPr/>
        </p:nvGrpSpPr>
        <p:grpSpPr>
          <a:xfrm>
            <a:off x="3664525" y="4707847"/>
            <a:ext cx="4724402" cy="1221399"/>
            <a:chOff x="3135084" y="4724731"/>
            <a:chExt cx="4724402" cy="1221399"/>
          </a:xfrm>
        </p:grpSpPr>
        <p:sp>
          <p:nvSpPr>
            <p:cNvPr id="11" name="Rectangle 10">
              <a:extLst>
                <a:ext uri="{FF2B5EF4-FFF2-40B4-BE49-F238E27FC236}">
                  <a16:creationId xmlns:a16="http://schemas.microsoft.com/office/drawing/2014/main" id="{5AEF1427-F972-3A4F-A974-1D1C27AB8426}"/>
                </a:ext>
              </a:extLst>
            </p:cNvPr>
            <p:cNvSpPr/>
            <p:nvPr/>
          </p:nvSpPr>
          <p:spPr>
            <a:xfrm rot="5400000">
              <a:off x="4886585" y="2973230"/>
              <a:ext cx="1221399" cy="472440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52" name="Picture 3">
              <a:extLst>
                <a:ext uri="{FF2B5EF4-FFF2-40B4-BE49-F238E27FC236}">
                  <a16:creationId xmlns:a16="http://schemas.microsoft.com/office/drawing/2014/main" id="{D0FDE2CA-8343-204A-AD68-867F2C36428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478372" y="4893651"/>
              <a:ext cx="858955" cy="858955"/>
            </a:xfrm>
            <a:prstGeom prst="rect">
              <a:avLst/>
            </a:prstGeom>
          </p:spPr>
        </p:pic>
        <p:pic>
          <p:nvPicPr>
            <p:cNvPr id="53" name="Picture 6">
              <a:extLst>
                <a:ext uri="{FF2B5EF4-FFF2-40B4-BE49-F238E27FC236}">
                  <a16:creationId xmlns:a16="http://schemas.microsoft.com/office/drawing/2014/main" id="{A0BC3B60-C4C8-E14B-AEE9-CE5872EF09C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625221" y="4905024"/>
              <a:ext cx="836208" cy="836208"/>
            </a:xfrm>
            <a:prstGeom prst="rect">
              <a:avLst/>
            </a:prstGeom>
          </p:spPr>
        </p:pic>
        <p:pic>
          <p:nvPicPr>
            <p:cNvPr id="54" name="Picture 8">
              <a:extLst>
                <a:ext uri="{FF2B5EF4-FFF2-40B4-BE49-F238E27FC236}">
                  <a16:creationId xmlns:a16="http://schemas.microsoft.com/office/drawing/2014/main" id="{A4C77A95-3463-B547-957D-43B40709E65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749323" y="4905024"/>
              <a:ext cx="847582" cy="847582"/>
            </a:xfrm>
            <a:prstGeom prst="rect">
              <a:avLst/>
            </a:prstGeom>
          </p:spPr>
        </p:pic>
        <p:pic>
          <p:nvPicPr>
            <p:cNvPr id="55" name="Picture 10">
              <a:extLst>
                <a:ext uri="{FF2B5EF4-FFF2-40B4-BE49-F238E27FC236}">
                  <a16:creationId xmlns:a16="http://schemas.microsoft.com/office/drawing/2014/main" id="{2E569E82-A28C-4C4F-AE66-F9FFE1D54929}"/>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3326937" y="4870629"/>
              <a:ext cx="928134" cy="928134"/>
            </a:xfrm>
            <a:prstGeom prst="rect">
              <a:avLst/>
            </a:prstGeom>
          </p:spPr>
        </p:pic>
      </p:grpSp>
      <p:sp>
        <p:nvSpPr>
          <p:cNvPr id="37" name="TextBox 36">
            <a:extLst>
              <a:ext uri="{FF2B5EF4-FFF2-40B4-BE49-F238E27FC236}">
                <a16:creationId xmlns:a16="http://schemas.microsoft.com/office/drawing/2014/main" id="{82BDCF31-92D9-4D44-816F-89F15A3F7B69}"/>
              </a:ext>
            </a:extLst>
          </p:cNvPr>
          <p:cNvSpPr txBox="1"/>
          <p:nvPr/>
        </p:nvSpPr>
        <p:spPr>
          <a:xfrm>
            <a:off x="2581369" y="2554150"/>
            <a:ext cx="652743" cy="1169551"/>
          </a:xfrm>
          <a:prstGeom prst="rect">
            <a:avLst/>
          </a:prstGeom>
          <a:noFill/>
        </p:spPr>
        <p:txBody>
          <a:bodyPr wrap="none" rtlCol="0">
            <a:spAutoFit/>
          </a:bodyPr>
          <a:lstStyle/>
          <a:p>
            <a:r>
              <a:rPr lang="en-US" sz="1400" b="1">
                <a:solidFill>
                  <a:srgbClr val="83B2EE"/>
                </a:solidFill>
              </a:rPr>
              <a:t>VM01</a:t>
            </a:r>
          </a:p>
          <a:p>
            <a:r>
              <a:rPr lang="en-US" sz="1400" b="1">
                <a:solidFill>
                  <a:srgbClr val="83B2EE"/>
                </a:solidFill>
              </a:rPr>
              <a:t>VM02</a:t>
            </a:r>
          </a:p>
          <a:p>
            <a:r>
              <a:rPr lang="en-US" sz="1400" b="1">
                <a:solidFill>
                  <a:srgbClr val="83B2EE"/>
                </a:solidFill>
              </a:rPr>
              <a:t>VM04</a:t>
            </a:r>
          </a:p>
          <a:p>
            <a:r>
              <a:rPr lang="en-US" sz="1400" b="1">
                <a:solidFill>
                  <a:srgbClr val="83B2EE"/>
                </a:solidFill>
              </a:rPr>
              <a:t>VM08</a:t>
            </a:r>
          </a:p>
          <a:p>
            <a:r>
              <a:rPr lang="en-US" sz="1400" b="1">
                <a:solidFill>
                  <a:srgbClr val="83B2EE"/>
                </a:solidFill>
              </a:rPr>
              <a:t>VM16</a:t>
            </a:r>
          </a:p>
        </p:txBody>
      </p:sp>
      <p:sp>
        <p:nvSpPr>
          <p:cNvPr id="38" name="TextBox 37">
            <a:extLst>
              <a:ext uri="{FF2B5EF4-FFF2-40B4-BE49-F238E27FC236}">
                <a16:creationId xmlns:a16="http://schemas.microsoft.com/office/drawing/2014/main" id="{62396C1A-0C49-E74D-B41B-AE6C4C9C3822}"/>
              </a:ext>
            </a:extLst>
          </p:cNvPr>
          <p:cNvSpPr txBox="1"/>
          <p:nvPr/>
        </p:nvSpPr>
        <p:spPr>
          <a:xfrm rot="16200000">
            <a:off x="336830" y="2973414"/>
            <a:ext cx="1308371" cy="307777"/>
          </a:xfrm>
          <a:prstGeom prst="rect">
            <a:avLst/>
          </a:prstGeom>
          <a:noFill/>
        </p:spPr>
        <p:txBody>
          <a:bodyPr wrap="none" rtlCol="0">
            <a:spAutoFit/>
          </a:bodyPr>
          <a:lstStyle/>
          <a:p>
            <a:r>
              <a:rPr lang="en-US" sz="1400" b="1">
                <a:solidFill>
                  <a:schemeClr val="accent3">
                    <a:lumMod val="50000"/>
                  </a:schemeClr>
                </a:solidFill>
              </a:rPr>
              <a:t>FortiGate-VM</a:t>
            </a:r>
          </a:p>
        </p:txBody>
      </p:sp>
      <p:sp>
        <p:nvSpPr>
          <p:cNvPr id="39" name="TextBox 38">
            <a:extLst>
              <a:ext uri="{FF2B5EF4-FFF2-40B4-BE49-F238E27FC236}">
                <a16:creationId xmlns:a16="http://schemas.microsoft.com/office/drawing/2014/main" id="{A6ABA3AD-E85A-1545-B967-31A35F0F8BBF}"/>
              </a:ext>
            </a:extLst>
          </p:cNvPr>
          <p:cNvSpPr txBox="1"/>
          <p:nvPr/>
        </p:nvSpPr>
        <p:spPr>
          <a:xfrm rot="16200000">
            <a:off x="1778510" y="2961058"/>
            <a:ext cx="1285865" cy="307777"/>
          </a:xfrm>
          <a:prstGeom prst="rect">
            <a:avLst/>
          </a:prstGeom>
          <a:noFill/>
        </p:spPr>
        <p:txBody>
          <a:bodyPr wrap="none" rtlCol="0">
            <a:spAutoFit/>
          </a:bodyPr>
          <a:lstStyle/>
          <a:p>
            <a:r>
              <a:rPr lang="en-US" sz="1400" b="1" err="1">
                <a:solidFill>
                  <a:schemeClr val="accent3">
                    <a:lumMod val="50000"/>
                  </a:schemeClr>
                </a:solidFill>
              </a:rPr>
              <a:t>FortiWeb</a:t>
            </a:r>
            <a:r>
              <a:rPr lang="en-US" sz="1400" b="1">
                <a:solidFill>
                  <a:schemeClr val="accent3">
                    <a:lumMod val="50000"/>
                  </a:schemeClr>
                </a:solidFill>
              </a:rPr>
              <a:t>-VM</a:t>
            </a:r>
          </a:p>
        </p:txBody>
      </p:sp>
      <p:cxnSp>
        <p:nvCxnSpPr>
          <p:cNvPr id="14" name="Straight Connector 13">
            <a:extLst>
              <a:ext uri="{FF2B5EF4-FFF2-40B4-BE49-F238E27FC236}">
                <a16:creationId xmlns:a16="http://schemas.microsoft.com/office/drawing/2014/main" id="{45C02E27-348A-B847-9943-B8CC02E0BE0B}"/>
              </a:ext>
            </a:extLst>
          </p:cNvPr>
          <p:cNvCxnSpPr>
            <a:cxnSpLocks/>
          </p:cNvCxnSpPr>
          <p:nvPr/>
        </p:nvCxnSpPr>
        <p:spPr>
          <a:xfrm>
            <a:off x="2051240" y="2476601"/>
            <a:ext cx="0" cy="1338576"/>
          </a:xfrm>
          <a:prstGeom prst="line">
            <a:avLst/>
          </a:prstGeom>
          <a:ln w="12700">
            <a:solidFill>
              <a:srgbClr val="AECA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05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C3A784F-5DB8-1045-9169-D8093D1BEA19}"/>
              </a:ext>
            </a:extLst>
          </p:cNvPr>
          <p:cNvGrpSpPr/>
          <p:nvPr/>
        </p:nvGrpSpPr>
        <p:grpSpPr>
          <a:xfrm>
            <a:off x="7771319" y="1908687"/>
            <a:ext cx="4157930" cy="4229546"/>
            <a:chOff x="7771319" y="1608741"/>
            <a:chExt cx="4157930" cy="4229546"/>
          </a:xfrm>
        </p:grpSpPr>
        <p:sp>
          <p:nvSpPr>
            <p:cNvPr id="84" name="Rectangle 83">
              <a:extLst>
                <a:ext uri="{FF2B5EF4-FFF2-40B4-BE49-F238E27FC236}">
                  <a16:creationId xmlns:a16="http://schemas.microsoft.com/office/drawing/2014/main" id="{C5E878E8-093E-A34C-AC3E-C7DDEE1BD05D}"/>
                </a:ext>
              </a:extLst>
            </p:cNvPr>
            <p:cNvSpPr/>
            <p:nvPr/>
          </p:nvSpPr>
          <p:spPr>
            <a:xfrm>
              <a:off x="7771319" y="1608741"/>
              <a:ext cx="4147779" cy="4229546"/>
            </a:xfrm>
            <a:prstGeom prst="rect">
              <a:avLst/>
            </a:prstGeom>
            <a:solidFill>
              <a:schemeClr val="accent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5" name="TextBox 84">
              <a:extLst>
                <a:ext uri="{FF2B5EF4-FFF2-40B4-BE49-F238E27FC236}">
                  <a16:creationId xmlns:a16="http://schemas.microsoft.com/office/drawing/2014/main" id="{2DB455BE-DDAF-9846-87BF-F87349F68D6C}"/>
                </a:ext>
              </a:extLst>
            </p:cNvPr>
            <p:cNvSpPr txBox="1"/>
            <p:nvPr/>
          </p:nvSpPr>
          <p:spPr>
            <a:xfrm>
              <a:off x="7781470" y="5479348"/>
              <a:ext cx="4147779" cy="341632"/>
            </a:xfrm>
            <a:prstGeom prst="rect">
              <a:avLst/>
            </a:prstGeom>
            <a:solidFill>
              <a:schemeClr val="accent3"/>
            </a:solidFill>
          </p:spPr>
          <p:txBody>
            <a:bodyPr wrap="square" rtlCol="0">
              <a:spAutoFit/>
            </a:bodyPr>
            <a:lstStyle/>
            <a:p>
              <a:pPr algn="ctr" defTabSz="457189">
                <a:lnSpc>
                  <a:spcPct val="90000"/>
                </a:lnSpc>
                <a:spcBef>
                  <a:spcPts val="300"/>
                </a:spcBef>
              </a:pPr>
              <a:endParaRPr lang="en-US" b="1">
                <a:solidFill>
                  <a:schemeClr val="bg1"/>
                </a:solidFill>
                <a:cs typeface="Arial" panose="020B0604020202020204" pitchFamily="34" charset="0"/>
              </a:endParaRPr>
            </a:p>
          </p:txBody>
        </p:sp>
      </p:grpSp>
      <p:sp>
        <p:nvSpPr>
          <p:cNvPr id="2" name="Title 1">
            <a:extLst>
              <a:ext uri="{FF2B5EF4-FFF2-40B4-BE49-F238E27FC236}">
                <a16:creationId xmlns:a16="http://schemas.microsoft.com/office/drawing/2014/main" id="{B352C1BD-26CE-40F5-903B-7B3376B0983D}"/>
              </a:ext>
            </a:extLst>
          </p:cNvPr>
          <p:cNvSpPr>
            <a:spLocks noGrp="1"/>
          </p:cNvSpPr>
          <p:nvPr>
            <p:ph type="title"/>
          </p:nvPr>
        </p:nvSpPr>
        <p:spPr>
          <a:xfrm>
            <a:off x="341150" y="174805"/>
            <a:ext cx="11315114" cy="755650"/>
          </a:xfrm>
        </p:spPr>
        <p:txBody>
          <a:bodyPr/>
          <a:lstStyle/>
          <a:p>
            <a:r>
              <a:rPr lang="en-US"/>
              <a:t>Fortinet Azure Solutions </a:t>
            </a:r>
          </a:p>
        </p:txBody>
      </p:sp>
      <p:sp>
        <p:nvSpPr>
          <p:cNvPr id="83" name="TextBox 82">
            <a:extLst>
              <a:ext uri="{FF2B5EF4-FFF2-40B4-BE49-F238E27FC236}">
                <a16:creationId xmlns:a16="http://schemas.microsoft.com/office/drawing/2014/main" id="{4ABD61CF-4F3E-4674-BB51-D7DBD0C48C3F}"/>
              </a:ext>
            </a:extLst>
          </p:cNvPr>
          <p:cNvSpPr txBox="1"/>
          <p:nvPr/>
        </p:nvSpPr>
        <p:spPr>
          <a:xfrm>
            <a:off x="7937807" y="2084468"/>
            <a:ext cx="3902632" cy="3877985"/>
          </a:xfrm>
          <a:prstGeom prst="rect">
            <a:avLst/>
          </a:prstGeom>
          <a:noFill/>
        </p:spPr>
        <p:txBody>
          <a:bodyPr wrap="square" rtlCol="0">
            <a:spAutoFit/>
          </a:bodyPr>
          <a:lstStyle/>
          <a:p>
            <a:pPr marL="285750" indent="-285750" defTabSz="457189">
              <a:spcBef>
                <a:spcPts val="1200"/>
              </a:spcBef>
              <a:spcAft>
                <a:spcPts val="1200"/>
              </a:spcAft>
              <a:buFont typeface="Arial" panose="020B0604020202020204" pitchFamily="34" charset="0"/>
              <a:buChar char="•"/>
            </a:pPr>
            <a:r>
              <a:rPr lang="en-US">
                <a:solidFill>
                  <a:schemeClr val="bg1"/>
                </a:solidFill>
                <a:cs typeface="Arial" panose="020B0604020202020204" pitchFamily="34" charset="0"/>
              </a:rPr>
              <a:t>Secure SD-WAN Cloud On-Ramp</a:t>
            </a:r>
          </a:p>
          <a:p>
            <a:pPr marL="285750" indent="-285750" defTabSz="457189">
              <a:spcBef>
                <a:spcPts val="1200"/>
              </a:spcBef>
              <a:spcAft>
                <a:spcPts val="1200"/>
              </a:spcAft>
              <a:buFont typeface="Arial" panose="020B0604020202020204" pitchFamily="34" charset="0"/>
              <a:buChar char="•"/>
            </a:pPr>
            <a:r>
              <a:rPr lang="en-US">
                <a:solidFill>
                  <a:schemeClr val="bg1"/>
                </a:solidFill>
                <a:cs typeface="Arial" panose="020B0604020202020204" pitchFamily="34" charset="0"/>
              </a:rPr>
              <a:t>Azure Virtual WAN Integration</a:t>
            </a:r>
          </a:p>
          <a:p>
            <a:pPr marL="285750" indent="-285750" defTabSz="457189">
              <a:spcBef>
                <a:spcPts val="1200"/>
              </a:spcBef>
              <a:spcAft>
                <a:spcPts val="1200"/>
              </a:spcAft>
              <a:buFont typeface="Arial" panose="020B0604020202020204" pitchFamily="34" charset="0"/>
              <a:buChar char="•"/>
            </a:pPr>
            <a:r>
              <a:rPr lang="en-US">
                <a:solidFill>
                  <a:schemeClr val="bg1"/>
                </a:solidFill>
                <a:cs typeface="Arial" panose="020B0604020202020204" pitchFamily="34" charset="0"/>
              </a:rPr>
              <a:t>Hybrid Cloud Security</a:t>
            </a:r>
          </a:p>
          <a:p>
            <a:pPr marL="285750" indent="-285750" defTabSz="457189">
              <a:spcBef>
                <a:spcPts val="1200"/>
              </a:spcBef>
              <a:spcAft>
                <a:spcPts val="1200"/>
              </a:spcAft>
              <a:buFont typeface="Arial" panose="020B0604020202020204" pitchFamily="34" charset="0"/>
              <a:buChar char="•"/>
            </a:pPr>
            <a:r>
              <a:rPr lang="en-US">
                <a:solidFill>
                  <a:schemeClr val="bg1"/>
                </a:solidFill>
                <a:cs typeface="Arial" panose="020B0604020202020204" pitchFamily="34" charset="0"/>
              </a:rPr>
              <a:t>Web Application Security</a:t>
            </a:r>
          </a:p>
          <a:p>
            <a:pPr marL="285750" indent="-285750" defTabSz="457189">
              <a:spcBef>
                <a:spcPts val="1200"/>
              </a:spcBef>
              <a:spcAft>
                <a:spcPts val="1200"/>
              </a:spcAft>
              <a:buFont typeface="Arial" panose="020B0604020202020204" pitchFamily="34" charset="0"/>
              <a:buChar char="•"/>
            </a:pPr>
            <a:r>
              <a:rPr lang="en-US">
                <a:solidFill>
                  <a:schemeClr val="bg1"/>
                </a:solidFill>
                <a:cs typeface="Arial" panose="020B0604020202020204" pitchFamily="34" charset="0"/>
              </a:rPr>
              <a:t>Cloud Security Assessment </a:t>
            </a:r>
          </a:p>
          <a:p>
            <a:pPr marL="285750" indent="-285750" defTabSz="457189">
              <a:spcBef>
                <a:spcPts val="1200"/>
              </a:spcBef>
              <a:spcAft>
                <a:spcPts val="1200"/>
              </a:spcAft>
              <a:buFont typeface="Arial" panose="020B0604020202020204" pitchFamily="34" charset="0"/>
              <a:buChar char="•"/>
            </a:pPr>
            <a:r>
              <a:rPr lang="en-US">
                <a:solidFill>
                  <a:schemeClr val="bg1"/>
                </a:solidFill>
                <a:cs typeface="Arial" panose="020B0604020202020204" pitchFamily="34" charset="0"/>
              </a:rPr>
              <a:t>Secure SaaS Apps</a:t>
            </a:r>
          </a:p>
          <a:p>
            <a:pPr marL="285750" indent="-285750" defTabSz="457189">
              <a:spcBef>
                <a:spcPts val="1200"/>
              </a:spcBef>
              <a:spcAft>
                <a:spcPts val="1200"/>
              </a:spcAft>
              <a:buFont typeface="Arial" panose="020B0604020202020204" pitchFamily="34" charset="0"/>
              <a:buChar char="•"/>
            </a:pPr>
            <a:r>
              <a:rPr lang="en-US">
                <a:solidFill>
                  <a:schemeClr val="bg1"/>
                </a:solidFill>
                <a:cs typeface="Arial" panose="020B0604020202020204" pitchFamily="34" charset="0"/>
              </a:rPr>
              <a:t>Security at the Edge</a:t>
            </a:r>
          </a:p>
        </p:txBody>
      </p:sp>
      <p:grpSp>
        <p:nvGrpSpPr>
          <p:cNvPr id="21" name="Group 20">
            <a:extLst>
              <a:ext uri="{FF2B5EF4-FFF2-40B4-BE49-F238E27FC236}">
                <a16:creationId xmlns:a16="http://schemas.microsoft.com/office/drawing/2014/main" id="{FD0044BC-47CF-4989-91BF-FAC7AE1482C8}"/>
              </a:ext>
            </a:extLst>
          </p:cNvPr>
          <p:cNvGrpSpPr/>
          <p:nvPr/>
        </p:nvGrpSpPr>
        <p:grpSpPr>
          <a:xfrm>
            <a:off x="341150" y="1778295"/>
            <a:ext cx="7334546" cy="3794131"/>
            <a:chOff x="341150" y="1778295"/>
            <a:chExt cx="7334546" cy="3794131"/>
          </a:xfrm>
        </p:grpSpPr>
        <p:cxnSp>
          <p:nvCxnSpPr>
            <p:cNvPr id="5" name="Straight Arrow Connector 4">
              <a:extLst>
                <a:ext uri="{FF2B5EF4-FFF2-40B4-BE49-F238E27FC236}">
                  <a16:creationId xmlns:a16="http://schemas.microsoft.com/office/drawing/2014/main" id="{558D5325-FEA0-45EF-ACB2-228CBAD5E694}"/>
                </a:ext>
              </a:extLst>
            </p:cNvPr>
            <p:cNvCxnSpPr>
              <a:cxnSpLocks/>
            </p:cNvCxnSpPr>
            <p:nvPr/>
          </p:nvCxnSpPr>
          <p:spPr bwMode="auto">
            <a:xfrm>
              <a:off x="5386889" y="4031251"/>
              <a:ext cx="1133847" cy="6312"/>
            </a:xfrm>
            <a:prstGeom prst="straightConnector1">
              <a:avLst/>
            </a:prstGeom>
            <a:solidFill>
              <a:srgbClr val="651D32"/>
            </a:solidFill>
            <a:ln w="28575" cap="flat" cmpd="sng" algn="ctr">
              <a:solidFill>
                <a:srgbClr val="003E51">
                  <a:lumMod val="50000"/>
                  <a:lumOff val="50000"/>
                </a:srgbClr>
              </a:solidFill>
              <a:prstDash val="solid"/>
              <a:round/>
              <a:headEnd type="triangle"/>
              <a:tailEnd type="triangle"/>
            </a:ln>
            <a:effectLst/>
          </p:spPr>
        </p:cxnSp>
        <p:cxnSp>
          <p:nvCxnSpPr>
            <p:cNvPr id="6" name="Straight Arrow Connector 5">
              <a:extLst>
                <a:ext uri="{FF2B5EF4-FFF2-40B4-BE49-F238E27FC236}">
                  <a16:creationId xmlns:a16="http://schemas.microsoft.com/office/drawing/2014/main" id="{C4100C67-CCAF-431F-8F99-83DE9076E91C}"/>
                </a:ext>
              </a:extLst>
            </p:cNvPr>
            <p:cNvCxnSpPr>
              <a:cxnSpLocks/>
            </p:cNvCxnSpPr>
            <p:nvPr/>
          </p:nvCxnSpPr>
          <p:spPr bwMode="auto">
            <a:xfrm>
              <a:off x="5386889" y="3222167"/>
              <a:ext cx="1133847" cy="6312"/>
            </a:xfrm>
            <a:prstGeom prst="straightConnector1">
              <a:avLst/>
            </a:prstGeom>
            <a:solidFill>
              <a:srgbClr val="651D32"/>
            </a:solidFill>
            <a:ln w="28575" cap="flat" cmpd="sng" algn="ctr">
              <a:solidFill>
                <a:srgbClr val="003E51">
                  <a:lumMod val="50000"/>
                  <a:lumOff val="50000"/>
                </a:srgbClr>
              </a:solidFill>
              <a:prstDash val="solid"/>
              <a:round/>
              <a:headEnd type="triangle"/>
              <a:tailEnd type="triangle"/>
            </a:ln>
            <a:effectLst/>
          </p:spPr>
        </p:cxnSp>
        <p:cxnSp>
          <p:nvCxnSpPr>
            <p:cNvPr id="7" name="Straight Arrow Connector 6">
              <a:extLst>
                <a:ext uri="{FF2B5EF4-FFF2-40B4-BE49-F238E27FC236}">
                  <a16:creationId xmlns:a16="http://schemas.microsoft.com/office/drawing/2014/main" id="{5E27B042-22C8-4614-9E7B-6A85FEBDD9AB}"/>
                </a:ext>
              </a:extLst>
            </p:cNvPr>
            <p:cNvCxnSpPr>
              <a:cxnSpLocks/>
            </p:cNvCxnSpPr>
            <p:nvPr/>
          </p:nvCxnSpPr>
          <p:spPr bwMode="auto">
            <a:xfrm>
              <a:off x="5386889" y="2455856"/>
              <a:ext cx="1133847" cy="0"/>
            </a:xfrm>
            <a:prstGeom prst="straightConnector1">
              <a:avLst/>
            </a:prstGeom>
            <a:solidFill>
              <a:srgbClr val="651D32"/>
            </a:solidFill>
            <a:ln w="28575" cap="flat" cmpd="sng" algn="ctr">
              <a:solidFill>
                <a:srgbClr val="003E51">
                  <a:lumMod val="65000"/>
                  <a:lumOff val="35000"/>
                </a:srgbClr>
              </a:solidFill>
              <a:prstDash val="solid"/>
              <a:round/>
              <a:headEnd type="triangle"/>
              <a:tailEnd type="triangle"/>
            </a:ln>
            <a:effectLst/>
          </p:spPr>
        </p:cxnSp>
        <p:grpSp>
          <p:nvGrpSpPr>
            <p:cNvPr id="8" name="Group 7">
              <a:extLst>
                <a:ext uri="{FF2B5EF4-FFF2-40B4-BE49-F238E27FC236}">
                  <a16:creationId xmlns:a16="http://schemas.microsoft.com/office/drawing/2014/main" id="{7FB511FC-0893-438B-82A0-51CB7AE02D66}"/>
                </a:ext>
              </a:extLst>
            </p:cNvPr>
            <p:cNvGrpSpPr/>
            <p:nvPr/>
          </p:nvGrpSpPr>
          <p:grpSpPr>
            <a:xfrm>
              <a:off x="763943" y="4279956"/>
              <a:ext cx="4255217" cy="1174444"/>
              <a:chOff x="717382" y="4166396"/>
              <a:chExt cx="4256325" cy="1174750"/>
            </a:xfrm>
          </p:grpSpPr>
          <p:grpSp>
            <p:nvGrpSpPr>
              <p:cNvPr id="75" name="Group 14">
                <a:extLst>
                  <a:ext uri="{FF2B5EF4-FFF2-40B4-BE49-F238E27FC236}">
                    <a16:creationId xmlns:a16="http://schemas.microsoft.com/office/drawing/2014/main" id="{2659728C-CD06-44D1-840B-8017D7346716}"/>
                  </a:ext>
                </a:extLst>
              </p:cNvPr>
              <p:cNvGrpSpPr>
                <a:grpSpLocks/>
              </p:cNvGrpSpPr>
              <p:nvPr/>
            </p:nvGrpSpPr>
            <p:grpSpPr bwMode="auto">
              <a:xfrm>
                <a:off x="717382" y="4166396"/>
                <a:ext cx="2102201" cy="1174750"/>
                <a:chOff x="3812736" y="2088462"/>
                <a:chExt cx="2102201" cy="1175933"/>
              </a:xfrm>
            </p:grpSpPr>
            <p:sp>
              <p:nvSpPr>
                <p:cNvPr id="80" name="Rounded Rectangle 59">
                  <a:extLst>
                    <a:ext uri="{FF2B5EF4-FFF2-40B4-BE49-F238E27FC236}">
                      <a16:creationId xmlns:a16="http://schemas.microsoft.com/office/drawing/2014/main" id="{0459D166-B496-473A-AF69-C9437C0694D6}"/>
                    </a:ext>
                  </a:extLst>
                </p:cNvPr>
                <p:cNvSpPr/>
                <p:nvPr/>
              </p:nvSpPr>
              <p:spPr>
                <a:xfrm>
                  <a:off x="3812736" y="2172684"/>
                  <a:ext cx="2102201" cy="1091711"/>
                </a:xfrm>
                <a:prstGeom prst="roundRect">
                  <a:avLst/>
                </a:prstGeom>
                <a:solidFill>
                  <a:srgbClr val="FFFFFF"/>
                </a:solidFill>
                <a:ln w="12700" cap="flat" cmpd="sng" algn="ctr">
                  <a:solidFill>
                    <a:srgbClr val="7F7F7F"/>
                  </a:solidFill>
                  <a:prstDash val="solid"/>
                  <a:miter lim="800000"/>
                </a:ln>
                <a:effectLst/>
              </p:spPr>
              <p:txBody>
                <a:bodyPr anchor="ctr"/>
                <a:lstStyle/>
                <a:p>
                  <a:pPr marL="0" marR="0" lvl="0" indent="0" algn="ctr" defTabSz="913867" eaLnBrk="1" fontAlgn="auto" latinLnBrk="0" hangingPunct="1">
                    <a:lnSpc>
                      <a:spcPct val="100000"/>
                    </a:lnSpc>
                    <a:spcBef>
                      <a:spcPts val="0"/>
                    </a:spcBef>
                    <a:spcAft>
                      <a:spcPts val="0"/>
                    </a:spcAft>
                    <a:buClrTx/>
                    <a:buSzTx/>
                    <a:buFontTx/>
                    <a:buNone/>
                    <a:tabLst/>
                    <a:defRPr/>
                  </a:pPr>
                  <a:endParaRPr kumimoji="0" lang="en-US" sz="2799"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81" name="Rounded Rectangle 60">
                  <a:extLst>
                    <a:ext uri="{FF2B5EF4-FFF2-40B4-BE49-F238E27FC236}">
                      <a16:creationId xmlns:a16="http://schemas.microsoft.com/office/drawing/2014/main" id="{28308D6D-FD0F-4538-9BA0-5C97B8598BAE}"/>
                    </a:ext>
                  </a:extLst>
                </p:cNvPr>
                <p:cNvSpPr/>
                <p:nvPr/>
              </p:nvSpPr>
              <p:spPr>
                <a:xfrm>
                  <a:off x="4005677" y="2088462"/>
                  <a:ext cx="795228" cy="182937"/>
                </a:xfrm>
                <a:prstGeom prst="roundRect">
                  <a:avLst/>
                </a:prstGeom>
                <a:solidFill>
                  <a:schemeClr val="accent3"/>
                </a:solidFill>
                <a:ln w="25400" cap="flat" cmpd="sng" algn="ctr">
                  <a:noFill/>
                  <a:prstDash val="solid"/>
                  <a:miter lim="800000"/>
                </a:ln>
                <a:effectLst/>
              </p:spPr>
              <p:txBody>
                <a:bodyPr anchor="ctr"/>
                <a:lstStyle/>
                <a:p>
                  <a:pPr marL="0" marR="0" lvl="0" indent="0" algn="ctr" defTabSz="913867" eaLnBrk="1" fontAlgn="auto" latinLnBrk="0" hangingPunct="1">
                    <a:lnSpc>
                      <a:spcPct val="100000"/>
                    </a:lnSpc>
                    <a:spcBef>
                      <a:spcPts val="0"/>
                    </a:spcBef>
                    <a:spcAft>
                      <a:spcPts val="0"/>
                    </a:spcAft>
                    <a:buClrTx/>
                    <a:buSzTx/>
                    <a:buFontTx/>
                    <a:buNone/>
                    <a:tabLst/>
                    <a:defRPr/>
                  </a:pPr>
                  <a:endParaRPr kumimoji="0" lang="en-US" sz="2799"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82" name="TextBox 81">
                  <a:extLst>
                    <a:ext uri="{FF2B5EF4-FFF2-40B4-BE49-F238E27FC236}">
                      <a16:creationId xmlns:a16="http://schemas.microsoft.com/office/drawing/2014/main" id="{2F5BE034-A21B-43D2-A19E-1D423C7F758E}"/>
                    </a:ext>
                  </a:extLst>
                </p:cNvPr>
                <p:cNvSpPr txBox="1"/>
                <p:nvPr/>
              </p:nvSpPr>
              <p:spPr>
                <a:xfrm>
                  <a:off x="4005678" y="2088462"/>
                  <a:ext cx="788408" cy="160500"/>
                </a:xfrm>
                <a:prstGeom prst="rect">
                  <a:avLst/>
                </a:prstGeom>
              </p:spPr>
              <p:txBody>
                <a:bodyPr wrap="square" lIns="0" tIns="0" rIns="0" bIns="0">
                  <a:spAutoFit/>
                </a:bodyPr>
                <a:lstStyle/>
                <a:p>
                  <a:pPr marL="0" marR="0" lvl="0" indent="0" algn="ctr" defTabSz="913867"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HelveticaNeueLT Std"/>
                    </a:rPr>
                    <a:t>vNET1</a:t>
                  </a:r>
                </a:p>
              </p:txBody>
            </p:sp>
          </p:grpSp>
          <p:grpSp>
            <p:nvGrpSpPr>
              <p:cNvPr id="76" name="Group 14">
                <a:extLst>
                  <a:ext uri="{FF2B5EF4-FFF2-40B4-BE49-F238E27FC236}">
                    <a16:creationId xmlns:a16="http://schemas.microsoft.com/office/drawing/2014/main" id="{BF7BEC79-0A0B-4FF9-BD26-9849413F21DA}"/>
                  </a:ext>
                </a:extLst>
              </p:cNvPr>
              <p:cNvGrpSpPr>
                <a:grpSpLocks/>
              </p:cNvGrpSpPr>
              <p:nvPr/>
            </p:nvGrpSpPr>
            <p:grpSpPr bwMode="auto">
              <a:xfrm>
                <a:off x="3091055" y="4166396"/>
                <a:ext cx="1882652" cy="1174750"/>
                <a:chOff x="3395296" y="2088462"/>
                <a:chExt cx="1882652" cy="1175933"/>
              </a:xfrm>
            </p:grpSpPr>
            <p:sp>
              <p:nvSpPr>
                <p:cNvPr id="77" name="Rounded Rectangle 59">
                  <a:extLst>
                    <a:ext uri="{FF2B5EF4-FFF2-40B4-BE49-F238E27FC236}">
                      <a16:creationId xmlns:a16="http://schemas.microsoft.com/office/drawing/2014/main" id="{82F2C1A0-1AFF-45D2-8835-DCD318F7AE3C}"/>
                    </a:ext>
                  </a:extLst>
                </p:cNvPr>
                <p:cNvSpPr/>
                <p:nvPr/>
              </p:nvSpPr>
              <p:spPr>
                <a:xfrm>
                  <a:off x="3395296" y="2172684"/>
                  <a:ext cx="1882652" cy="1091711"/>
                </a:xfrm>
                <a:prstGeom prst="roundRect">
                  <a:avLst/>
                </a:prstGeom>
                <a:solidFill>
                  <a:srgbClr val="FFFFFF"/>
                </a:solidFill>
                <a:ln w="12700" cap="flat" cmpd="sng" algn="ctr">
                  <a:solidFill>
                    <a:srgbClr val="7F7F7F"/>
                  </a:solidFill>
                  <a:prstDash val="solid"/>
                  <a:miter lim="800000"/>
                </a:ln>
                <a:effectLst/>
              </p:spPr>
              <p:txBody>
                <a:bodyPr anchor="ctr"/>
                <a:lstStyle/>
                <a:p>
                  <a:pPr marL="0" marR="0" lvl="0" indent="0" algn="ctr" defTabSz="913867" eaLnBrk="1" fontAlgn="auto" latinLnBrk="0" hangingPunct="1">
                    <a:lnSpc>
                      <a:spcPct val="100000"/>
                    </a:lnSpc>
                    <a:spcBef>
                      <a:spcPts val="0"/>
                    </a:spcBef>
                    <a:spcAft>
                      <a:spcPts val="0"/>
                    </a:spcAft>
                    <a:buClrTx/>
                    <a:buSzTx/>
                    <a:buFontTx/>
                    <a:buNone/>
                    <a:tabLst/>
                    <a:defRPr/>
                  </a:pPr>
                  <a:endParaRPr kumimoji="0" lang="en-US" sz="2799"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78" name="Rounded Rectangle 60">
                  <a:extLst>
                    <a:ext uri="{FF2B5EF4-FFF2-40B4-BE49-F238E27FC236}">
                      <a16:creationId xmlns:a16="http://schemas.microsoft.com/office/drawing/2014/main" id="{CCF82713-7165-4CD4-8FD0-1A26B2F38554}"/>
                    </a:ext>
                  </a:extLst>
                </p:cNvPr>
                <p:cNvSpPr/>
                <p:nvPr/>
              </p:nvSpPr>
              <p:spPr>
                <a:xfrm>
                  <a:off x="3570649" y="2088462"/>
                  <a:ext cx="795228" cy="182937"/>
                </a:xfrm>
                <a:prstGeom prst="roundRect">
                  <a:avLst/>
                </a:prstGeom>
                <a:solidFill>
                  <a:srgbClr val="7F7F7F"/>
                </a:solidFill>
                <a:ln w="25400" cap="flat" cmpd="sng" algn="ctr">
                  <a:noFill/>
                  <a:prstDash val="solid"/>
                  <a:miter lim="800000"/>
                </a:ln>
                <a:effectLst/>
              </p:spPr>
              <p:txBody>
                <a:bodyPr anchor="ctr"/>
                <a:lstStyle/>
                <a:p>
                  <a:pPr marL="0" marR="0" lvl="0" indent="0" algn="ctr" defTabSz="913867" eaLnBrk="1" fontAlgn="auto" latinLnBrk="0" hangingPunct="1">
                    <a:lnSpc>
                      <a:spcPct val="100000"/>
                    </a:lnSpc>
                    <a:spcBef>
                      <a:spcPts val="0"/>
                    </a:spcBef>
                    <a:spcAft>
                      <a:spcPts val="0"/>
                    </a:spcAft>
                    <a:buClrTx/>
                    <a:buSzTx/>
                    <a:buFontTx/>
                    <a:buNone/>
                    <a:tabLst/>
                    <a:defRPr/>
                  </a:pPr>
                  <a:endParaRPr kumimoji="0" lang="en-US" sz="2799"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79" name="TextBox 78">
                  <a:extLst>
                    <a:ext uri="{FF2B5EF4-FFF2-40B4-BE49-F238E27FC236}">
                      <a16:creationId xmlns:a16="http://schemas.microsoft.com/office/drawing/2014/main" id="{12DEC399-15C9-41D2-9AC6-12D48779C550}"/>
                    </a:ext>
                  </a:extLst>
                </p:cNvPr>
                <p:cNvSpPr txBox="1"/>
                <p:nvPr/>
              </p:nvSpPr>
              <p:spPr>
                <a:xfrm>
                  <a:off x="3550770" y="2088462"/>
                  <a:ext cx="802040" cy="160500"/>
                </a:xfrm>
                <a:prstGeom prst="rect">
                  <a:avLst/>
                </a:prstGeom>
                <a:solidFill>
                  <a:schemeClr val="accent3"/>
                </a:solidFill>
              </p:spPr>
              <p:txBody>
                <a:bodyPr wrap="square" lIns="0" tIns="0" rIns="0" bIns="0">
                  <a:spAutoFit/>
                </a:bodyPr>
                <a:lstStyle/>
                <a:p>
                  <a:pPr marL="0" marR="0" lvl="0" indent="0" algn="ctr" defTabSz="913867"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HelveticaNeueLT Std"/>
                    </a:rPr>
                    <a:t>vNET2</a:t>
                  </a:r>
                </a:p>
              </p:txBody>
            </p:sp>
          </p:grpSp>
        </p:grpSp>
        <p:sp>
          <p:nvSpPr>
            <p:cNvPr id="9" name="Rounded Rectangle 584">
              <a:extLst>
                <a:ext uri="{FF2B5EF4-FFF2-40B4-BE49-F238E27FC236}">
                  <a16:creationId xmlns:a16="http://schemas.microsoft.com/office/drawing/2014/main" id="{5DA512C9-270A-467B-9197-148F70AB6728}"/>
                </a:ext>
              </a:extLst>
            </p:cNvPr>
            <p:cNvSpPr/>
            <p:nvPr/>
          </p:nvSpPr>
          <p:spPr bwMode="auto">
            <a:xfrm>
              <a:off x="452348" y="1934704"/>
              <a:ext cx="4797187" cy="3637722"/>
            </a:xfrm>
            <a:prstGeom prst="roundRect">
              <a:avLst>
                <a:gd name="adj" fmla="val 9375"/>
              </a:avLst>
            </a:prstGeom>
            <a:noFill/>
            <a:ln w="28575" cap="flat" cmpd="sng" algn="ctr">
              <a:solidFill>
                <a:schemeClr val="accent3"/>
              </a:solidFill>
              <a:prstDash val="solid"/>
              <a:miter lim="800000"/>
            </a:ln>
            <a:effectLst/>
          </p:spPr>
          <p:txBody>
            <a:bodyPr anchor="ctr"/>
            <a:lstStyle/>
            <a:p>
              <a:pPr marL="0" marR="0" lvl="0" indent="0" algn="ctr" defTabSz="913867" eaLnBrk="1" fontAlgn="auto" latinLnBrk="0" hangingPunct="1">
                <a:lnSpc>
                  <a:spcPct val="100000"/>
                </a:lnSpc>
                <a:spcBef>
                  <a:spcPts val="0"/>
                </a:spcBef>
                <a:spcAft>
                  <a:spcPts val="0"/>
                </a:spcAft>
                <a:buClrTx/>
                <a:buSzTx/>
                <a:buFontTx/>
                <a:buNone/>
                <a:tabLst/>
                <a:defRPr/>
              </a:pPr>
              <a:endParaRPr kumimoji="0" lang="en-US" sz="2799"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10" name="Rounded Rectangle 585">
              <a:extLst>
                <a:ext uri="{FF2B5EF4-FFF2-40B4-BE49-F238E27FC236}">
                  <a16:creationId xmlns:a16="http://schemas.microsoft.com/office/drawing/2014/main" id="{1F0457B8-9BF8-48DC-A689-D04509C5CB4C}"/>
                </a:ext>
              </a:extLst>
            </p:cNvPr>
            <p:cNvSpPr/>
            <p:nvPr/>
          </p:nvSpPr>
          <p:spPr bwMode="auto">
            <a:xfrm>
              <a:off x="699737" y="1778295"/>
              <a:ext cx="1455684" cy="298682"/>
            </a:xfrm>
            <a:prstGeom prst="roundRect">
              <a:avLst/>
            </a:prstGeom>
            <a:solidFill>
              <a:schemeClr val="bg1"/>
            </a:solidFill>
            <a:ln w="25400" cap="flat" cmpd="sng" algn="ctr">
              <a:solidFill>
                <a:srgbClr val="307FE2"/>
              </a:solidFill>
              <a:prstDash val="solid"/>
              <a:miter lim="800000"/>
            </a:ln>
            <a:effectLst/>
          </p:spPr>
          <p:txBody>
            <a:bodyPr anchor="ctr"/>
            <a:lstStyle/>
            <a:p>
              <a:pPr marL="0" marR="0" lvl="0" indent="0" algn="ctr" defTabSz="913867"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4B92D97F-B221-4BA6-9CDF-5BFF517FE02D}"/>
                </a:ext>
              </a:extLst>
            </p:cNvPr>
            <p:cNvPicPr>
              <a:picLocks noChangeAspect="1"/>
            </p:cNvPicPr>
            <p:nvPr/>
          </p:nvPicPr>
          <p:blipFill>
            <a:blip r:embed="rId3" cstate="screen">
              <a:duotone>
                <a:srgbClr val="0071CE">
                  <a:shade val="45000"/>
                  <a:satMod val="135000"/>
                </a:srgb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96738" y="4657082"/>
              <a:ext cx="638996" cy="638996"/>
            </a:xfrm>
            <a:prstGeom prst="rect">
              <a:avLst/>
            </a:prstGeom>
          </p:spPr>
        </p:pic>
        <p:pic>
          <p:nvPicPr>
            <p:cNvPr id="12" name="Picture 11">
              <a:extLst>
                <a:ext uri="{FF2B5EF4-FFF2-40B4-BE49-F238E27FC236}">
                  <a16:creationId xmlns:a16="http://schemas.microsoft.com/office/drawing/2014/main" id="{F337B270-60DF-46B8-997D-FD1BDD979A99}"/>
                </a:ext>
              </a:extLst>
            </p:cNvPr>
            <p:cNvPicPr>
              <a:picLocks noChangeAspect="1"/>
            </p:cNvPicPr>
            <p:nvPr/>
          </p:nvPicPr>
          <p:blipFill>
            <a:blip r:embed="rId5" cstate="screen">
              <a:duotone>
                <a:srgbClr val="0071CE">
                  <a:shade val="45000"/>
                  <a:satMod val="135000"/>
                </a:srgbClr>
                <a:prstClr val="white"/>
              </a:duotone>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997962" y="4649253"/>
              <a:ext cx="638996" cy="638996"/>
            </a:xfrm>
            <a:prstGeom prst="rect">
              <a:avLst/>
            </a:prstGeom>
          </p:spPr>
        </p:pic>
        <p:pic>
          <p:nvPicPr>
            <p:cNvPr id="13" name="Picture 75">
              <a:extLst>
                <a:ext uri="{FF2B5EF4-FFF2-40B4-BE49-F238E27FC236}">
                  <a16:creationId xmlns:a16="http://schemas.microsoft.com/office/drawing/2014/main" id="{5D79F57D-8669-4E5A-93F0-09250DD7547F}"/>
                </a:ext>
              </a:extLst>
            </p:cNvPr>
            <p:cNvPicPr>
              <a:picLocks noChangeAspect="1"/>
            </p:cNvPicPr>
            <p:nvPr/>
          </p:nvPicPr>
          <p:blipFill>
            <a:blip r:embed="rId6" cstate="email">
              <a:duotone>
                <a:prstClr val="black"/>
                <a:srgbClr val="003E51">
                  <a:tint val="45000"/>
                  <a:satMod val="400000"/>
                </a:srgbClr>
              </a:duotone>
              <a:lum bright="-20000"/>
              <a:extLst>
                <a:ext uri="{28A0092B-C50C-407E-A947-70E740481C1C}">
                  <a14:useLocalDpi xmlns:a14="http://schemas.microsoft.com/office/drawing/2010/main" val="0"/>
                </a:ext>
              </a:extLst>
            </a:blip>
            <a:srcRect/>
            <a:stretch>
              <a:fillRect/>
            </a:stretch>
          </p:blipFill>
          <p:spPr bwMode="auto">
            <a:xfrm>
              <a:off x="5633600" y="3089144"/>
              <a:ext cx="640424" cy="334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7BBBAB3F-4C2C-4EFF-B183-16F643BC75CC}"/>
                </a:ext>
              </a:extLst>
            </p:cNvPr>
            <p:cNvGrpSpPr/>
            <p:nvPr/>
          </p:nvGrpSpPr>
          <p:grpSpPr>
            <a:xfrm>
              <a:off x="1389158" y="2339348"/>
              <a:ext cx="1008523" cy="902047"/>
              <a:chOff x="5688310" y="1936628"/>
              <a:chExt cx="1156448" cy="1034351"/>
            </a:xfrm>
          </p:grpSpPr>
          <p:pic>
            <p:nvPicPr>
              <p:cNvPr id="65" name="Picture 2" descr="Image result for azure security center icon">
                <a:extLst>
                  <a:ext uri="{FF2B5EF4-FFF2-40B4-BE49-F238E27FC236}">
                    <a16:creationId xmlns:a16="http://schemas.microsoft.com/office/drawing/2014/main" id="{60C1DBFE-8034-42B4-A1D4-F7BED49B0FBA}"/>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706807" y="1936628"/>
                <a:ext cx="1119450" cy="587711"/>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CCCB42A3-3232-4BF5-ADEB-079DD92A9BD3}"/>
                  </a:ext>
                </a:extLst>
              </p:cNvPr>
              <p:cNvSpPr txBox="1"/>
              <p:nvPr/>
            </p:nvSpPr>
            <p:spPr>
              <a:xfrm>
                <a:off x="5688310" y="2529827"/>
                <a:ext cx="1156448" cy="441152"/>
              </a:xfrm>
              <a:prstGeom prst="rect">
                <a:avLst/>
              </a:prstGeom>
              <a:noFill/>
            </p:spPr>
            <p:txBody>
              <a:bodyPr wrap="square" rtlCol="0">
                <a:spAutoFit/>
              </a:bodyPr>
              <a:lstStyle/>
              <a:p>
                <a:pPr algn="ctr" defTabSz="457052" eaLnBrk="1" fontAlgn="auto" hangingPunct="1">
                  <a:lnSpc>
                    <a:spcPct val="95000"/>
                  </a:lnSpc>
                  <a:spcBef>
                    <a:spcPts val="0"/>
                  </a:spcBef>
                  <a:spcAft>
                    <a:spcPts val="600"/>
                  </a:spcAft>
                </a:pPr>
                <a:r>
                  <a:rPr lang="en-US" sz="1000">
                    <a:solidFill>
                      <a:srgbClr val="0071CE"/>
                    </a:solidFill>
                    <a:latin typeface="Arial" panose="020B0604020202020204"/>
                  </a:rPr>
                  <a:t>Azure Security Center</a:t>
                </a:r>
              </a:p>
            </p:txBody>
          </p:sp>
        </p:grpSp>
        <p:cxnSp>
          <p:nvCxnSpPr>
            <p:cNvPr id="16" name="Straight Connector 15">
              <a:extLst>
                <a:ext uri="{FF2B5EF4-FFF2-40B4-BE49-F238E27FC236}">
                  <a16:creationId xmlns:a16="http://schemas.microsoft.com/office/drawing/2014/main" id="{4F16E3EB-A669-40CD-B48C-8E2CCA0A2D6B}"/>
                </a:ext>
              </a:extLst>
            </p:cNvPr>
            <p:cNvCxnSpPr>
              <a:cxnSpLocks/>
            </p:cNvCxnSpPr>
            <p:nvPr/>
          </p:nvCxnSpPr>
          <p:spPr bwMode="auto">
            <a:xfrm flipV="1">
              <a:off x="2101124" y="4227200"/>
              <a:ext cx="1" cy="137124"/>
            </a:xfrm>
            <a:prstGeom prst="line">
              <a:avLst/>
            </a:prstGeom>
            <a:solidFill>
              <a:srgbClr val="651D32"/>
            </a:solidFill>
            <a:ln w="9525" cap="flat" cmpd="sng" algn="ctr">
              <a:solidFill>
                <a:srgbClr val="003E5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1AB3D399-CFCD-4AAB-8B0F-444C0E670CC0}"/>
                </a:ext>
              </a:extLst>
            </p:cNvPr>
            <p:cNvCxnSpPr>
              <a:cxnSpLocks/>
            </p:cNvCxnSpPr>
            <p:nvPr/>
          </p:nvCxnSpPr>
          <p:spPr bwMode="auto">
            <a:xfrm>
              <a:off x="2101124" y="4231961"/>
              <a:ext cx="2310449" cy="11164"/>
            </a:xfrm>
            <a:prstGeom prst="line">
              <a:avLst/>
            </a:prstGeom>
            <a:solidFill>
              <a:srgbClr val="651D32"/>
            </a:solidFill>
            <a:ln w="9525" cap="flat" cmpd="sng" algn="ctr">
              <a:solidFill>
                <a:srgbClr val="003E5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DA4A3179-98DA-4BB9-90FA-F919882DD612}"/>
                </a:ext>
              </a:extLst>
            </p:cNvPr>
            <p:cNvCxnSpPr>
              <a:cxnSpLocks/>
            </p:cNvCxnSpPr>
            <p:nvPr/>
          </p:nvCxnSpPr>
          <p:spPr bwMode="auto">
            <a:xfrm>
              <a:off x="4395763" y="4245123"/>
              <a:ext cx="0" cy="126185"/>
            </a:xfrm>
            <a:prstGeom prst="line">
              <a:avLst/>
            </a:prstGeom>
            <a:solidFill>
              <a:srgbClr val="651D32"/>
            </a:solidFill>
            <a:ln w="9525" cap="flat" cmpd="sng" algn="ctr">
              <a:solidFill>
                <a:srgbClr val="003E5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C54D7BAF-320F-4614-BF0A-1055046D1AD6}"/>
                </a:ext>
              </a:extLst>
            </p:cNvPr>
            <p:cNvCxnSpPr>
              <a:cxnSpLocks/>
              <a:endCxn id="48" idx="2"/>
            </p:cNvCxnSpPr>
            <p:nvPr/>
          </p:nvCxnSpPr>
          <p:spPr bwMode="auto">
            <a:xfrm flipV="1">
              <a:off x="3731856" y="3966833"/>
              <a:ext cx="0" cy="272064"/>
            </a:xfrm>
            <a:prstGeom prst="line">
              <a:avLst/>
            </a:prstGeom>
            <a:solidFill>
              <a:srgbClr val="651D32"/>
            </a:solidFill>
            <a:ln w="9525" cap="flat" cmpd="sng" algn="ctr">
              <a:solidFill>
                <a:srgbClr val="003E51">
                  <a:lumMod val="75000"/>
                  <a:lumOff val="25000"/>
                </a:srgbClr>
              </a:solidFill>
              <a:prstDash val="solid"/>
              <a:round/>
              <a:headEnd type="none" w="med" len="med"/>
              <a:tailEnd type="none" w="med" len="med"/>
            </a:ln>
            <a:effectLst/>
          </p:spPr>
        </p:cxnSp>
        <p:sp>
          <p:nvSpPr>
            <p:cNvPr id="48" name="Rounded Rectangle 56">
              <a:extLst>
                <a:ext uri="{FF2B5EF4-FFF2-40B4-BE49-F238E27FC236}">
                  <a16:creationId xmlns:a16="http://schemas.microsoft.com/office/drawing/2014/main" id="{CBDCBB85-002C-4361-A1BC-6872D9A3E139}"/>
                </a:ext>
              </a:extLst>
            </p:cNvPr>
            <p:cNvSpPr/>
            <p:nvPr/>
          </p:nvSpPr>
          <p:spPr bwMode="invGray">
            <a:xfrm>
              <a:off x="2608997" y="2339350"/>
              <a:ext cx="2245718" cy="1627483"/>
            </a:xfrm>
            <a:prstGeom prst="roundRect">
              <a:avLst/>
            </a:prstGeom>
            <a:solidFill>
              <a:schemeClr val="bg1"/>
            </a:solidFill>
            <a:ln w="28575" cap="flat" cmpd="sng" algn="ctr">
              <a:solidFill>
                <a:schemeClr val="accent3"/>
              </a:solidFill>
              <a:prstDash val="solid"/>
              <a:miter lim="800000"/>
              <a:headEnd/>
              <a:tailEnd/>
            </a:ln>
            <a:effectLst/>
          </p:spPr>
          <p:txBody>
            <a:bodyPr rot="0" spcFirstLastPara="0" vertOverflow="overflow" horzOverflow="overflow" vert="horz" wrap="square" lIns="121824" tIns="60912" rIns="121824" bIns="60912" numCol="1" spcCol="0" rtlCol="0" fromWordArt="0" anchor="ctr" anchorCtr="0" forceAA="0" compatLnSpc="1">
              <a:prstTxWarp prst="textNoShape">
                <a:avLst/>
              </a:prstTxWarp>
              <a:noAutofit/>
            </a:bodyPr>
            <a:lstStyle/>
            <a:p>
              <a:pPr marL="0" marR="0" lvl="0" indent="0" algn="ctr" defTabSz="913867" eaLnBrk="1" fontAlgn="auto" latinLnBrk="0" hangingPunct="1">
                <a:lnSpc>
                  <a:spcPct val="100000"/>
                </a:lnSpc>
                <a:spcBef>
                  <a:spcPts val="0"/>
                </a:spcBef>
                <a:spcAft>
                  <a:spcPts val="0"/>
                </a:spcAft>
                <a:buClrTx/>
                <a:buSzTx/>
                <a:buFontTx/>
                <a:buNone/>
                <a:tabLst/>
                <a:defRPr/>
              </a:pPr>
              <a:endParaRPr kumimoji="0" lang="en-US" sz="1999" b="0" i="0" u="sng"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49" name="Rounded Rectangle 60">
              <a:extLst>
                <a:ext uri="{FF2B5EF4-FFF2-40B4-BE49-F238E27FC236}">
                  <a16:creationId xmlns:a16="http://schemas.microsoft.com/office/drawing/2014/main" id="{D5958334-1CF5-490C-97AB-836395D32A35}"/>
                </a:ext>
              </a:extLst>
            </p:cNvPr>
            <p:cNvSpPr/>
            <p:nvPr/>
          </p:nvSpPr>
          <p:spPr bwMode="auto">
            <a:xfrm>
              <a:off x="2707248" y="2210265"/>
              <a:ext cx="1312352" cy="228540"/>
            </a:xfrm>
            <a:prstGeom prst="roundRect">
              <a:avLst/>
            </a:prstGeom>
            <a:solidFill>
              <a:schemeClr val="accent3"/>
            </a:solidFill>
            <a:ln w="25400" cap="flat" cmpd="sng" algn="ctr">
              <a:noFill/>
              <a:prstDash val="solid"/>
              <a:miter lim="800000"/>
            </a:ln>
            <a:effectLst/>
          </p:spPr>
          <p:txBody>
            <a:bodyPr anchor="ctr"/>
            <a:lstStyle/>
            <a:p>
              <a:pPr marL="0" marR="0" lvl="0" indent="0" algn="ctr" defTabSz="913867"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Cloud Security Services Hub</a:t>
              </a:r>
            </a:p>
          </p:txBody>
        </p:sp>
        <p:grpSp>
          <p:nvGrpSpPr>
            <p:cNvPr id="50" name="Group 49">
              <a:extLst>
                <a:ext uri="{FF2B5EF4-FFF2-40B4-BE49-F238E27FC236}">
                  <a16:creationId xmlns:a16="http://schemas.microsoft.com/office/drawing/2014/main" id="{0EF26284-0FCF-4A3E-A387-FA2ACD152F11}"/>
                </a:ext>
              </a:extLst>
            </p:cNvPr>
            <p:cNvGrpSpPr/>
            <p:nvPr/>
          </p:nvGrpSpPr>
          <p:grpSpPr>
            <a:xfrm>
              <a:off x="2673049" y="2981402"/>
              <a:ext cx="643638" cy="922879"/>
              <a:chOff x="2627158" y="3083682"/>
              <a:chExt cx="643806" cy="923119"/>
            </a:xfrm>
          </p:grpSpPr>
          <p:sp>
            <p:nvSpPr>
              <p:cNvPr id="63" name="TextBox 62">
                <a:extLst>
                  <a:ext uri="{FF2B5EF4-FFF2-40B4-BE49-F238E27FC236}">
                    <a16:creationId xmlns:a16="http://schemas.microsoft.com/office/drawing/2014/main" id="{965E4E9E-B941-4482-9B3E-022B1F49776B}"/>
                  </a:ext>
                </a:extLst>
              </p:cNvPr>
              <p:cNvSpPr txBox="1"/>
              <p:nvPr/>
            </p:nvSpPr>
            <p:spPr>
              <a:xfrm>
                <a:off x="2627158" y="3083682"/>
                <a:ext cx="643806" cy="230832"/>
              </a:xfrm>
              <a:prstGeom prst="rect">
                <a:avLst/>
              </a:prstGeom>
              <a:noFill/>
            </p:spPr>
            <p:txBody>
              <a:bodyPr wrap="square" lIns="0" rIns="0" rtlCol="0">
                <a:spAutoFit/>
              </a:bodyPr>
              <a:lstStyle/>
              <a:p>
                <a:pPr marL="0" marR="0" lvl="0" indent="0" algn="ctr" defTabSz="91386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rial" panose="020B0604020202020204"/>
                    <a:cs typeface="HelveticaNeueLT Std Lt"/>
                  </a:rPr>
                  <a:t>FortiGate </a:t>
                </a:r>
              </a:p>
            </p:txBody>
          </p:sp>
          <p:sp>
            <p:nvSpPr>
              <p:cNvPr id="64" name="Rectangle 63">
                <a:extLst>
                  <a:ext uri="{FF2B5EF4-FFF2-40B4-BE49-F238E27FC236}">
                    <a16:creationId xmlns:a16="http://schemas.microsoft.com/office/drawing/2014/main" id="{BD5D5F72-61E0-45F3-81D9-70778622F217}"/>
                  </a:ext>
                </a:extLst>
              </p:cNvPr>
              <p:cNvSpPr/>
              <p:nvPr/>
            </p:nvSpPr>
            <p:spPr>
              <a:xfrm>
                <a:off x="2752693" y="3791357"/>
                <a:ext cx="392736" cy="215444"/>
              </a:xfrm>
              <a:prstGeom prst="rect">
                <a:avLst/>
              </a:prstGeom>
            </p:spPr>
            <p:txBody>
              <a:bodyPr wrap="none" lIns="0" rIns="0">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a:rPr>
                  <a:t>FortiMail</a:t>
                </a:r>
              </a:p>
            </p:txBody>
          </p:sp>
        </p:grpSp>
        <p:grpSp>
          <p:nvGrpSpPr>
            <p:cNvPr id="51" name="Group 50">
              <a:extLst>
                <a:ext uri="{FF2B5EF4-FFF2-40B4-BE49-F238E27FC236}">
                  <a16:creationId xmlns:a16="http://schemas.microsoft.com/office/drawing/2014/main" id="{E9BAC7DB-7630-459A-BF99-7119EEC4C26F}"/>
                </a:ext>
              </a:extLst>
            </p:cNvPr>
            <p:cNvGrpSpPr/>
            <p:nvPr/>
          </p:nvGrpSpPr>
          <p:grpSpPr>
            <a:xfrm>
              <a:off x="3221191" y="2981402"/>
              <a:ext cx="798409" cy="922879"/>
              <a:chOff x="3192088" y="3083682"/>
              <a:chExt cx="798617" cy="923119"/>
            </a:xfrm>
          </p:grpSpPr>
          <p:sp>
            <p:nvSpPr>
              <p:cNvPr id="59" name="TextBox 58">
                <a:extLst>
                  <a:ext uri="{FF2B5EF4-FFF2-40B4-BE49-F238E27FC236}">
                    <a16:creationId xmlns:a16="http://schemas.microsoft.com/office/drawing/2014/main" id="{6A784CA0-5104-49D1-BA0E-55EE9D4C3FD3}"/>
                  </a:ext>
                </a:extLst>
              </p:cNvPr>
              <p:cNvSpPr txBox="1"/>
              <p:nvPr/>
            </p:nvSpPr>
            <p:spPr>
              <a:xfrm>
                <a:off x="3269493" y="3083682"/>
                <a:ext cx="643806" cy="230832"/>
              </a:xfrm>
              <a:prstGeom prst="rect">
                <a:avLst/>
              </a:prstGeom>
              <a:noFill/>
            </p:spPr>
            <p:txBody>
              <a:bodyPr wrap="square" lIns="0" rIns="0" rtlCol="0">
                <a:spAutoFit/>
              </a:bodyPr>
              <a:lstStyle/>
              <a:p>
                <a:pPr marL="0" marR="0" lvl="0" indent="0" algn="ctr" defTabSz="91386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Arial" panose="020B0604020202020204"/>
                    <a:cs typeface="HelveticaNeueLT Std Lt"/>
                  </a:rPr>
                  <a:t>FortiWeb </a:t>
                </a:r>
              </a:p>
            </p:txBody>
          </p:sp>
          <p:sp>
            <p:nvSpPr>
              <p:cNvPr id="60" name="Rectangle 59">
                <a:extLst>
                  <a:ext uri="{FF2B5EF4-FFF2-40B4-BE49-F238E27FC236}">
                    <a16:creationId xmlns:a16="http://schemas.microsoft.com/office/drawing/2014/main" id="{8052C41C-0098-40EA-89B4-3F8AF8579600}"/>
                  </a:ext>
                </a:extLst>
              </p:cNvPr>
              <p:cNvSpPr/>
              <p:nvPr/>
            </p:nvSpPr>
            <p:spPr>
              <a:xfrm>
                <a:off x="3192088" y="3791357"/>
                <a:ext cx="798617" cy="215444"/>
              </a:xfrm>
              <a:prstGeom prst="rect">
                <a:avLst/>
              </a:prstGeom>
            </p:spPr>
            <p:txBody>
              <a:bodyPr wrap="none">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a:rPr>
                  <a:t>FortiSandbox</a:t>
                </a:r>
              </a:p>
            </p:txBody>
          </p:sp>
        </p:grpSp>
        <p:grpSp>
          <p:nvGrpSpPr>
            <p:cNvPr id="52" name="Group 51">
              <a:extLst>
                <a:ext uri="{FF2B5EF4-FFF2-40B4-BE49-F238E27FC236}">
                  <a16:creationId xmlns:a16="http://schemas.microsoft.com/office/drawing/2014/main" id="{318D8456-F813-44C9-9590-ED622F959696}"/>
                </a:ext>
              </a:extLst>
            </p:cNvPr>
            <p:cNvGrpSpPr/>
            <p:nvPr/>
          </p:nvGrpSpPr>
          <p:grpSpPr>
            <a:xfrm>
              <a:off x="3924102" y="2981402"/>
              <a:ext cx="796805" cy="922879"/>
              <a:chOff x="3878537" y="3083682"/>
              <a:chExt cx="797013" cy="923119"/>
            </a:xfrm>
          </p:grpSpPr>
          <p:sp>
            <p:nvSpPr>
              <p:cNvPr id="55" name="Rectangle 54">
                <a:extLst>
                  <a:ext uri="{FF2B5EF4-FFF2-40B4-BE49-F238E27FC236}">
                    <a16:creationId xmlns:a16="http://schemas.microsoft.com/office/drawing/2014/main" id="{1DFC5ACC-6B9D-454E-986B-152A214EC136}"/>
                  </a:ext>
                </a:extLst>
              </p:cNvPr>
              <p:cNvSpPr/>
              <p:nvPr/>
            </p:nvSpPr>
            <p:spPr>
              <a:xfrm>
                <a:off x="3881743" y="3083682"/>
                <a:ext cx="790601" cy="215444"/>
              </a:xfrm>
              <a:prstGeom prst="rect">
                <a:avLst/>
              </a:prstGeom>
            </p:spPr>
            <p:txBody>
              <a:bodyPr wrap="none">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a:rPr>
                  <a:t>FortiAnalyzer</a:t>
                </a:r>
              </a:p>
            </p:txBody>
          </p:sp>
          <p:sp>
            <p:nvSpPr>
              <p:cNvPr id="56" name="Rectangle 55">
                <a:extLst>
                  <a:ext uri="{FF2B5EF4-FFF2-40B4-BE49-F238E27FC236}">
                    <a16:creationId xmlns:a16="http://schemas.microsoft.com/office/drawing/2014/main" id="{6C4DE6DB-FDE1-4284-B073-2B85E27CA1B0}"/>
                  </a:ext>
                </a:extLst>
              </p:cNvPr>
              <p:cNvSpPr/>
              <p:nvPr/>
            </p:nvSpPr>
            <p:spPr>
              <a:xfrm>
                <a:off x="3878537" y="3791357"/>
                <a:ext cx="797013" cy="215444"/>
              </a:xfrm>
              <a:prstGeom prst="rect">
                <a:avLst/>
              </a:prstGeom>
            </p:spPr>
            <p:txBody>
              <a:bodyPr wrap="none">
                <a:spAutoFit/>
              </a:bodyPr>
              <a:lstStyle/>
              <a:p>
                <a:pPr marL="0" marR="0" lvl="0" indent="0" defTabSz="913867"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a:rPr>
                  <a:t>FortiManager</a:t>
                </a:r>
              </a:p>
            </p:txBody>
          </p:sp>
        </p:grpSp>
        <p:grpSp>
          <p:nvGrpSpPr>
            <p:cNvPr id="67" name="Group 66">
              <a:extLst>
                <a:ext uri="{FF2B5EF4-FFF2-40B4-BE49-F238E27FC236}">
                  <a16:creationId xmlns:a16="http://schemas.microsoft.com/office/drawing/2014/main" id="{DEDB9EAB-1867-45C2-8F8C-2F1A68FD9CEE}"/>
                </a:ext>
              </a:extLst>
            </p:cNvPr>
            <p:cNvGrpSpPr/>
            <p:nvPr/>
          </p:nvGrpSpPr>
          <p:grpSpPr>
            <a:xfrm>
              <a:off x="6476164" y="3038800"/>
              <a:ext cx="1199532" cy="597260"/>
              <a:chOff x="6476164" y="3038800"/>
              <a:chExt cx="1199532" cy="597260"/>
            </a:xfrm>
          </p:grpSpPr>
          <p:pic>
            <p:nvPicPr>
              <p:cNvPr id="22" name="Picture 21" descr="laptop.emf">
                <a:extLst>
                  <a:ext uri="{FF2B5EF4-FFF2-40B4-BE49-F238E27FC236}">
                    <a16:creationId xmlns:a16="http://schemas.microsoft.com/office/drawing/2014/main" id="{9AE9A111-1C41-4143-AD76-E8DBFD99C169}"/>
                  </a:ext>
                </a:extLst>
              </p:cNvPr>
              <p:cNvPicPr>
                <a:picLocks noChangeAspect="1"/>
              </p:cNvPicPr>
              <p:nvPr/>
            </p:nvPicPr>
            <p:blipFill>
              <a:blip r:embed="rId8" cstate="email">
                <a:duotone>
                  <a:prstClr val="black"/>
                  <a:srgbClr val="003E51">
                    <a:tint val="45000"/>
                    <a:satMod val="400000"/>
                  </a:srgbClr>
                </a:duotone>
                <a:lum bright="-20000"/>
                <a:extLst>
                  <a:ext uri="{28A0092B-C50C-407E-A947-70E740481C1C}">
                    <a14:useLocalDpi xmlns:a14="http://schemas.microsoft.com/office/drawing/2010/main" val="0"/>
                  </a:ext>
                </a:extLst>
              </a:blip>
              <a:stretch>
                <a:fillRect/>
              </a:stretch>
            </p:blipFill>
            <p:spPr>
              <a:xfrm>
                <a:off x="6826107" y="3038800"/>
                <a:ext cx="499646" cy="374734"/>
              </a:xfrm>
              <a:prstGeom prst="rect">
                <a:avLst/>
              </a:prstGeom>
            </p:spPr>
          </p:pic>
          <p:sp>
            <p:nvSpPr>
              <p:cNvPr id="23" name="TextBox 22">
                <a:extLst>
                  <a:ext uri="{FF2B5EF4-FFF2-40B4-BE49-F238E27FC236}">
                    <a16:creationId xmlns:a16="http://schemas.microsoft.com/office/drawing/2014/main" id="{39D6F883-CE67-4F81-8AFF-E17884323971}"/>
                  </a:ext>
                </a:extLst>
              </p:cNvPr>
              <p:cNvSpPr txBox="1"/>
              <p:nvPr/>
            </p:nvSpPr>
            <p:spPr>
              <a:xfrm>
                <a:off x="6476164" y="3420672"/>
                <a:ext cx="1199532" cy="215388"/>
              </a:xfrm>
              <a:prstGeom prst="rect">
                <a:avLst/>
              </a:prstGeom>
              <a:noFill/>
            </p:spPr>
            <p:txBody>
              <a:bodyPr wrap="square" rtlCol="0">
                <a:spAutoFit/>
              </a:bodyPr>
              <a:lstStyle/>
              <a:p>
                <a:pPr algn="ctr" defTabSz="913867"/>
                <a:r>
                  <a:rPr lang="en-US" sz="800">
                    <a:solidFill>
                      <a:srgbClr val="000000"/>
                    </a:solidFill>
                    <a:latin typeface="Arial" panose="020B0604020202020204"/>
                  </a:rPr>
                  <a:t>Remote Users</a:t>
                </a:r>
              </a:p>
            </p:txBody>
          </p:sp>
        </p:grpSp>
        <p:grpSp>
          <p:nvGrpSpPr>
            <p:cNvPr id="27" name="Group 26">
              <a:extLst>
                <a:ext uri="{FF2B5EF4-FFF2-40B4-BE49-F238E27FC236}">
                  <a16:creationId xmlns:a16="http://schemas.microsoft.com/office/drawing/2014/main" id="{1864D47D-B8A5-4512-8AEF-6FBDF2B5C852}"/>
                </a:ext>
              </a:extLst>
            </p:cNvPr>
            <p:cNvGrpSpPr/>
            <p:nvPr/>
          </p:nvGrpSpPr>
          <p:grpSpPr>
            <a:xfrm>
              <a:off x="6586643" y="3752173"/>
              <a:ext cx="956106" cy="769449"/>
              <a:chOff x="6586643" y="3752173"/>
              <a:chExt cx="956106" cy="769449"/>
            </a:xfrm>
          </p:grpSpPr>
          <p:pic>
            <p:nvPicPr>
              <p:cNvPr id="47" name="Picture 46" descr="Cloud-CSPs.emf">
                <a:extLst>
                  <a:ext uri="{FF2B5EF4-FFF2-40B4-BE49-F238E27FC236}">
                    <a16:creationId xmlns:a16="http://schemas.microsoft.com/office/drawing/2014/main" id="{F0BD26A2-6D7B-4DC1-ABA8-71D6D9BDE92E}"/>
                  </a:ext>
                </a:extLst>
              </p:cNvPr>
              <p:cNvPicPr>
                <a:picLocks noChangeAspect="1"/>
              </p:cNvPicPr>
              <p:nvPr/>
            </p:nvPicPr>
            <p:blipFill>
              <a:blip r:embed="rId9" cstate="email">
                <a:lum bright="-20000" contrast="-40000"/>
                <a:extLst>
                  <a:ext uri="{28A0092B-C50C-407E-A947-70E740481C1C}">
                    <a14:useLocalDpi xmlns:a14="http://schemas.microsoft.com/office/drawing/2010/main" val="0"/>
                  </a:ext>
                </a:extLst>
              </a:blip>
              <a:stretch>
                <a:fillRect/>
              </a:stretch>
            </p:blipFill>
            <p:spPr>
              <a:xfrm>
                <a:off x="6781291" y="3752173"/>
                <a:ext cx="586048" cy="553883"/>
              </a:xfrm>
              <a:prstGeom prst="rect">
                <a:avLst/>
              </a:prstGeom>
            </p:spPr>
          </p:pic>
          <p:sp>
            <p:nvSpPr>
              <p:cNvPr id="25" name="TextBox 24">
                <a:extLst>
                  <a:ext uri="{FF2B5EF4-FFF2-40B4-BE49-F238E27FC236}">
                    <a16:creationId xmlns:a16="http://schemas.microsoft.com/office/drawing/2014/main" id="{C7366477-C339-4544-9D8F-21DC4A427050}"/>
                  </a:ext>
                </a:extLst>
              </p:cNvPr>
              <p:cNvSpPr txBox="1"/>
              <p:nvPr/>
            </p:nvSpPr>
            <p:spPr>
              <a:xfrm>
                <a:off x="6586643" y="4306234"/>
                <a:ext cx="956106" cy="215388"/>
              </a:xfrm>
              <a:prstGeom prst="rect">
                <a:avLst/>
              </a:prstGeom>
              <a:noFill/>
            </p:spPr>
            <p:txBody>
              <a:bodyPr wrap="square" rtlCol="0">
                <a:spAutoFit/>
              </a:bodyPr>
              <a:lstStyle/>
              <a:p>
                <a:pPr algn="ctr" defTabSz="913867"/>
                <a:r>
                  <a:rPr lang="en-US" sz="800">
                    <a:solidFill>
                      <a:srgbClr val="000000"/>
                    </a:solidFill>
                    <a:latin typeface="Arial" panose="020B0604020202020204"/>
                  </a:rPr>
                  <a:t>Other clouds</a:t>
                </a:r>
              </a:p>
            </p:txBody>
          </p:sp>
        </p:grpSp>
        <p:grpSp>
          <p:nvGrpSpPr>
            <p:cNvPr id="68" name="Group 67">
              <a:extLst>
                <a:ext uri="{FF2B5EF4-FFF2-40B4-BE49-F238E27FC236}">
                  <a16:creationId xmlns:a16="http://schemas.microsoft.com/office/drawing/2014/main" id="{D537468D-2683-448E-AE03-DC535C0EA1A7}"/>
                </a:ext>
              </a:extLst>
            </p:cNvPr>
            <p:cNvGrpSpPr/>
            <p:nvPr/>
          </p:nvGrpSpPr>
          <p:grpSpPr>
            <a:xfrm>
              <a:off x="6530743" y="1811544"/>
              <a:ext cx="1090375" cy="1095985"/>
              <a:chOff x="6530743" y="1811544"/>
              <a:chExt cx="1090375" cy="1095985"/>
            </a:xfrm>
          </p:grpSpPr>
          <p:pic>
            <p:nvPicPr>
              <p:cNvPr id="26" name="Picture 25" descr="A close up of a logo&#10;&#10;Description automatically generated">
                <a:extLst>
                  <a:ext uri="{FF2B5EF4-FFF2-40B4-BE49-F238E27FC236}">
                    <a16:creationId xmlns:a16="http://schemas.microsoft.com/office/drawing/2014/main" id="{9013C5A1-EF41-4333-9941-F24CE9ADBDF3}"/>
                  </a:ext>
                </a:extLst>
              </p:cNvPr>
              <p:cNvPicPr>
                <a:picLocks noChangeAspect="1"/>
              </p:cNvPicPr>
              <p:nvPr/>
            </p:nvPicPr>
            <p:blipFill>
              <a:blip r:embed="rId10" cstate="email">
                <a:extLst>
                  <a:ext uri="{BEBA8EAE-BF5A-486C-A8C5-ECC9F3942E4B}">
                    <a14:imgProps xmlns:a14="http://schemas.microsoft.com/office/drawing/2010/main">
                      <a14:imgLayer r:embed="rId11">
                        <a14:imgEffect>
                          <a14:saturation sat="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662303" y="1811544"/>
                <a:ext cx="827254" cy="827254"/>
              </a:xfrm>
              <a:prstGeom prst="rect">
                <a:avLst/>
              </a:prstGeom>
            </p:spPr>
          </p:pic>
          <p:sp>
            <p:nvSpPr>
              <p:cNvPr id="28" name="TextBox 27">
                <a:extLst>
                  <a:ext uri="{FF2B5EF4-FFF2-40B4-BE49-F238E27FC236}">
                    <a16:creationId xmlns:a16="http://schemas.microsoft.com/office/drawing/2014/main" id="{092E8C46-29B3-4ADC-A727-9E05FF9BEB0A}"/>
                  </a:ext>
                </a:extLst>
              </p:cNvPr>
              <p:cNvSpPr txBox="1"/>
              <p:nvPr/>
            </p:nvSpPr>
            <p:spPr>
              <a:xfrm>
                <a:off x="6530743" y="2569063"/>
                <a:ext cx="1090375" cy="338466"/>
              </a:xfrm>
              <a:prstGeom prst="rect">
                <a:avLst/>
              </a:prstGeom>
              <a:noFill/>
            </p:spPr>
            <p:txBody>
              <a:bodyPr wrap="square" rtlCol="0">
                <a:spAutoFit/>
              </a:bodyPr>
              <a:lstStyle/>
              <a:p>
                <a:pPr algn="ctr" defTabSz="913867"/>
                <a:r>
                  <a:rPr lang="en-US" sz="800">
                    <a:solidFill>
                      <a:srgbClr val="000000"/>
                    </a:solidFill>
                    <a:latin typeface="Arial" panose="020B0604020202020204"/>
                  </a:rPr>
                  <a:t>Campus/ Branch Offices</a:t>
                </a:r>
              </a:p>
            </p:txBody>
          </p:sp>
        </p:grpSp>
        <p:grpSp>
          <p:nvGrpSpPr>
            <p:cNvPr id="29" name="Group 28">
              <a:extLst>
                <a:ext uri="{FF2B5EF4-FFF2-40B4-BE49-F238E27FC236}">
                  <a16:creationId xmlns:a16="http://schemas.microsoft.com/office/drawing/2014/main" id="{23D47F71-C427-4B66-8841-E81204408BCB}"/>
                </a:ext>
              </a:extLst>
            </p:cNvPr>
            <p:cNvGrpSpPr/>
            <p:nvPr/>
          </p:nvGrpSpPr>
          <p:grpSpPr>
            <a:xfrm>
              <a:off x="5662527" y="3918634"/>
              <a:ext cx="582548" cy="225235"/>
              <a:chOff x="6824574" y="1675843"/>
              <a:chExt cx="582701" cy="231973"/>
            </a:xfrm>
          </p:grpSpPr>
          <p:sp>
            <p:nvSpPr>
              <p:cNvPr id="44" name="Rectangle 43">
                <a:extLst>
                  <a:ext uri="{FF2B5EF4-FFF2-40B4-BE49-F238E27FC236}">
                    <a16:creationId xmlns:a16="http://schemas.microsoft.com/office/drawing/2014/main" id="{360FF660-9D7A-47D8-B652-FBAE25E183D8}"/>
                  </a:ext>
                </a:extLst>
              </p:cNvPr>
              <p:cNvSpPr/>
              <p:nvPr/>
            </p:nvSpPr>
            <p:spPr bwMode="auto">
              <a:xfrm>
                <a:off x="6881041" y="1675843"/>
                <a:ext cx="469769" cy="227818"/>
              </a:xfrm>
              <a:prstGeom prst="rect">
                <a:avLst/>
              </a:prstGeom>
              <a:solidFill>
                <a:srgbClr val="FFFFFF"/>
              </a:solidFill>
              <a:ln w="9525" cap="flat" cmpd="sng" algn="ctr">
                <a:noFill/>
                <a:prstDash val="solid"/>
                <a:round/>
                <a:headEnd type="none" w="med" len="med"/>
                <a:tailEnd type="none" w="med" len="med"/>
              </a:ln>
              <a:effectLst/>
            </p:spPr>
            <p:txBody>
              <a:bodyPr vert="horz" wrap="square" lIns="82103" tIns="41050" rIns="82103" bIns="41050" numCol="1" rtlCol="0" anchor="ctr" anchorCtr="0" compatLnSpc="1">
                <a:prstTxWarp prst="textNoShape">
                  <a:avLst/>
                </a:prstTxWarp>
                <a:noAutofit/>
              </a:bodyPr>
              <a:lstStyle/>
              <a:p>
                <a:pPr marL="0" marR="0" lvl="0" indent="0" algn="ctr" defTabSz="814144" eaLnBrk="1" fontAlgn="auto" latinLnBrk="0" hangingPunct="1">
                  <a:lnSpc>
                    <a:spcPct val="9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253746"/>
                  </a:solidFill>
                  <a:effectLst/>
                  <a:uLnTx/>
                  <a:uFillTx/>
                  <a:latin typeface="Arial" panose="020B0604020202020204"/>
                </a:endParaRPr>
              </a:p>
            </p:txBody>
          </p:sp>
          <p:pic>
            <p:nvPicPr>
              <p:cNvPr id="45" name="Picture 44" descr="IPsec-Grey.emf">
                <a:extLst>
                  <a:ext uri="{FF2B5EF4-FFF2-40B4-BE49-F238E27FC236}">
                    <a16:creationId xmlns:a16="http://schemas.microsoft.com/office/drawing/2014/main" id="{EF9542CB-BBC1-47B3-81E5-0A6F9A092273}"/>
                  </a:ext>
                </a:extLst>
              </p:cNvPr>
              <p:cNvPicPr>
                <a:picLocks noChangeAspect="1"/>
              </p:cNvPicPr>
              <p:nvPr/>
            </p:nvPicPr>
            <p:blipFill rotWithShape="1">
              <a:blip r:embed="rId12" cstate="email">
                <a:duotone>
                  <a:prstClr val="black"/>
                  <a:srgbClr val="003E51">
                    <a:tint val="45000"/>
                    <a:satMod val="400000"/>
                  </a:srgbClr>
                </a:duotone>
                <a:lum bright="-20000"/>
                <a:extLst>
                  <a:ext uri="{28A0092B-C50C-407E-A947-70E740481C1C}">
                    <a14:useLocalDpi xmlns:a14="http://schemas.microsoft.com/office/drawing/2010/main" val="0"/>
                  </a:ext>
                </a:extLst>
              </a:blip>
              <a:srcRect t="54875"/>
              <a:stretch/>
            </p:blipFill>
            <p:spPr>
              <a:xfrm>
                <a:off x="6824574" y="1685801"/>
                <a:ext cx="582701" cy="222015"/>
              </a:xfrm>
              <a:prstGeom prst="rect">
                <a:avLst/>
              </a:prstGeom>
            </p:spPr>
          </p:pic>
        </p:grpSp>
        <p:grpSp>
          <p:nvGrpSpPr>
            <p:cNvPr id="30" name="Group 29">
              <a:extLst>
                <a:ext uri="{FF2B5EF4-FFF2-40B4-BE49-F238E27FC236}">
                  <a16:creationId xmlns:a16="http://schemas.microsoft.com/office/drawing/2014/main" id="{C736E9AD-0625-45E0-977B-CC08FA3EF25C}"/>
                </a:ext>
              </a:extLst>
            </p:cNvPr>
            <p:cNvGrpSpPr/>
            <p:nvPr/>
          </p:nvGrpSpPr>
          <p:grpSpPr>
            <a:xfrm>
              <a:off x="5662527" y="2339441"/>
              <a:ext cx="582548" cy="225235"/>
              <a:chOff x="6824574" y="1675843"/>
              <a:chExt cx="582701" cy="231973"/>
            </a:xfrm>
          </p:grpSpPr>
          <p:sp>
            <p:nvSpPr>
              <p:cNvPr id="42" name="Rectangle 41">
                <a:extLst>
                  <a:ext uri="{FF2B5EF4-FFF2-40B4-BE49-F238E27FC236}">
                    <a16:creationId xmlns:a16="http://schemas.microsoft.com/office/drawing/2014/main" id="{74939E64-B4A2-41AD-A1A4-E8029C370F8F}"/>
                  </a:ext>
                </a:extLst>
              </p:cNvPr>
              <p:cNvSpPr/>
              <p:nvPr/>
            </p:nvSpPr>
            <p:spPr bwMode="auto">
              <a:xfrm>
                <a:off x="6881041" y="1675843"/>
                <a:ext cx="469769" cy="227818"/>
              </a:xfrm>
              <a:prstGeom prst="rect">
                <a:avLst/>
              </a:prstGeom>
              <a:solidFill>
                <a:srgbClr val="FFFFFF"/>
              </a:solidFill>
              <a:ln w="9525" cap="flat" cmpd="sng" algn="ctr">
                <a:noFill/>
                <a:prstDash val="solid"/>
                <a:round/>
                <a:headEnd type="none" w="med" len="med"/>
                <a:tailEnd type="none" w="med" len="med"/>
              </a:ln>
              <a:effectLst/>
            </p:spPr>
            <p:txBody>
              <a:bodyPr vert="horz" wrap="square" lIns="82103" tIns="41050" rIns="82103" bIns="41050" numCol="1" rtlCol="0" anchor="ctr" anchorCtr="0" compatLnSpc="1">
                <a:prstTxWarp prst="textNoShape">
                  <a:avLst/>
                </a:prstTxWarp>
                <a:noAutofit/>
              </a:bodyPr>
              <a:lstStyle/>
              <a:p>
                <a:pPr marL="0" marR="0" lvl="0" indent="0" algn="ctr" defTabSz="814144" eaLnBrk="1" fontAlgn="auto" latinLnBrk="0" hangingPunct="1">
                  <a:lnSpc>
                    <a:spcPct val="9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253746"/>
                  </a:solidFill>
                  <a:effectLst/>
                  <a:uLnTx/>
                  <a:uFillTx/>
                  <a:latin typeface="Arial" panose="020B0604020202020204"/>
                </a:endParaRPr>
              </a:p>
            </p:txBody>
          </p:sp>
          <p:pic>
            <p:nvPicPr>
              <p:cNvPr id="43" name="Picture 42" descr="IPsec-Grey.emf">
                <a:extLst>
                  <a:ext uri="{FF2B5EF4-FFF2-40B4-BE49-F238E27FC236}">
                    <a16:creationId xmlns:a16="http://schemas.microsoft.com/office/drawing/2014/main" id="{2DB93E97-F7F3-42CB-B9CB-3EDFFBC6624D}"/>
                  </a:ext>
                </a:extLst>
              </p:cNvPr>
              <p:cNvPicPr>
                <a:picLocks noChangeAspect="1"/>
              </p:cNvPicPr>
              <p:nvPr/>
            </p:nvPicPr>
            <p:blipFill rotWithShape="1">
              <a:blip r:embed="rId12" cstate="email">
                <a:duotone>
                  <a:prstClr val="black"/>
                  <a:srgbClr val="003E51">
                    <a:tint val="45000"/>
                    <a:satMod val="400000"/>
                  </a:srgbClr>
                </a:duotone>
                <a:lum bright="-20000"/>
                <a:extLst>
                  <a:ext uri="{28A0092B-C50C-407E-A947-70E740481C1C}">
                    <a14:useLocalDpi xmlns:a14="http://schemas.microsoft.com/office/drawing/2010/main" val="0"/>
                  </a:ext>
                </a:extLst>
              </a:blip>
              <a:srcRect t="54875"/>
              <a:stretch/>
            </p:blipFill>
            <p:spPr>
              <a:xfrm>
                <a:off x="6824574" y="1685801"/>
                <a:ext cx="582701" cy="222015"/>
              </a:xfrm>
              <a:prstGeom prst="rect">
                <a:avLst/>
              </a:prstGeom>
            </p:spPr>
          </p:pic>
        </p:grpSp>
        <p:sp>
          <p:nvSpPr>
            <p:cNvPr id="31" name="TextBox 30">
              <a:extLst>
                <a:ext uri="{FF2B5EF4-FFF2-40B4-BE49-F238E27FC236}">
                  <a16:creationId xmlns:a16="http://schemas.microsoft.com/office/drawing/2014/main" id="{7C96CC8C-45F7-4731-91F9-9205BF4CF630}"/>
                </a:ext>
              </a:extLst>
            </p:cNvPr>
            <p:cNvSpPr txBox="1"/>
            <p:nvPr/>
          </p:nvSpPr>
          <p:spPr>
            <a:xfrm>
              <a:off x="5468329" y="2173957"/>
              <a:ext cx="956106" cy="215388"/>
            </a:xfrm>
            <a:prstGeom prst="rect">
              <a:avLst/>
            </a:prstGeom>
            <a:noFill/>
          </p:spPr>
          <p:txBody>
            <a:bodyPr wrap="square" rtlCol="0">
              <a:spAutoFit/>
            </a:bodyPr>
            <a:lstStyle/>
            <a:p>
              <a:pPr algn="ctr" defTabSz="913867"/>
              <a:r>
                <a:rPr lang="en-US" sz="800">
                  <a:solidFill>
                    <a:srgbClr val="000000"/>
                  </a:solidFill>
                  <a:latin typeface="Arial" panose="020B0604020202020204"/>
                </a:rPr>
                <a:t>Express Route</a:t>
              </a:r>
            </a:p>
          </p:txBody>
        </p:sp>
        <p:graphicFrame>
          <p:nvGraphicFramePr>
            <p:cNvPr id="33" name="Diagram 32">
              <a:extLst>
                <a:ext uri="{FF2B5EF4-FFF2-40B4-BE49-F238E27FC236}">
                  <a16:creationId xmlns:a16="http://schemas.microsoft.com/office/drawing/2014/main" id="{9D0E9CF1-D031-43F0-B032-4331A5C70118}"/>
                </a:ext>
              </a:extLst>
            </p:cNvPr>
            <p:cNvGraphicFramePr/>
            <p:nvPr/>
          </p:nvGraphicFramePr>
          <p:xfrm>
            <a:off x="1379740" y="3196787"/>
            <a:ext cx="1027358" cy="97001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34" name="Straight Connector 33">
              <a:extLst>
                <a:ext uri="{FF2B5EF4-FFF2-40B4-BE49-F238E27FC236}">
                  <a16:creationId xmlns:a16="http://schemas.microsoft.com/office/drawing/2014/main" id="{AD438188-510F-4638-B755-E9D86C6CBEDC}"/>
                </a:ext>
              </a:extLst>
            </p:cNvPr>
            <p:cNvCxnSpPr/>
            <p:nvPr/>
          </p:nvCxnSpPr>
          <p:spPr bwMode="auto">
            <a:xfrm flipH="1">
              <a:off x="1631950" y="3222167"/>
              <a:ext cx="261468" cy="142229"/>
            </a:xfrm>
            <a:prstGeom prst="line">
              <a:avLst/>
            </a:prstGeom>
            <a:solidFill>
              <a:srgbClr val="651D32"/>
            </a:solidFill>
            <a:ln w="9525" cap="flat" cmpd="sng" algn="ctr">
              <a:solidFill>
                <a:srgbClr val="003E5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57E1CED7-8B08-4E09-AE1F-83E45FF8219F}"/>
                </a:ext>
              </a:extLst>
            </p:cNvPr>
            <p:cNvCxnSpPr>
              <a:cxnSpLocks/>
            </p:cNvCxnSpPr>
            <p:nvPr/>
          </p:nvCxnSpPr>
          <p:spPr bwMode="auto">
            <a:xfrm>
              <a:off x="1893418" y="3218521"/>
              <a:ext cx="261468" cy="142229"/>
            </a:xfrm>
            <a:prstGeom prst="line">
              <a:avLst/>
            </a:prstGeom>
            <a:solidFill>
              <a:srgbClr val="651D32"/>
            </a:solidFill>
            <a:ln w="9525" cap="flat" cmpd="sng" algn="ctr">
              <a:solidFill>
                <a:srgbClr val="003E51"/>
              </a:solidFill>
              <a:prstDash val="solid"/>
              <a:round/>
              <a:headEnd type="none" w="med" len="med"/>
              <a:tailEnd type="none" w="med" len="med"/>
            </a:ln>
            <a:effectLst/>
          </p:spPr>
        </p:cxnSp>
        <p:pic>
          <p:nvPicPr>
            <p:cNvPr id="36" name="Picture 35" descr="A picture containing vector graphics&#10;&#10;Description automatically generated">
              <a:extLst>
                <a:ext uri="{FF2B5EF4-FFF2-40B4-BE49-F238E27FC236}">
                  <a16:creationId xmlns:a16="http://schemas.microsoft.com/office/drawing/2014/main" id="{BD2840F5-7974-4D02-B276-1C6D67635FF8}"/>
                </a:ext>
              </a:extLst>
            </p:cNvPr>
            <p:cNvPicPr>
              <a:picLocks noChangeAspect="1"/>
            </p:cNvPicPr>
            <p:nvPr/>
          </p:nvPicPr>
          <p:blipFill>
            <a:blip r:embed="rId18" cstate="screen">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02154" y="4727575"/>
              <a:ext cx="682310" cy="522474"/>
            </a:xfrm>
            <a:prstGeom prst="rect">
              <a:avLst/>
            </a:prstGeom>
          </p:spPr>
        </p:pic>
        <p:pic>
          <p:nvPicPr>
            <p:cNvPr id="37" name="Picture 36" descr="A picture containing vector graphics&#10;&#10;Description automatically generated">
              <a:extLst>
                <a:ext uri="{FF2B5EF4-FFF2-40B4-BE49-F238E27FC236}">
                  <a16:creationId xmlns:a16="http://schemas.microsoft.com/office/drawing/2014/main" id="{049DC2BA-D577-4ADF-9318-9961813FCE10}"/>
                </a:ext>
              </a:extLst>
            </p:cNvPr>
            <p:cNvPicPr>
              <a:picLocks noChangeAspect="1"/>
            </p:cNvPicPr>
            <p:nvPr/>
          </p:nvPicPr>
          <p:blipFill>
            <a:blip r:embed="rId18" cstate="screen">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83599" y="4727575"/>
              <a:ext cx="682310" cy="522474"/>
            </a:xfrm>
            <a:prstGeom prst="rect">
              <a:avLst/>
            </a:prstGeom>
          </p:spPr>
        </p:pic>
        <p:sp>
          <p:nvSpPr>
            <p:cNvPr id="90" name="TextBox 89">
              <a:extLst>
                <a:ext uri="{FF2B5EF4-FFF2-40B4-BE49-F238E27FC236}">
                  <a16:creationId xmlns:a16="http://schemas.microsoft.com/office/drawing/2014/main" id="{CB390509-85AE-44E4-9765-9D031DBC25A1}"/>
                </a:ext>
              </a:extLst>
            </p:cNvPr>
            <p:cNvSpPr txBox="1"/>
            <p:nvPr/>
          </p:nvSpPr>
          <p:spPr>
            <a:xfrm>
              <a:off x="6633181" y="5035764"/>
              <a:ext cx="8855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25282A"/>
                  </a:solidFill>
                  <a:effectLst/>
                  <a:uLnTx/>
                  <a:uFillTx/>
                  <a:latin typeface="Helvetica Neue"/>
                  <a:ea typeface="+mn-ea"/>
                  <a:cs typeface="Helvetica Neue"/>
                </a:rPr>
                <a:t>FortiCWP</a:t>
              </a:r>
              <a:endParaRPr kumimoji="0" lang="en-US" sz="1100" b="0" i="0" u="none" strike="noStrike" kern="0" cap="none" spc="0" normalizeH="0" baseline="0" noProof="0">
                <a:ln>
                  <a:noFill/>
                </a:ln>
                <a:solidFill>
                  <a:srgbClr val="25282A"/>
                </a:solidFill>
                <a:effectLst/>
                <a:uLnTx/>
                <a:uFillTx/>
                <a:latin typeface="Helvetica Neue"/>
                <a:ea typeface="+mn-ea"/>
                <a:cs typeface="Helvetica Neue"/>
              </a:endParaRPr>
            </a:p>
          </p:txBody>
        </p:sp>
        <p:cxnSp>
          <p:nvCxnSpPr>
            <p:cNvPr id="91" name="Straight Arrow Connector 90">
              <a:extLst>
                <a:ext uri="{FF2B5EF4-FFF2-40B4-BE49-F238E27FC236}">
                  <a16:creationId xmlns:a16="http://schemas.microsoft.com/office/drawing/2014/main" id="{91C9E42D-3490-48F0-93DF-AD8D5A5FAB53}"/>
                </a:ext>
              </a:extLst>
            </p:cNvPr>
            <p:cNvCxnSpPr>
              <a:cxnSpLocks/>
            </p:cNvCxnSpPr>
            <p:nvPr/>
          </p:nvCxnSpPr>
          <p:spPr bwMode="auto">
            <a:xfrm>
              <a:off x="5386889" y="4921497"/>
              <a:ext cx="1133847" cy="6312"/>
            </a:xfrm>
            <a:prstGeom prst="straightConnector1">
              <a:avLst/>
            </a:prstGeom>
            <a:solidFill>
              <a:srgbClr val="651D32"/>
            </a:solidFill>
            <a:ln w="28575" cap="flat" cmpd="sng" algn="ctr">
              <a:solidFill>
                <a:srgbClr val="003E51">
                  <a:lumMod val="50000"/>
                  <a:lumOff val="50000"/>
                </a:srgbClr>
              </a:solidFill>
              <a:prstDash val="solid"/>
              <a:round/>
              <a:headEnd type="triangle"/>
              <a:tailEnd type="triangle"/>
            </a:ln>
            <a:effectLst/>
          </p:spPr>
        </p:cxnSp>
        <p:sp>
          <p:nvSpPr>
            <p:cNvPr id="93" name="Rectangle 92">
              <a:extLst>
                <a:ext uri="{FF2B5EF4-FFF2-40B4-BE49-F238E27FC236}">
                  <a16:creationId xmlns:a16="http://schemas.microsoft.com/office/drawing/2014/main" id="{3AB8F0A2-D733-480F-B763-296AD626004B}"/>
                </a:ext>
              </a:extLst>
            </p:cNvPr>
            <p:cNvSpPr/>
            <p:nvPr/>
          </p:nvSpPr>
          <p:spPr bwMode="auto">
            <a:xfrm>
              <a:off x="5713040" y="4814053"/>
              <a:ext cx="532035" cy="221201"/>
            </a:xfrm>
            <a:prstGeom prst="rect">
              <a:avLst/>
            </a:prstGeom>
            <a:solidFill>
              <a:srgbClr val="FFFFFF"/>
            </a:solidFill>
            <a:ln w="9525" cap="flat" cmpd="sng" algn="ctr">
              <a:noFill/>
              <a:prstDash val="solid"/>
              <a:round/>
              <a:headEnd type="none" w="med" len="med"/>
              <a:tailEnd type="none" w="med" len="med"/>
            </a:ln>
            <a:effectLst/>
          </p:spPr>
          <p:txBody>
            <a:bodyPr vert="horz" wrap="square" lIns="82103" tIns="41050" rIns="82103" bIns="41050" numCol="1" rtlCol="0" anchor="ctr" anchorCtr="0" compatLnSpc="1">
              <a:prstTxWarp prst="textNoShape">
                <a:avLst/>
              </a:prstTxWarp>
              <a:noAutofit/>
            </a:bodyPr>
            <a:lstStyle/>
            <a:p>
              <a:pPr marL="0" marR="0" lvl="0" indent="0" algn="ctr" defTabSz="814144" eaLnBrk="1" fontAlgn="auto" latinLnBrk="0" hangingPunct="1">
                <a:lnSpc>
                  <a:spcPct val="9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253746"/>
                </a:solidFill>
                <a:effectLst/>
                <a:uLnTx/>
                <a:uFillTx/>
                <a:latin typeface="Arial" panose="020B0604020202020204"/>
              </a:endParaRPr>
            </a:p>
          </p:txBody>
        </p:sp>
        <p:pic>
          <p:nvPicPr>
            <p:cNvPr id="94" name="Picture 93" descr="IPsec-Grey.emf">
              <a:extLst>
                <a:ext uri="{FF2B5EF4-FFF2-40B4-BE49-F238E27FC236}">
                  <a16:creationId xmlns:a16="http://schemas.microsoft.com/office/drawing/2014/main" id="{E7EB0D70-E67E-4C40-8D19-219D63082834}"/>
                </a:ext>
              </a:extLst>
            </p:cNvPr>
            <p:cNvPicPr>
              <a:picLocks noChangeAspect="1"/>
            </p:cNvPicPr>
            <p:nvPr/>
          </p:nvPicPr>
          <p:blipFill rotWithShape="1">
            <a:blip r:embed="rId12" cstate="email">
              <a:duotone>
                <a:prstClr val="black"/>
                <a:srgbClr val="003E51">
                  <a:tint val="45000"/>
                  <a:satMod val="400000"/>
                </a:srgbClr>
              </a:duotone>
              <a:lum bright="-20000"/>
              <a:extLst>
                <a:ext uri="{28A0092B-C50C-407E-A947-70E740481C1C}">
                  <a14:useLocalDpi xmlns:a14="http://schemas.microsoft.com/office/drawing/2010/main" val="0"/>
                </a:ext>
              </a:extLst>
            </a:blip>
            <a:srcRect t="54875"/>
            <a:stretch/>
          </p:blipFill>
          <p:spPr>
            <a:xfrm>
              <a:off x="5662538" y="4816870"/>
              <a:ext cx="638250" cy="215566"/>
            </a:xfrm>
            <a:prstGeom prst="rect">
              <a:avLst/>
            </a:prstGeom>
          </p:spPr>
        </p:pic>
        <p:sp>
          <p:nvSpPr>
            <p:cNvPr id="72" name="TextBox 71">
              <a:extLst>
                <a:ext uri="{FF2B5EF4-FFF2-40B4-BE49-F238E27FC236}">
                  <a16:creationId xmlns:a16="http://schemas.microsoft.com/office/drawing/2014/main" id="{58DBF23E-0675-4C77-9A98-D733CAAC23FE}"/>
                </a:ext>
              </a:extLst>
            </p:cNvPr>
            <p:cNvSpPr txBox="1"/>
            <p:nvPr/>
          </p:nvSpPr>
          <p:spPr>
            <a:xfrm>
              <a:off x="5741988" y="4847709"/>
              <a:ext cx="532035" cy="153888"/>
            </a:xfrm>
            <a:prstGeom prst="rect">
              <a:avLst/>
            </a:prstGeom>
            <a:solidFill>
              <a:srgbClr val="5C676E"/>
            </a:solidFill>
          </p:spPr>
          <p:txBody>
            <a:bodyPr wrap="square" lIns="0" tIns="0" rIns="0" bIns="0" rtlCol="0">
              <a:spAutoFit/>
            </a:bodyPr>
            <a:lstStyle/>
            <a:p>
              <a:r>
                <a:rPr lang="en-US" sz="1000" b="1">
                  <a:solidFill>
                    <a:schemeClr val="bg1"/>
                  </a:solidFill>
                </a:rPr>
                <a:t>Platform</a:t>
              </a:r>
            </a:p>
          </p:txBody>
        </p:sp>
        <p:sp>
          <p:nvSpPr>
            <p:cNvPr id="92" name="TextBox 91">
              <a:extLst>
                <a:ext uri="{FF2B5EF4-FFF2-40B4-BE49-F238E27FC236}">
                  <a16:creationId xmlns:a16="http://schemas.microsoft.com/office/drawing/2014/main" id="{AE6ACFB1-217A-4A56-8692-5D2360E86236}"/>
                </a:ext>
              </a:extLst>
            </p:cNvPr>
            <p:cNvSpPr txBox="1"/>
            <p:nvPr/>
          </p:nvSpPr>
          <p:spPr>
            <a:xfrm>
              <a:off x="5390134" y="2806082"/>
              <a:ext cx="1199532" cy="215444"/>
            </a:xfrm>
            <a:prstGeom prst="rect">
              <a:avLst/>
            </a:prstGeom>
            <a:noFill/>
          </p:spPr>
          <p:txBody>
            <a:bodyPr wrap="square" rtlCol="0">
              <a:spAutoFit/>
            </a:bodyPr>
            <a:lstStyle/>
            <a:p>
              <a:pPr algn="ctr" defTabSz="913867"/>
              <a:r>
                <a:rPr lang="en-US" sz="800" b="1">
                  <a:solidFill>
                    <a:srgbClr val="000000"/>
                  </a:solidFill>
                  <a:latin typeface="Arial" panose="020B0604020202020204"/>
                </a:rPr>
                <a:t>Azure Virtual WAN</a:t>
              </a:r>
            </a:p>
          </p:txBody>
        </p:sp>
        <p:pic>
          <p:nvPicPr>
            <p:cNvPr id="86" name="Graphic 4">
              <a:extLst>
                <a:ext uri="{FF2B5EF4-FFF2-40B4-BE49-F238E27FC236}">
                  <a16:creationId xmlns:a16="http://schemas.microsoft.com/office/drawing/2014/main" id="{C7464E29-30E2-D443-B995-DFBA1C435332}"/>
                </a:ext>
              </a:extLst>
            </p:cNvPr>
            <p:cNvPicPr>
              <a:picLocks noChangeAspect="1"/>
            </p:cNvPicPr>
            <p:nvPr/>
          </p:nvPicPr>
          <p:blipFill>
            <a:blip r:embed="rId20" cstate="screen">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771350" y="2560194"/>
              <a:ext cx="457200" cy="457200"/>
            </a:xfrm>
            <a:prstGeom prst="rect">
              <a:avLst/>
            </a:prstGeom>
          </p:spPr>
        </p:pic>
        <p:pic>
          <p:nvPicPr>
            <p:cNvPr id="87" name="Graphic 11">
              <a:extLst>
                <a:ext uri="{FF2B5EF4-FFF2-40B4-BE49-F238E27FC236}">
                  <a16:creationId xmlns:a16="http://schemas.microsoft.com/office/drawing/2014/main" id="{4B2BCF56-ED5E-4547-A2C4-2E02670A9E7A}"/>
                </a:ext>
              </a:extLst>
            </p:cNvPr>
            <p:cNvPicPr>
              <a:picLocks noChangeAspect="1"/>
            </p:cNvPicPr>
            <p:nvPr/>
          </p:nvPicPr>
          <p:blipFill>
            <a:blip r:embed="rId22" cstate="screen">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419665" y="2584160"/>
              <a:ext cx="426662" cy="426662"/>
            </a:xfrm>
            <a:prstGeom prst="rect">
              <a:avLst/>
            </a:prstGeom>
          </p:spPr>
        </p:pic>
        <p:pic>
          <p:nvPicPr>
            <p:cNvPr id="88" name="Graphic 10">
              <a:extLst>
                <a:ext uri="{FF2B5EF4-FFF2-40B4-BE49-F238E27FC236}">
                  <a16:creationId xmlns:a16="http://schemas.microsoft.com/office/drawing/2014/main" id="{A1B93B67-DCD3-7747-B048-E23261DDB2E5}"/>
                </a:ext>
              </a:extLst>
            </p:cNvPr>
            <p:cNvPicPr>
              <a:picLocks noChangeAspect="1"/>
            </p:cNvPicPr>
            <p:nvPr/>
          </p:nvPicPr>
          <p:blipFill>
            <a:blip r:embed="rId24" cstate="screen">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780845" y="3250370"/>
              <a:ext cx="457200" cy="457200"/>
            </a:xfrm>
            <a:prstGeom prst="rect">
              <a:avLst/>
            </a:prstGeom>
          </p:spPr>
        </p:pic>
        <p:pic>
          <p:nvPicPr>
            <p:cNvPr id="95" name="Picture 175">
              <a:extLst>
                <a:ext uri="{FF2B5EF4-FFF2-40B4-BE49-F238E27FC236}">
                  <a16:creationId xmlns:a16="http://schemas.microsoft.com/office/drawing/2014/main" id="{4D2E5032-1731-084A-9FB6-F13CF0EE0065}"/>
                </a:ext>
              </a:extLst>
            </p:cNvPr>
            <p:cNvPicPr>
              <a:picLocks noChangeAspect="1"/>
            </p:cNvPicPr>
            <p:nvPr/>
          </p:nvPicPr>
          <p:blipFill>
            <a:blip r:embed="rId26" cstate="screen">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bwMode="auto">
            <a:xfrm>
              <a:off x="4109350" y="3250806"/>
              <a:ext cx="461313" cy="46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 name="Picture 301">
              <a:extLst>
                <a:ext uri="{FF2B5EF4-FFF2-40B4-BE49-F238E27FC236}">
                  <a16:creationId xmlns:a16="http://schemas.microsoft.com/office/drawing/2014/main" id="{ADF1F74B-6221-F04A-AD12-BF22D7993B7A}"/>
                </a:ext>
              </a:extLst>
            </p:cNvPr>
            <p:cNvPicPr>
              <a:picLocks noChangeAspect="1"/>
            </p:cNvPicPr>
            <p:nvPr/>
          </p:nvPicPr>
          <p:blipFill>
            <a:blip r:embed="rId28" cstate="screen">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p:blipFill>
          <p:spPr bwMode="auto">
            <a:xfrm>
              <a:off x="4085358" y="2565791"/>
              <a:ext cx="459196" cy="459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 name="Graphic 96">
              <a:extLst>
                <a:ext uri="{FF2B5EF4-FFF2-40B4-BE49-F238E27FC236}">
                  <a16:creationId xmlns:a16="http://schemas.microsoft.com/office/drawing/2014/main" id="{037538E6-A1A0-6B44-91D1-9E9BCFCA7368}"/>
                </a:ext>
              </a:extLst>
            </p:cNvPr>
            <p:cNvPicPr>
              <a:picLocks noChangeAspect="1"/>
            </p:cNvPicPr>
            <p:nvPr/>
          </p:nvPicPr>
          <p:blipFill>
            <a:blip r:embed="rId30" cstate="screen">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400222" y="3309198"/>
              <a:ext cx="457200" cy="457200"/>
            </a:xfrm>
            <a:prstGeom prst="rect">
              <a:avLst/>
            </a:prstGeom>
          </p:spPr>
        </p:pic>
        <p:pic>
          <p:nvPicPr>
            <p:cNvPr id="14" name="Graphic 13">
              <a:extLst>
                <a:ext uri="{FF2B5EF4-FFF2-40B4-BE49-F238E27FC236}">
                  <a16:creationId xmlns:a16="http://schemas.microsoft.com/office/drawing/2014/main" id="{E336C99C-45A2-4792-819C-489D64F909DF}"/>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820351" y="2588469"/>
              <a:ext cx="266923" cy="266923"/>
            </a:xfrm>
            <a:prstGeom prst="rect">
              <a:avLst/>
            </a:prstGeom>
          </p:spPr>
        </p:pic>
        <p:pic>
          <p:nvPicPr>
            <p:cNvPr id="58" name="Graphic 57">
              <a:extLst>
                <a:ext uri="{FF2B5EF4-FFF2-40B4-BE49-F238E27FC236}">
                  <a16:creationId xmlns:a16="http://schemas.microsoft.com/office/drawing/2014/main" id="{FA6161BB-175B-494B-BCE1-F50E98AFC4EF}"/>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806907" y="1876430"/>
              <a:ext cx="293810" cy="293810"/>
            </a:xfrm>
            <a:prstGeom prst="rect">
              <a:avLst/>
            </a:prstGeom>
          </p:spPr>
        </p:pic>
        <p:pic>
          <p:nvPicPr>
            <p:cNvPr id="62" name="Graphic 61">
              <a:extLst>
                <a:ext uri="{FF2B5EF4-FFF2-40B4-BE49-F238E27FC236}">
                  <a16:creationId xmlns:a16="http://schemas.microsoft.com/office/drawing/2014/main" id="{89AA2B70-8117-4F02-8702-2CF3098FEC12}"/>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85772" y="3378854"/>
              <a:ext cx="337388" cy="337388"/>
            </a:xfrm>
            <a:prstGeom prst="rect">
              <a:avLst/>
            </a:prstGeom>
          </p:spPr>
        </p:pic>
        <p:pic>
          <p:nvPicPr>
            <p:cNvPr id="105" name="Graphic 104">
              <a:extLst>
                <a:ext uri="{FF2B5EF4-FFF2-40B4-BE49-F238E27FC236}">
                  <a16:creationId xmlns:a16="http://schemas.microsoft.com/office/drawing/2014/main" id="{123B63FE-0C64-48B1-97D7-3182598511DF}"/>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70422" y="2753900"/>
              <a:ext cx="368089" cy="368089"/>
            </a:xfrm>
            <a:prstGeom prst="rect">
              <a:avLst/>
            </a:prstGeom>
          </p:spPr>
        </p:pic>
        <p:sp>
          <p:nvSpPr>
            <p:cNvPr id="106" name="TextBox 105">
              <a:extLst>
                <a:ext uri="{FF2B5EF4-FFF2-40B4-BE49-F238E27FC236}">
                  <a16:creationId xmlns:a16="http://schemas.microsoft.com/office/drawing/2014/main" id="{49A0C1B3-A37A-4347-A752-B75B82E20589}"/>
                </a:ext>
              </a:extLst>
            </p:cNvPr>
            <p:cNvSpPr txBox="1"/>
            <p:nvPr/>
          </p:nvSpPr>
          <p:spPr>
            <a:xfrm>
              <a:off x="341150" y="3087300"/>
              <a:ext cx="1026633" cy="326243"/>
            </a:xfrm>
            <a:prstGeom prst="rect">
              <a:avLst/>
            </a:prstGeom>
            <a:noFill/>
          </p:spPr>
          <p:txBody>
            <a:bodyPr wrap="square" rtlCol="0">
              <a:spAutoFit/>
            </a:bodyPr>
            <a:lstStyle/>
            <a:p>
              <a:pPr algn="ctr" defTabSz="457052" eaLnBrk="1" fontAlgn="auto" hangingPunct="1">
                <a:lnSpc>
                  <a:spcPct val="95000"/>
                </a:lnSpc>
                <a:spcBef>
                  <a:spcPts val="0"/>
                </a:spcBef>
                <a:spcAft>
                  <a:spcPts val="600"/>
                </a:spcAft>
              </a:pPr>
              <a:r>
                <a:rPr lang="en-US" sz="800">
                  <a:solidFill>
                    <a:srgbClr val="0071CE"/>
                  </a:solidFill>
                  <a:latin typeface="Arial" panose="020B0604020202020204"/>
                </a:rPr>
                <a:t>Azure Stack</a:t>
              </a:r>
              <a:br>
                <a:rPr lang="en-US" sz="800">
                  <a:solidFill>
                    <a:srgbClr val="0071CE"/>
                  </a:solidFill>
                  <a:latin typeface="Arial" panose="020B0604020202020204"/>
                </a:rPr>
              </a:br>
              <a:r>
                <a:rPr lang="en-US" sz="800">
                  <a:solidFill>
                    <a:srgbClr val="0071CE"/>
                  </a:solidFill>
                  <a:latin typeface="Arial" panose="020B0604020202020204"/>
                </a:rPr>
                <a:t>Edge</a:t>
              </a:r>
            </a:p>
          </p:txBody>
        </p:sp>
        <p:sp>
          <p:nvSpPr>
            <p:cNvPr id="107" name="TextBox 106">
              <a:extLst>
                <a:ext uri="{FF2B5EF4-FFF2-40B4-BE49-F238E27FC236}">
                  <a16:creationId xmlns:a16="http://schemas.microsoft.com/office/drawing/2014/main" id="{23E5EA59-9091-4787-8680-7FFF89B1791B}"/>
                </a:ext>
              </a:extLst>
            </p:cNvPr>
            <p:cNvSpPr txBox="1"/>
            <p:nvPr/>
          </p:nvSpPr>
          <p:spPr>
            <a:xfrm>
              <a:off x="341150" y="3681553"/>
              <a:ext cx="1026633" cy="209288"/>
            </a:xfrm>
            <a:prstGeom prst="rect">
              <a:avLst/>
            </a:prstGeom>
            <a:noFill/>
          </p:spPr>
          <p:txBody>
            <a:bodyPr wrap="square" rtlCol="0">
              <a:spAutoFit/>
            </a:bodyPr>
            <a:lstStyle/>
            <a:p>
              <a:pPr algn="ctr" defTabSz="457052" eaLnBrk="1" fontAlgn="auto" hangingPunct="1">
                <a:lnSpc>
                  <a:spcPct val="95000"/>
                </a:lnSpc>
                <a:spcBef>
                  <a:spcPts val="0"/>
                </a:spcBef>
                <a:spcAft>
                  <a:spcPts val="600"/>
                </a:spcAft>
              </a:pPr>
              <a:r>
                <a:rPr lang="en-US" sz="800">
                  <a:solidFill>
                    <a:srgbClr val="0071CE"/>
                  </a:solidFill>
                  <a:latin typeface="Arial" panose="020B0604020202020204"/>
                </a:rPr>
                <a:t>Azure Sentinel</a:t>
              </a:r>
            </a:p>
          </p:txBody>
        </p:sp>
        <p:pic>
          <p:nvPicPr>
            <p:cNvPr id="98" name="Graphic 97">
              <a:extLst>
                <a:ext uri="{FF2B5EF4-FFF2-40B4-BE49-F238E27FC236}">
                  <a16:creationId xmlns:a16="http://schemas.microsoft.com/office/drawing/2014/main" id="{998C8F1C-7529-4510-8FA8-6FD1DDCC0C1D}"/>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811961" y="4635739"/>
              <a:ext cx="457200" cy="457200"/>
            </a:xfrm>
            <a:prstGeom prst="rect">
              <a:avLst/>
            </a:prstGeom>
          </p:spPr>
        </p:pic>
        <p:pic>
          <p:nvPicPr>
            <p:cNvPr id="99" name="Picture 98" descr="Logo&#10;&#10;Description automatically generated">
              <a:extLst>
                <a:ext uri="{FF2B5EF4-FFF2-40B4-BE49-F238E27FC236}">
                  <a16:creationId xmlns:a16="http://schemas.microsoft.com/office/drawing/2014/main" id="{B71939A3-BA51-411E-892F-283880E190AA}"/>
                </a:ext>
              </a:extLst>
            </p:cNvPr>
            <p:cNvPicPr>
              <a:picLocks noChangeAspect="1"/>
            </p:cNvPicPr>
            <p:nvPr/>
          </p:nvPicPr>
          <p:blipFill rotWithShape="1">
            <a:blip r:embed="rId42">
              <a:clrChange>
                <a:clrFrom>
                  <a:srgbClr val="000000">
                    <a:alpha val="784"/>
                  </a:srgbClr>
                </a:clrFrom>
                <a:clrTo>
                  <a:srgbClr val="000000">
                    <a:alpha val="0"/>
                  </a:srgbClr>
                </a:clrTo>
              </a:clrChange>
            </a:blip>
            <a:srcRect t="31725" b="36865"/>
            <a:stretch/>
          </p:blipFill>
          <p:spPr>
            <a:xfrm>
              <a:off x="780753" y="1811063"/>
              <a:ext cx="1140365" cy="201611"/>
            </a:xfrm>
            <a:prstGeom prst="rect">
              <a:avLst/>
            </a:prstGeom>
          </p:spPr>
        </p:pic>
        <p:grpSp>
          <p:nvGrpSpPr>
            <p:cNvPr id="100" name="Group 99">
              <a:extLst>
                <a:ext uri="{FF2B5EF4-FFF2-40B4-BE49-F238E27FC236}">
                  <a16:creationId xmlns:a16="http://schemas.microsoft.com/office/drawing/2014/main" id="{E0819F6C-7588-4FFE-BA41-FB3983B3A499}"/>
                </a:ext>
              </a:extLst>
            </p:cNvPr>
            <p:cNvGrpSpPr/>
            <p:nvPr/>
          </p:nvGrpSpPr>
          <p:grpSpPr>
            <a:xfrm>
              <a:off x="560745" y="2491834"/>
              <a:ext cx="993776" cy="230832"/>
              <a:chOff x="3484562" y="1614326"/>
              <a:chExt cx="993776" cy="230832"/>
            </a:xfrm>
          </p:grpSpPr>
          <p:pic>
            <p:nvPicPr>
              <p:cNvPr id="101" name="Picture 100" descr="A picture containing text&#10;&#10;Description automatically generated">
                <a:extLst>
                  <a:ext uri="{FF2B5EF4-FFF2-40B4-BE49-F238E27FC236}">
                    <a16:creationId xmlns:a16="http://schemas.microsoft.com/office/drawing/2014/main" id="{69FD216D-08A0-4B36-BCB9-72056B44226B}"/>
                  </a:ext>
                </a:extLst>
              </p:cNvPr>
              <p:cNvPicPr>
                <a:picLocks noChangeAspect="1"/>
              </p:cNvPicPr>
              <p:nvPr/>
            </p:nvPicPr>
            <p:blipFill>
              <a:blip r:embed="rId43">
                <a:clrChange>
                  <a:clrFrom>
                    <a:srgbClr val="000000">
                      <a:alpha val="784"/>
                    </a:srgbClr>
                  </a:clrFrom>
                  <a:clrTo>
                    <a:srgbClr val="000000">
                      <a:alpha val="0"/>
                    </a:srgbClr>
                  </a:clrTo>
                </a:clrChange>
              </a:blip>
              <a:stretch>
                <a:fillRect/>
              </a:stretch>
            </p:blipFill>
            <p:spPr>
              <a:xfrm>
                <a:off x="3484562" y="1614326"/>
                <a:ext cx="363528" cy="204614"/>
              </a:xfrm>
              <a:prstGeom prst="rect">
                <a:avLst/>
              </a:prstGeom>
            </p:spPr>
          </p:pic>
          <p:sp>
            <p:nvSpPr>
              <p:cNvPr id="102" name="TextBox 101">
                <a:extLst>
                  <a:ext uri="{FF2B5EF4-FFF2-40B4-BE49-F238E27FC236}">
                    <a16:creationId xmlns:a16="http://schemas.microsoft.com/office/drawing/2014/main" id="{A52AC799-B33F-455F-BD60-D462E0689BDE}"/>
                  </a:ext>
                </a:extLst>
              </p:cNvPr>
              <p:cNvSpPr txBox="1"/>
              <p:nvPr/>
            </p:nvSpPr>
            <p:spPr>
              <a:xfrm>
                <a:off x="3786030" y="1614326"/>
                <a:ext cx="692308" cy="230832"/>
              </a:xfrm>
              <a:prstGeom prst="rect">
                <a:avLst/>
              </a:prstGeom>
              <a:noFill/>
            </p:spPr>
            <p:txBody>
              <a:bodyPr wrap="square" lIns="0" tIns="0" rIns="0" bIns="0" rtlCol="0">
                <a:spAutoFit/>
              </a:bodyPr>
              <a:lstStyle/>
              <a:p>
                <a:pPr>
                  <a:lnSpc>
                    <a:spcPts val="900"/>
                  </a:lnSpc>
                </a:pPr>
                <a:r>
                  <a:rPr lang="en-US" sz="900" b="1" i="0">
                    <a:solidFill>
                      <a:srgbClr val="36BBEE"/>
                    </a:solidFill>
                    <a:cs typeface="HelveticaNeueLT Std Lt"/>
                  </a:rPr>
                  <a:t>Azure</a:t>
                </a:r>
              </a:p>
              <a:p>
                <a:pPr>
                  <a:lnSpc>
                    <a:spcPts val="900"/>
                  </a:lnSpc>
                </a:pPr>
                <a:r>
                  <a:rPr lang="en-US" sz="900" b="1">
                    <a:solidFill>
                      <a:srgbClr val="36BBEE"/>
                    </a:solidFill>
                    <a:cs typeface="HelveticaNeueLT Std Lt"/>
                  </a:rPr>
                  <a:t>Government</a:t>
                </a:r>
                <a:endParaRPr lang="en-US" sz="900" b="1" i="0">
                  <a:solidFill>
                    <a:srgbClr val="36BBEE"/>
                  </a:solidFill>
                  <a:cs typeface="HelveticaNeueLT Std Lt"/>
                </a:endParaRPr>
              </a:p>
            </p:txBody>
          </p:sp>
        </p:grpSp>
      </p:grpSp>
    </p:spTree>
    <p:extLst>
      <p:ext uri="{BB962C8B-B14F-4D97-AF65-F5344CB8AC3E}">
        <p14:creationId xmlns:p14="http://schemas.microsoft.com/office/powerpoint/2010/main" val="15638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C4CC-48A6-704A-B3A4-AB40FCE9366E}"/>
              </a:ext>
            </a:extLst>
          </p:cNvPr>
          <p:cNvSpPr>
            <a:spLocks noGrp="1"/>
          </p:cNvSpPr>
          <p:nvPr>
            <p:ph type="title"/>
          </p:nvPr>
        </p:nvSpPr>
        <p:spPr>
          <a:xfrm>
            <a:off x="140487" y="331350"/>
            <a:ext cx="11827396" cy="686874"/>
          </a:xfrm>
        </p:spPr>
        <p:txBody>
          <a:bodyPr/>
          <a:lstStyle/>
          <a:p>
            <a:r>
              <a:rPr lang="en-US" sz="3200" b="1">
                <a:cs typeface="Arial"/>
              </a:rPr>
              <a:t>Secure Cloud On-Ramp</a:t>
            </a:r>
            <a:endParaRPr lang="en-US" sz="3200" b="1"/>
          </a:p>
        </p:txBody>
      </p:sp>
      <p:grpSp>
        <p:nvGrpSpPr>
          <p:cNvPr id="4" name="Group 3">
            <a:extLst>
              <a:ext uri="{FF2B5EF4-FFF2-40B4-BE49-F238E27FC236}">
                <a16:creationId xmlns:a16="http://schemas.microsoft.com/office/drawing/2014/main" id="{93E9FDEA-4207-8145-A437-07B785334013}"/>
              </a:ext>
            </a:extLst>
          </p:cNvPr>
          <p:cNvGrpSpPr/>
          <p:nvPr/>
        </p:nvGrpSpPr>
        <p:grpSpPr>
          <a:xfrm>
            <a:off x="611964" y="1373818"/>
            <a:ext cx="5743007" cy="4823791"/>
            <a:chOff x="1151791" y="1357651"/>
            <a:chExt cx="5743007" cy="4910550"/>
          </a:xfrm>
        </p:grpSpPr>
        <p:sp>
          <p:nvSpPr>
            <p:cNvPr id="88" name="TextBox 87">
              <a:extLst>
                <a:ext uri="{FF2B5EF4-FFF2-40B4-BE49-F238E27FC236}">
                  <a16:creationId xmlns:a16="http://schemas.microsoft.com/office/drawing/2014/main" id="{DC235948-02CC-644C-BA34-3AAE764D6337}"/>
                </a:ext>
              </a:extLst>
            </p:cNvPr>
            <p:cNvSpPr txBox="1"/>
            <p:nvPr/>
          </p:nvSpPr>
          <p:spPr>
            <a:xfrm>
              <a:off x="5791732" y="2139418"/>
              <a:ext cx="1103066" cy="553998"/>
            </a:xfrm>
            <a:prstGeom prst="rect">
              <a:avLst/>
            </a:prstGeom>
            <a:noFill/>
          </p:spPr>
          <p:txBody>
            <a:bodyPr wrap="square" rtlCol="0">
              <a:spAutoFit/>
            </a:bodyPr>
            <a:lstStyle/>
            <a:p>
              <a:pPr lvl="0" algn="ctr">
                <a:defRPr/>
              </a:pPr>
              <a:r>
                <a:rPr lang="en-US" sz="1000" b="1"/>
                <a:t>Network</a:t>
              </a:r>
              <a:br>
                <a:rPr lang="en-US" sz="1000" b="1"/>
              </a:br>
              <a:r>
                <a:rPr lang="en-US" sz="1000" b="1"/>
                <a:t>Connectivity</a:t>
              </a:r>
              <a:br>
                <a:rPr lang="en-US" sz="1000" b="1"/>
              </a:br>
              <a:r>
                <a:rPr lang="en-US" sz="1000" b="1"/>
                <a:t>Center</a:t>
              </a:r>
            </a:p>
          </p:txBody>
        </p:sp>
        <p:sp>
          <p:nvSpPr>
            <p:cNvPr id="91" name="Rectangle: Rounded Corners 78">
              <a:extLst>
                <a:ext uri="{FF2B5EF4-FFF2-40B4-BE49-F238E27FC236}">
                  <a16:creationId xmlns:a16="http://schemas.microsoft.com/office/drawing/2014/main" id="{3FBCAF34-A720-2141-BAA2-CC9019D66166}"/>
                </a:ext>
              </a:extLst>
            </p:cNvPr>
            <p:cNvSpPr/>
            <p:nvPr/>
          </p:nvSpPr>
          <p:spPr>
            <a:xfrm>
              <a:off x="5413610" y="1357651"/>
              <a:ext cx="1442095" cy="1522388"/>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pic>
          <p:nvPicPr>
            <p:cNvPr id="95" name="Graphic 16">
              <a:extLst>
                <a:ext uri="{FF2B5EF4-FFF2-40B4-BE49-F238E27FC236}">
                  <a16:creationId xmlns:a16="http://schemas.microsoft.com/office/drawing/2014/main" id="{A499BDD0-B1E3-6F4E-BDAC-8C13A1A4C366}"/>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94213" y="1495687"/>
              <a:ext cx="403947" cy="426159"/>
            </a:xfrm>
            <a:prstGeom prst="rect">
              <a:avLst/>
            </a:prstGeom>
          </p:spPr>
        </p:pic>
        <p:pic>
          <p:nvPicPr>
            <p:cNvPr id="96" name="Graphic 16">
              <a:extLst>
                <a:ext uri="{FF2B5EF4-FFF2-40B4-BE49-F238E27FC236}">
                  <a16:creationId xmlns:a16="http://schemas.microsoft.com/office/drawing/2014/main" id="{CB556624-2869-1E4E-A065-946D86722077}"/>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0929" y="1506665"/>
              <a:ext cx="403947" cy="426159"/>
            </a:xfrm>
            <a:prstGeom prst="rect">
              <a:avLst/>
            </a:prstGeom>
          </p:spPr>
        </p:pic>
        <p:grpSp>
          <p:nvGrpSpPr>
            <p:cNvPr id="97" name="Group 96">
              <a:extLst>
                <a:ext uri="{FF2B5EF4-FFF2-40B4-BE49-F238E27FC236}">
                  <a16:creationId xmlns:a16="http://schemas.microsoft.com/office/drawing/2014/main" id="{66FF8399-7FAB-9E43-B470-E9276A94D5E0}"/>
                </a:ext>
              </a:extLst>
            </p:cNvPr>
            <p:cNvGrpSpPr/>
            <p:nvPr/>
          </p:nvGrpSpPr>
          <p:grpSpPr>
            <a:xfrm>
              <a:off x="5694766" y="2674709"/>
              <a:ext cx="339315" cy="356658"/>
              <a:chOff x="1230725" y="4759714"/>
              <a:chExt cx="384048" cy="382637"/>
            </a:xfrm>
          </p:grpSpPr>
          <p:sp>
            <p:nvSpPr>
              <p:cNvPr id="99" name="Rectangle: Rounded Corners 127">
                <a:extLst>
                  <a:ext uri="{FF2B5EF4-FFF2-40B4-BE49-F238E27FC236}">
                    <a16:creationId xmlns:a16="http://schemas.microsoft.com/office/drawing/2014/main" id="{3BC50CBC-BC35-924C-A864-5698DB5F0645}"/>
                  </a:ext>
                </a:extLst>
              </p:cNvPr>
              <p:cNvSpPr/>
              <p:nvPr/>
            </p:nvSpPr>
            <p:spPr>
              <a:xfrm>
                <a:off x="1230725" y="4759714"/>
                <a:ext cx="384048" cy="382637"/>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pic>
            <p:nvPicPr>
              <p:cNvPr id="100" name="Graphic 99">
                <a:extLst>
                  <a:ext uri="{FF2B5EF4-FFF2-40B4-BE49-F238E27FC236}">
                    <a16:creationId xmlns:a16="http://schemas.microsoft.com/office/drawing/2014/main" id="{FA40CF37-3247-DB4B-91FB-FC4D6B71C174}"/>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6929" y="4795656"/>
                <a:ext cx="320040" cy="320040"/>
              </a:xfrm>
              <a:prstGeom prst="rect">
                <a:avLst/>
              </a:prstGeom>
            </p:spPr>
          </p:pic>
        </p:grpSp>
        <p:grpSp>
          <p:nvGrpSpPr>
            <p:cNvPr id="121" name="Group 120">
              <a:extLst>
                <a:ext uri="{FF2B5EF4-FFF2-40B4-BE49-F238E27FC236}">
                  <a16:creationId xmlns:a16="http://schemas.microsoft.com/office/drawing/2014/main" id="{56A43314-839D-0C47-A59F-92435A239584}"/>
                </a:ext>
              </a:extLst>
            </p:cNvPr>
            <p:cNvGrpSpPr/>
            <p:nvPr/>
          </p:nvGrpSpPr>
          <p:grpSpPr>
            <a:xfrm>
              <a:off x="6224895" y="2677820"/>
              <a:ext cx="339315" cy="356658"/>
              <a:chOff x="3751733" y="4244804"/>
              <a:chExt cx="384048" cy="382637"/>
            </a:xfrm>
          </p:grpSpPr>
          <p:sp>
            <p:nvSpPr>
              <p:cNvPr id="123" name="Rectangle: Rounded Corners 130">
                <a:extLst>
                  <a:ext uri="{FF2B5EF4-FFF2-40B4-BE49-F238E27FC236}">
                    <a16:creationId xmlns:a16="http://schemas.microsoft.com/office/drawing/2014/main" id="{F4D90655-3B80-FF4A-9BDC-9E88BC451FDD}"/>
                  </a:ext>
                </a:extLst>
              </p:cNvPr>
              <p:cNvSpPr/>
              <p:nvPr/>
            </p:nvSpPr>
            <p:spPr>
              <a:xfrm>
                <a:off x="3751733" y="4244804"/>
                <a:ext cx="384048" cy="38263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pic>
            <p:nvPicPr>
              <p:cNvPr id="159" name="Graphic 27">
                <a:extLst>
                  <a:ext uri="{FF2B5EF4-FFF2-40B4-BE49-F238E27FC236}">
                    <a16:creationId xmlns:a16="http://schemas.microsoft.com/office/drawing/2014/main" id="{8EDCA21C-1EDF-C54A-8336-B91FF059159B}"/>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99626" y="4291068"/>
                <a:ext cx="290106" cy="290107"/>
              </a:xfrm>
              <a:prstGeom prst="rect">
                <a:avLst/>
              </a:prstGeom>
            </p:spPr>
          </p:pic>
        </p:grpSp>
        <p:cxnSp>
          <p:nvCxnSpPr>
            <p:cNvPr id="160" name="Straight Connector 159">
              <a:extLst>
                <a:ext uri="{FF2B5EF4-FFF2-40B4-BE49-F238E27FC236}">
                  <a16:creationId xmlns:a16="http://schemas.microsoft.com/office/drawing/2014/main" id="{1FD143A7-61C0-2741-9EF5-E5571E645EDC}"/>
                </a:ext>
              </a:extLst>
            </p:cNvPr>
            <p:cNvCxnSpPr>
              <a:cxnSpLocks/>
            </p:cNvCxnSpPr>
            <p:nvPr/>
          </p:nvCxnSpPr>
          <p:spPr>
            <a:xfrm>
              <a:off x="5413610" y="2136311"/>
              <a:ext cx="1444752" cy="0"/>
            </a:xfrm>
            <a:prstGeom prst="lin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sp>
          <p:nvSpPr>
            <p:cNvPr id="161" name="TextBox 160">
              <a:extLst>
                <a:ext uri="{FF2B5EF4-FFF2-40B4-BE49-F238E27FC236}">
                  <a16:creationId xmlns:a16="http://schemas.microsoft.com/office/drawing/2014/main" id="{64B13CE5-454B-9E4A-BF40-5352A76C5311}"/>
                </a:ext>
              </a:extLst>
            </p:cNvPr>
            <p:cNvSpPr txBox="1"/>
            <p:nvPr/>
          </p:nvSpPr>
          <p:spPr>
            <a:xfrm>
              <a:off x="5705216" y="1898132"/>
              <a:ext cx="858657"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effectLst/>
                  <a:uLnTx/>
                  <a:uFillTx/>
                  <a:latin typeface="Arial" panose="020B0604020202020204"/>
                  <a:ea typeface="+mn-ea"/>
                  <a:cs typeface="+mn-cs"/>
                </a:rPr>
                <a:t>App Workloads</a:t>
              </a:r>
            </a:p>
          </p:txBody>
        </p:sp>
        <p:sp>
          <p:nvSpPr>
            <p:cNvPr id="162" name="Rectangle: Rounded Corners 78">
              <a:extLst>
                <a:ext uri="{FF2B5EF4-FFF2-40B4-BE49-F238E27FC236}">
                  <a16:creationId xmlns:a16="http://schemas.microsoft.com/office/drawing/2014/main" id="{C3B3F520-A06D-5B45-9DAB-7727EEE3F4A6}"/>
                </a:ext>
              </a:extLst>
            </p:cNvPr>
            <p:cNvSpPr/>
            <p:nvPr/>
          </p:nvSpPr>
          <p:spPr>
            <a:xfrm>
              <a:off x="3543022" y="1362920"/>
              <a:ext cx="1442095" cy="1522388"/>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pic>
          <p:nvPicPr>
            <p:cNvPr id="163" name="Graphic 16">
              <a:extLst>
                <a:ext uri="{FF2B5EF4-FFF2-40B4-BE49-F238E27FC236}">
                  <a16:creationId xmlns:a16="http://schemas.microsoft.com/office/drawing/2014/main" id="{9000F7DD-F279-5240-B904-F34C6A063389}"/>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3625" y="1500956"/>
              <a:ext cx="403947" cy="426159"/>
            </a:xfrm>
            <a:prstGeom prst="rect">
              <a:avLst/>
            </a:prstGeom>
          </p:spPr>
        </p:pic>
        <p:pic>
          <p:nvPicPr>
            <p:cNvPr id="164" name="Graphic 16">
              <a:extLst>
                <a:ext uri="{FF2B5EF4-FFF2-40B4-BE49-F238E27FC236}">
                  <a16:creationId xmlns:a16="http://schemas.microsoft.com/office/drawing/2014/main" id="{A4AB4F0E-D528-B54E-8406-B9CF61C9588D}"/>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00341" y="1511934"/>
              <a:ext cx="403947" cy="426159"/>
            </a:xfrm>
            <a:prstGeom prst="rect">
              <a:avLst/>
            </a:prstGeom>
          </p:spPr>
        </p:pic>
        <p:grpSp>
          <p:nvGrpSpPr>
            <p:cNvPr id="165" name="Group 164">
              <a:extLst>
                <a:ext uri="{FF2B5EF4-FFF2-40B4-BE49-F238E27FC236}">
                  <a16:creationId xmlns:a16="http://schemas.microsoft.com/office/drawing/2014/main" id="{6244A29C-2CD1-E544-AD74-8B9424D70CE7}"/>
                </a:ext>
              </a:extLst>
            </p:cNvPr>
            <p:cNvGrpSpPr/>
            <p:nvPr/>
          </p:nvGrpSpPr>
          <p:grpSpPr>
            <a:xfrm>
              <a:off x="3824178" y="2679978"/>
              <a:ext cx="339315" cy="356658"/>
              <a:chOff x="1230725" y="4759714"/>
              <a:chExt cx="384048" cy="382637"/>
            </a:xfrm>
          </p:grpSpPr>
          <p:sp>
            <p:nvSpPr>
              <p:cNvPr id="166" name="Rectangle: Rounded Corners 127">
                <a:extLst>
                  <a:ext uri="{FF2B5EF4-FFF2-40B4-BE49-F238E27FC236}">
                    <a16:creationId xmlns:a16="http://schemas.microsoft.com/office/drawing/2014/main" id="{4341D40C-0293-6544-B1FC-8C590A67346F}"/>
                  </a:ext>
                </a:extLst>
              </p:cNvPr>
              <p:cNvSpPr/>
              <p:nvPr/>
            </p:nvSpPr>
            <p:spPr>
              <a:xfrm>
                <a:off x="1230725" y="4759714"/>
                <a:ext cx="384048" cy="382637"/>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pic>
            <p:nvPicPr>
              <p:cNvPr id="167" name="Graphic 166">
                <a:extLst>
                  <a:ext uri="{FF2B5EF4-FFF2-40B4-BE49-F238E27FC236}">
                    <a16:creationId xmlns:a16="http://schemas.microsoft.com/office/drawing/2014/main" id="{415B6329-AAB5-7A49-B120-1527B7026C77}"/>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6929" y="4795656"/>
                <a:ext cx="320040" cy="320040"/>
              </a:xfrm>
              <a:prstGeom prst="rect">
                <a:avLst/>
              </a:prstGeom>
            </p:spPr>
          </p:pic>
        </p:grpSp>
        <p:grpSp>
          <p:nvGrpSpPr>
            <p:cNvPr id="168" name="Group 167">
              <a:extLst>
                <a:ext uri="{FF2B5EF4-FFF2-40B4-BE49-F238E27FC236}">
                  <a16:creationId xmlns:a16="http://schemas.microsoft.com/office/drawing/2014/main" id="{7495B72E-94D8-4647-B1AA-9F2881BB817A}"/>
                </a:ext>
              </a:extLst>
            </p:cNvPr>
            <p:cNvGrpSpPr/>
            <p:nvPr/>
          </p:nvGrpSpPr>
          <p:grpSpPr>
            <a:xfrm>
              <a:off x="4354307" y="2683089"/>
              <a:ext cx="339315" cy="356658"/>
              <a:chOff x="3751733" y="4244804"/>
              <a:chExt cx="384048" cy="382637"/>
            </a:xfrm>
          </p:grpSpPr>
          <p:sp>
            <p:nvSpPr>
              <p:cNvPr id="169" name="Rectangle: Rounded Corners 130">
                <a:extLst>
                  <a:ext uri="{FF2B5EF4-FFF2-40B4-BE49-F238E27FC236}">
                    <a16:creationId xmlns:a16="http://schemas.microsoft.com/office/drawing/2014/main" id="{650E17EE-0D74-8946-B296-829072FEE169}"/>
                  </a:ext>
                </a:extLst>
              </p:cNvPr>
              <p:cNvSpPr/>
              <p:nvPr/>
            </p:nvSpPr>
            <p:spPr>
              <a:xfrm>
                <a:off x="3751733" y="4244804"/>
                <a:ext cx="384048" cy="38263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pic>
            <p:nvPicPr>
              <p:cNvPr id="170" name="Graphic 27">
                <a:extLst>
                  <a:ext uri="{FF2B5EF4-FFF2-40B4-BE49-F238E27FC236}">
                    <a16:creationId xmlns:a16="http://schemas.microsoft.com/office/drawing/2014/main" id="{2E47717F-8098-3844-BBF7-18356116B623}"/>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99626" y="4291068"/>
                <a:ext cx="290106" cy="290107"/>
              </a:xfrm>
              <a:prstGeom prst="rect">
                <a:avLst/>
              </a:prstGeom>
            </p:spPr>
          </p:pic>
        </p:grpSp>
        <p:cxnSp>
          <p:nvCxnSpPr>
            <p:cNvPr id="171" name="Straight Connector 170">
              <a:extLst>
                <a:ext uri="{FF2B5EF4-FFF2-40B4-BE49-F238E27FC236}">
                  <a16:creationId xmlns:a16="http://schemas.microsoft.com/office/drawing/2014/main" id="{67AD8B92-C943-DF43-881A-4510FE39B6EA}"/>
                </a:ext>
              </a:extLst>
            </p:cNvPr>
            <p:cNvCxnSpPr>
              <a:cxnSpLocks/>
            </p:cNvCxnSpPr>
            <p:nvPr/>
          </p:nvCxnSpPr>
          <p:spPr>
            <a:xfrm>
              <a:off x="3543022" y="2141580"/>
              <a:ext cx="1444752" cy="0"/>
            </a:xfrm>
            <a:prstGeom prst="lin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sp>
          <p:nvSpPr>
            <p:cNvPr id="172" name="TextBox 171">
              <a:extLst>
                <a:ext uri="{FF2B5EF4-FFF2-40B4-BE49-F238E27FC236}">
                  <a16:creationId xmlns:a16="http://schemas.microsoft.com/office/drawing/2014/main" id="{58053E0E-BFC9-9742-A4ED-939BC4A97256}"/>
                </a:ext>
              </a:extLst>
            </p:cNvPr>
            <p:cNvSpPr txBox="1"/>
            <p:nvPr/>
          </p:nvSpPr>
          <p:spPr>
            <a:xfrm>
              <a:off x="3834628" y="1903401"/>
              <a:ext cx="858657"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effectLst/>
                  <a:uLnTx/>
                  <a:uFillTx/>
                  <a:latin typeface="Arial" panose="020B0604020202020204"/>
                  <a:ea typeface="+mn-ea"/>
                  <a:cs typeface="+mn-cs"/>
                </a:rPr>
                <a:t>App Workloads</a:t>
              </a:r>
            </a:p>
          </p:txBody>
        </p:sp>
        <p:sp>
          <p:nvSpPr>
            <p:cNvPr id="173" name="Rounded Rectangle 2">
              <a:extLst>
                <a:ext uri="{FF2B5EF4-FFF2-40B4-BE49-F238E27FC236}">
                  <a16:creationId xmlns:a16="http://schemas.microsoft.com/office/drawing/2014/main" id="{12C1855D-D1CE-C94F-B0F1-D037ADA0D196}"/>
                </a:ext>
              </a:extLst>
            </p:cNvPr>
            <p:cNvSpPr/>
            <p:nvPr/>
          </p:nvSpPr>
          <p:spPr bwMode="invGray">
            <a:xfrm>
              <a:off x="1691281" y="4070146"/>
              <a:ext cx="1419052" cy="320040"/>
            </a:xfrm>
            <a:prstGeom prst="roundRect">
              <a:avLst>
                <a:gd name="adj" fmla="val 5663"/>
              </a:avLst>
            </a:prstGeom>
            <a:noFill/>
            <a:ln w="28575" cap="flat" cmpd="sng" algn="ctr">
              <a:solidFill>
                <a:srgbClr val="0071CE"/>
              </a:solidFill>
              <a:prstDash val="sysDot"/>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effectLst/>
                  <a:uLnTx/>
                  <a:uFillTx/>
                  <a:latin typeface="Arial"/>
                  <a:ea typeface="+mn-ea"/>
                  <a:cs typeface="+mn-cs"/>
                </a:rPr>
                <a:t>Cloud On-Ramp</a:t>
              </a:r>
            </a:p>
          </p:txBody>
        </p:sp>
        <p:grpSp>
          <p:nvGrpSpPr>
            <p:cNvPr id="174" name="Group 173">
              <a:extLst>
                <a:ext uri="{FF2B5EF4-FFF2-40B4-BE49-F238E27FC236}">
                  <a16:creationId xmlns:a16="http://schemas.microsoft.com/office/drawing/2014/main" id="{A5B1658B-5E65-0743-A6C6-5B042F559528}"/>
                </a:ext>
              </a:extLst>
            </p:cNvPr>
            <p:cNvGrpSpPr/>
            <p:nvPr/>
          </p:nvGrpSpPr>
          <p:grpSpPr>
            <a:xfrm>
              <a:off x="2490664" y="4842377"/>
              <a:ext cx="1645921" cy="718351"/>
              <a:chOff x="1255094" y="5145179"/>
              <a:chExt cx="1698971" cy="722219"/>
            </a:xfrm>
          </p:grpSpPr>
          <p:sp>
            <p:nvSpPr>
              <p:cNvPr id="175" name="Rounded Rectangle 2">
                <a:extLst>
                  <a:ext uri="{FF2B5EF4-FFF2-40B4-BE49-F238E27FC236}">
                    <a16:creationId xmlns:a16="http://schemas.microsoft.com/office/drawing/2014/main" id="{C2A05059-F44C-A849-B91B-D1C50E397228}"/>
                  </a:ext>
                </a:extLst>
              </p:cNvPr>
              <p:cNvSpPr/>
              <p:nvPr/>
            </p:nvSpPr>
            <p:spPr bwMode="invGray">
              <a:xfrm>
                <a:off x="1298985" y="5145179"/>
                <a:ext cx="1655080" cy="722219"/>
              </a:xfrm>
              <a:prstGeom prst="roundRect">
                <a:avLst>
                  <a:gd name="adj" fmla="val 5663"/>
                </a:avLst>
              </a:prstGeom>
              <a:gradFill flip="none" rotWithShape="1">
                <a:gsLst>
                  <a:gs pos="50000">
                    <a:schemeClr val="accent3"/>
                  </a:gs>
                  <a:gs pos="50000">
                    <a:schemeClr val="tx2">
                      <a:lumMod val="20000"/>
                      <a:lumOff val="80000"/>
                    </a:schemeClr>
                  </a:gs>
                </a:gsLst>
                <a:lin ang="0" scaled="1"/>
                <a:tileRect/>
              </a:gradFill>
              <a:ln w="28575" cap="flat" cmpd="sng" algn="ctr">
                <a:solidFill>
                  <a:schemeClr val="accent3"/>
                </a:solid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2060"/>
                  </a:solidFill>
                  <a:effectLst/>
                  <a:uLnTx/>
                  <a:uFillTx/>
                  <a:latin typeface="Arial"/>
                  <a:ea typeface="+mn-ea"/>
                  <a:cs typeface="+mn-cs"/>
                </a:endParaRPr>
              </a:p>
            </p:txBody>
          </p:sp>
          <p:sp>
            <p:nvSpPr>
              <p:cNvPr id="176" name="Rounded Rectangle 2">
                <a:extLst>
                  <a:ext uri="{FF2B5EF4-FFF2-40B4-BE49-F238E27FC236}">
                    <a16:creationId xmlns:a16="http://schemas.microsoft.com/office/drawing/2014/main" id="{C9E6FA64-FC69-CC41-B028-FBFE34855268}"/>
                  </a:ext>
                </a:extLst>
              </p:cNvPr>
              <p:cNvSpPr/>
              <p:nvPr/>
            </p:nvSpPr>
            <p:spPr bwMode="invGray">
              <a:xfrm>
                <a:off x="1255094" y="5429762"/>
                <a:ext cx="948213" cy="185293"/>
              </a:xfrm>
              <a:prstGeom prst="roundRect">
                <a:avLst>
                  <a:gd name="adj" fmla="val 5663"/>
                </a:avLst>
              </a:prstGeom>
              <a:no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Arial"/>
                    <a:ea typeface="+mn-ea"/>
                    <a:cs typeface="+mn-cs"/>
                  </a:rPr>
                  <a:t>Edge</a:t>
                </a:r>
              </a:p>
            </p:txBody>
          </p:sp>
          <p:pic>
            <p:nvPicPr>
              <p:cNvPr id="177" name="Picture 53">
                <a:extLst>
                  <a:ext uri="{FF2B5EF4-FFF2-40B4-BE49-F238E27FC236}">
                    <a16:creationId xmlns:a16="http://schemas.microsoft.com/office/drawing/2014/main" id="{EA789343-6504-D648-94D6-D9A01127600A}"/>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auto">
              <a:xfrm>
                <a:off x="2281172" y="5267859"/>
                <a:ext cx="512357" cy="535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78" name="Graphic 177">
              <a:extLst>
                <a:ext uri="{FF2B5EF4-FFF2-40B4-BE49-F238E27FC236}">
                  <a16:creationId xmlns:a16="http://schemas.microsoft.com/office/drawing/2014/main" id="{BC986149-34BD-114A-AD37-98E7008D96F4}"/>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75724" y="4143325"/>
              <a:ext cx="260067" cy="324492"/>
            </a:xfrm>
            <a:prstGeom prst="rect">
              <a:avLst/>
            </a:prstGeom>
          </p:spPr>
        </p:pic>
        <p:sp>
          <p:nvSpPr>
            <p:cNvPr id="179" name="Rectangle: Rounded Corners 91">
              <a:extLst>
                <a:ext uri="{FF2B5EF4-FFF2-40B4-BE49-F238E27FC236}">
                  <a16:creationId xmlns:a16="http://schemas.microsoft.com/office/drawing/2014/main" id="{00617BBB-F267-014F-AEDB-7DBB13414909}"/>
                </a:ext>
              </a:extLst>
            </p:cNvPr>
            <p:cNvSpPr/>
            <p:nvPr/>
          </p:nvSpPr>
          <p:spPr>
            <a:xfrm>
              <a:off x="1679873" y="3512101"/>
              <a:ext cx="5175832" cy="459247"/>
            </a:xfrm>
            <a:prstGeom prst="roundRect">
              <a:avLst>
                <a:gd name="adj" fmla="val 15287"/>
              </a:avLst>
            </a:prstGeom>
            <a:solidFill>
              <a:schemeClr val="accent5">
                <a:lumMod val="40000"/>
                <a:lumOff val="60000"/>
              </a:schemeClr>
            </a:solidFill>
            <a:ln>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GB" sz="1400">
                  <a:solidFill>
                    <a:schemeClr val="tx1"/>
                  </a:solidFill>
                </a:rPr>
                <a:t>Orchestration, Automation, Central Management</a:t>
              </a:r>
              <a:endParaRPr lang="en-US" sz="1400">
                <a:solidFill>
                  <a:schemeClr val="tx1"/>
                </a:solidFill>
              </a:endParaRPr>
            </a:p>
          </p:txBody>
        </p:sp>
        <p:cxnSp>
          <p:nvCxnSpPr>
            <p:cNvPr id="180" name="Straight Arrow Connector 179">
              <a:extLst>
                <a:ext uri="{FF2B5EF4-FFF2-40B4-BE49-F238E27FC236}">
                  <a16:creationId xmlns:a16="http://schemas.microsoft.com/office/drawing/2014/main" id="{EC10E6AF-C3CB-0C42-8B1A-147BF87C9002}"/>
                </a:ext>
              </a:extLst>
            </p:cNvPr>
            <p:cNvCxnSpPr>
              <a:cxnSpLocks/>
            </p:cNvCxnSpPr>
            <p:nvPr/>
          </p:nvCxnSpPr>
          <p:spPr>
            <a:xfrm flipV="1">
              <a:off x="3320757" y="4055201"/>
              <a:ext cx="0" cy="552629"/>
            </a:xfrm>
            <a:prstGeom prst="straightConnector1">
              <a:avLst/>
            </a:prstGeom>
            <a:noFill/>
            <a:ln w="12700" cap="flat" cmpd="sng" algn="ctr">
              <a:solidFill>
                <a:schemeClr val="tx1"/>
              </a:solidFill>
              <a:prstDash val="solid"/>
              <a:miter lim="800000"/>
              <a:headEnd type="triangle" w="med" len="med"/>
              <a:tailEnd type="triangle" w="med" len="med"/>
            </a:ln>
            <a:effectLst/>
          </p:spPr>
        </p:cxnSp>
        <p:pic>
          <p:nvPicPr>
            <p:cNvPr id="181" name="Graphic 180">
              <a:extLst>
                <a:ext uri="{FF2B5EF4-FFF2-40B4-BE49-F238E27FC236}">
                  <a16:creationId xmlns:a16="http://schemas.microsoft.com/office/drawing/2014/main" id="{C077911B-5EBD-AC4B-93AD-35C24FE41824}"/>
                </a:ext>
              </a:extLst>
            </p:cNvPr>
            <p:cNvPicPr>
              <a:picLocks/>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1791" y="3516273"/>
              <a:ext cx="457200" cy="457200"/>
            </a:xfrm>
            <a:prstGeom prst="rect">
              <a:avLst/>
            </a:prstGeom>
          </p:spPr>
        </p:pic>
        <p:sp>
          <p:nvSpPr>
            <p:cNvPr id="182" name="TextBox 181">
              <a:extLst>
                <a:ext uri="{FF2B5EF4-FFF2-40B4-BE49-F238E27FC236}">
                  <a16:creationId xmlns:a16="http://schemas.microsoft.com/office/drawing/2014/main" id="{9F545EC3-C13F-7E42-AFF5-6E4ECDD4ECC3}"/>
                </a:ext>
              </a:extLst>
            </p:cNvPr>
            <p:cNvSpPr txBox="1"/>
            <p:nvPr/>
          </p:nvSpPr>
          <p:spPr>
            <a:xfrm>
              <a:off x="3320757" y="4480094"/>
              <a:ext cx="759951" cy="262149"/>
            </a:xfrm>
            <a:prstGeom prst="rect">
              <a:avLst/>
            </a:prstGeom>
            <a:noFill/>
          </p:spPr>
          <p:txBody>
            <a:bodyPr wrap="none" rtlCol="0">
              <a:spAutoFit/>
            </a:bodyPr>
            <a:lstStyle/>
            <a:p>
              <a:pPr algn="l" defTabSz="457189">
                <a:lnSpc>
                  <a:spcPct val="90000"/>
                </a:lnSpc>
                <a:spcBef>
                  <a:spcPts val="300"/>
                </a:spcBef>
              </a:pPr>
              <a:r>
                <a:rPr lang="en-US" sz="1000" b="1">
                  <a:solidFill>
                    <a:srgbClr val="000000"/>
                  </a:solidFill>
                  <a:cs typeface="Arial" panose="020B0604020202020204" pitchFamily="34" charset="0"/>
                </a:rPr>
                <a:t>SD-WAN</a:t>
              </a:r>
            </a:p>
          </p:txBody>
        </p:sp>
        <p:grpSp>
          <p:nvGrpSpPr>
            <p:cNvPr id="183" name="Group 182">
              <a:extLst>
                <a:ext uri="{FF2B5EF4-FFF2-40B4-BE49-F238E27FC236}">
                  <a16:creationId xmlns:a16="http://schemas.microsoft.com/office/drawing/2014/main" id="{F978112A-30E5-4C4E-AA71-A2257E31AA4E}"/>
                </a:ext>
              </a:extLst>
            </p:cNvPr>
            <p:cNvGrpSpPr/>
            <p:nvPr/>
          </p:nvGrpSpPr>
          <p:grpSpPr>
            <a:xfrm>
              <a:off x="4448681" y="4842377"/>
              <a:ext cx="1645920" cy="728297"/>
              <a:chOff x="4730801" y="5046144"/>
              <a:chExt cx="1625510" cy="728297"/>
            </a:xfrm>
          </p:grpSpPr>
          <p:sp>
            <p:nvSpPr>
              <p:cNvPr id="184" name="Rounded Rectangle 2">
                <a:extLst>
                  <a:ext uri="{FF2B5EF4-FFF2-40B4-BE49-F238E27FC236}">
                    <a16:creationId xmlns:a16="http://schemas.microsoft.com/office/drawing/2014/main" id="{DFF44EC1-6BC2-2840-BADF-CB95B9FB3EE1}"/>
                  </a:ext>
                </a:extLst>
              </p:cNvPr>
              <p:cNvSpPr/>
              <p:nvPr/>
            </p:nvSpPr>
            <p:spPr bwMode="invGray">
              <a:xfrm>
                <a:off x="4730801" y="5046144"/>
                <a:ext cx="1502791" cy="728297"/>
              </a:xfrm>
              <a:prstGeom prst="roundRect">
                <a:avLst>
                  <a:gd name="adj" fmla="val 5663"/>
                </a:avLst>
              </a:prstGeom>
              <a:gradFill>
                <a:gsLst>
                  <a:gs pos="50000">
                    <a:schemeClr val="accent3"/>
                  </a:gs>
                  <a:gs pos="50000">
                    <a:schemeClr val="tx2">
                      <a:lumMod val="20000"/>
                      <a:lumOff val="80000"/>
                    </a:schemeClr>
                  </a:gs>
                </a:gsLst>
                <a:lin ang="10800000" scaled="1"/>
              </a:gradFill>
              <a:ln w="28575" cap="flat" cmpd="sng" algn="ctr">
                <a:solidFill>
                  <a:schemeClr val="accent3"/>
                </a:solid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1000" kern="0">
                  <a:solidFill>
                    <a:srgbClr val="002060"/>
                  </a:solidFill>
                  <a:latin typeface="Arial"/>
                </a:endParaRPr>
              </a:p>
            </p:txBody>
          </p:sp>
          <p:sp>
            <p:nvSpPr>
              <p:cNvPr id="185" name="Rounded Rectangle 2">
                <a:extLst>
                  <a:ext uri="{FF2B5EF4-FFF2-40B4-BE49-F238E27FC236}">
                    <a16:creationId xmlns:a16="http://schemas.microsoft.com/office/drawing/2014/main" id="{086896DE-F47F-724E-BB66-3A0CD0DD81EC}"/>
                  </a:ext>
                </a:extLst>
              </p:cNvPr>
              <p:cNvSpPr/>
              <p:nvPr/>
            </p:nvSpPr>
            <p:spPr bwMode="invGray">
              <a:xfrm>
                <a:off x="5384272" y="5322365"/>
                <a:ext cx="972039" cy="188549"/>
              </a:xfrm>
              <a:prstGeom prst="roundRect">
                <a:avLst>
                  <a:gd name="adj" fmla="val 5663"/>
                </a:avLst>
              </a:prstGeom>
              <a:noFill/>
              <a:ln w="28575" cap="flat" cmpd="sng" algn="ctr">
                <a:noFill/>
                <a:prstDash val="solid"/>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r>
                  <a:rPr lang="en-US" sz="1000" kern="0">
                    <a:solidFill>
                      <a:srgbClr val="FFFFFF"/>
                    </a:solidFill>
                    <a:latin typeface="Arial"/>
                  </a:rPr>
                  <a:t>Datacenter</a:t>
                </a:r>
              </a:p>
            </p:txBody>
          </p:sp>
          <p:pic>
            <p:nvPicPr>
              <p:cNvPr id="186" name="Picture 1">
                <a:extLst>
                  <a:ext uri="{FF2B5EF4-FFF2-40B4-BE49-F238E27FC236}">
                    <a16:creationId xmlns:a16="http://schemas.microsoft.com/office/drawing/2014/main" id="{A2E6E8CF-95F4-8140-A79C-2960B3541128}"/>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bwMode="auto">
              <a:xfrm>
                <a:off x="4881165" y="5087537"/>
                <a:ext cx="496256" cy="576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87" name="Rounded Rectangle 2">
              <a:extLst>
                <a:ext uri="{FF2B5EF4-FFF2-40B4-BE49-F238E27FC236}">
                  <a16:creationId xmlns:a16="http://schemas.microsoft.com/office/drawing/2014/main" id="{FB983C6B-CD41-274F-8E88-A1225DB2AC07}"/>
                </a:ext>
              </a:extLst>
            </p:cNvPr>
            <p:cNvSpPr/>
            <p:nvPr/>
          </p:nvSpPr>
          <p:spPr bwMode="invGray">
            <a:xfrm>
              <a:off x="5413610" y="4066210"/>
              <a:ext cx="1417320" cy="321124"/>
            </a:xfrm>
            <a:prstGeom prst="roundRect">
              <a:avLst>
                <a:gd name="adj" fmla="val 5663"/>
              </a:avLst>
            </a:prstGeom>
            <a:noFill/>
            <a:ln w="28575" cap="flat" cmpd="sng" algn="ctr">
              <a:solidFill>
                <a:srgbClr val="0071CE"/>
              </a:solidFill>
              <a:prstDash val="sysDot"/>
              <a:miter lim="800000"/>
              <a:headEnd/>
              <a:tailEn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effectLst/>
                  <a:uLnTx/>
                  <a:uFillTx/>
                  <a:latin typeface="Arial"/>
                  <a:ea typeface="+mn-ea"/>
                  <a:cs typeface="+mn-cs"/>
                </a:rPr>
                <a:t>Multi-Cloud</a:t>
              </a:r>
            </a:p>
          </p:txBody>
        </p:sp>
        <p:pic>
          <p:nvPicPr>
            <p:cNvPr id="188" name="Graphic 187">
              <a:extLst>
                <a:ext uri="{FF2B5EF4-FFF2-40B4-BE49-F238E27FC236}">
                  <a16:creationId xmlns:a16="http://schemas.microsoft.com/office/drawing/2014/main" id="{5D639C92-AC6A-3842-BD2D-A460A358FD64}"/>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903684" y="4143325"/>
              <a:ext cx="260068" cy="324492"/>
            </a:xfrm>
            <a:prstGeom prst="rect">
              <a:avLst/>
            </a:prstGeom>
          </p:spPr>
        </p:pic>
        <p:sp>
          <p:nvSpPr>
            <p:cNvPr id="189" name="TextBox 188">
              <a:extLst>
                <a:ext uri="{FF2B5EF4-FFF2-40B4-BE49-F238E27FC236}">
                  <a16:creationId xmlns:a16="http://schemas.microsoft.com/office/drawing/2014/main" id="{65CA8B33-C9AB-244B-9154-54E80DF6D3A2}"/>
                </a:ext>
              </a:extLst>
            </p:cNvPr>
            <p:cNvSpPr txBox="1"/>
            <p:nvPr/>
          </p:nvSpPr>
          <p:spPr>
            <a:xfrm>
              <a:off x="2481834" y="4570575"/>
              <a:ext cx="812989" cy="262150"/>
            </a:xfrm>
            <a:prstGeom prst="rect">
              <a:avLst/>
            </a:prstGeom>
            <a:noFill/>
          </p:spPr>
          <p:txBody>
            <a:bodyPr wrap="none" rtlCol="0">
              <a:spAutoFit/>
            </a:bodyPr>
            <a:lstStyle/>
            <a:p>
              <a:pPr algn="l" defTabSz="457189">
                <a:lnSpc>
                  <a:spcPct val="90000"/>
                </a:lnSpc>
                <a:spcBef>
                  <a:spcPts val="300"/>
                </a:spcBef>
              </a:pPr>
              <a:r>
                <a:rPr lang="en-US" sz="1000" b="1">
                  <a:solidFill>
                    <a:srgbClr val="000000"/>
                  </a:solidFill>
                  <a:cs typeface="Arial" panose="020B0604020202020204" pitchFamily="34" charset="0"/>
                </a:rPr>
                <a:t>FortiGate</a:t>
              </a:r>
            </a:p>
          </p:txBody>
        </p:sp>
        <p:sp>
          <p:nvSpPr>
            <p:cNvPr id="190" name="TextBox 189">
              <a:extLst>
                <a:ext uri="{FF2B5EF4-FFF2-40B4-BE49-F238E27FC236}">
                  <a16:creationId xmlns:a16="http://schemas.microsoft.com/office/drawing/2014/main" id="{D9AE78DE-2765-1143-AFD9-788752C3D3FA}"/>
                </a:ext>
              </a:extLst>
            </p:cNvPr>
            <p:cNvSpPr txBox="1"/>
            <p:nvPr/>
          </p:nvSpPr>
          <p:spPr>
            <a:xfrm>
              <a:off x="5230739" y="4459430"/>
              <a:ext cx="759951" cy="262150"/>
            </a:xfrm>
            <a:prstGeom prst="rect">
              <a:avLst/>
            </a:prstGeom>
            <a:noFill/>
          </p:spPr>
          <p:txBody>
            <a:bodyPr wrap="none" rtlCol="0">
              <a:spAutoFit/>
            </a:bodyPr>
            <a:lstStyle/>
            <a:p>
              <a:pPr algn="l" defTabSz="457189">
                <a:lnSpc>
                  <a:spcPct val="90000"/>
                </a:lnSpc>
                <a:spcBef>
                  <a:spcPts val="300"/>
                </a:spcBef>
              </a:pPr>
              <a:r>
                <a:rPr lang="en-US" sz="1000" b="1">
                  <a:solidFill>
                    <a:srgbClr val="000000"/>
                  </a:solidFill>
                  <a:cs typeface="Arial" panose="020B0604020202020204" pitchFamily="34" charset="0"/>
                </a:rPr>
                <a:t>SD-WAN</a:t>
              </a:r>
            </a:p>
          </p:txBody>
        </p:sp>
        <p:cxnSp>
          <p:nvCxnSpPr>
            <p:cNvPr id="191" name="Straight Arrow Connector 190">
              <a:extLst>
                <a:ext uri="{FF2B5EF4-FFF2-40B4-BE49-F238E27FC236}">
                  <a16:creationId xmlns:a16="http://schemas.microsoft.com/office/drawing/2014/main" id="{B0B52BCE-0FC9-3E4F-B4E0-CADAEDD9BB9F}"/>
                </a:ext>
              </a:extLst>
            </p:cNvPr>
            <p:cNvCxnSpPr>
              <a:cxnSpLocks/>
            </p:cNvCxnSpPr>
            <p:nvPr/>
          </p:nvCxnSpPr>
          <p:spPr>
            <a:xfrm flipV="1">
              <a:off x="5214303" y="4042612"/>
              <a:ext cx="0" cy="566305"/>
            </a:xfrm>
            <a:prstGeom prst="straightConnector1">
              <a:avLst/>
            </a:prstGeom>
            <a:noFill/>
            <a:ln w="12700" cap="flat" cmpd="sng" algn="ctr">
              <a:solidFill>
                <a:schemeClr val="tx1"/>
              </a:solidFill>
              <a:prstDash val="solid"/>
              <a:miter lim="800000"/>
              <a:headEnd type="triangle" w="med" len="med"/>
              <a:tailEnd type="triangle" w="med" len="med"/>
            </a:ln>
            <a:effectLst/>
          </p:spPr>
        </p:cxnSp>
        <p:sp>
          <p:nvSpPr>
            <p:cNvPr id="192" name="TextBox 191">
              <a:extLst>
                <a:ext uri="{FF2B5EF4-FFF2-40B4-BE49-F238E27FC236}">
                  <a16:creationId xmlns:a16="http://schemas.microsoft.com/office/drawing/2014/main" id="{F59742D9-897F-1F43-9DD8-C22E1CE2D9D8}"/>
                </a:ext>
              </a:extLst>
            </p:cNvPr>
            <p:cNvSpPr txBox="1"/>
            <p:nvPr/>
          </p:nvSpPr>
          <p:spPr>
            <a:xfrm>
              <a:off x="4049466" y="2225424"/>
              <a:ext cx="980415" cy="400110"/>
            </a:xfrm>
            <a:prstGeom prst="rect">
              <a:avLst/>
            </a:prstGeom>
            <a:noFill/>
          </p:spPr>
          <p:txBody>
            <a:bodyPr wrap="square" rtlCol="0">
              <a:spAutoFit/>
            </a:bodyPr>
            <a:lstStyle/>
            <a:p>
              <a:pPr lvl="0" algn="ctr">
                <a:defRPr/>
              </a:pPr>
              <a:r>
                <a:rPr lang="en-US" sz="1000" b="1"/>
                <a:t>AWS Transit Gateway</a:t>
              </a:r>
            </a:p>
          </p:txBody>
        </p:sp>
        <p:pic>
          <p:nvPicPr>
            <p:cNvPr id="193" name="Graphic 192">
              <a:extLst>
                <a:ext uri="{FF2B5EF4-FFF2-40B4-BE49-F238E27FC236}">
                  <a16:creationId xmlns:a16="http://schemas.microsoft.com/office/drawing/2014/main" id="{D29B1A49-20F7-3B46-850B-85F0AEAA3BAD}"/>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89390" y="3105677"/>
              <a:ext cx="260068" cy="324492"/>
            </a:xfrm>
            <a:prstGeom prst="rect">
              <a:avLst/>
            </a:prstGeom>
          </p:spPr>
        </p:pic>
        <p:cxnSp>
          <p:nvCxnSpPr>
            <p:cNvPr id="194" name="Straight Arrow Connector 193">
              <a:extLst>
                <a:ext uri="{FF2B5EF4-FFF2-40B4-BE49-F238E27FC236}">
                  <a16:creationId xmlns:a16="http://schemas.microsoft.com/office/drawing/2014/main" id="{41F51D7C-4C67-C546-AB61-AF7D1A630C12}"/>
                </a:ext>
              </a:extLst>
            </p:cNvPr>
            <p:cNvCxnSpPr>
              <a:cxnSpLocks/>
            </p:cNvCxnSpPr>
            <p:nvPr/>
          </p:nvCxnSpPr>
          <p:spPr>
            <a:xfrm flipV="1">
              <a:off x="3991580" y="3055051"/>
              <a:ext cx="0" cy="406446"/>
            </a:xfrm>
            <a:prstGeom prst="straightConnector1">
              <a:avLst/>
            </a:prstGeom>
            <a:noFill/>
            <a:ln w="12700" cap="flat" cmpd="sng" algn="ctr">
              <a:solidFill>
                <a:schemeClr val="tx1"/>
              </a:solidFill>
              <a:prstDash val="solid"/>
              <a:miter lim="800000"/>
              <a:headEnd type="triangle" w="med" len="med"/>
              <a:tailEnd type="triangle" w="med" len="med"/>
            </a:ln>
            <a:effectLst/>
          </p:spPr>
        </p:cxnSp>
        <p:sp>
          <p:nvSpPr>
            <p:cNvPr id="195" name="Rectangle: Rounded Corners 78">
              <a:extLst>
                <a:ext uri="{FF2B5EF4-FFF2-40B4-BE49-F238E27FC236}">
                  <a16:creationId xmlns:a16="http://schemas.microsoft.com/office/drawing/2014/main" id="{C30727DB-D7AA-CB46-B400-845AB39E3230}"/>
                </a:ext>
              </a:extLst>
            </p:cNvPr>
            <p:cNvSpPr/>
            <p:nvPr/>
          </p:nvSpPr>
          <p:spPr>
            <a:xfrm>
              <a:off x="1679873" y="1368189"/>
              <a:ext cx="1442095" cy="1522388"/>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pic>
          <p:nvPicPr>
            <p:cNvPr id="196" name="Graphic 195">
              <a:extLst>
                <a:ext uri="{FF2B5EF4-FFF2-40B4-BE49-F238E27FC236}">
                  <a16:creationId xmlns:a16="http://schemas.microsoft.com/office/drawing/2014/main" id="{74CAE3F2-C407-9B44-B75D-5A191AF34DAE}"/>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240640" y="3096034"/>
              <a:ext cx="260068" cy="324491"/>
            </a:xfrm>
            <a:prstGeom prst="rect">
              <a:avLst/>
            </a:prstGeom>
          </p:spPr>
        </p:pic>
        <p:pic>
          <p:nvPicPr>
            <p:cNvPr id="197" name="Graphic 16">
              <a:extLst>
                <a:ext uri="{FF2B5EF4-FFF2-40B4-BE49-F238E27FC236}">
                  <a16:creationId xmlns:a16="http://schemas.microsoft.com/office/drawing/2014/main" id="{F57213A9-E997-7946-A974-325D102B5084}"/>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60476" y="1506225"/>
              <a:ext cx="403947" cy="426159"/>
            </a:xfrm>
            <a:prstGeom prst="rect">
              <a:avLst/>
            </a:prstGeom>
          </p:spPr>
        </p:pic>
        <p:pic>
          <p:nvPicPr>
            <p:cNvPr id="198" name="Graphic 16">
              <a:extLst>
                <a:ext uri="{FF2B5EF4-FFF2-40B4-BE49-F238E27FC236}">
                  <a16:creationId xmlns:a16="http://schemas.microsoft.com/office/drawing/2014/main" id="{684A5911-9723-8744-B82E-7F631708822B}"/>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37192" y="1517203"/>
              <a:ext cx="403947" cy="426159"/>
            </a:xfrm>
            <a:prstGeom prst="rect">
              <a:avLst/>
            </a:prstGeom>
          </p:spPr>
        </p:pic>
        <p:sp>
          <p:nvSpPr>
            <p:cNvPr id="199" name="TextBox 198">
              <a:extLst>
                <a:ext uri="{FF2B5EF4-FFF2-40B4-BE49-F238E27FC236}">
                  <a16:creationId xmlns:a16="http://schemas.microsoft.com/office/drawing/2014/main" id="{3F84CFFE-856E-8347-B4B7-EFE6FDAA34D2}"/>
                </a:ext>
              </a:extLst>
            </p:cNvPr>
            <p:cNvSpPr txBox="1"/>
            <p:nvPr/>
          </p:nvSpPr>
          <p:spPr>
            <a:xfrm>
              <a:off x="2102857" y="2227991"/>
              <a:ext cx="1081488" cy="454394"/>
            </a:xfrm>
            <a:prstGeom prst="rect">
              <a:avLst/>
            </a:prstGeom>
            <a:noFill/>
          </p:spPr>
          <p:txBody>
            <a:bodyPr wrap="square" rtlCol="0">
              <a:spAutoFit/>
            </a:bodyPr>
            <a:lstStyle/>
            <a:p>
              <a:pPr lvl="0" algn="ctr">
                <a:defRPr/>
              </a:pPr>
              <a:r>
                <a:rPr lang="en-US" sz="1000" b="1"/>
                <a:t>Azure</a:t>
              </a:r>
            </a:p>
            <a:p>
              <a:pPr lvl="0" algn="ctr">
                <a:defRPr/>
              </a:pPr>
              <a:r>
                <a:rPr lang="en-US" sz="1000" b="1"/>
                <a:t>Virtual WAN</a:t>
              </a:r>
            </a:p>
          </p:txBody>
        </p:sp>
        <p:grpSp>
          <p:nvGrpSpPr>
            <p:cNvPr id="200" name="Group 199">
              <a:extLst>
                <a:ext uri="{FF2B5EF4-FFF2-40B4-BE49-F238E27FC236}">
                  <a16:creationId xmlns:a16="http://schemas.microsoft.com/office/drawing/2014/main" id="{45C9F34F-3B47-C943-AF7D-79BFFB4AD9C1}"/>
                </a:ext>
              </a:extLst>
            </p:cNvPr>
            <p:cNvGrpSpPr/>
            <p:nvPr/>
          </p:nvGrpSpPr>
          <p:grpSpPr>
            <a:xfrm>
              <a:off x="1961026" y="2685247"/>
              <a:ext cx="339314" cy="356658"/>
              <a:chOff x="1230725" y="4759714"/>
              <a:chExt cx="384048" cy="382637"/>
            </a:xfrm>
          </p:grpSpPr>
          <p:sp>
            <p:nvSpPr>
              <p:cNvPr id="201" name="Rectangle: Rounded Corners 127">
                <a:extLst>
                  <a:ext uri="{FF2B5EF4-FFF2-40B4-BE49-F238E27FC236}">
                    <a16:creationId xmlns:a16="http://schemas.microsoft.com/office/drawing/2014/main" id="{20BBE6F3-7EC0-3348-A69D-9A4DD5E0B176}"/>
                  </a:ext>
                </a:extLst>
              </p:cNvPr>
              <p:cNvSpPr/>
              <p:nvPr/>
            </p:nvSpPr>
            <p:spPr>
              <a:xfrm>
                <a:off x="1230725" y="4759714"/>
                <a:ext cx="384048" cy="382637"/>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pic>
            <p:nvPicPr>
              <p:cNvPr id="202" name="Graphic 201">
                <a:extLst>
                  <a:ext uri="{FF2B5EF4-FFF2-40B4-BE49-F238E27FC236}">
                    <a16:creationId xmlns:a16="http://schemas.microsoft.com/office/drawing/2014/main" id="{93472FDE-A01F-D14E-9714-E39B0FB99B5A}"/>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79168" y="4794049"/>
                <a:ext cx="320042" cy="320040"/>
              </a:xfrm>
              <a:prstGeom prst="rect">
                <a:avLst/>
              </a:prstGeom>
            </p:spPr>
          </p:pic>
        </p:grpSp>
        <p:grpSp>
          <p:nvGrpSpPr>
            <p:cNvPr id="203" name="Group 202">
              <a:extLst>
                <a:ext uri="{FF2B5EF4-FFF2-40B4-BE49-F238E27FC236}">
                  <a16:creationId xmlns:a16="http://schemas.microsoft.com/office/drawing/2014/main" id="{3ACA94F7-5733-244A-9674-FF2ED2C7C36B}"/>
                </a:ext>
              </a:extLst>
            </p:cNvPr>
            <p:cNvGrpSpPr/>
            <p:nvPr/>
          </p:nvGrpSpPr>
          <p:grpSpPr>
            <a:xfrm>
              <a:off x="2491158" y="2688358"/>
              <a:ext cx="339315" cy="356658"/>
              <a:chOff x="3751733" y="4244804"/>
              <a:chExt cx="384048" cy="382637"/>
            </a:xfrm>
          </p:grpSpPr>
          <p:sp>
            <p:nvSpPr>
              <p:cNvPr id="204" name="Rectangle: Rounded Corners 130">
                <a:extLst>
                  <a:ext uri="{FF2B5EF4-FFF2-40B4-BE49-F238E27FC236}">
                    <a16:creationId xmlns:a16="http://schemas.microsoft.com/office/drawing/2014/main" id="{EE216904-3FF7-B447-AD1C-BCC738CFCD36}"/>
                  </a:ext>
                </a:extLst>
              </p:cNvPr>
              <p:cNvSpPr/>
              <p:nvPr/>
            </p:nvSpPr>
            <p:spPr>
              <a:xfrm>
                <a:off x="3751733" y="4244804"/>
                <a:ext cx="384048" cy="38263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pic>
            <p:nvPicPr>
              <p:cNvPr id="205" name="Graphic 27">
                <a:extLst>
                  <a:ext uri="{FF2B5EF4-FFF2-40B4-BE49-F238E27FC236}">
                    <a16:creationId xmlns:a16="http://schemas.microsoft.com/office/drawing/2014/main" id="{07F11D89-192A-B341-AB85-E4FFE44AF7FC}"/>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99626" y="4291068"/>
                <a:ext cx="290106" cy="290107"/>
              </a:xfrm>
              <a:prstGeom prst="rect">
                <a:avLst/>
              </a:prstGeom>
            </p:spPr>
          </p:pic>
        </p:grpSp>
        <p:cxnSp>
          <p:nvCxnSpPr>
            <p:cNvPr id="206" name="Straight Connector 205">
              <a:extLst>
                <a:ext uri="{FF2B5EF4-FFF2-40B4-BE49-F238E27FC236}">
                  <a16:creationId xmlns:a16="http://schemas.microsoft.com/office/drawing/2014/main" id="{6C051213-3335-B944-AC53-DA46DBF0C66D}"/>
                </a:ext>
              </a:extLst>
            </p:cNvPr>
            <p:cNvCxnSpPr>
              <a:cxnSpLocks/>
            </p:cNvCxnSpPr>
            <p:nvPr/>
          </p:nvCxnSpPr>
          <p:spPr>
            <a:xfrm>
              <a:off x="1679873" y="2146849"/>
              <a:ext cx="1444752" cy="0"/>
            </a:xfrm>
            <a:prstGeom prst="lin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cxnSp>
          <p:nvCxnSpPr>
            <p:cNvPr id="207" name="Straight Arrow Connector 206">
              <a:extLst>
                <a:ext uri="{FF2B5EF4-FFF2-40B4-BE49-F238E27FC236}">
                  <a16:creationId xmlns:a16="http://schemas.microsoft.com/office/drawing/2014/main" id="{641AD13F-F49E-B544-971B-CB8DC9AF71DF}"/>
                </a:ext>
              </a:extLst>
            </p:cNvPr>
            <p:cNvCxnSpPr>
              <a:cxnSpLocks/>
            </p:cNvCxnSpPr>
            <p:nvPr/>
          </p:nvCxnSpPr>
          <p:spPr>
            <a:xfrm flipV="1">
              <a:off x="2127866" y="3072939"/>
              <a:ext cx="0" cy="406446"/>
            </a:xfrm>
            <a:prstGeom prst="straightConnector1">
              <a:avLst/>
            </a:prstGeom>
            <a:noFill/>
            <a:ln w="12700" cap="flat" cmpd="sng" algn="ctr">
              <a:solidFill>
                <a:schemeClr val="tx1"/>
              </a:solidFill>
              <a:prstDash val="solid"/>
              <a:miter lim="800000"/>
              <a:headEnd type="triangle" w="med" len="med"/>
              <a:tailEnd type="triangle" w="med" len="med"/>
            </a:ln>
            <a:effectLst/>
          </p:spPr>
        </p:cxnSp>
        <p:sp>
          <p:nvSpPr>
            <p:cNvPr id="208" name="TextBox 207">
              <a:extLst>
                <a:ext uri="{FF2B5EF4-FFF2-40B4-BE49-F238E27FC236}">
                  <a16:creationId xmlns:a16="http://schemas.microsoft.com/office/drawing/2014/main" id="{8453CE99-9D8C-2443-9108-1666DB0E2D6E}"/>
                </a:ext>
              </a:extLst>
            </p:cNvPr>
            <p:cNvSpPr txBox="1"/>
            <p:nvPr/>
          </p:nvSpPr>
          <p:spPr>
            <a:xfrm>
              <a:off x="1971479" y="1908670"/>
              <a:ext cx="858657" cy="21544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effectLst/>
                  <a:uLnTx/>
                  <a:uFillTx/>
                  <a:latin typeface="Arial" panose="020B0604020202020204"/>
                  <a:ea typeface="+mn-ea"/>
                  <a:cs typeface="+mn-cs"/>
                </a:rPr>
                <a:t>App Workloads</a:t>
              </a:r>
            </a:p>
          </p:txBody>
        </p:sp>
        <p:sp>
          <p:nvSpPr>
            <p:cNvPr id="209" name="TextBox 208">
              <a:extLst>
                <a:ext uri="{FF2B5EF4-FFF2-40B4-BE49-F238E27FC236}">
                  <a16:creationId xmlns:a16="http://schemas.microsoft.com/office/drawing/2014/main" id="{4C7EBFB7-CAFC-F540-9450-2ED0F31653B3}"/>
                </a:ext>
              </a:extLst>
            </p:cNvPr>
            <p:cNvSpPr txBox="1"/>
            <p:nvPr/>
          </p:nvSpPr>
          <p:spPr>
            <a:xfrm>
              <a:off x="2888959" y="2927161"/>
              <a:ext cx="1154452" cy="223062"/>
            </a:xfrm>
            <a:prstGeom prst="rect">
              <a:avLst/>
            </a:prstGeom>
            <a:noFill/>
          </p:spPr>
          <p:txBody>
            <a:bodyPr wrap="square" rtlCol="0">
              <a:spAutoFit/>
            </a:bodyPr>
            <a:lstStyle/>
            <a:p>
              <a:pPr algn="l" defTabSz="457189">
                <a:lnSpc>
                  <a:spcPct val="90000"/>
                </a:lnSpc>
                <a:spcBef>
                  <a:spcPts val="300"/>
                </a:spcBef>
              </a:pPr>
              <a:r>
                <a:rPr lang="en-US" sz="1050" b="1">
                  <a:solidFill>
                    <a:srgbClr val="000000"/>
                  </a:solidFill>
                  <a:cs typeface="Arial" panose="020B0604020202020204" pitchFamily="34" charset="0"/>
                </a:rPr>
                <a:t>FortiGate VM</a:t>
              </a:r>
            </a:p>
          </p:txBody>
        </p:sp>
        <p:pic>
          <p:nvPicPr>
            <p:cNvPr id="210" name="Picture 209" descr="A picture containing drawing&#10;&#10;Description automatically generated">
              <a:extLst>
                <a:ext uri="{FF2B5EF4-FFF2-40B4-BE49-F238E27FC236}">
                  <a16:creationId xmlns:a16="http://schemas.microsoft.com/office/drawing/2014/main" id="{6F9DA959-0C51-0649-8341-D288092FEC88}"/>
                </a:ext>
              </a:extLst>
            </p:cNvPr>
            <p:cNvPicPr>
              <a:picLocks noChangeAspect="1"/>
            </p:cNvPicPr>
            <p:nvPr/>
          </p:nvPicPr>
          <p:blipFill rotWithShape="1">
            <a:blip r:embed="rId19" cstate="screen">
              <a:clrChange>
                <a:clrFrom>
                  <a:srgbClr val="F7F7F7"/>
                </a:clrFrom>
                <a:clrTo>
                  <a:srgbClr val="F7F7F7">
                    <a:alpha val="0"/>
                  </a:srgbClr>
                </a:clrTo>
              </a:clrChange>
              <a:extLst>
                <a:ext uri="{28A0092B-C50C-407E-A947-70E740481C1C}">
                  <a14:useLocalDpi xmlns:a14="http://schemas.microsoft.com/office/drawing/2010/main" val="0"/>
                </a:ext>
              </a:extLst>
            </a:blip>
            <a:srcRect/>
            <a:stretch/>
          </p:blipFill>
          <p:spPr>
            <a:xfrm>
              <a:off x="1771421" y="2250712"/>
              <a:ext cx="459675" cy="336229"/>
            </a:xfrm>
            <a:prstGeom prst="rect">
              <a:avLst/>
            </a:prstGeom>
          </p:spPr>
        </p:pic>
        <p:pic>
          <p:nvPicPr>
            <p:cNvPr id="211" name="Picture 210" descr="A close up of a logo&#10;&#10;Description automatically generated">
              <a:extLst>
                <a:ext uri="{FF2B5EF4-FFF2-40B4-BE49-F238E27FC236}">
                  <a16:creationId xmlns:a16="http://schemas.microsoft.com/office/drawing/2014/main" id="{4CE3BF0B-92E8-244A-96D8-2B5D713F6007}"/>
                </a:ext>
              </a:extLst>
            </p:cNvPr>
            <p:cNvPicPr>
              <a:picLocks noChangeAspect="1"/>
            </p:cNvPicPr>
            <p:nvPr/>
          </p:nvPicPr>
          <p:blipFill rotWithShape="1">
            <a:blip r:embed="rId20" cstate="screen">
              <a:extLst>
                <a:ext uri="{28A0092B-C50C-407E-A947-70E740481C1C}">
                  <a14:useLocalDpi xmlns:a14="http://schemas.microsoft.com/office/drawing/2010/main" val="0"/>
                </a:ext>
              </a:extLst>
            </a:blip>
            <a:srcRect l="1" r="10580" b="29477"/>
            <a:stretch/>
          </p:blipFill>
          <p:spPr>
            <a:xfrm>
              <a:off x="5443027" y="2236688"/>
              <a:ext cx="503477" cy="378697"/>
            </a:xfrm>
            <a:prstGeom prst="rect">
              <a:avLst/>
            </a:prstGeom>
          </p:spPr>
        </p:pic>
        <p:pic>
          <p:nvPicPr>
            <p:cNvPr id="212" name="Picture 211" descr="Logo&#10;&#10;Description automatically generated">
              <a:extLst>
                <a:ext uri="{FF2B5EF4-FFF2-40B4-BE49-F238E27FC236}">
                  <a16:creationId xmlns:a16="http://schemas.microsoft.com/office/drawing/2014/main" id="{45D982AA-2767-7540-A913-1C868750C03F}"/>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3655794" y="2304488"/>
              <a:ext cx="454496" cy="272224"/>
            </a:xfrm>
            <a:prstGeom prst="rect">
              <a:avLst/>
            </a:prstGeom>
          </p:spPr>
        </p:pic>
        <p:pic>
          <p:nvPicPr>
            <p:cNvPr id="213" name="Graphic 212">
              <a:extLst>
                <a:ext uri="{FF2B5EF4-FFF2-40B4-BE49-F238E27FC236}">
                  <a16:creationId xmlns:a16="http://schemas.microsoft.com/office/drawing/2014/main" id="{ECA18DFC-47CC-AE49-9175-D2FB98960641}"/>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974417" y="3091475"/>
              <a:ext cx="260068" cy="324492"/>
            </a:xfrm>
            <a:prstGeom prst="rect">
              <a:avLst/>
            </a:prstGeom>
          </p:spPr>
        </p:pic>
        <p:cxnSp>
          <p:nvCxnSpPr>
            <p:cNvPr id="214" name="Straight Arrow Connector 213">
              <a:extLst>
                <a:ext uri="{FF2B5EF4-FFF2-40B4-BE49-F238E27FC236}">
                  <a16:creationId xmlns:a16="http://schemas.microsoft.com/office/drawing/2014/main" id="{2ADDE8CF-5E0E-0E40-97C7-956BF67A2A08}"/>
                </a:ext>
              </a:extLst>
            </p:cNvPr>
            <p:cNvCxnSpPr>
              <a:cxnSpLocks/>
            </p:cNvCxnSpPr>
            <p:nvPr/>
          </p:nvCxnSpPr>
          <p:spPr>
            <a:xfrm flipV="1">
              <a:off x="5876607" y="3040849"/>
              <a:ext cx="0" cy="406446"/>
            </a:xfrm>
            <a:prstGeom prst="straightConnector1">
              <a:avLst/>
            </a:prstGeom>
            <a:noFill/>
            <a:ln w="12700" cap="flat" cmpd="sng" algn="ctr">
              <a:solidFill>
                <a:schemeClr val="tx1"/>
              </a:solidFill>
              <a:prstDash val="solid"/>
              <a:miter lim="800000"/>
              <a:headEnd type="triangle" w="med" len="med"/>
              <a:tailEnd type="triangle" w="med" len="med"/>
            </a:ln>
            <a:effectLst/>
          </p:spPr>
        </p:cxnSp>
        <p:sp>
          <p:nvSpPr>
            <p:cNvPr id="215" name="TextBox 214">
              <a:extLst>
                <a:ext uri="{FF2B5EF4-FFF2-40B4-BE49-F238E27FC236}">
                  <a16:creationId xmlns:a16="http://schemas.microsoft.com/office/drawing/2014/main" id="{A335B129-7EA5-CA46-966E-AE20ADD5BBE7}"/>
                </a:ext>
              </a:extLst>
            </p:cNvPr>
            <p:cNvSpPr txBox="1"/>
            <p:nvPr/>
          </p:nvSpPr>
          <p:spPr>
            <a:xfrm>
              <a:off x="2910607" y="5748465"/>
              <a:ext cx="2851952" cy="255042"/>
            </a:xfrm>
            <a:prstGeom prst="rect">
              <a:avLst/>
            </a:prstGeom>
            <a:noFill/>
            <a:ln>
              <a:noFill/>
            </a:ln>
          </p:spPr>
          <p:txBody>
            <a:bodyPr wrap="square" rtlCol="0">
              <a:spAutoFit/>
            </a:bodyPr>
            <a:lstStyle/>
            <a:p>
              <a:pPr algn="ctr" defTabSz="457189">
                <a:lnSpc>
                  <a:spcPct val="95000"/>
                </a:lnSpc>
                <a:spcAft>
                  <a:spcPts val="600"/>
                </a:spcAft>
              </a:pPr>
              <a:r>
                <a:rPr lang="en-US" sz="1100" b="1">
                  <a:cs typeface="Arial" panose="020B0604020202020204" pitchFamily="34" charset="0"/>
                </a:rPr>
                <a:t>End to end SD-WAN and security</a:t>
              </a:r>
            </a:p>
          </p:txBody>
        </p:sp>
        <p:sp>
          <p:nvSpPr>
            <p:cNvPr id="216" name="TextBox 215">
              <a:extLst>
                <a:ext uri="{FF2B5EF4-FFF2-40B4-BE49-F238E27FC236}">
                  <a16:creationId xmlns:a16="http://schemas.microsoft.com/office/drawing/2014/main" id="{A63ADD7F-83F7-3B49-898F-9751D6ECA5C5}"/>
                </a:ext>
              </a:extLst>
            </p:cNvPr>
            <p:cNvSpPr txBox="1"/>
            <p:nvPr/>
          </p:nvSpPr>
          <p:spPr>
            <a:xfrm>
              <a:off x="2871555" y="6013159"/>
              <a:ext cx="2852903" cy="255042"/>
            </a:xfrm>
            <a:prstGeom prst="rect">
              <a:avLst/>
            </a:prstGeom>
            <a:noFill/>
            <a:ln>
              <a:noFill/>
            </a:ln>
          </p:spPr>
          <p:txBody>
            <a:bodyPr wrap="square" rtlCol="0">
              <a:spAutoFit/>
            </a:bodyPr>
            <a:lstStyle>
              <a:defPPr>
                <a:defRPr lang="en-US"/>
              </a:defPPr>
              <a:lvl1pPr algn="ctr" defTabSz="457189">
                <a:lnSpc>
                  <a:spcPct val="95000"/>
                </a:lnSpc>
                <a:spcAft>
                  <a:spcPts val="600"/>
                </a:spcAft>
                <a:defRPr sz="1100" b="1">
                  <a:cs typeface="Arial" panose="020B0604020202020204" pitchFamily="34" charset="0"/>
                </a:defRPr>
              </a:lvl1pPr>
            </a:lstStyle>
            <a:p>
              <a:r>
                <a:rPr lang="en-US"/>
                <a:t>Cloud-native integration</a:t>
              </a:r>
            </a:p>
          </p:txBody>
        </p:sp>
        <p:cxnSp>
          <p:nvCxnSpPr>
            <p:cNvPr id="217" name="Straight Connector 216">
              <a:extLst>
                <a:ext uri="{FF2B5EF4-FFF2-40B4-BE49-F238E27FC236}">
                  <a16:creationId xmlns:a16="http://schemas.microsoft.com/office/drawing/2014/main" id="{7C8CB26D-BE74-F54F-9A31-591A84443CC6}"/>
                </a:ext>
              </a:extLst>
            </p:cNvPr>
            <p:cNvCxnSpPr/>
            <p:nvPr/>
          </p:nvCxnSpPr>
          <p:spPr>
            <a:xfrm>
              <a:off x="3214269" y="5983970"/>
              <a:ext cx="22772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4" name="Group 223">
              <a:extLst>
                <a:ext uri="{FF2B5EF4-FFF2-40B4-BE49-F238E27FC236}">
                  <a16:creationId xmlns:a16="http://schemas.microsoft.com/office/drawing/2014/main" id="{D17FCB59-9467-3846-8C9B-5D0389F25C77}"/>
                </a:ext>
              </a:extLst>
            </p:cNvPr>
            <p:cNvGrpSpPr/>
            <p:nvPr/>
          </p:nvGrpSpPr>
          <p:grpSpPr>
            <a:xfrm>
              <a:off x="5069978" y="4627520"/>
              <a:ext cx="298878" cy="346229"/>
              <a:chOff x="8085501" y="7619317"/>
              <a:chExt cx="384048" cy="382637"/>
            </a:xfrm>
          </p:grpSpPr>
          <p:sp>
            <p:nvSpPr>
              <p:cNvPr id="225" name="Rectangle: Rounded Corners 106">
                <a:extLst>
                  <a:ext uri="{FF2B5EF4-FFF2-40B4-BE49-F238E27FC236}">
                    <a16:creationId xmlns:a16="http://schemas.microsoft.com/office/drawing/2014/main" id="{24E0E7CA-985C-8243-AE50-0747A85831A4}"/>
                  </a:ext>
                </a:extLst>
              </p:cNvPr>
              <p:cNvSpPr/>
              <p:nvPr/>
            </p:nvSpPr>
            <p:spPr>
              <a:xfrm>
                <a:off x="8085501" y="7619317"/>
                <a:ext cx="384048" cy="382637"/>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pic>
            <p:nvPicPr>
              <p:cNvPr id="226" name="Picture 273">
                <a:extLst>
                  <a:ext uri="{FF2B5EF4-FFF2-40B4-BE49-F238E27FC236}">
                    <a16:creationId xmlns:a16="http://schemas.microsoft.com/office/drawing/2014/main" id="{69B33AB8-80F4-AC4D-8461-8F6F32F44B5E}"/>
                  </a:ext>
                </a:extLst>
              </p:cNvPr>
              <p:cNvPicPr>
                <a:picLocks noChangeAspect="1"/>
              </p:cNvPicPr>
              <p:nvPr/>
            </p:nvPicPr>
            <p:blipFill>
              <a:blip r:embed="rId22" cstate="screen">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bwMode="auto">
              <a:xfrm>
                <a:off x="8108918" y="7658264"/>
                <a:ext cx="321824" cy="321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6" name="Group 155">
              <a:extLst>
                <a:ext uri="{FF2B5EF4-FFF2-40B4-BE49-F238E27FC236}">
                  <a16:creationId xmlns:a16="http://schemas.microsoft.com/office/drawing/2014/main" id="{B170F7D3-49E4-8D46-A971-4AC6138A556D}"/>
                </a:ext>
              </a:extLst>
            </p:cNvPr>
            <p:cNvGrpSpPr/>
            <p:nvPr/>
          </p:nvGrpSpPr>
          <p:grpSpPr>
            <a:xfrm>
              <a:off x="3162206" y="4641009"/>
              <a:ext cx="298878" cy="346229"/>
              <a:chOff x="8085501" y="7619317"/>
              <a:chExt cx="384048" cy="382637"/>
            </a:xfrm>
          </p:grpSpPr>
          <p:sp>
            <p:nvSpPr>
              <p:cNvPr id="157" name="Rectangle: Rounded Corners 106">
                <a:extLst>
                  <a:ext uri="{FF2B5EF4-FFF2-40B4-BE49-F238E27FC236}">
                    <a16:creationId xmlns:a16="http://schemas.microsoft.com/office/drawing/2014/main" id="{66E192D8-A99D-2E4F-83CF-1D3A85F48186}"/>
                  </a:ext>
                </a:extLst>
              </p:cNvPr>
              <p:cNvSpPr/>
              <p:nvPr/>
            </p:nvSpPr>
            <p:spPr>
              <a:xfrm>
                <a:off x="8085501" y="7619317"/>
                <a:ext cx="384048" cy="382637"/>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pic>
            <p:nvPicPr>
              <p:cNvPr id="158" name="Picture 273">
                <a:extLst>
                  <a:ext uri="{FF2B5EF4-FFF2-40B4-BE49-F238E27FC236}">
                    <a16:creationId xmlns:a16="http://schemas.microsoft.com/office/drawing/2014/main" id="{C6743640-F4AB-1C4D-A3D9-6FBFBD846720}"/>
                  </a:ext>
                </a:extLst>
              </p:cNvPr>
              <p:cNvPicPr>
                <a:picLocks noChangeAspect="1"/>
              </p:cNvPicPr>
              <p:nvPr/>
            </p:nvPicPr>
            <p:blipFill>
              <a:blip r:embed="rId22" cstate="screen">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bwMode="auto">
              <a:xfrm>
                <a:off x="8108918" y="7658264"/>
                <a:ext cx="321824" cy="321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6" name="TextBox 85">
              <a:extLst>
                <a:ext uri="{FF2B5EF4-FFF2-40B4-BE49-F238E27FC236}">
                  <a16:creationId xmlns:a16="http://schemas.microsoft.com/office/drawing/2014/main" id="{DD735CC1-C56E-0545-9C83-899CC39D777C}"/>
                </a:ext>
              </a:extLst>
            </p:cNvPr>
            <p:cNvSpPr txBox="1"/>
            <p:nvPr/>
          </p:nvSpPr>
          <p:spPr>
            <a:xfrm>
              <a:off x="4322742" y="3138291"/>
              <a:ext cx="759951" cy="262150"/>
            </a:xfrm>
            <a:prstGeom prst="rect">
              <a:avLst/>
            </a:prstGeom>
            <a:noFill/>
          </p:spPr>
          <p:txBody>
            <a:bodyPr wrap="none" rtlCol="0">
              <a:spAutoFit/>
            </a:bodyPr>
            <a:lstStyle/>
            <a:p>
              <a:pPr algn="l" defTabSz="457189">
                <a:lnSpc>
                  <a:spcPct val="90000"/>
                </a:lnSpc>
                <a:spcBef>
                  <a:spcPts val="300"/>
                </a:spcBef>
              </a:pPr>
              <a:r>
                <a:rPr lang="en-US" sz="1000" b="1">
                  <a:solidFill>
                    <a:srgbClr val="000000"/>
                  </a:solidFill>
                  <a:cs typeface="Arial" panose="020B0604020202020204" pitchFamily="34" charset="0"/>
                </a:rPr>
                <a:t>SD-WAN</a:t>
              </a:r>
            </a:p>
          </p:txBody>
        </p:sp>
      </p:grpSp>
      <p:pic>
        <p:nvPicPr>
          <p:cNvPr id="105" name="Graphic 4">
            <a:extLst>
              <a:ext uri="{FF2B5EF4-FFF2-40B4-BE49-F238E27FC236}">
                <a16:creationId xmlns:a16="http://schemas.microsoft.com/office/drawing/2014/main" id="{6E53B4DC-0908-6746-AB9F-0C3B16F7F9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832344" y="948114"/>
            <a:ext cx="1197836" cy="1197836"/>
          </a:xfrm>
          <a:prstGeom prst="rect">
            <a:avLst/>
          </a:prstGeom>
        </p:spPr>
      </p:pic>
      <p:grpSp>
        <p:nvGrpSpPr>
          <p:cNvPr id="106" name="Group 105">
            <a:extLst>
              <a:ext uri="{FF2B5EF4-FFF2-40B4-BE49-F238E27FC236}">
                <a16:creationId xmlns:a16="http://schemas.microsoft.com/office/drawing/2014/main" id="{FC0925E0-E6E7-A74E-9376-340EA4C04004}"/>
              </a:ext>
            </a:extLst>
          </p:cNvPr>
          <p:cNvGrpSpPr/>
          <p:nvPr/>
        </p:nvGrpSpPr>
        <p:grpSpPr>
          <a:xfrm>
            <a:off x="7675754" y="2076221"/>
            <a:ext cx="3574671" cy="1393631"/>
            <a:chOff x="526805" y="1420439"/>
            <a:chExt cx="3574671" cy="1393631"/>
          </a:xfrm>
        </p:grpSpPr>
        <p:grpSp>
          <p:nvGrpSpPr>
            <p:cNvPr id="107" name="Group 106">
              <a:extLst>
                <a:ext uri="{FF2B5EF4-FFF2-40B4-BE49-F238E27FC236}">
                  <a16:creationId xmlns:a16="http://schemas.microsoft.com/office/drawing/2014/main" id="{BF5CFB39-1D59-1C44-8A34-0C0A767DF49B}"/>
                </a:ext>
              </a:extLst>
            </p:cNvPr>
            <p:cNvGrpSpPr/>
            <p:nvPr/>
          </p:nvGrpSpPr>
          <p:grpSpPr>
            <a:xfrm>
              <a:off x="526805" y="1420439"/>
              <a:ext cx="3574668" cy="1393631"/>
              <a:chOff x="520943" y="1961676"/>
              <a:chExt cx="3574668" cy="1393631"/>
            </a:xfrm>
          </p:grpSpPr>
          <p:sp>
            <p:nvSpPr>
              <p:cNvPr id="109" name="TextBox 108">
                <a:extLst>
                  <a:ext uri="{FF2B5EF4-FFF2-40B4-BE49-F238E27FC236}">
                    <a16:creationId xmlns:a16="http://schemas.microsoft.com/office/drawing/2014/main" id="{92FEEAD7-E360-9746-B259-E1454D81B067}"/>
                  </a:ext>
                </a:extLst>
              </p:cNvPr>
              <p:cNvSpPr txBox="1"/>
              <p:nvPr/>
            </p:nvSpPr>
            <p:spPr>
              <a:xfrm>
                <a:off x="520943" y="1961676"/>
                <a:ext cx="31397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189"/>
                <a:r>
                  <a:rPr lang="en-US" sz="1400" b="1">
                    <a:solidFill>
                      <a:schemeClr val="accent3"/>
                    </a:solidFill>
                    <a:ea typeface="+mn-lt"/>
                    <a:cs typeface="+mn-lt"/>
                  </a:rPr>
                  <a:t>Multi-cloud SD-WAN</a:t>
                </a:r>
              </a:p>
            </p:txBody>
          </p:sp>
          <p:sp>
            <p:nvSpPr>
              <p:cNvPr id="110" name="TextBox 109">
                <a:extLst>
                  <a:ext uri="{FF2B5EF4-FFF2-40B4-BE49-F238E27FC236}">
                    <a16:creationId xmlns:a16="http://schemas.microsoft.com/office/drawing/2014/main" id="{BDED51C2-32F6-584C-949E-6A53AC43A327}"/>
                  </a:ext>
                </a:extLst>
              </p:cNvPr>
              <p:cNvSpPr txBox="1"/>
              <p:nvPr/>
            </p:nvSpPr>
            <p:spPr>
              <a:xfrm>
                <a:off x="587814" y="2930575"/>
                <a:ext cx="3507797" cy="424732"/>
              </a:xfrm>
              <a:prstGeom prst="rect">
                <a:avLst/>
              </a:prstGeom>
              <a:solidFill>
                <a:schemeClr val="accent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90000"/>
                  </a:lnSpc>
                  <a:spcBef>
                    <a:spcPts val="300"/>
                  </a:spcBef>
                  <a:defRPr/>
                </a:pPr>
                <a:r>
                  <a:rPr lang="en-US" sz="1200">
                    <a:solidFill>
                      <a:srgbClr val="FFFFFF"/>
                    </a:solidFill>
                  </a:rPr>
                  <a:t>Enable Multi-Cloud Applications without the Complexity</a:t>
                </a:r>
              </a:p>
            </p:txBody>
          </p:sp>
          <p:sp>
            <p:nvSpPr>
              <p:cNvPr id="111" name="TextBox 110">
                <a:extLst>
                  <a:ext uri="{FF2B5EF4-FFF2-40B4-BE49-F238E27FC236}">
                    <a16:creationId xmlns:a16="http://schemas.microsoft.com/office/drawing/2014/main" id="{555883EA-4F07-A540-8F11-A6EDE2B3119F}"/>
                  </a:ext>
                </a:extLst>
              </p:cNvPr>
              <p:cNvSpPr txBox="1"/>
              <p:nvPr/>
            </p:nvSpPr>
            <p:spPr>
              <a:xfrm>
                <a:off x="529454" y="2294588"/>
                <a:ext cx="3493994" cy="547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050"/>
                  <a:t>Seamless overlay network and consistent security policies for Multi-cloud IT.</a:t>
                </a:r>
              </a:p>
            </p:txBody>
          </p:sp>
        </p:grpSp>
        <p:cxnSp>
          <p:nvCxnSpPr>
            <p:cNvPr id="108" name="Straight Connector 107">
              <a:extLst>
                <a:ext uri="{FF2B5EF4-FFF2-40B4-BE49-F238E27FC236}">
                  <a16:creationId xmlns:a16="http://schemas.microsoft.com/office/drawing/2014/main" id="{245D7787-B29A-5145-AF90-8B7AE1022C97}"/>
                </a:ext>
              </a:extLst>
            </p:cNvPr>
            <p:cNvCxnSpPr/>
            <p:nvPr/>
          </p:nvCxnSpPr>
          <p:spPr>
            <a:xfrm>
              <a:off x="535316" y="1723679"/>
              <a:ext cx="356616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12" name="Content Placeholder 1026">
            <a:extLst>
              <a:ext uri="{FF2B5EF4-FFF2-40B4-BE49-F238E27FC236}">
                <a16:creationId xmlns:a16="http://schemas.microsoft.com/office/drawing/2014/main" id="{47FE980B-72D0-E04A-8520-BBC9CA1C3C87}"/>
              </a:ext>
            </a:extLst>
          </p:cNvPr>
          <p:cNvSpPr txBox="1">
            <a:spLocks/>
          </p:cNvSpPr>
          <p:nvPr/>
        </p:nvSpPr>
        <p:spPr>
          <a:xfrm>
            <a:off x="7742624" y="3645074"/>
            <a:ext cx="3507797" cy="24773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100" b="1"/>
              <a:t>Simplify and consolidate cloud network and security</a:t>
            </a:r>
          </a:p>
          <a:p>
            <a:pPr>
              <a:lnSpc>
                <a:spcPct val="130000"/>
              </a:lnSpc>
            </a:pPr>
            <a:r>
              <a:rPr lang="en-US" sz="1100"/>
              <a:t>Seamless Multi-cloud SD-WAN network</a:t>
            </a:r>
          </a:p>
          <a:p>
            <a:pPr>
              <a:lnSpc>
                <a:spcPct val="130000"/>
              </a:lnSpc>
            </a:pPr>
            <a:r>
              <a:rPr lang="en-US" sz="1100"/>
              <a:t>High performance IPsec </a:t>
            </a:r>
          </a:p>
          <a:p>
            <a:pPr>
              <a:lnSpc>
                <a:spcPct val="130000"/>
              </a:lnSpc>
            </a:pPr>
            <a:r>
              <a:rPr lang="en-US" sz="1100"/>
              <a:t>Single pane of glass management simplifies security administration</a:t>
            </a:r>
          </a:p>
          <a:p>
            <a:pPr>
              <a:lnSpc>
                <a:spcPct val="130000"/>
              </a:lnSpc>
            </a:pPr>
            <a:r>
              <a:rPr lang="en-US" sz="1100"/>
              <a:t>Consistent Security Posture</a:t>
            </a:r>
          </a:p>
        </p:txBody>
      </p:sp>
      <p:cxnSp>
        <p:nvCxnSpPr>
          <p:cNvPr id="113" name="Straight Connector 112">
            <a:extLst>
              <a:ext uri="{FF2B5EF4-FFF2-40B4-BE49-F238E27FC236}">
                <a16:creationId xmlns:a16="http://schemas.microsoft.com/office/drawing/2014/main" id="{71346105-6F00-B941-A8B8-CBE274C715B5}"/>
              </a:ext>
            </a:extLst>
          </p:cNvPr>
          <p:cNvCxnSpPr>
            <a:cxnSpLocks/>
          </p:cNvCxnSpPr>
          <p:nvPr/>
        </p:nvCxnSpPr>
        <p:spPr>
          <a:xfrm rot="5400000">
            <a:off x="5011197" y="3512795"/>
            <a:ext cx="466344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144080"/>
      </p:ext>
    </p:extLst>
  </p:cSld>
  <p:clrMapOvr>
    <a:masterClrMapping/>
  </p:clrMapOvr>
  <mc:AlternateContent xmlns:mc="http://schemas.openxmlformats.org/markup-compatibility/2006" xmlns:p14="http://schemas.microsoft.com/office/powerpoint/2010/main">
    <mc:Choice Requires="p14">
      <p:transition spd="med" p14:dur="700" advTm="63924">
        <p:fade/>
      </p:transition>
    </mc:Choice>
    <mc:Fallback xmlns="">
      <p:transition spd="med" advTm="63924">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91B540D3-9B09-4A90-AC72-AAE6037C8177}"/>
              </a:ext>
            </a:extLst>
          </p:cNvPr>
          <p:cNvSpPr>
            <a:spLocks noGrp="1"/>
          </p:cNvSpPr>
          <p:nvPr>
            <p:ph type="title"/>
          </p:nvPr>
        </p:nvSpPr>
        <p:spPr/>
        <p:txBody>
          <a:bodyPr/>
          <a:lstStyle/>
          <a:p>
            <a:r>
              <a:rPr lang="en-US" sz="3200" b="1"/>
              <a:t>Azure Virtual WAN Integration</a:t>
            </a:r>
            <a:endParaRPr lang="en-US"/>
          </a:p>
        </p:txBody>
      </p:sp>
      <p:cxnSp>
        <p:nvCxnSpPr>
          <p:cNvPr id="55" name="Straight Connector 54">
            <a:extLst>
              <a:ext uri="{FF2B5EF4-FFF2-40B4-BE49-F238E27FC236}">
                <a16:creationId xmlns:a16="http://schemas.microsoft.com/office/drawing/2014/main" id="{744A5AA4-C676-704E-B86B-DDB393B89E1E}"/>
              </a:ext>
            </a:extLst>
          </p:cNvPr>
          <p:cNvCxnSpPr>
            <a:cxnSpLocks/>
          </p:cNvCxnSpPr>
          <p:nvPr/>
        </p:nvCxnSpPr>
        <p:spPr>
          <a:xfrm flipV="1">
            <a:off x="6946016" y="3835842"/>
            <a:ext cx="3424689" cy="32995"/>
          </a:xfrm>
          <a:prstGeom prst="line">
            <a:avLst/>
          </a:prstGeom>
          <a:ln w="57150">
            <a:solidFill>
              <a:schemeClr val="bg1">
                <a:lumMod val="95000"/>
              </a:schemeClr>
            </a:solidFill>
          </a:ln>
        </p:spPr>
        <p:style>
          <a:lnRef idx="1">
            <a:schemeClr val="dk1"/>
          </a:lnRef>
          <a:fillRef idx="0">
            <a:schemeClr val="dk1"/>
          </a:fillRef>
          <a:effectRef idx="0">
            <a:schemeClr val="dk1"/>
          </a:effectRef>
          <a:fontRef idx="minor">
            <a:schemeClr val="tx1"/>
          </a:fontRef>
        </p:style>
      </p:cxnSp>
      <p:grpSp>
        <p:nvGrpSpPr>
          <p:cNvPr id="111" name="Group 110">
            <a:extLst>
              <a:ext uri="{FF2B5EF4-FFF2-40B4-BE49-F238E27FC236}">
                <a16:creationId xmlns:a16="http://schemas.microsoft.com/office/drawing/2014/main" id="{C076E67A-DC7C-4BD2-93EB-826CA390610E}"/>
              </a:ext>
            </a:extLst>
          </p:cNvPr>
          <p:cNvGrpSpPr/>
          <p:nvPr/>
        </p:nvGrpSpPr>
        <p:grpSpPr>
          <a:xfrm>
            <a:off x="1586268" y="1056859"/>
            <a:ext cx="4770346" cy="5073233"/>
            <a:chOff x="1586268" y="1056859"/>
            <a:chExt cx="4770346" cy="5073233"/>
          </a:xfrm>
        </p:grpSpPr>
        <p:cxnSp>
          <p:nvCxnSpPr>
            <p:cNvPr id="30" name="Straight Connector 29">
              <a:extLst>
                <a:ext uri="{FF2B5EF4-FFF2-40B4-BE49-F238E27FC236}">
                  <a16:creationId xmlns:a16="http://schemas.microsoft.com/office/drawing/2014/main" id="{2B7F6D82-1E71-944F-8671-FFB9C6C288BB}"/>
                </a:ext>
              </a:extLst>
            </p:cNvPr>
            <p:cNvCxnSpPr>
              <a:cxnSpLocks/>
              <a:stCxn id="13" idx="0"/>
            </p:cNvCxnSpPr>
            <p:nvPr/>
          </p:nvCxnSpPr>
          <p:spPr>
            <a:xfrm flipH="1" flipV="1">
              <a:off x="2863530" y="1698669"/>
              <a:ext cx="1011500" cy="72890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1CCB4B7-13CE-4D40-A5FD-1529C7C69A14}"/>
                </a:ext>
              </a:extLst>
            </p:cNvPr>
            <p:cNvCxnSpPr>
              <a:cxnSpLocks/>
              <a:stCxn id="13" idx="0"/>
            </p:cNvCxnSpPr>
            <p:nvPr/>
          </p:nvCxnSpPr>
          <p:spPr>
            <a:xfrm flipV="1">
              <a:off x="3875030" y="1698671"/>
              <a:ext cx="937157" cy="72890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F7CB737-3A99-564B-941A-8D703EF047BA}"/>
                </a:ext>
              </a:extLst>
            </p:cNvPr>
            <p:cNvSpPr txBox="1"/>
            <p:nvPr/>
          </p:nvSpPr>
          <p:spPr>
            <a:xfrm>
              <a:off x="3099904" y="2452738"/>
              <a:ext cx="1623485" cy="184006"/>
            </a:xfrm>
            <a:prstGeom prst="rect">
              <a:avLst/>
            </a:prstGeom>
            <a:noFill/>
          </p:spPr>
          <p:txBody>
            <a:bodyPr wrap="square">
              <a:spAutoFit/>
            </a:bodyPr>
            <a:lstStyle/>
            <a:p>
              <a:r>
                <a:rPr lang="en-US" sz="800" b="1"/>
                <a:t>Virtual WAN Hub Router</a:t>
              </a:r>
              <a:endParaRPr lang="en-US" sz="800" b="1">
                <a:cs typeface="Calibri"/>
              </a:endParaRPr>
            </a:p>
          </p:txBody>
        </p:sp>
        <p:sp>
          <p:nvSpPr>
            <p:cNvPr id="5" name="TextBox 4">
              <a:extLst>
                <a:ext uri="{FF2B5EF4-FFF2-40B4-BE49-F238E27FC236}">
                  <a16:creationId xmlns:a16="http://schemas.microsoft.com/office/drawing/2014/main" id="{C1E2665D-072C-5B46-8008-589A8B19E943}"/>
                </a:ext>
              </a:extLst>
            </p:cNvPr>
            <p:cNvSpPr txBox="1"/>
            <p:nvPr/>
          </p:nvSpPr>
          <p:spPr>
            <a:xfrm>
              <a:off x="4067298" y="3154842"/>
              <a:ext cx="621217" cy="210292"/>
            </a:xfrm>
            <a:prstGeom prst="rect">
              <a:avLst/>
            </a:prstGeom>
            <a:noFill/>
          </p:spPr>
          <p:txBody>
            <a:bodyPr wrap="square">
              <a:spAutoFit/>
            </a:bodyPr>
            <a:lstStyle/>
            <a:p>
              <a:r>
                <a:rPr lang="en-US" sz="1000"/>
                <a:t>BGP</a:t>
              </a:r>
            </a:p>
          </p:txBody>
        </p:sp>
        <p:sp>
          <p:nvSpPr>
            <p:cNvPr id="8" name="TextBox 7">
              <a:extLst>
                <a:ext uri="{FF2B5EF4-FFF2-40B4-BE49-F238E27FC236}">
                  <a16:creationId xmlns:a16="http://schemas.microsoft.com/office/drawing/2014/main" id="{4A2F1E19-EEA7-C043-9CD1-3F0EA8619BB5}"/>
                </a:ext>
              </a:extLst>
            </p:cNvPr>
            <p:cNvSpPr txBox="1"/>
            <p:nvPr/>
          </p:nvSpPr>
          <p:spPr>
            <a:xfrm>
              <a:off x="2358126" y="3472309"/>
              <a:ext cx="729849" cy="289152"/>
            </a:xfrm>
            <a:prstGeom prst="rect">
              <a:avLst/>
            </a:prstGeom>
            <a:noFill/>
          </p:spPr>
          <p:txBody>
            <a:bodyPr wrap="square">
              <a:spAutoFit/>
            </a:bodyPr>
            <a:lstStyle/>
            <a:p>
              <a:r>
                <a:rPr lang="en-US" sz="800" b="1"/>
                <a:t>FortiGate</a:t>
              </a:r>
            </a:p>
            <a:p>
              <a:r>
                <a:rPr lang="en-US" sz="800" b="1"/>
                <a:t>Scale Set</a:t>
              </a:r>
            </a:p>
          </p:txBody>
        </p:sp>
        <p:sp>
          <p:nvSpPr>
            <p:cNvPr id="9" name="TextBox 8">
              <a:extLst>
                <a:ext uri="{FF2B5EF4-FFF2-40B4-BE49-F238E27FC236}">
                  <a16:creationId xmlns:a16="http://schemas.microsoft.com/office/drawing/2014/main" id="{9C081D6A-2FC5-0145-B7E3-2F4665E6F416}"/>
                </a:ext>
              </a:extLst>
            </p:cNvPr>
            <p:cNvSpPr txBox="1"/>
            <p:nvPr/>
          </p:nvSpPr>
          <p:spPr>
            <a:xfrm>
              <a:off x="2398950" y="2057683"/>
              <a:ext cx="1275301" cy="289152"/>
            </a:xfrm>
            <a:prstGeom prst="rect">
              <a:avLst/>
            </a:prstGeom>
            <a:noFill/>
          </p:spPr>
          <p:txBody>
            <a:bodyPr wrap="square">
              <a:spAutoFit/>
            </a:bodyPr>
            <a:lstStyle/>
            <a:p>
              <a:pPr algn="ctr"/>
              <a:r>
                <a:rPr lang="en-US" sz="800" b="1"/>
                <a:t>Virtual Network Connections</a:t>
              </a:r>
            </a:p>
          </p:txBody>
        </p:sp>
        <p:pic>
          <p:nvPicPr>
            <p:cNvPr id="12" name="Graphic 11">
              <a:extLst>
                <a:ext uri="{FF2B5EF4-FFF2-40B4-BE49-F238E27FC236}">
                  <a16:creationId xmlns:a16="http://schemas.microsoft.com/office/drawing/2014/main" id="{DA2CFE27-ABAB-6748-84F4-3678CA86121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a:off x="2043904" y="5063458"/>
              <a:ext cx="1088403" cy="845997"/>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F639B6FE-523D-4241-941F-D4AAD781DDCE}"/>
                </a:ext>
              </a:extLst>
            </p:cNvPr>
            <p:cNvSpPr/>
            <p:nvPr/>
          </p:nvSpPr>
          <p:spPr>
            <a:xfrm>
              <a:off x="2044200" y="2427577"/>
              <a:ext cx="3661659" cy="1480851"/>
            </a:xfrm>
            <a:prstGeom prst="rect">
              <a:avLst/>
            </a:prstGeom>
            <a:no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4" name="Graphic 4">
              <a:extLst>
                <a:ext uri="{FF2B5EF4-FFF2-40B4-BE49-F238E27FC236}">
                  <a16:creationId xmlns:a16="http://schemas.microsoft.com/office/drawing/2014/main" id="{F4C0D911-E02E-8A4C-9D94-F0C399D25F46}"/>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65837" y="3420189"/>
              <a:ext cx="583586" cy="453611"/>
            </a:xfrm>
            <a:prstGeom prst="rect">
              <a:avLst/>
            </a:prstGeom>
          </p:spPr>
        </p:pic>
        <p:pic>
          <p:nvPicPr>
            <p:cNvPr id="15" name="Graphic 14">
              <a:extLst>
                <a:ext uri="{FF2B5EF4-FFF2-40B4-BE49-F238E27FC236}">
                  <a16:creationId xmlns:a16="http://schemas.microsoft.com/office/drawing/2014/main" id="{126526CF-E4E0-034A-9052-321AD6860E98}"/>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auto">
            <a:xfrm>
              <a:off x="4712938" y="4905554"/>
              <a:ext cx="534877" cy="415751"/>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cxnSp>
          <p:nvCxnSpPr>
            <p:cNvPr id="17" name="Straight Connector 16">
              <a:extLst>
                <a:ext uri="{FF2B5EF4-FFF2-40B4-BE49-F238E27FC236}">
                  <a16:creationId xmlns:a16="http://schemas.microsoft.com/office/drawing/2014/main" id="{27D58A73-CB7A-FD41-A81C-B8189042F214}"/>
                </a:ext>
              </a:extLst>
            </p:cNvPr>
            <p:cNvCxnSpPr>
              <a:cxnSpLocks/>
              <a:stCxn id="14" idx="0"/>
            </p:cNvCxnSpPr>
            <p:nvPr/>
          </p:nvCxnSpPr>
          <p:spPr>
            <a:xfrm flipV="1">
              <a:off x="3357630" y="3174499"/>
              <a:ext cx="184782" cy="24569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B8663AA-26FE-864D-B19B-F97E30A40CAA}"/>
                </a:ext>
              </a:extLst>
            </p:cNvPr>
            <p:cNvSpPr txBox="1"/>
            <p:nvPr/>
          </p:nvSpPr>
          <p:spPr>
            <a:xfrm>
              <a:off x="2984305" y="3149163"/>
              <a:ext cx="605942" cy="246205"/>
            </a:xfrm>
            <a:prstGeom prst="rect">
              <a:avLst/>
            </a:prstGeom>
            <a:noFill/>
          </p:spPr>
          <p:txBody>
            <a:bodyPr wrap="square">
              <a:spAutoFit/>
            </a:bodyPr>
            <a:lstStyle/>
            <a:p>
              <a:r>
                <a:rPr lang="en-US" sz="1000"/>
                <a:t>BGP</a:t>
              </a:r>
            </a:p>
          </p:txBody>
        </p:sp>
        <p:pic>
          <p:nvPicPr>
            <p:cNvPr id="20" name="Graphic 4">
              <a:extLst>
                <a:ext uri="{FF2B5EF4-FFF2-40B4-BE49-F238E27FC236}">
                  <a16:creationId xmlns:a16="http://schemas.microsoft.com/office/drawing/2014/main" id="{BD1629D6-CE50-FA48-B170-E810DD58CE1B}"/>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95012" y="3415226"/>
              <a:ext cx="583586" cy="453611"/>
            </a:xfrm>
            <a:prstGeom prst="rect">
              <a:avLst/>
            </a:prstGeom>
          </p:spPr>
        </p:pic>
        <p:cxnSp>
          <p:nvCxnSpPr>
            <p:cNvPr id="21" name="Straight Connector 20">
              <a:extLst>
                <a:ext uri="{FF2B5EF4-FFF2-40B4-BE49-F238E27FC236}">
                  <a16:creationId xmlns:a16="http://schemas.microsoft.com/office/drawing/2014/main" id="{143FC4C0-F2F2-A141-ABDD-5CC2B784F69B}"/>
                </a:ext>
              </a:extLst>
            </p:cNvPr>
            <p:cNvCxnSpPr>
              <a:cxnSpLocks/>
            </p:cNvCxnSpPr>
            <p:nvPr/>
          </p:nvCxnSpPr>
          <p:spPr>
            <a:xfrm>
              <a:off x="3995012" y="3171339"/>
              <a:ext cx="178821" cy="25003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EC33E185-0EFA-CE4F-901A-C3CEFB7F04BD}"/>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bwMode="auto">
            <a:xfrm>
              <a:off x="2588105" y="4913022"/>
              <a:ext cx="534877" cy="415751"/>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23" name="Graphic 22">
              <a:extLst>
                <a:ext uri="{FF2B5EF4-FFF2-40B4-BE49-F238E27FC236}">
                  <a16:creationId xmlns:a16="http://schemas.microsoft.com/office/drawing/2014/main" id="{3272F273-0E3F-B148-BA1A-9324BF41CA6C}"/>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auto">
            <a:xfrm>
              <a:off x="4797260" y="5163143"/>
              <a:ext cx="974724" cy="757637"/>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cxnSp>
          <p:nvCxnSpPr>
            <p:cNvPr id="24" name="Straight Connector 23">
              <a:extLst>
                <a:ext uri="{FF2B5EF4-FFF2-40B4-BE49-F238E27FC236}">
                  <a16:creationId xmlns:a16="http://schemas.microsoft.com/office/drawing/2014/main" id="{FA1B2847-00B8-C946-9ACE-92CE9718E878}"/>
                </a:ext>
              </a:extLst>
            </p:cNvPr>
            <p:cNvCxnSpPr>
              <a:cxnSpLocks/>
            </p:cNvCxnSpPr>
            <p:nvPr/>
          </p:nvCxnSpPr>
          <p:spPr>
            <a:xfrm flipV="1">
              <a:off x="2863529" y="4499165"/>
              <a:ext cx="202308" cy="413858"/>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A6B2A536-FF28-9543-98C7-E947D0793353}"/>
                </a:ext>
              </a:extLst>
            </p:cNvPr>
            <p:cNvPicPr>
              <a:picLocks noChangeAspect="1"/>
            </p:cNvPicPr>
            <p:nvPr/>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bwMode="auto">
            <a:xfrm>
              <a:off x="3480328" y="4251577"/>
              <a:ext cx="320944" cy="249464"/>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26" name="Graphic 25">
              <a:extLst>
                <a:ext uri="{FF2B5EF4-FFF2-40B4-BE49-F238E27FC236}">
                  <a16:creationId xmlns:a16="http://schemas.microsoft.com/office/drawing/2014/main" id="{98660708-BF5F-C143-8B9A-FFAB4F4C629C}"/>
                </a:ext>
              </a:extLst>
            </p:cNvPr>
            <p:cNvPicPr>
              <a:picLocks noChangeAspect="1"/>
            </p:cNvPicPr>
            <p:nvPr/>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bwMode="auto">
            <a:xfrm>
              <a:off x="4054994" y="4255473"/>
              <a:ext cx="320944" cy="249464"/>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27" name="Graphic 26">
              <a:extLst>
                <a:ext uri="{FF2B5EF4-FFF2-40B4-BE49-F238E27FC236}">
                  <a16:creationId xmlns:a16="http://schemas.microsoft.com/office/drawing/2014/main" id="{C4E7DBFE-38AD-0440-B223-B4F8D410C82E}"/>
                </a:ext>
              </a:extLst>
            </p:cNvPr>
            <p:cNvPicPr>
              <a:picLocks noChangeAspect="1"/>
            </p:cNvPicPr>
            <p:nvPr/>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bwMode="auto">
            <a:xfrm>
              <a:off x="4491244" y="4247389"/>
              <a:ext cx="320944" cy="249464"/>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sp>
          <p:nvSpPr>
            <p:cNvPr id="28" name="cloud">
              <a:extLst>
                <a:ext uri="{FF2B5EF4-FFF2-40B4-BE49-F238E27FC236}">
                  <a16:creationId xmlns:a16="http://schemas.microsoft.com/office/drawing/2014/main" id="{F34CFE04-6419-004C-B271-9F9D154B5C82}"/>
                </a:ext>
              </a:extLst>
            </p:cNvPr>
            <p:cNvSpPr>
              <a:spLocks noChangeAspect="1"/>
            </p:cNvSpPr>
            <p:nvPr/>
          </p:nvSpPr>
          <p:spPr bwMode="auto">
            <a:xfrm>
              <a:off x="1939645" y="1056859"/>
              <a:ext cx="1532674" cy="797192"/>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rgbClr val="4472C4"/>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1416" tIns="45708" rIns="91416" bIns="0" numCol="1" anchor="ctr" anchorCtr="0" compatLnSpc="1">
              <a:prstTxWarp prst="textNoShape">
                <a:avLst/>
              </a:prstTxWarp>
            </a:bodyPr>
            <a:lstStyle/>
            <a:p>
              <a:pPr algn="ctr" defTabSz="914093">
                <a:defRPr/>
              </a:pPr>
              <a:r>
                <a:rPr lang="en-US" sz="900">
                  <a:gradFill>
                    <a:gsLst>
                      <a:gs pos="0">
                        <a:srgbClr val="FFFFFF"/>
                      </a:gs>
                      <a:gs pos="100000">
                        <a:srgbClr val="FFFFFF"/>
                      </a:gs>
                    </a:gsLst>
                  </a:gradFill>
                </a:rPr>
                <a:t>Azure Virtual Network</a:t>
              </a:r>
            </a:p>
          </p:txBody>
        </p:sp>
        <p:sp>
          <p:nvSpPr>
            <p:cNvPr id="29" name="cloud">
              <a:extLst>
                <a:ext uri="{FF2B5EF4-FFF2-40B4-BE49-F238E27FC236}">
                  <a16:creationId xmlns:a16="http://schemas.microsoft.com/office/drawing/2014/main" id="{EC707E80-528C-944F-88B0-F5FE3DF8CDDA}"/>
                </a:ext>
              </a:extLst>
            </p:cNvPr>
            <p:cNvSpPr>
              <a:spLocks noChangeAspect="1"/>
            </p:cNvSpPr>
            <p:nvPr/>
          </p:nvSpPr>
          <p:spPr bwMode="auto">
            <a:xfrm>
              <a:off x="4146533" y="1056859"/>
              <a:ext cx="1532674" cy="797192"/>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rgbClr val="4472C4"/>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1416" tIns="45708" rIns="91416" bIns="0" numCol="1" anchor="ctr" anchorCtr="0" compatLnSpc="1">
              <a:prstTxWarp prst="textNoShape">
                <a:avLst/>
              </a:prstTxWarp>
            </a:bodyPr>
            <a:lstStyle/>
            <a:p>
              <a:pPr algn="ctr" defTabSz="914093">
                <a:defRPr/>
              </a:pPr>
              <a:r>
                <a:rPr lang="en-US" sz="900">
                  <a:gradFill>
                    <a:gsLst>
                      <a:gs pos="0">
                        <a:srgbClr val="FFFFFF"/>
                      </a:gs>
                      <a:gs pos="100000">
                        <a:srgbClr val="FFFFFF"/>
                      </a:gs>
                    </a:gsLst>
                  </a:gradFill>
                </a:rPr>
                <a:t>Azure Virtual Network </a:t>
              </a:r>
            </a:p>
          </p:txBody>
        </p:sp>
        <p:sp>
          <p:nvSpPr>
            <p:cNvPr id="32" name="TextBox 31">
              <a:extLst>
                <a:ext uri="{FF2B5EF4-FFF2-40B4-BE49-F238E27FC236}">
                  <a16:creationId xmlns:a16="http://schemas.microsoft.com/office/drawing/2014/main" id="{B1677D51-A8BF-1A42-B538-90042D11307D}"/>
                </a:ext>
              </a:extLst>
            </p:cNvPr>
            <p:cNvSpPr txBox="1"/>
            <p:nvPr/>
          </p:nvSpPr>
          <p:spPr>
            <a:xfrm>
              <a:off x="1620247" y="5841015"/>
              <a:ext cx="1834814" cy="289077"/>
            </a:xfrm>
            <a:prstGeom prst="rect">
              <a:avLst/>
            </a:prstGeom>
            <a:noFill/>
          </p:spPr>
          <p:txBody>
            <a:bodyPr wrap="square">
              <a:spAutoFit/>
            </a:bodyPr>
            <a:lstStyle/>
            <a:p>
              <a:pPr algn="ctr"/>
              <a:r>
                <a:rPr lang="en-US" sz="800" b="1"/>
                <a:t>Branch Location 1</a:t>
              </a:r>
            </a:p>
            <a:p>
              <a:pPr algn="ctr"/>
              <a:r>
                <a:rPr lang="en-US" sz="800" b="1"/>
                <a:t>With FortiGate</a:t>
              </a:r>
            </a:p>
          </p:txBody>
        </p:sp>
        <p:sp>
          <p:nvSpPr>
            <p:cNvPr id="33" name="TextBox 32">
              <a:extLst>
                <a:ext uri="{FF2B5EF4-FFF2-40B4-BE49-F238E27FC236}">
                  <a16:creationId xmlns:a16="http://schemas.microsoft.com/office/drawing/2014/main" id="{1E6A0453-C081-F04E-AC10-99060A9E92C3}"/>
                </a:ext>
              </a:extLst>
            </p:cNvPr>
            <p:cNvSpPr txBox="1"/>
            <p:nvPr/>
          </p:nvSpPr>
          <p:spPr>
            <a:xfrm>
              <a:off x="4358913" y="5841015"/>
              <a:ext cx="1997701" cy="289077"/>
            </a:xfrm>
            <a:prstGeom prst="rect">
              <a:avLst/>
            </a:prstGeom>
            <a:noFill/>
          </p:spPr>
          <p:txBody>
            <a:bodyPr wrap="square">
              <a:spAutoFit/>
            </a:bodyPr>
            <a:lstStyle/>
            <a:p>
              <a:pPr algn="ctr"/>
              <a:r>
                <a:rPr lang="en-US" sz="800" b="1"/>
                <a:t>Manufacturing Location 1</a:t>
              </a:r>
            </a:p>
            <a:p>
              <a:pPr algn="ctr"/>
              <a:r>
                <a:rPr lang="en-US" sz="800" b="1"/>
                <a:t>With FortiGate</a:t>
              </a:r>
            </a:p>
          </p:txBody>
        </p:sp>
        <p:sp>
          <p:nvSpPr>
            <p:cNvPr id="34" name="TextBox 33">
              <a:extLst>
                <a:ext uri="{FF2B5EF4-FFF2-40B4-BE49-F238E27FC236}">
                  <a16:creationId xmlns:a16="http://schemas.microsoft.com/office/drawing/2014/main" id="{18CAA008-6AEE-0D47-BE6F-E3B0F9C2CAEF}"/>
                </a:ext>
              </a:extLst>
            </p:cNvPr>
            <p:cNvSpPr txBox="1"/>
            <p:nvPr/>
          </p:nvSpPr>
          <p:spPr>
            <a:xfrm>
              <a:off x="1586268" y="4261062"/>
              <a:ext cx="1552713" cy="289077"/>
            </a:xfrm>
            <a:prstGeom prst="rect">
              <a:avLst/>
            </a:prstGeom>
            <a:noFill/>
          </p:spPr>
          <p:txBody>
            <a:bodyPr wrap="square">
              <a:spAutoFit/>
            </a:bodyPr>
            <a:lstStyle/>
            <a:p>
              <a:r>
                <a:rPr lang="en-US" sz="800" b="1"/>
                <a:t>Secured SD-WAN Overlay</a:t>
              </a:r>
            </a:p>
          </p:txBody>
        </p:sp>
        <p:pic>
          <p:nvPicPr>
            <p:cNvPr id="35" name="Graphic 34">
              <a:extLst>
                <a:ext uri="{FF2B5EF4-FFF2-40B4-BE49-F238E27FC236}">
                  <a16:creationId xmlns:a16="http://schemas.microsoft.com/office/drawing/2014/main" id="{BEC09358-52D2-D946-9FBB-B104E5C441E5}"/>
                </a:ext>
              </a:extLst>
            </p:cNvPr>
            <p:cNvPicPr>
              <a:picLocks noChangeAspect="1"/>
            </p:cNvPicPr>
            <p:nvPr/>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bwMode="auto">
            <a:xfrm>
              <a:off x="2905365" y="4249700"/>
              <a:ext cx="320944" cy="249464"/>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cxnSp>
          <p:nvCxnSpPr>
            <p:cNvPr id="36" name="Straight Connector 35">
              <a:extLst>
                <a:ext uri="{FF2B5EF4-FFF2-40B4-BE49-F238E27FC236}">
                  <a16:creationId xmlns:a16="http://schemas.microsoft.com/office/drawing/2014/main" id="{61046715-B23F-3543-B647-5CAFD50BA524}"/>
                </a:ext>
              </a:extLst>
            </p:cNvPr>
            <p:cNvCxnSpPr>
              <a:cxnSpLocks/>
            </p:cNvCxnSpPr>
            <p:nvPr/>
          </p:nvCxnSpPr>
          <p:spPr>
            <a:xfrm flipV="1">
              <a:off x="3185280" y="3835842"/>
              <a:ext cx="202308" cy="413858"/>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4AF2AD2-A286-D346-BCD7-4607BDE19372}"/>
                </a:ext>
              </a:extLst>
            </p:cNvPr>
            <p:cNvCxnSpPr>
              <a:cxnSpLocks/>
            </p:cNvCxnSpPr>
            <p:nvPr/>
          </p:nvCxnSpPr>
          <p:spPr>
            <a:xfrm flipV="1">
              <a:off x="3768866" y="3858127"/>
              <a:ext cx="377995" cy="36355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6970BCA-964F-274E-8638-EC53142FB65D}"/>
                </a:ext>
              </a:extLst>
            </p:cNvPr>
            <p:cNvCxnSpPr>
              <a:cxnSpLocks/>
            </p:cNvCxnSpPr>
            <p:nvPr/>
          </p:nvCxnSpPr>
          <p:spPr>
            <a:xfrm flipV="1">
              <a:off x="3087975" y="4497156"/>
              <a:ext cx="409953" cy="444728"/>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6D3F52-EDC0-9840-8B31-A2D816CC67F1}"/>
                </a:ext>
              </a:extLst>
            </p:cNvPr>
            <p:cNvCxnSpPr>
              <a:cxnSpLocks/>
            </p:cNvCxnSpPr>
            <p:nvPr/>
          </p:nvCxnSpPr>
          <p:spPr>
            <a:xfrm flipH="1" flipV="1">
              <a:off x="4358913" y="4491528"/>
              <a:ext cx="429476" cy="40470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EE9D22B-C9EF-3A4C-9822-0C9D4B5A4374}"/>
                </a:ext>
              </a:extLst>
            </p:cNvPr>
            <p:cNvCxnSpPr>
              <a:cxnSpLocks/>
            </p:cNvCxnSpPr>
            <p:nvPr/>
          </p:nvCxnSpPr>
          <p:spPr>
            <a:xfrm flipH="1" flipV="1">
              <a:off x="3557631" y="3836969"/>
              <a:ext cx="559534" cy="422563"/>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4944138-ED22-A34A-A875-A1000345944F}"/>
                </a:ext>
              </a:extLst>
            </p:cNvPr>
            <p:cNvCxnSpPr>
              <a:cxnSpLocks/>
            </p:cNvCxnSpPr>
            <p:nvPr/>
          </p:nvCxnSpPr>
          <p:spPr>
            <a:xfrm flipH="1" flipV="1">
              <a:off x="4324329" y="3822581"/>
              <a:ext cx="254268" cy="3991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1EB0014-6BB4-1C40-BB04-209B0CA58231}"/>
                </a:ext>
              </a:extLst>
            </p:cNvPr>
            <p:cNvCxnSpPr>
              <a:cxnSpLocks/>
            </p:cNvCxnSpPr>
            <p:nvPr/>
          </p:nvCxnSpPr>
          <p:spPr>
            <a:xfrm flipH="1" flipV="1">
              <a:off x="4741787" y="4514815"/>
              <a:ext cx="238590" cy="42076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B95C55F-3B5E-0140-BF2D-DEBC487945A7}"/>
                </a:ext>
              </a:extLst>
            </p:cNvPr>
            <p:cNvSpPr txBox="1"/>
            <p:nvPr/>
          </p:nvSpPr>
          <p:spPr>
            <a:xfrm>
              <a:off x="4797260" y="3923624"/>
              <a:ext cx="1187703" cy="215430"/>
            </a:xfrm>
            <a:prstGeom prst="rect">
              <a:avLst/>
            </a:prstGeom>
            <a:noFill/>
          </p:spPr>
          <p:txBody>
            <a:bodyPr wrap="square">
              <a:spAutoFit/>
            </a:bodyPr>
            <a:lstStyle/>
            <a:p>
              <a:r>
                <a:rPr lang="en-US" sz="800" b="1"/>
                <a:t>Virtual WAN Hub</a:t>
              </a:r>
              <a:endParaRPr lang="en-US" sz="800" b="1">
                <a:cs typeface="Calibri"/>
              </a:endParaRPr>
            </a:p>
          </p:txBody>
        </p:sp>
        <p:sp>
          <p:nvSpPr>
            <p:cNvPr id="43" name="Rectangle 42">
              <a:extLst>
                <a:ext uri="{FF2B5EF4-FFF2-40B4-BE49-F238E27FC236}">
                  <a16:creationId xmlns:a16="http://schemas.microsoft.com/office/drawing/2014/main" id="{58FE24C1-E6FC-0943-882E-B35193323AEA}"/>
                </a:ext>
              </a:extLst>
            </p:cNvPr>
            <p:cNvSpPr/>
            <p:nvPr/>
          </p:nvSpPr>
          <p:spPr bwMode="invGray">
            <a:xfrm>
              <a:off x="3035181" y="3470086"/>
              <a:ext cx="1555030" cy="334530"/>
            </a:xfrm>
            <a:prstGeom prst="rect">
              <a:avLst/>
            </a:prstGeom>
            <a:noFill/>
            <a:ln w="9525">
              <a:solidFill>
                <a:srgbClr val="7F7F7F"/>
              </a:solid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89">
              <a:extLst>
                <a:ext uri="{FF2B5EF4-FFF2-40B4-BE49-F238E27FC236}">
                  <a16:creationId xmlns:a16="http://schemas.microsoft.com/office/drawing/2014/main" id="{9B6E95B7-9E3B-4AA5-A912-E0E0A164A94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34290" y="2257485"/>
              <a:ext cx="489834" cy="489834"/>
            </a:xfrm>
            <a:prstGeom prst="rect">
              <a:avLst/>
            </a:prstGeom>
          </p:spPr>
        </p:pic>
        <p:pic>
          <p:nvPicPr>
            <p:cNvPr id="99" name="Graphic 98">
              <a:extLst>
                <a:ext uri="{FF2B5EF4-FFF2-40B4-BE49-F238E27FC236}">
                  <a16:creationId xmlns:a16="http://schemas.microsoft.com/office/drawing/2014/main" id="{EAE9C6E1-F6F0-4E68-9671-5B1F931AD2B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88084" y="2608831"/>
              <a:ext cx="583586" cy="585608"/>
            </a:xfrm>
            <a:prstGeom prst="rect">
              <a:avLst/>
            </a:prstGeom>
          </p:spPr>
        </p:pic>
      </p:grpSp>
      <p:grpSp>
        <p:nvGrpSpPr>
          <p:cNvPr id="101" name="Group 100">
            <a:extLst>
              <a:ext uri="{FF2B5EF4-FFF2-40B4-BE49-F238E27FC236}">
                <a16:creationId xmlns:a16="http://schemas.microsoft.com/office/drawing/2014/main" id="{B5E11C9D-1ABC-48CF-BF3E-806A7AE36FB9}"/>
              </a:ext>
            </a:extLst>
          </p:cNvPr>
          <p:cNvGrpSpPr/>
          <p:nvPr/>
        </p:nvGrpSpPr>
        <p:grpSpPr>
          <a:xfrm>
            <a:off x="7684265" y="1877839"/>
            <a:ext cx="3566160" cy="1425813"/>
            <a:chOff x="535316" y="1222057"/>
            <a:chExt cx="3566160" cy="1425813"/>
          </a:xfrm>
        </p:grpSpPr>
        <p:grpSp>
          <p:nvGrpSpPr>
            <p:cNvPr id="102" name="Group 101">
              <a:extLst>
                <a:ext uri="{FF2B5EF4-FFF2-40B4-BE49-F238E27FC236}">
                  <a16:creationId xmlns:a16="http://schemas.microsoft.com/office/drawing/2014/main" id="{A673545D-67E5-4BA2-8900-F8702D02AF80}"/>
                </a:ext>
              </a:extLst>
            </p:cNvPr>
            <p:cNvGrpSpPr/>
            <p:nvPr/>
          </p:nvGrpSpPr>
          <p:grpSpPr>
            <a:xfrm>
              <a:off x="535316" y="1222057"/>
              <a:ext cx="3566157" cy="1425813"/>
              <a:chOff x="529454" y="1763294"/>
              <a:chExt cx="3566157" cy="1425813"/>
            </a:xfrm>
          </p:grpSpPr>
          <p:sp>
            <p:nvSpPr>
              <p:cNvPr id="104" name="TextBox 103">
                <a:extLst>
                  <a:ext uri="{FF2B5EF4-FFF2-40B4-BE49-F238E27FC236}">
                    <a16:creationId xmlns:a16="http://schemas.microsoft.com/office/drawing/2014/main" id="{8D2CAC76-BEC1-4A1D-B046-880641DE2ADB}"/>
                  </a:ext>
                </a:extLst>
              </p:cNvPr>
              <p:cNvSpPr txBox="1"/>
              <p:nvPr/>
            </p:nvSpPr>
            <p:spPr>
              <a:xfrm>
                <a:off x="529454" y="1763294"/>
                <a:ext cx="31397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189"/>
                <a:r>
                  <a:rPr lang="en-US" sz="1400" b="1">
                    <a:solidFill>
                      <a:schemeClr val="accent3"/>
                    </a:solidFill>
                    <a:ea typeface="+mn-lt"/>
                    <a:cs typeface="+mn-lt"/>
                  </a:rPr>
                  <a:t>First Converged Secure SD-WAN / NGFW in Azure Virtual WAN </a:t>
                </a:r>
              </a:p>
            </p:txBody>
          </p:sp>
          <p:sp>
            <p:nvSpPr>
              <p:cNvPr id="105" name="TextBox 104">
                <a:extLst>
                  <a:ext uri="{FF2B5EF4-FFF2-40B4-BE49-F238E27FC236}">
                    <a16:creationId xmlns:a16="http://schemas.microsoft.com/office/drawing/2014/main" id="{77D8BC2C-E2C0-47E9-8A52-0B5D8362EEA8}"/>
                  </a:ext>
                </a:extLst>
              </p:cNvPr>
              <p:cNvSpPr txBox="1"/>
              <p:nvPr/>
            </p:nvSpPr>
            <p:spPr>
              <a:xfrm>
                <a:off x="587814" y="2930575"/>
                <a:ext cx="3507797" cy="258532"/>
              </a:xfrm>
              <a:prstGeom prst="rect">
                <a:avLst/>
              </a:prstGeom>
              <a:solidFill>
                <a:schemeClr val="accent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90000"/>
                  </a:lnSpc>
                  <a:spcBef>
                    <a:spcPts val="300"/>
                  </a:spcBef>
                  <a:defRPr/>
                </a:pPr>
                <a:r>
                  <a:rPr lang="en-US" sz="1200">
                    <a:solidFill>
                      <a:srgbClr val="FFFFFF"/>
                    </a:solidFill>
                  </a:rPr>
                  <a:t>Enable secure cloud on-ramp from your SD-WAN</a:t>
                </a:r>
              </a:p>
            </p:txBody>
          </p:sp>
          <p:sp>
            <p:nvSpPr>
              <p:cNvPr id="106" name="TextBox 105">
                <a:extLst>
                  <a:ext uri="{FF2B5EF4-FFF2-40B4-BE49-F238E27FC236}">
                    <a16:creationId xmlns:a16="http://schemas.microsoft.com/office/drawing/2014/main" id="{D0E4A787-A6A3-47D9-A5B3-C866E00A42D7}"/>
                  </a:ext>
                </a:extLst>
              </p:cNvPr>
              <p:cNvSpPr txBox="1"/>
              <p:nvPr/>
            </p:nvSpPr>
            <p:spPr>
              <a:xfrm>
                <a:off x="529454" y="2294588"/>
                <a:ext cx="3493994" cy="547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050"/>
                  <a:t>A converged NGFW and secure SD-WAN deployed and run natively inside Azure Virtual WAN</a:t>
                </a:r>
              </a:p>
            </p:txBody>
          </p:sp>
        </p:grpSp>
        <p:cxnSp>
          <p:nvCxnSpPr>
            <p:cNvPr id="103" name="Straight Connector 102">
              <a:extLst>
                <a:ext uri="{FF2B5EF4-FFF2-40B4-BE49-F238E27FC236}">
                  <a16:creationId xmlns:a16="http://schemas.microsoft.com/office/drawing/2014/main" id="{C1ED8EFF-182C-47A5-9F84-1234818F5596}"/>
                </a:ext>
              </a:extLst>
            </p:cNvPr>
            <p:cNvCxnSpPr/>
            <p:nvPr/>
          </p:nvCxnSpPr>
          <p:spPr>
            <a:xfrm>
              <a:off x="535316" y="1723679"/>
              <a:ext cx="356616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7" name="Content Placeholder 1026">
            <a:extLst>
              <a:ext uri="{FF2B5EF4-FFF2-40B4-BE49-F238E27FC236}">
                <a16:creationId xmlns:a16="http://schemas.microsoft.com/office/drawing/2014/main" id="{48BA96D5-DBD5-4836-97FF-91F90950DA1C}"/>
              </a:ext>
            </a:extLst>
          </p:cNvPr>
          <p:cNvSpPr txBox="1">
            <a:spLocks/>
          </p:cNvSpPr>
          <p:nvPr/>
        </p:nvSpPr>
        <p:spPr>
          <a:xfrm>
            <a:off x="7713447" y="3645074"/>
            <a:ext cx="3507797" cy="24773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100" b="1"/>
              <a:t>Securely extent your SD-WAN into Azure Virtual WAN</a:t>
            </a:r>
          </a:p>
          <a:p>
            <a:pPr>
              <a:lnSpc>
                <a:spcPct val="130000"/>
              </a:lnSpc>
            </a:pPr>
            <a:r>
              <a:rPr lang="en-US" sz="1100"/>
              <a:t>    Branch to Azure Virtual WAN Connectivity</a:t>
            </a:r>
          </a:p>
          <a:p>
            <a:pPr>
              <a:lnSpc>
                <a:spcPct val="130000"/>
              </a:lnSpc>
            </a:pPr>
            <a:r>
              <a:rPr lang="en-US" sz="1100"/>
              <a:t>    Secure Branch to Branch Connectivity</a:t>
            </a:r>
          </a:p>
          <a:p>
            <a:pPr>
              <a:lnSpc>
                <a:spcPct val="130000"/>
              </a:lnSpc>
            </a:pPr>
            <a:r>
              <a:rPr lang="en-US" sz="1100"/>
              <a:t>    Dynamic Path Selection</a:t>
            </a:r>
          </a:p>
          <a:p>
            <a:pPr>
              <a:lnSpc>
                <a:spcPct val="130000"/>
              </a:lnSpc>
            </a:pPr>
            <a:r>
              <a:rPr lang="en-US" sz="1100"/>
              <a:t>    Custom Application Awareness</a:t>
            </a:r>
          </a:p>
          <a:p>
            <a:pPr>
              <a:lnSpc>
                <a:spcPct val="130000"/>
              </a:lnSpc>
            </a:pPr>
            <a:r>
              <a:rPr lang="en-US" sz="1100"/>
              <a:t>    Secure and Resilient Office 365 Connectivity</a:t>
            </a:r>
          </a:p>
        </p:txBody>
      </p:sp>
      <p:cxnSp>
        <p:nvCxnSpPr>
          <p:cNvPr id="108" name="Straight Connector 107">
            <a:extLst>
              <a:ext uri="{FF2B5EF4-FFF2-40B4-BE49-F238E27FC236}">
                <a16:creationId xmlns:a16="http://schemas.microsoft.com/office/drawing/2014/main" id="{287FF143-DEBC-4950-98BD-A40F5E98ECB3}"/>
              </a:ext>
            </a:extLst>
          </p:cNvPr>
          <p:cNvCxnSpPr>
            <a:cxnSpLocks/>
          </p:cNvCxnSpPr>
          <p:nvPr/>
        </p:nvCxnSpPr>
        <p:spPr>
          <a:xfrm rot="5400000">
            <a:off x="5011197" y="3512795"/>
            <a:ext cx="466344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4ED286EF-986F-447B-AC8B-2E79F255475B}"/>
              </a:ext>
            </a:extLst>
          </p:cNvPr>
          <p:cNvGrpSpPr/>
          <p:nvPr/>
        </p:nvGrpSpPr>
        <p:grpSpPr>
          <a:xfrm>
            <a:off x="9081397" y="1019141"/>
            <a:ext cx="771896" cy="606727"/>
            <a:chOff x="9081397" y="1019141"/>
            <a:chExt cx="771896" cy="606727"/>
          </a:xfrm>
        </p:grpSpPr>
        <p:sp>
          <p:nvSpPr>
            <p:cNvPr id="114" name="Freeform: Shape 113">
              <a:extLst>
                <a:ext uri="{FF2B5EF4-FFF2-40B4-BE49-F238E27FC236}">
                  <a16:creationId xmlns:a16="http://schemas.microsoft.com/office/drawing/2014/main" id="{73A2C14F-D862-423D-9F39-0BDB30188B83}"/>
                </a:ext>
              </a:extLst>
            </p:cNvPr>
            <p:cNvSpPr/>
            <p:nvPr/>
          </p:nvSpPr>
          <p:spPr>
            <a:xfrm>
              <a:off x="9081397" y="1444561"/>
              <a:ext cx="175431" cy="181307"/>
            </a:xfrm>
            <a:custGeom>
              <a:avLst/>
              <a:gdLst>
                <a:gd name="connsiteX0" fmla="*/ 140345 w 175431"/>
                <a:gd name="connsiteY0" fmla="*/ 35086 h 181307"/>
                <a:gd name="connsiteX1" fmla="*/ 140345 w 175431"/>
                <a:gd name="connsiteY1" fmla="*/ 146222 h 181307"/>
                <a:gd name="connsiteX2" fmla="*/ 35086 w 175431"/>
                <a:gd name="connsiteY2" fmla="*/ 146222 h 181307"/>
                <a:gd name="connsiteX3" fmla="*/ 35086 w 175431"/>
                <a:gd name="connsiteY3" fmla="*/ 35086 h 181307"/>
                <a:gd name="connsiteX4" fmla="*/ 140345 w 175431"/>
                <a:gd name="connsiteY4" fmla="*/ 35086 h 181307"/>
                <a:gd name="connsiteX5" fmla="*/ 175431 w 175431"/>
                <a:gd name="connsiteY5" fmla="*/ 0 h 181307"/>
                <a:gd name="connsiteX6" fmla="*/ 0 w 175431"/>
                <a:gd name="connsiteY6" fmla="*/ 0 h 181307"/>
                <a:gd name="connsiteX7" fmla="*/ 0 w 175431"/>
                <a:gd name="connsiteY7" fmla="*/ 181308 h 181307"/>
                <a:gd name="connsiteX8" fmla="*/ 175431 w 175431"/>
                <a:gd name="connsiteY8" fmla="*/ 181308 h 181307"/>
                <a:gd name="connsiteX9" fmla="*/ 175431 w 175431"/>
                <a:gd name="connsiteY9" fmla="*/ 0 h 18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31" h="181307">
                  <a:moveTo>
                    <a:pt x="140345" y="35086"/>
                  </a:moveTo>
                  <a:lnTo>
                    <a:pt x="140345" y="146222"/>
                  </a:lnTo>
                  <a:lnTo>
                    <a:pt x="35086" y="146222"/>
                  </a:lnTo>
                  <a:lnTo>
                    <a:pt x="35086" y="35086"/>
                  </a:lnTo>
                  <a:lnTo>
                    <a:pt x="140345" y="35086"/>
                  </a:lnTo>
                  <a:moveTo>
                    <a:pt x="175431" y="0"/>
                  </a:moveTo>
                  <a:lnTo>
                    <a:pt x="0" y="0"/>
                  </a:lnTo>
                  <a:lnTo>
                    <a:pt x="0" y="181308"/>
                  </a:lnTo>
                  <a:lnTo>
                    <a:pt x="175431" y="181308"/>
                  </a:lnTo>
                  <a:lnTo>
                    <a:pt x="175431" y="0"/>
                  </a:lnTo>
                  <a:close/>
                </a:path>
              </a:pathLst>
            </a:custGeom>
            <a:solidFill>
              <a:srgbClr val="307FE2"/>
            </a:solidFill>
            <a:ln w="4366"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0296149-4C06-4428-B646-ED7339185FD8}"/>
                </a:ext>
              </a:extLst>
            </p:cNvPr>
            <p:cNvSpPr/>
            <p:nvPr/>
          </p:nvSpPr>
          <p:spPr>
            <a:xfrm>
              <a:off x="9677862" y="1444561"/>
              <a:ext cx="175431" cy="181307"/>
            </a:xfrm>
            <a:custGeom>
              <a:avLst/>
              <a:gdLst>
                <a:gd name="connsiteX0" fmla="*/ 140345 w 175431"/>
                <a:gd name="connsiteY0" fmla="*/ 35086 h 181307"/>
                <a:gd name="connsiteX1" fmla="*/ 140345 w 175431"/>
                <a:gd name="connsiteY1" fmla="*/ 146222 h 181307"/>
                <a:gd name="connsiteX2" fmla="*/ 35086 w 175431"/>
                <a:gd name="connsiteY2" fmla="*/ 146222 h 181307"/>
                <a:gd name="connsiteX3" fmla="*/ 35086 w 175431"/>
                <a:gd name="connsiteY3" fmla="*/ 35086 h 181307"/>
                <a:gd name="connsiteX4" fmla="*/ 140345 w 175431"/>
                <a:gd name="connsiteY4" fmla="*/ 35086 h 181307"/>
                <a:gd name="connsiteX5" fmla="*/ 175431 w 175431"/>
                <a:gd name="connsiteY5" fmla="*/ 0 h 181307"/>
                <a:gd name="connsiteX6" fmla="*/ 0 w 175431"/>
                <a:gd name="connsiteY6" fmla="*/ 0 h 181307"/>
                <a:gd name="connsiteX7" fmla="*/ 0 w 175431"/>
                <a:gd name="connsiteY7" fmla="*/ 181308 h 181307"/>
                <a:gd name="connsiteX8" fmla="*/ 175431 w 175431"/>
                <a:gd name="connsiteY8" fmla="*/ 181308 h 181307"/>
                <a:gd name="connsiteX9" fmla="*/ 175431 w 175431"/>
                <a:gd name="connsiteY9" fmla="*/ 0 h 18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31" h="181307">
                  <a:moveTo>
                    <a:pt x="140345" y="35086"/>
                  </a:moveTo>
                  <a:lnTo>
                    <a:pt x="140345" y="146222"/>
                  </a:lnTo>
                  <a:lnTo>
                    <a:pt x="35086" y="146222"/>
                  </a:lnTo>
                  <a:lnTo>
                    <a:pt x="35086" y="35086"/>
                  </a:lnTo>
                  <a:lnTo>
                    <a:pt x="140345" y="35086"/>
                  </a:lnTo>
                  <a:moveTo>
                    <a:pt x="175431" y="0"/>
                  </a:moveTo>
                  <a:lnTo>
                    <a:pt x="0" y="0"/>
                  </a:lnTo>
                  <a:lnTo>
                    <a:pt x="0" y="181308"/>
                  </a:lnTo>
                  <a:lnTo>
                    <a:pt x="175431" y="181308"/>
                  </a:lnTo>
                  <a:lnTo>
                    <a:pt x="175431" y="0"/>
                  </a:lnTo>
                  <a:close/>
                </a:path>
              </a:pathLst>
            </a:custGeom>
            <a:solidFill>
              <a:srgbClr val="307FE2"/>
            </a:solidFill>
            <a:ln w="4366"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07E22C15-7F27-4CB0-AF3D-313C85DB3286}"/>
                </a:ext>
              </a:extLst>
            </p:cNvPr>
            <p:cNvSpPr/>
            <p:nvPr/>
          </p:nvSpPr>
          <p:spPr>
            <a:xfrm>
              <a:off x="9291914" y="1444561"/>
              <a:ext cx="350862" cy="181307"/>
            </a:xfrm>
            <a:custGeom>
              <a:avLst/>
              <a:gdLst>
                <a:gd name="connsiteX0" fmla="*/ 315776 w 350862"/>
                <a:gd name="connsiteY0" fmla="*/ 35086 h 181307"/>
                <a:gd name="connsiteX1" fmla="*/ 315776 w 350862"/>
                <a:gd name="connsiteY1" fmla="*/ 146222 h 181307"/>
                <a:gd name="connsiteX2" fmla="*/ 35086 w 350862"/>
                <a:gd name="connsiteY2" fmla="*/ 146222 h 181307"/>
                <a:gd name="connsiteX3" fmla="*/ 35086 w 350862"/>
                <a:gd name="connsiteY3" fmla="*/ 35086 h 181307"/>
                <a:gd name="connsiteX4" fmla="*/ 315776 w 350862"/>
                <a:gd name="connsiteY4" fmla="*/ 35086 h 181307"/>
                <a:gd name="connsiteX5" fmla="*/ 350862 w 350862"/>
                <a:gd name="connsiteY5" fmla="*/ 0 h 181307"/>
                <a:gd name="connsiteX6" fmla="*/ 0 w 350862"/>
                <a:gd name="connsiteY6" fmla="*/ 0 h 181307"/>
                <a:gd name="connsiteX7" fmla="*/ 0 w 350862"/>
                <a:gd name="connsiteY7" fmla="*/ 181308 h 181307"/>
                <a:gd name="connsiteX8" fmla="*/ 350862 w 350862"/>
                <a:gd name="connsiteY8" fmla="*/ 181308 h 181307"/>
                <a:gd name="connsiteX9" fmla="*/ 350862 w 350862"/>
                <a:gd name="connsiteY9" fmla="*/ 0 h 18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62" h="181307">
                  <a:moveTo>
                    <a:pt x="315776" y="35086"/>
                  </a:moveTo>
                  <a:lnTo>
                    <a:pt x="315776" y="146222"/>
                  </a:lnTo>
                  <a:lnTo>
                    <a:pt x="35086" y="146222"/>
                  </a:lnTo>
                  <a:lnTo>
                    <a:pt x="35086" y="35086"/>
                  </a:lnTo>
                  <a:lnTo>
                    <a:pt x="315776" y="35086"/>
                  </a:lnTo>
                  <a:moveTo>
                    <a:pt x="350862" y="0"/>
                  </a:moveTo>
                  <a:lnTo>
                    <a:pt x="0" y="0"/>
                  </a:lnTo>
                  <a:lnTo>
                    <a:pt x="0" y="181308"/>
                  </a:lnTo>
                  <a:lnTo>
                    <a:pt x="350862" y="181308"/>
                  </a:lnTo>
                  <a:lnTo>
                    <a:pt x="350862" y="0"/>
                  </a:lnTo>
                  <a:close/>
                </a:path>
              </a:pathLst>
            </a:custGeom>
            <a:solidFill>
              <a:srgbClr val="307FE2"/>
            </a:solidFill>
            <a:ln w="4366"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95DAEAF-37D4-4451-B3EC-1ACF8E8DB81E}"/>
                </a:ext>
              </a:extLst>
            </p:cNvPr>
            <p:cNvSpPr/>
            <p:nvPr/>
          </p:nvSpPr>
          <p:spPr>
            <a:xfrm>
              <a:off x="9081397" y="1019141"/>
              <a:ext cx="175431" cy="181264"/>
            </a:xfrm>
            <a:custGeom>
              <a:avLst/>
              <a:gdLst>
                <a:gd name="connsiteX0" fmla="*/ 140345 w 175431"/>
                <a:gd name="connsiteY0" fmla="*/ 35086 h 181264"/>
                <a:gd name="connsiteX1" fmla="*/ 140345 w 175431"/>
                <a:gd name="connsiteY1" fmla="*/ 146178 h 181264"/>
                <a:gd name="connsiteX2" fmla="*/ 35086 w 175431"/>
                <a:gd name="connsiteY2" fmla="*/ 146178 h 181264"/>
                <a:gd name="connsiteX3" fmla="*/ 35086 w 175431"/>
                <a:gd name="connsiteY3" fmla="*/ 35086 h 181264"/>
                <a:gd name="connsiteX4" fmla="*/ 140345 w 175431"/>
                <a:gd name="connsiteY4" fmla="*/ 35086 h 181264"/>
                <a:gd name="connsiteX5" fmla="*/ 175431 w 175431"/>
                <a:gd name="connsiteY5" fmla="*/ 0 h 181264"/>
                <a:gd name="connsiteX6" fmla="*/ 0 w 175431"/>
                <a:gd name="connsiteY6" fmla="*/ 0 h 181264"/>
                <a:gd name="connsiteX7" fmla="*/ 0 w 175431"/>
                <a:gd name="connsiteY7" fmla="*/ 181264 h 181264"/>
                <a:gd name="connsiteX8" fmla="*/ 175431 w 175431"/>
                <a:gd name="connsiteY8" fmla="*/ 181264 h 181264"/>
                <a:gd name="connsiteX9" fmla="*/ 175431 w 175431"/>
                <a:gd name="connsiteY9" fmla="*/ 0 h 18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31" h="181264">
                  <a:moveTo>
                    <a:pt x="140345" y="35086"/>
                  </a:moveTo>
                  <a:lnTo>
                    <a:pt x="140345" y="146178"/>
                  </a:lnTo>
                  <a:lnTo>
                    <a:pt x="35086" y="146178"/>
                  </a:lnTo>
                  <a:lnTo>
                    <a:pt x="35086" y="35086"/>
                  </a:lnTo>
                  <a:lnTo>
                    <a:pt x="140345" y="35086"/>
                  </a:lnTo>
                  <a:moveTo>
                    <a:pt x="175431" y="0"/>
                  </a:moveTo>
                  <a:lnTo>
                    <a:pt x="0" y="0"/>
                  </a:lnTo>
                  <a:lnTo>
                    <a:pt x="0" y="181264"/>
                  </a:lnTo>
                  <a:lnTo>
                    <a:pt x="175431" y="181264"/>
                  </a:lnTo>
                  <a:lnTo>
                    <a:pt x="175431" y="0"/>
                  </a:lnTo>
                  <a:close/>
                </a:path>
              </a:pathLst>
            </a:custGeom>
            <a:solidFill>
              <a:srgbClr val="307FE2"/>
            </a:solidFill>
            <a:ln w="4366"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77797B5-5116-4B5D-8B65-8BF3EB8DE544}"/>
                </a:ext>
              </a:extLst>
            </p:cNvPr>
            <p:cNvSpPr/>
            <p:nvPr/>
          </p:nvSpPr>
          <p:spPr>
            <a:xfrm>
              <a:off x="9291914" y="1019141"/>
              <a:ext cx="175431" cy="181264"/>
            </a:xfrm>
            <a:custGeom>
              <a:avLst/>
              <a:gdLst>
                <a:gd name="connsiteX0" fmla="*/ 140345 w 175431"/>
                <a:gd name="connsiteY0" fmla="*/ 35086 h 181264"/>
                <a:gd name="connsiteX1" fmla="*/ 140345 w 175431"/>
                <a:gd name="connsiteY1" fmla="*/ 146178 h 181264"/>
                <a:gd name="connsiteX2" fmla="*/ 35086 w 175431"/>
                <a:gd name="connsiteY2" fmla="*/ 146178 h 181264"/>
                <a:gd name="connsiteX3" fmla="*/ 35086 w 175431"/>
                <a:gd name="connsiteY3" fmla="*/ 35086 h 181264"/>
                <a:gd name="connsiteX4" fmla="*/ 140345 w 175431"/>
                <a:gd name="connsiteY4" fmla="*/ 35086 h 181264"/>
                <a:gd name="connsiteX5" fmla="*/ 175431 w 175431"/>
                <a:gd name="connsiteY5" fmla="*/ 0 h 181264"/>
                <a:gd name="connsiteX6" fmla="*/ 0 w 175431"/>
                <a:gd name="connsiteY6" fmla="*/ 0 h 181264"/>
                <a:gd name="connsiteX7" fmla="*/ 0 w 175431"/>
                <a:gd name="connsiteY7" fmla="*/ 181264 h 181264"/>
                <a:gd name="connsiteX8" fmla="*/ 175431 w 175431"/>
                <a:gd name="connsiteY8" fmla="*/ 181264 h 181264"/>
                <a:gd name="connsiteX9" fmla="*/ 175431 w 175431"/>
                <a:gd name="connsiteY9" fmla="*/ 0 h 18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431" h="181264">
                  <a:moveTo>
                    <a:pt x="140345" y="35086"/>
                  </a:moveTo>
                  <a:lnTo>
                    <a:pt x="140345" y="146178"/>
                  </a:lnTo>
                  <a:lnTo>
                    <a:pt x="35086" y="146178"/>
                  </a:lnTo>
                  <a:lnTo>
                    <a:pt x="35086" y="35086"/>
                  </a:lnTo>
                  <a:lnTo>
                    <a:pt x="140345" y="35086"/>
                  </a:lnTo>
                  <a:moveTo>
                    <a:pt x="175431" y="0"/>
                  </a:moveTo>
                  <a:lnTo>
                    <a:pt x="0" y="0"/>
                  </a:lnTo>
                  <a:lnTo>
                    <a:pt x="0" y="181264"/>
                  </a:lnTo>
                  <a:lnTo>
                    <a:pt x="175431" y="181264"/>
                  </a:lnTo>
                  <a:lnTo>
                    <a:pt x="175431" y="0"/>
                  </a:lnTo>
                  <a:close/>
                </a:path>
              </a:pathLst>
            </a:custGeom>
            <a:solidFill>
              <a:srgbClr val="307FE2"/>
            </a:solidFill>
            <a:ln w="4366"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AD75E6E-ED0E-49E5-B13C-EED1A990903A}"/>
                </a:ext>
              </a:extLst>
            </p:cNvPr>
            <p:cNvSpPr/>
            <p:nvPr/>
          </p:nvSpPr>
          <p:spPr>
            <a:xfrm>
              <a:off x="9081397" y="1227816"/>
              <a:ext cx="385948" cy="181307"/>
            </a:xfrm>
            <a:custGeom>
              <a:avLst/>
              <a:gdLst>
                <a:gd name="connsiteX0" fmla="*/ 350862 w 385948"/>
                <a:gd name="connsiteY0" fmla="*/ 35086 h 181307"/>
                <a:gd name="connsiteX1" fmla="*/ 350862 w 385948"/>
                <a:gd name="connsiteY1" fmla="*/ 146222 h 181307"/>
                <a:gd name="connsiteX2" fmla="*/ 35086 w 385948"/>
                <a:gd name="connsiteY2" fmla="*/ 146222 h 181307"/>
                <a:gd name="connsiteX3" fmla="*/ 35086 w 385948"/>
                <a:gd name="connsiteY3" fmla="*/ 35086 h 181307"/>
                <a:gd name="connsiteX4" fmla="*/ 350862 w 385948"/>
                <a:gd name="connsiteY4" fmla="*/ 35086 h 181307"/>
                <a:gd name="connsiteX5" fmla="*/ 385948 w 385948"/>
                <a:gd name="connsiteY5" fmla="*/ 0 h 181307"/>
                <a:gd name="connsiteX6" fmla="*/ 0 w 385948"/>
                <a:gd name="connsiteY6" fmla="*/ 0 h 181307"/>
                <a:gd name="connsiteX7" fmla="*/ 0 w 385948"/>
                <a:gd name="connsiteY7" fmla="*/ 181308 h 181307"/>
                <a:gd name="connsiteX8" fmla="*/ 385948 w 385948"/>
                <a:gd name="connsiteY8" fmla="*/ 181308 h 181307"/>
                <a:gd name="connsiteX9" fmla="*/ 385948 w 385948"/>
                <a:gd name="connsiteY9" fmla="*/ 0 h 18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948" h="181307">
                  <a:moveTo>
                    <a:pt x="350862" y="35086"/>
                  </a:moveTo>
                  <a:lnTo>
                    <a:pt x="350862" y="146222"/>
                  </a:lnTo>
                  <a:lnTo>
                    <a:pt x="35086" y="146222"/>
                  </a:lnTo>
                  <a:lnTo>
                    <a:pt x="35086" y="35086"/>
                  </a:lnTo>
                  <a:lnTo>
                    <a:pt x="350862" y="35086"/>
                  </a:lnTo>
                  <a:moveTo>
                    <a:pt x="385948" y="0"/>
                  </a:moveTo>
                  <a:lnTo>
                    <a:pt x="0" y="0"/>
                  </a:lnTo>
                  <a:lnTo>
                    <a:pt x="0" y="181308"/>
                  </a:lnTo>
                  <a:lnTo>
                    <a:pt x="385948" y="181308"/>
                  </a:lnTo>
                  <a:lnTo>
                    <a:pt x="385948" y="0"/>
                  </a:lnTo>
                  <a:close/>
                </a:path>
              </a:pathLst>
            </a:custGeom>
            <a:solidFill>
              <a:srgbClr val="307FE2"/>
            </a:solidFill>
            <a:ln w="4366"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786B0CB-4B16-46EB-8B7C-AD19F4BA6F51}"/>
                </a:ext>
              </a:extLst>
            </p:cNvPr>
            <p:cNvSpPr/>
            <p:nvPr/>
          </p:nvSpPr>
          <p:spPr>
            <a:xfrm>
              <a:off x="9502431" y="1019141"/>
              <a:ext cx="350862" cy="391430"/>
            </a:xfrm>
            <a:custGeom>
              <a:avLst/>
              <a:gdLst>
                <a:gd name="connsiteX0" fmla="*/ 0 w 350862"/>
                <a:gd name="connsiteY0" fmla="*/ 0 h 391430"/>
                <a:gd name="connsiteX1" fmla="*/ 0 w 350862"/>
                <a:gd name="connsiteY1" fmla="*/ 391431 h 391430"/>
                <a:gd name="connsiteX2" fmla="*/ 350862 w 350862"/>
                <a:gd name="connsiteY2" fmla="*/ 391431 h 391430"/>
                <a:gd name="connsiteX3" fmla="*/ 350862 w 350862"/>
                <a:gd name="connsiteY3" fmla="*/ 0 h 391430"/>
                <a:gd name="connsiteX4" fmla="*/ 238981 w 350862"/>
                <a:gd name="connsiteY4" fmla="*/ 26885 h 391430"/>
                <a:gd name="connsiteX5" fmla="*/ 260910 w 350862"/>
                <a:gd name="connsiteY5" fmla="*/ 48814 h 391430"/>
                <a:gd name="connsiteX6" fmla="*/ 238981 w 350862"/>
                <a:gd name="connsiteY6" fmla="*/ 70743 h 391430"/>
                <a:gd name="connsiteX7" fmla="*/ 217052 w 350862"/>
                <a:gd name="connsiteY7" fmla="*/ 48814 h 391430"/>
                <a:gd name="connsiteX8" fmla="*/ 238981 w 350862"/>
                <a:gd name="connsiteY8" fmla="*/ 26885 h 391430"/>
                <a:gd name="connsiteX9" fmla="*/ 54778 w 350862"/>
                <a:gd name="connsiteY9" fmla="*/ 218587 h 391430"/>
                <a:gd name="connsiteX10" fmla="*/ 32849 w 350862"/>
                <a:gd name="connsiteY10" fmla="*/ 196658 h 391430"/>
                <a:gd name="connsiteX11" fmla="*/ 54778 w 350862"/>
                <a:gd name="connsiteY11" fmla="*/ 174729 h 391430"/>
                <a:gd name="connsiteX12" fmla="*/ 76707 w 350862"/>
                <a:gd name="connsiteY12" fmla="*/ 196658 h 391430"/>
                <a:gd name="connsiteX13" fmla="*/ 54778 w 350862"/>
                <a:gd name="connsiteY13" fmla="*/ 218587 h 391430"/>
                <a:gd name="connsiteX14" fmla="*/ 54735 w 350862"/>
                <a:gd name="connsiteY14" fmla="*/ 218587 h 391430"/>
                <a:gd name="connsiteX15" fmla="*/ 238981 w 350862"/>
                <a:gd name="connsiteY15" fmla="*/ 364590 h 391430"/>
                <a:gd name="connsiteX16" fmla="*/ 217052 w 350862"/>
                <a:gd name="connsiteY16" fmla="*/ 342661 h 391430"/>
                <a:gd name="connsiteX17" fmla="*/ 238981 w 350862"/>
                <a:gd name="connsiteY17" fmla="*/ 320732 h 391430"/>
                <a:gd name="connsiteX18" fmla="*/ 260910 w 350862"/>
                <a:gd name="connsiteY18" fmla="*/ 342661 h 391430"/>
                <a:gd name="connsiteX19" fmla="*/ 238981 w 350862"/>
                <a:gd name="connsiteY19" fmla="*/ 364590 h 391430"/>
                <a:gd name="connsiteX20" fmla="*/ 237709 w 350862"/>
                <a:gd name="connsiteY20" fmla="*/ 222973 h 391430"/>
                <a:gd name="connsiteX21" fmla="*/ 237709 w 350862"/>
                <a:gd name="connsiteY21" fmla="*/ 209816 h 391430"/>
                <a:gd name="connsiteX22" fmla="*/ 128810 w 350862"/>
                <a:gd name="connsiteY22" fmla="*/ 209816 h 391430"/>
                <a:gd name="connsiteX23" fmla="*/ 205824 w 350862"/>
                <a:gd name="connsiteY23" fmla="*/ 286830 h 391430"/>
                <a:gd name="connsiteX24" fmla="*/ 215035 w 350862"/>
                <a:gd name="connsiteY24" fmla="*/ 277663 h 391430"/>
                <a:gd name="connsiteX25" fmla="*/ 215035 w 350862"/>
                <a:gd name="connsiteY25" fmla="*/ 314636 h 391430"/>
                <a:gd name="connsiteX26" fmla="*/ 178019 w 350862"/>
                <a:gd name="connsiteY26" fmla="*/ 314636 h 391430"/>
                <a:gd name="connsiteX27" fmla="*/ 187229 w 350862"/>
                <a:gd name="connsiteY27" fmla="*/ 305469 h 391430"/>
                <a:gd name="connsiteX28" fmla="*/ 87716 w 350862"/>
                <a:gd name="connsiteY28" fmla="*/ 206131 h 391430"/>
                <a:gd name="connsiteX29" fmla="*/ 86049 w 350862"/>
                <a:gd name="connsiteY29" fmla="*/ 204114 h 391430"/>
                <a:gd name="connsiteX30" fmla="*/ 85567 w 350862"/>
                <a:gd name="connsiteY30" fmla="*/ 203149 h 391430"/>
                <a:gd name="connsiteX31" fmla="*/ 84865 w 350862"/>
                <a:gd name="connsiteY31" fmla="*/ 201833 h 391430"/>
                <a:gd name="connsiteX32" fmla="*/ 84470 w 350862"/>
                <a:gd name="connsiteY32" fmla="*/ 200518 h 391430"/>
                <a:gd name="connsiteX33" fmla="*/ 84119 w 350862"/>
                <a:gd name="connsiteY33" fmla="*/ 199377 h 391430"/>
                <a:gd name="connsiteX34" fmla="*/ 84119 w 350862"/>
                <a:gd name="connsiteY34" fmla="*/ 194246 h 391430"/>
                <a:gd name="connsiteX35" fmla="*/ 84470 w 350862"/>
                <a:gd name="connsiteY35" fmla="*/ 193106 h 391430"/>
                <a:gd name="connsiteX36" fmla="*/ 84865 w 350862"/>
                <a:gd name="connsiteY36" fmla="*/ 191790 h 391430"/>
                <a:gd name="connsiteX37" fmla="*/ 85567 w 350862"/>
                <a:gd name="connsiteY37" fmla="*/ 190474 h 391430"/>
                <a:gd name="connsiteX38" fmla="*/ 86049 w 350862"/>
                <a:gd name="connsiteY38" fmla="*/ 189509 h 391430"/>
                <a:gd name="connsiteX39" fmla="*/ 87716 w 350862"/>
                <a:gd name="connsiteY39" fmla="*/ 187492 h 391430"/>
                <a:gd name="connsiteX40" fmla="*/ 187185 w 350862"/>
                <a:gd name="connsiteY40" fmla="*/ 88023 h 391430"/>
                <a:gd name="connsiteX41" fmla="*/ 178019 w 350862"/>
                <a:gd name="connsiteY41" fmla="*/ 78944 h 391430"/>
                <a:gd name="connsiteX42" fmla="*/ 214903 w 350862"/>
                <a:gd name="connsiteY42" fmla="*/ 78944 h 391430"/>
                <a:gd name="connsiteX43" fmla="*/ 214903 w 350862"/>
                <a:gd name="connsiteY43" fmla="*/ 115916 h 391430"/>
                <a:gd name="connsiteX44" fmla="*/ 205693 w 350862"/>
                <a:gd name="connsiteY44" fmla="*/ 106750 h 391430"/>
                <a:gd name="connsiteX45" fmla="*/ 128810 w 350862"/>
                <a:gd name="connsiteY45" fmla="*/ 183632 h 391430"/>
                <a:gd name="connsiteX46" fmla="*/ 237709 w 350862"/>
                <a:gd name="connsiteY46" fmla="*/ 183632 h 391430"/>
                <a:gd name="connsiteX47" fmla="*/ 237709 w 350862"/>
                <a:gd name="connsiteY47" fmla="*/ 170475 h 391430"/>
                <a:gd name="connsiteX48" fmla="*/ 264024 w 350862"/>
                <a:gd name="connsiteY48" fmla="*/ 196790 h 391430"/>
                <a:gd name="connsiteX49" fmla="*/ 296128 w 350862"/>
                <a:gd name="connsiteY49" fmla="*/ 218587 h 391430"/>
                <a:gd name="connsiteX50" fmla="*/ 274199 w 350862"/>
                <a:gd name="connsiteY50" fmla="*/ 196658 h 391430"/>
                <a:gd name="connsiteX51" fmla="*/ 296128 w 350862"/>
                <a:gd name="connsiteY51" fmla="*/ 174729 h 391430"/>
                <a:gd name="connsiteX52" fmla="*/ 318057 w 350862"/>
                <a:gd name="connsiteY52" fmla="*/ 196658 h 391430"/>
                <a:gd name="connsiteX53" fmla="*/ 296128 w 350862"/>
                <a:gd name="connsiteY53" fmla="*/ 218587 h 39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0862" h="391430">
                  <a:moveTo>
                    <a:pt x="0" y="0"/>
                  </a:moveTo>
                  <a:lnTo>
                    <a:pt x="0" y="391431"/>
                  </a:lnTo>
                  <a:lnTo>
                    <a:pt x="350862" y="391431"/>
                  </a:lnTo>
                  <a:lnTo>
                    <a:pt x="350862" y="0"/>
                  </a:lnTo>
                  <a:close/>
                  <a:moveTo>
                    <a:pt x="238981" y="26885"/>
                  </a:moveTo>
                  <a:cubicBezTo>
                    <a:pt x="251090" y="26885"/>
                    <a:pt x="260910" y="36703"/>
                    <a:pt x="260910" y="48814"/>
                  </a:cubicBezTo>
                  <a:cubicBezTo>
                    <a:pt x="260910" y="60925"/>
                    <a:pt x="251090" y="70743"/>
                    <a:pt x="238981" y="70743"/>
                  </a:cubicBezTo>
                  <a:cubicBezTo>
                    <a:pt x="226872" y="70743"/>
                    <a:pt x="217052" y="60925"/>
                    <a:pt x="217052" y="48814"/>
                  </a:cubicBezTo>
                  <a:cubicBezTo>
                    <a:pt x="217052" y="36703"/>
                    <a:pt x="226872" y="26885"/>
                    <a:pt x="238981" y="26885"/>
                  </a:cubicBezTo>
                  <a:close/>
                  <a:moveTo>
                    <a:pt x="54778" y="218587"/>
                  </a:moveTo>
                  <a:cubicBezTo>
                    <a:pt x="42669" y="218587"/>
                    <a:pt x="32849" y="208769"/>
                    <a:pt x="32849" y="196658"/>
                  </a:cubicBezTo>
                  <a:cubicBezTo>
                    <a:pt x="32849" y="184547"/>
                    <a:pt x="42669" y="174729"/>
                    <a:pt x="54778" y="174729"/>
                  </a:cubicBezTo>
                  <a:cubicBezTo>
                    <a:pt x="66887" y="174729"/>
                    <a:pt x="76707" y="184547"/>
                    <a:pt x="76707" y="196658"/>
                  </a:cubicBezTo>
                  <a:cubicBezTo>
                    <a:pt x="76707" y="208769"/>
                    <a:pt x="66887" y="218587"/>
                    <a:pt x="54778" y="218587"/>
                  </a:cubicBezTo>
                  <a:cubicBezTo>
                    <a:pt x="54765" y="218587"/>
                    <a:pt x="54748" y="218587"/>
                    <a:pt x="54735" y="218587"/>
                  </a:cubicBezTo>
                  <a:close/>
                  <a:moveTo>
                    <a:pt x="238981" y="364590"/>
                  </a:moveTo>
                  <a:cubicBezTo>
                    <a:pt x="226872" y="364590"/>
                    <a:pt x="217052" y="354770"/>
                    <a:pt x="217052" y="342661"/>
                  </a:cubicBezTo>
                  <a:cubicBezTo>
                    <a:pt x="217052" y="330550"/>
                    <a:pt x="226872" y="320732"/>
                    <a:pt x="238981" y="320732"/>
                  </a:cubicBezTo>
                  <a:cubicBezTo>
                    <a:pt x="251090" y="320732"/>
                    <a:pt x="260910" y="330550"/>
                    <a:pt x="260910" y="342661"/>
                  </a:cubicBezTo>
                  <a:cubicBezTo>
                    <a:pt x="260910" y="354770"/>
                    <a:pt x="251090" y="364590"/>
                    <a:pt x="238981" y="364590"/>
                  </a:cubicBezTo>
                  <a:close/>
                  <a:moveTo>
                    <a:pt x="237709" y="222973"/>
                  </a:moveTo>
                  <a:lnTo>
                    <a:pt x="237709" y="209816"/>
                  </a:lnTo>
                  <a:lnTo>
                    <a:pt x="128810" y="209816"/>
                  </a:lnTo>
                  <a:lnTo>
                    <a:pt x="205824" y="286830"/>
                  </a:lnTo>
                  <a:lnTo>
                    <a:pt x="215035" y="277663"/>
                  </a:lnTo>
                  <a:lnTo>
                    <a:pt x="215035" y="314636"/>
                  </a:lnTo>
                  <a:lnTo>
                    <a:pt x="178019" y="314636"/>
                  </a:lnTo>
                  <a:lnTo>
                    <a:pt x="187229" y="305469"/>
                  </a:lnTo>
                  <a:lnTo>
                    <a:pt x="87716" y="206131"/>
                  </a:lnTo>
                  <a:cubicBezTo>
                    <a:pt x="87102" y="205510"/>
                    <a:pt x="86545" y="204835"/>
                    <a:pt x="86049" y="204114"/>
                  </a:cubicBezTo>
                  <a:cubicBezTo>
                    <a:pt x="86049" y="203807"/>
                    <a:pt x="85742" y="203456"/>
                    <a:pt x="85567" y="203149"/>
                  </a:cubicBezTo>
                  <a:cubicBezTo>
                    <a:pt x="85290" y="202735"/>
                    <a:pt x="85053" y="202294"/>
                    <a:pt x="84865" y="201833"/>
                  </a:cubicBezTo>
                  <a:cubicBezTo>
                    <a:pt x="84865" y="201395"/>
                    <a:pt x="84602" y="200956"/>
                    <a:pt x="84470" y="200518"/>
                  </a:cubicBezTo>
                  <a:cubicBezTo>
                    <a:pt x="84334" y="200144"/>
                    <a:pt x="84216" y="199763"/>
                    <a:pt x="84119" y="199377"/>
                  </a:cubicBezTo>
                  <a:cubicBezTo>
                    <a:pt x="83768" y="197685"/>
                    <a:pt x="83768" y="195939"/>
                    <a:pt x="84119" y="194246"/>
                  </a:cubicBezTo>
                  <a:cubicBezTo>
                    <a:pt x="84211" y="193858"/>
                    <a:pt x="84325" y="193478"/>
                    <a:pt x="84470" y="193106"/>
                  </a:cubicBezTo>
                  <a:cubicBezTo>
                    <a:pt x="84575" y="192660"/>
                    <a:pt x="84707" y="192220"/>
                    <a:pt x="84865" y="191790"/>
                  </a:cubicBezTo>
                  <a:cubicBezTo>
                    <a:pt x="85053" y="191329"/>
                    <a:pt x="85290" y="190889"/>
                    <a:pt x="85567" y="190474"/>
                  </a:cubicBezTo>
                  <a:cubicBezTo>
                    <a:pt x="85567" y="190167"/>
                    <a:pt x="85874" y="189816"/>
                    <a:pt x="86049" y="189509"/>
                  </a:cubicBezTo>
                  <a:cubicBezTo>
                    <a:pt x="86545" y="188788"/>
                    <a:pt x="87102" y="188113"/>
                    <a:pt x="87716" y="187492"/>
                  </a:cubicBezTo>
                  <a:lnTo>
                    <a:pt x="187185" y="88023"/>
                  </a:lnTo>
                  <a:lnTo>
                    <a:pt x="178019" y="78944"/>
                  </a:lnTo>
                  <a:lnTo>
                    <a:pt x="214903" y="78944"/>
                  </a:lnTo>
                  <a:lnTo>
                    <a:pt x="214903" y="115916"/>
                  </a:lnTo>
                  <a:lnTo>
                    <a:pt x="205693" y="106750"/>
                  </a:lnTo>
                  <a:lnTo>
                    <a:pt x="128810" y="183632"/>
                  </a:lnTo>
                  <a:lnTo>
                    <a:pt x="237709" y="183632"/>
                  </a:lnTo>
                  <a:lnTo>
                    <a:pt x="237709" y="170475"/>
                  </a:lnTo>
                  <a:lnTo>
                    <a:pt x="264024" y="196790"/>
                  </a:lnTo>
                  <a:close/>
                  <a:moveTo>
                    <a:pt x="296128" y="218587"/>
                  </a:moveTo>
                  <a:cubicBezTo>
                    <a:pt x="284018" y="218587"/>
                    <a:pt x="274199" y="208769"/>
                    <a:pt x="274199" y="196658"/>
                  </a:cubicBezTo>
                  <a:cubicBezTo>
                    <a:pt x="274199" y="184547"/>
                    <a:pt x="284018" y="174729"/>
                    <a:pt x="296128" y="174729"/>
                  </a:cubicBezTo>
                  <a:cubicBezTo>
                    <a:pt x="308237" y="174729"/>
                    <a:pt x="318057" y="184547"/>
                    <a:pt x="318057" y="196658"/>
                  </a:cubicBezTo>
                  <a:cubicBezTo>
                    <a:pt x="318057" y="208769"/>
                    <a:pt x="308237" y="218587"/>
                    <a:pt x="296128" y="218587"/>
                  </a:cubicBezTo>
                  <a:close/>
                </a:path>
              </a:pathLst>
            </a:custGeom>
            <a:solidFill>
              <a:schemeClr val="accent6"/>
            </a:solidFill>
            <a:ln w="4366" cap="flat">
              <a:noFill/>
              <a:prstDash val="solid"/>
              <a:miter/>
            </a:ln>
          </p:spPr>
          <p:txBody>
            <a:bodyPr rtlCol="0" anchor="ctr"/>
            <a:lstStyle/>
            <a:p>
              <a:endParaRPr lang="en-US"/>
            </a:p>
          </p:txBody>
        </p:sp>
      </p:grpSp>
    </p:spTree>
    <p:extLst>
      <p:ext uri="{BB962C8B-B14F-4D97-AF65-F5344CB8AC3E}">
        <p14:creationId xmlns:p14="http://schemas.microsoft.com/office/powerpoint/2010/main" val="391284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60BFE-A4DE-4DED-978A-C6F0F0A807FE}"/>
              </a:ext>
            </a:extLst>
          </p:cNvPr>
          <p:cNvSpPr>
            <a:spLocks noGrp="1"/>
          </p:cNvSpPr>
          <p:nvPr>
            <p:ph type="title"/>
          </p:nvPr>
        </p:nvSpPr>
        <p:spPr>
          <a:xfrm>
            <a:off x="202187" y="-306946"/>
            <a:ext cx="10512862" cy="1325218"/>
          </a:xfrm>
        </p:spPr>
        <p:txBody>
          <a:bodyPr/>
          <a:lstStyle/>
          <a:p>
            <a:r>
              <a:rPr lang="en-US"/>
              <a:t>Key Use Cases</a:t>
            </a:r>
          </a:p>
        </p:txBody>
      </p:sp>
      <p:grpSp>
        <p:nvGrpSpPr>
          <p:cNvPr id="193" name="Group 192">
            <a:extLst>
              <a:ext uri="{FF2B5EF4-FFF2-40B4-BE49-F238E27FC236}">
                <a16:creationId xmlns:a16="http://schemas.microsoft.com/office/drawing/2014/main" id="{A0584047-266A-48E9-AB1E-FCB2823B3378}"/>
              </a:ext>
            </a:extLst>
          </p:cNvPr>
          <p:cNvGrpSpPr/>
          <p:nvPr/>
        </p:nvGrpSpPr>
        <p:grpSpPr>
          <a:xfrm>
            <a:off x="7072580" y="2428844"/>
            <a:ext cx="2001756" cy="1386435"/>
            <a:chOff x="7072834" y="2428582"/>
            <a:chExt cx="2002277" cy="1386797"/>
          </a:xfrm>
        </p:grpSpPr>
        <p:sp>
          <p:nvSpPr>
            <p:cNvPr id="42" name="Rectangle 41">
              <a:extLst>
                <a:ext uri="{FF2B5EF4-FFF2-40B4-BE49-F238E27FC236}">
                  <a16:creationId xmlns:a16="http://schemas.microsoft.com/office/drawing/2014/main" id="{F52CD429-C421-47E9-8C20-B23A7593468A}"/>
                </a:ext>
              </a:extLst>
            </p:cNvPr>
            <p:cNvSpPr/>
            <p:nvPr/>
          </p:nvSpPr>
          <p:spPr>
            <a:xfrm>
              <a:off x="7072834" y="2873587"/>
              <a:ext cx="1653343" cy="76493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44" name="Graphic 4">
              <a:extLst>
                <a:ext uri="{FF2B5EF4-FFF2-40B4-BE49-F238E27FC236}">
                  <a16:creationId xmlns:a16="http://schemas.microsoft.com/office/drawing/2014/main" id="{0F58197A-2EB9-42C0-8CE2-29BEA9B6D449}"/>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3257" y="3129016"/>
              <a:ext cx="531249" cy="531249"/>
            </a:xfrm>
            <a:prstGeom prst="rect">
              <a:avLst/>
            </a:prstGeom>
          </p:spPr>
        </p:pic>
        <p:pic>
          <p:nvPicPr>
            <p:cNvPr id="3" name="Graphic 2">
              <a:extLst>
                <a:ext uri="{FF2B5EF4-FFF2-40B4-BE49-F238E27FC236}">
                  <a16:creationId xmlns:a16="http://schemas.microsoft.com/office/drawing/2014/main" id="{16623B86-E3F6-4AD0-A697-4AC1C12D42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77242" y="2428582"/>
              <a:ext cx="697869" cy="697869"/>
            </a:xfrm>
            <a:prstGeom prst="rect">
              <a:avLst/>
            </a:prstGeom>
          </p:spPr>
        </p:pic>
        <p:sp>
          <p:nvSpPr>
            <p:cNvPr id="9" name="TextBox 8">
              <a:extLst>
                <a:ext uri="{FF2B5EF4-FFF2-40B4-BE49-F238E27FC236}">
                  <a16:creationId xmlns:a16="http://schemas.microsoft.com/office/drawing/2014/main" id="{CF95C073-B99A-4275-872D-0B7C3AD79903}"/>
                </a:ext>
              </a:extLst>
            </p:cNvPr>
            <p:cNvSpPr txBox="1"/>
            <p:nvPr/>
          </p:nvSpPr>
          <p:spPr>
            <a:xfrm>
              <a:off x="7779816" y="3599879"/>
              <a:ext cx="1121907" cy="215500"/>
            </a:xfrm>
            <a:prstGeom prst="rect">
              <a:avLst/>
            </a:prstGeom>
            <a:noFill/>
          </p:spPr>
          <p:txBody>
            <a:bodyPr wrap="square">
              <a:spAutoFit/>
            </a:bodyPr>
            <a:lstStyle/>
            <a:p>
              <a:r>
                <a:rPr lang="en-US" sz="800" b="1"/>
                <a:t>Virtual WAN Hub 1</a:t>
              </a:r>
              <a:endParaRPr lang="en-US" sz="800" b="1">
                <a:cs typeface="Calibri"/>
              </a:endParaRPr>
            </a:p>
          </p:txBody>
        </p:sp>
      </p:grpSp>
      <p:grpSp>
        <p:nvGrpSpPr>
          <p:cNvPr id="195" name="Group 194">
            <a:extLst>
              <a:ext uri="{FF2B5EF4-FFF2-40B4-BE49-F238E27FC236}">
                <a16:creationId xmlns:a16="http://schemas.microsoft.com/office/drawing/2014/main" id="{22169102-3ADE-4750-9DC0-2809A9D0892F}"/>
              </a:ext>
            </a:extLst>
          </p:cNvPr>
          <p:cNvGrpSpPr/>
          <p:nvPr/>
        </p:nvGrpSpPr>
        <p:grpSpPr>
          <a:xfrm>
            <a:off x="6604719" y="3585496"/>
            <a:ext cx="1174661" cy="1313623"/>
            <a:chOff x="6604850" y="3585535"/>
            <a:chExt cx="1174967" cy="1313965"/>
          </a:xfrm>
        </p:grpSpPr>
        <p:pic>
          <p:nvPicPr>
            <p:cNvPr id="10" name="Graphic 9">
              <a:extLst>
                <a:ext uri="{FF2B5EF4-FFF2-40B4-BE49-F238E27FC236}">
                  <a16:creationId xmlns:a16="http://schemas.microsoft.com/office/drawing/2014/main" id="{A7133ED7-8684-44C6-94F1-F8E8F9F0861F}"/>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auto">
            <a:xfrm>
              <a:off x="6861104" y="4123103"/>
              <a:ext cx="292161" cy="292161"/>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67" name="Graphic 66">
              <a:extLst>
                <a:ext uri="{FF2B5EF4-FFF2-40B4-BE49-F238E27FC236}">
                  <a16:creationId xmlns:a16="http://schemas.microsoft.com/office/drawing/2014/main" id="{40C353F4-EB8C-4BA7-86DF-37CE2C6A67F6}"/>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auto">
            <a:xfrm>
              <a:off x="7487656" y="4129580"/>
              <a:ext cx="292161" cy="292161"/>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cxnSp>
          <p:nvCxnSpPr>
            <p:cNvPr id="72" name="Straight Connector 71">
              <a:extLst>
                <a:ext uri="{FF2B5EF4-FFF2-40B4-BE49-F238E27FC236}">
                  <a16:creationId xmlns:a16="http://schemas.microsoft.com/office/drawing/2014/main" id="{57BC4102-4157-4A52-87DE-2C4028FD0C78}"/>
                </a:ext>
              </a:extLst>
            </p:cNvPr>
            <p:cNvCxnSpPr>
              <a:cxnSpLocks/>
            </p:cNvCxnSpPr>
            <p:nvPr/>
          </p:nvCxnSpPr>
          <p:spPr>
            <a:xfrm flipV="1">
              <a:off x="7123687" y="3638525"/>
              <a:ext cx="331961" cy="49105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A1F620C-DE73-47F4-AE38-FB9FF56D808D}"/>
                </a:ext>
              </a:extLst>
            </p:cNvPr>
            <p:cNvCxnSpPr>
              <a:cxnSpLocks/>
            </p:cNvCxnSpPr>
            <p:nvPr/>
          </p:nvCxnSpPr>
          <p:spPr>
            <a:xfrm flipV="1">
              <a:off x="7642762" y="3585535"/>
              <a:ext cx="0" cy="474428"/>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B5A3948-1399-4279-9E4A-003641EB2813}"/>
                </a:ext>
              </a:extLst>
            </p:cNvPr>
            <p:cNvCxnSpPr>
              <a:cxnSpLocks/>
            </p:cNvCxnSpPr>
            <p:nvPr/>
          </p:nvCxnSpPr>
          <p:spPr>
            <a:xfrm flipV="1">
              <a:off x="7642762" y="4425072"/>
              <a:ext cx="0" cy="474428"/>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1826D49-7C43-4CB3-A3C6-548B381E34BD}"/>
                </a:ext>
              </a:extLst>
            </p:cNvPr>
            <p:cNvCxnSpPr>
              <a:cxnSpLocks/>
            </p:cNvCxnSpPr>
            <p:nvPr/>
          </p:nvCxnSpPr>
          <p:spPr>
            <a:xfrm flipV="1">
              <a:off x="6604850" y="4372983"/>
              <a:ext cx="331962" cy="465158"/>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94" name="Group 193">
            <a:extLst>
              <a:ext uri="{FF2B5EF4-FFF2-40B4-BE49-F238E27FC236}">
                <a16:creationId xmlns:a16="http://schemas.microsoft.com/office/drawing/2014/main" id="{1439C0BC-2893-48C2-B1D9-7D9C0B32950E}"/>
              </a:ext>
            </a:extLst>
          </p:cNvPr>
          <p:cNvGrpSpPr/>
          <p:nvPr/>
        </p:nvGrpSpPr>
        <p:grpSpPr>
          <a:xfrm>
            <a:off x="5417244" y="4824695"/>
            <a:ext cx="3620660" cy="1465390"/>
            <a:chOff x="5417067" y="4825058"/>
            <a:chExt cx="3621603" cy="1465772"/>
          </a:xfrm>
        </p:grpSpPr>
        <p:pic>
          <p:nvPicPr>
            <p:cNvPr id="14" name="Graphic 13">
              <a:extLst>
                <a:ext uri="{FF2B5EF4-FFF2-40B4-BE49-F238E27FC236}">
                  <a16:creationId xmlns:a16="http://schemas.microsoft.com/office/drawing/2014/main" id="{E79DB606-7213-054D-9E17-54F3F82AABAA}"/>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auto">
            <a:xfrm>
              <a:off x="5971909" y="4889090"/>
              <a:ext cx="990794" cy="990794"/>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5" name="Graphic 4">
              <a:extLst>
                <a:ext uri="{FF2B5EF4-FFF2-40B4-BE49-F238E27FC236}">
                  <a16:creationId xmlns:a16="http://schemas.microsoft.com/office/drawing/2014/main" id="{AD9073A0-80B4-4EE8-A45A-42FAA2D08A39}"/>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bwMode="auto">
            <a:xfrm>
              <a:off x="7562960" y="4969383"/>
              <a:ext cx="887310" cy="887310"/>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8" name="Graphic 7">
              <a:extLst>
                <a:ext uri="{FF2B5EF4-FFF2-40B4-BE49-F238E27FC236}">
                  <a16:creationId xmlns:a16="http://schemas.microsoft.com/office/drawing/2014/main" id="{9F2A093C-3B6E-46AE-9573-F6A2D8E0F589}"/>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bwMode="auto">
            <a:xfrm>
              <a:off x="6433592" y="4825058"/>
              <a:ext cx="486909" cy="486909"/>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64" name="Graphic 63">
              <a:extLst>
                <a:ext uri="{FF2B5EF4-FFF2-40B4-BE49-F238E27FC236}">
                  <a16:creationId xmlns:a16="http://schemas.microsoft.com/office/drawing/2014/main" id="{53102DD5-20D7-4DD7-9E61-34384671EC5D}"/>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bwMode="auto">
            <a:xfrm>
              <a:off x="7399307" y="4839644"/>
              <a:ext cx="486909" cy="486909"/>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sp>
          <p:nvSpPr>
            <p:cNvPr id="106" name="TextBox 105">
              <a:extLst>
                <a:ext uri="{FF2B5EF4-FFF2-40B4-BE49-F238E27FC236}">
                  <a16:creationId xmlns:a16="http://schemas.microsoft.com/office/drawing/2014/main" id="{1DE77184-24BF-4067-A678-150ED5883AC7}"/>
                </a:ext>
              </a:extLst>
            </p:cNvPr>
            <p:cNvSpPr txBox="1"/>
            <p:nvPr/>
          </p:nvSpPr>
          <p:spPr>
            <a:xfrm>
              <a:off x="5417067" y="5829165"/>
              <a:ext cx="1930731" cy="461665"/>
            </a:xfrm>
            <a:prstGeom prst="rect">
              <a:avLst/>
            </a:prstGeom>
            <a:noFill/>
          </p:spPr>
          <p:txBody>
            <a:bodyPr wrap="square">
              <a:spAutoFit/>
            </a:bodyPr>
            <a:lstStyle/>
            <a:p>
              <a:pPr algn="ctr"/>
              <a:r>
                <a:rPr lang="en-US" sz="1200" b="1"/>
                <a:t>Branch Location 1</a:t>
              </a:r>
            </a:p>
            <a:p>
              <a:pPr algn="ctr"/>
              <a:r>
                <a:rPr lang="en-US" sz="1200" b="1"/>
                <a:t>With FortiGate</a:t>
              </a:r>
            </a:p>
          </p:txBody>
        </p:sp>
        <p:sp>
          <p:nvSpPr>
            <p:cNvPr id="107" name="TextBox 106">
              <a:extLst>
                <a:ext uri="{FF2B5EF4-FFF2-40B4-BE49-F238E27FC236}">
                  <a16:creationId xmlns:a16="http://schemas.microsoft.com/office/drawing/2014/main" id="{F35555E1-753D-4A24-9A32-56D6DF52D5D6}"/>
                </a:ext>
              </a:extLst>
            </p:cNvPr>
            <p:cNvSpPr txBox="1"/>
            <p:nvPr/>
          </p:nvSpPr>
          <p:spPr>
            <a:xfrm>
              <a:off x="7007346" y="5799545"/>
              <a:ext cx="2031324" cy="461665"/>
            </a:xfrm>
            <a:prstGeom prst="rect">
              <a:avLst/>
            </a:prstGeom>
            <a:noFill/>
          </p:spPr>
          <p:txBody>
            <a:bodyPr wrap="square">
              <a:spAutoFit/>
            </a:bodyPr>
            <a:lstStyle/>
            <a:p>
              <a:pPr algn="ctr"/>
              <a:r>
                <a:rPr lang="en-US" sz="1200" b="1"/>
                <a:t>Branch Location 2</a:t>
              </a:r>
            </a:p>
            <a:p>
              <a:pPr algn="ctr"/>
              <a:r>
                <a:rPr lang="en-US" sz="1200" b="1"/>
                <a:t>With FortiGate</a:t>
              </a:r>
            </a:p>
          </p:txBody>
        </p:sp>
      </p:grpSp>
      <p:grpSp>
        <p:nvGrpSpPr>
          <p:cNvPr id="214" name="Group 213">
            <a:extLst>
              <a:ext uri="{FF2B5EF4-FFF2-40B4-BE49-F238E27FC236}">
                <a16:creationId xmlns:a16="http://schemas.microsoft.com/office/drawing/2014/main" id="{CF3B8A5A-4FA5-4CC0-AF76-227B94875194}"/>
              </a:ext>
            </a:extLst>
          </p:cNvPr>
          <p:cNvGrpSpPr/>
          <p:nvPr/>
        </p:nvGrpSpPr>
        <p:grpSpPr>
          <a:xfrm>
            <a:off x="8633385" y="832273"/>
            <a:ext cx="8377728" cy="5457813"/>
            <a:chOff x="8634046" y="831595"/>
            <a:chExt cx="8379911" cy="5459235"/>
          </a:xfrm>
        </p:grpSpPr>
        <p:cxnSp>
          <p:nvCxnSpPr>
            <p:cNvPr id="92" name="Straight Connector 91">
              <a:extLst>
                <a:ext uri="{FF2B5EF4-FFF2-40B4-BE49-F238E27FC236}">
                  <a16:creationId xmlns:a16="http://schemas.microsoft.com/office/drawing/2014/main" id="{77BA0303-FEEE-4D61-857A-D714BA883A25}"/>
                </a:ext>
              </a:extLst>
            </p:cNvPr>
            <p:cNvCxnSpPr>
              <a:cxnSpLocks/>
            </p:cNvCxnSpPr>
            <p:nvPr/>
          </p:nvCxnSpPr>
          <p:spPr>
            <a:xfrm flipV="1">
              <a:off x="10434819" y="3649228"/>
              <a:ext cx="394158" cy="47387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D91D49BB-84FA-431F-B133-0D8B805DB3AA}"/>
                </a:ext>
              </a:extLst>
            </p:cNvPr>
            <p:cNvGrpSpPr/>
            <p:nvPr/>
          </p:nvGrpSpPr>
          <p:grpSpPr>
            <a:xfrm>
              <a:off x="8634046" y="831595"/>
              <a:ext cx="8379911" cy="5459235"/>
              <a:chOff x="8634046" y="831595"/>
              <a:chExt cx="8379911" cy="5459235"/>
            </a:xfrm>
          </p:grpSpPr>
          <p:grpSp>
            <p:nvGrpSpPr>
              <p:cNvPr id="53" name="Group 52">
                <a:extLst>
                  <a:ext uri="{FF2B5EF4-FFF2-40B4-BE49-F238E27FC236}">
                    <a16:creationId xmlns:a16="http://schemas.microsoft.com/office/drawing/2014/main" id="{B8716177-34E5-4EBF-A38A-5F89EFD4C559}"/>
                  </a:ext>
                </a:extLst>
              </p:cNvPr>
              <p:cNvGrpSpPr/>
              <p:nvPr/>
            </p:nvGrpSpPr>
            <p:grpSpPr>
              <a:xfrm>
                <a:off x="9199168" y="2876757"/>
                <a:ext cx="2378767" cy="3054869"/>
                <a:chOff x="4513546" y="3351469"/>
                <a:chExt cx="2378767" cy="3054869"/>
              </a:xfrm>
            </p:grpSpPr>
            <p:pic>
              <p:nvPicPr>
                <p:cNvPr id="54" name="Graphic 53">
                  <a:extLst>
                    <a:ext uri="{FF2B5EF4-FFF2-40B4-BE49-F238E27FC236}">
                      <a16:creationId xmlns:a16="http://schemas.microsoft.com/office/drawing/2014/main" id="{212A85CB-884D-4820-9392-DDF5CAE7442D}"/>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auto">
                <a:xfrm>
                  <a:off x="4513546" y="5415544"/>
                  <a:ext cx="990794" cy="990794"/>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sp>
              <p:nvSpPr>
                <p:cNvPr id="56" name="Rectangle 55">
                  <a:extLst>
                    <a:ext uri="{FF2B5EF4-FFF2-40B4-BE49-F238E27FC236}">
                      <a16:creationId xmlns:a16="http://schemas.microsoft.com/office/drawing/2014/main" id="{A26BFCBC-0C3F-46EC-B691-EA67FAE9BFE0}"/>
                    </a:ext>
                  </a:extLst>
                </p:cNvPr>
                <p:cNvSpPr/>
                <p:nvPr/>
              </p:nvSpPr>
              <p:spPr>
                <a:xfrm>
                  <a:off x="5238970" y="3351469"/>
                  <a:ext cx="1653343" cy="76493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57" name="Graphic 4">
                  <a:extLst>
                    <a:ext uri="{FF2B5EF4-FFF2-40B4-BE49-F238E27FC236}">
                      <a16:creationId xmlns:a16="http://schemas.microsoft.com/office/drawing/2014/main" id="{77FBCE4E-AB4C-450A-BF7B-7F076A48ECE5}"/>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5641" y="3620663"/>
                  <a:ext cx="531249" cy="531249"/>
                </a:xfrm>
                <a:prstGeom prst="rect">
                  <a:avLst/>
                </a:prstGeom>
              </p:spPr>
            </p:pic>
          </p:grpSp>
          <p:pic>
            <p:nvPicPr>
              <p:cNvPr id="58" name="Graphic 57">
                <a:extLst>
                  <a:ext uri="{FF2B5EF4-FFF2-40B4-BE49-F238E27FC236}">
                    <a16:creationId xmlns:a16="http://schemas.microsoft.com/office/drawing/2014/main" id="{73C58165-1618-4038-AA00-4CAB80F612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28302" y="2603311"/>
                <a:ext cx="697869" cy="697869"/>
              </a:xfrm>
              <a:prstGeom prst="rect">
                <a:avLst/>
              </a:prstGeom>
            </p:spPr>
          </p:pic>
          <p:pic>
            <p:nvPicPr>
              <p:cNvPr id="59" name="Graphic 58">
                <a:extLst>
                  <a:ext uri="{FF2B5EF4-FFF2-40B4-BE49-F238E27FC236}">
                    <a16:creationId xmlns:a16="http://schemas.microsoft.com/office/drawing/2014/main" id="{97417B81-4E10-4F1C-865C-BB169821F06A}"/>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bwMode="auto">
              <a:xfrm>
                <a:off x="10897670" y="5015744"/>
                <a:ext cx="887310" cy="887310"/>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sp>
            <p:nvSpPr>
              <p:cNvPr id="63" name="TextBox 62">
                <a:extLst>
                  <a:ext uri="{FF2B5EF4-FFF2-40B4-BE49-F238E27FC236}">
                    <a16:creationId xmlns:a16="http://schemas.microsoft.com/office/drawing/2014/main" id="{CD7A116E-DB9B-4D25-93C9-85D6CC3DB0B6}"/>
                  </a:ext>
                </a:extLst>
              </p:cNvPr>
              <p:cNvSpPr txBox="1"/>
              <p:nvPr/>
            </p:nvSpPr>
            <p:spPr>
              <a:xfrm>
                <a:off x="9695769" y="3612172"/>
                <a:ext cx="7318188" cy="215444"/>
              </a:xfrm>
              <a:prstGeom prst="rect">
                <a:avLst/>
              </a:prstGeom>
              <a:noFill/>
            </p:spPr>
            <p:txBody>
              <a:bodyPr wrap="square">
                <a:spAutoFit/>
              </a:bodyPr>
              <a:lstStyle/>
              <a:p>
                <a:r>
                  <a:rPr lang="en-US" sz="800" b="1"/>
                  <a:t>Virtual WAN Hub 2</a:t>
                </a:r>
                <a:endParaRPr lang="en-US" sz="800" b="1">
                  <a:cs typeface="Calibri"/>
                </a:endParaRPr>
              </a:p>
            </p:txBody>
          </p:sp>
          <p:pic>
            <p:nvPicPr>
              <p:cNvPr id="65" name="Graphic 64">
                <a:extLst>
                  <a:ext uri="{FF2B5EF4-FFF2-40B4-BE49-F238E27FC236}">
                    <a16:creationId xmlns:a16="http://schemas.microsoft.com/office/drawing/2014/main" id="{C48CC34C-4312-4911-A2DD-323EDEE60F3E}"/>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bwMode="auto">
              <a:xfrm>
                <a:off x="9602868" y="4749119"/>
                <a:ext cx="486909" cy="486909"/>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94" name="Graphic 93">
                <a:extLst>
                  <a:ext uri="{FF2B5EF4-FFF2-40B4-BE49-F238E27FC236}">
                    <a16:creationId xmlns:a16="http://schemas.microsoft.com/office/drawing/2014/main" id="{C2781C42-ECDD-4E6F-B253-7D9FF31DA671}"/>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auto">
              <a:xfrm>
                <a:off x="10182825" y="4100292"/>
                <a:ext cx="292161" cy="292161"/>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cxnSp>
            <p:nvCxnSpPr>
              <p:cNvPr id="101" name="Straight Connector 100">
                <a:extLst>
                  <a:ext uri="{FF2B5EF4-FFF2-40B4-BE49-F238E27FC236}">
                    <a16:creationId xmlns:a16="http://schemas.microsoft.com/office/drawing/2014/main" id="{D513E97A-9395-44A0-8993-BC6D57E3B7C8}"/>
                  </a:ext>
                </a:extLst>
              </p:cNvPr>
              <p:cNvCxnSpPr>
                <a:cxnSpLocks/>
              </p:cNvCxnSpPr>
              <p:nvPr/>
            </p:nvCxnSpPr>
            <p:spPr>
              <a:xfrm flipH="1" flipV="1">
                <a:off x="11105254" y="3658521"/>
                <a:ext cx="14709" cy="610662"/>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33" name="Graphic 32">
                <a:extLst>
                  <a:ext uri="{FF2B5EF4-FFF2-40B4-BE49-F238E27FC236}">
                    <a16:creationId xmlns:a16="http://schemas.microsoft.com/office/drawing/2014/main" id="{21F63F81-BE6F-4229-8B9E-8AD34437C19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006926" y="4286790"/>
                <a:ext cx="292161" cy="292161"/>
              </a:xfrm>
              <a:prstGeom prst="rect">
                <a:avLst/>
              </a:prstGeom>
            </p:spPr>
          </p:pic>
          <p:cxnSp>
            <p:nvCxnSpPr>
              <p:cNvPr id="105" name="Straight Connector 104">
                <a:extLst>
                  <a:ext uri="{FF2B5EF4-FFF2-40B4-BE49-F238E27FC236}">
                    <a16:creationId xmlns:a16="http://schemas.microsoft.com/office/drawing/2014/main" id="{75F67C1B-3308-462A-9336-7EFF1D9F686B}"/>
                  </a:ext>
                </a:extLst>
              </p:cNvPr>
              <p:cNvCxnSpPr>
                <a:cxnSpLocks/>
              </p:cNvCxnSpPr>
              <p:nvPr/>
            </p:nvCxnSpPr>
            <p:spPr>
              <a:xfrm flipH="1" flipV="1">
                <a:off x="11157798" y="4596801"/>
                <a:ext cx="14709" cy="610662"/>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DA1F998F-5025-4FE7-8335-529BF2883C27}"/>
                  </a:ext>
                </a:extLst>
              </p:cNvPr>
              <p:cNvSpPr txBox="1"/>
              <p:nvPr/>
            </p:nvSpPr>
            <p:spPr>
              <a:xfrm>
                <a:off x="8634046" y="5829165"/>
                <a:ext cx="1968754" cy="461665"/>
              </a:xfrm>
              <a:prstGeom prst="rect">
                <a:avLst/>
              </a:prstGeom>
              <a:noFill/>
            </p:spPr>
            <p:txBody>
              <a:bodyPr wrap="square">
                <a:spAutoFit/>
              </a:bodyPr>
              <a:lstStyle/>
              <a:p>
                <a:pPr algn="ctr"/>
                <a:r>
                  <a:rPr lang="en-US" sz="1200" b="1"/>
                  <a:t>Branch Location 3</a:t>
                </a:r>
              </a:p>
              <a:p>
                <a:pPr algn="ctr"/>
                <a:r>
                  <a:rPr lang="en-US" sz="1200" b="1"/>
                  <a:t>With FortiGate</a:t>
                </a:r>
              </a:p>
            </p:txBody>
          </p:sp>
          <p:sp>
            <p:nvSpPr>
              <p:cNvPr id="109" name="TextBox 108">
                <a:extLst>
                  <a:ext uri="{FF2B5EF4-FFF2-40B4-BE49-F238E27FC236}">
                    <a16:creationId xmlns:a16="http://schemas.microsoft.com/office/drawing/2014/main" id="{92E6EF61-2ECD-47F3-AAC0-0F8BC2FB4862}"/>
                  </a:ext>
                </a:extLst>
              </p:cNvPr>
              <p:cNvSpPr txBox="1"/>
              <p:nvPr/>
            </p:nvSpPr>
            <p:spPr>
              <a:xfrm>
                <a:off x="10276911" y="5829165"/>
                <a:ext cx="2031324" cy="461665"/>
              </a:xfrm>
              <a:prstGeom prst="rect">
                <a:avLst/>
              </a:prstGeom>
              <a:noFill/>
            </p:spPr>
            <p:txBody>
              <a:bodyPr wrap="square">
                <a:spAutoFit/>
              </a:bodyPr>
              <a:lstStyle/>
              <a:p>
                <a:pPr algn="ctr"/>
                <a:r>
                  <a:rPr lang="en-US" sz="1200" b="1"/>
                  <a:t>Branch Location 4</a:t>
                </a:r>
              </a:p>
              <a:p>
                <a:pPr algn="ctr"/>
                <a:r>
                  <a:rPr lang="en-US" sz="1200" b="1"/>
                  <a:t>With ExpressRoute</a:t>
                </a:r>
              </a:p>
            </p:txBody>
          </p:sp>
          <p:cxnSp>
            <p:nvCxnSpPr>
              <p:cNvPr id="113" name="Straight Connector 112">
                <a:extLst>
                  <a:ext uri="{FF2B5EF4-FFF2-40B4-BE49-F238E27FC236}">
                    <a16:creationId xmlns:a16="http://schemas.microsoft.com/office/drawing/2014/main" id="{53A0611B-A3C1-4708-95B5-41DDF9CCD331}"/>
                  </a:ext>
                </a:extLst>
              </p:cNvPr>
              <p:cNvCxnSpPr>
                <a:cxnSpLocks/>
                <a:stCxn id="42" idx="3"/>
                <a:endCxn id="56" idx="1"/>
              </p:cNvCxnSpPr>
              <p:nvPr/>
            </p:nvCxnSpPr>
            <p:spPr>
              <a:xfrm>
                <a:off x="8726177" y="3256056"/>
                <a:ext cx="1198415" cy="317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B485652-24C5-463F-8B6A-FBB32FCCD10B}"/>
                  </a:ext>
                </a:extLst>
              </p:cNvPr>
              <p:cNvCxnSpPr>
                <a:cxnSpLocks/>
              </p:cNvCxnSpPr>
              <p:nvPr/>
            </p:nvCxnSpPr>
            <p:spPr>
              <a:xfrm flipV="1">
                <a:off x="9892698" y="4311659"/>
                <a:ext cx="394158" cy="47387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466C767-627F-4A28-96D4-7F9C3427030A}"/>
                  </a:ext>
                </a:extLst>
              </p:cNvPr>
              <p:cNvCxnSpPr>
                <a:cxnSpLocks/>
              </p:cNvCxnSpPr>
              <p:nvPr/>
            </p:nvCxnSpPr>
            <p:spPr>
              <a:xfrm flipV="1">
                <a:off x="11015945" y="1730805"/>
                <a:ext cx="461291" cy="1142783"/>
              </a:xfrm>
              <a:prstGeom prst="line">
                <a:avLst/>
              </a:prstGeom>
              <a:ln w="28575">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121" name="cloud">
                <a:extLst>
                  <a:ext uri="{FF2B5EF4-FFF2-40B4-BE49-F238E27FC236}">
                    <a16:creationId xmlns:a16="http://schemas.microsoft.com/office/drawing/2014/main" id="{236A792A-9F33-46B7-BC9C-92DE8874EEB9}"/>
                  </a:ext>
                </a:extLst>
              </p:cNvPr>
              <p:cNvSpPr>
                <a:spLocks noChangeAspect="1"/>
              </p:cNvSpPr>
              <p:nvPr/>
            </p:nvSpPr>
            <p:spPr bwMode="auto">
              <a:xfrm>
                <a:off x="9470942" y="840222"/>
                <a:ext cx="1102769" cy="8992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rgbClr val="4472C4"/>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1416" tIns="45708" rIns="91416" bIns="0" numCol="1" anchor="ctr" anchorCtr="0" compatLnSpc="1">
                <a:prstTxWarp prst="textNoShape">
                  <a:avLst/>
                </a:prstTxWarp>
              </a:bodyPr>
              <a:lstStyle/>
              <a:p>
                <a:pPr algn="ctr" defTabSz="914093">
                  <a:defRPr/>
                </a:pPr>
                <a:r>
                  <a:rPr lang="en-US" sz="900">
                    <a:gradFill>
                      <a:gsLst>
                        <a:gs pos="0">
                          <a:srgbClr val="FFFFFF"/>
                        </a:gs>
                        <a:gs pos="100000">
                          <a:srgbClr val="FFFFFF"/>
                        </a:gs>
                      </a:gsLst>
                    </a:gradFill>
                  </a:rPr>
                  <a:t>Azure Virtual Network</a:t>
                </a:r>
              </a:p>
            </p:txBody>
          </p:sp>
          <p:sp>
            <p:nvSpPr>
              <p:cNvPr id="122" name="cloud">
                <a:extLst>
                  <a:ext uri="{FF2B5EF4-FFF2-40B4-BE49-F238E27FC236}">
                    <a16:creationId xmlns:a16="http://schemas.microsoft.com/office/drawing/2014/main" id="{2D6BA786-0DC2-43FF-99C1-6880A3F2CA8C}"/>
                  </a:ext>
                </a:extLst>
              </p:cNvPr>
              <p:cNvSpPr>
                <a:spLocks noChangeAspect="1"/>
              </p:cNvSpPr>
              <p:nvPr/>
            </p:nvSpPr>
            <p:spPr bwMode="auto">
              <a:xfrm>
                <a:off x="10926485" y="831595"/>
                <a:ext cx="1102769" cy="8992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rgbClr val="4472C4"/>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1416" tIns="45708" rIns="91416" bIns="0" numCol="1" anchor="ctr" anchorCtr="0" compatLnSpc="1">
                <a:prstTxWarp prst="textNoShape">
                  <a:avLst/>
                </a:prstTxWarp>
              </a:bodyPr>
              <a:lstStyle/>
              <a:p>
                <a:pPr algn="ctr" defTabSz="914093">
                  <a:defRPr/>
                </a:pPr>
                <a:r>
                  <a:rPr lang="en-US" sz="900">
                    <a:gradFill>
                      <a:gsLst>
                        <a:gs pos="0">
                          <a:srgbClr val="FFFFFF"/>
                        </a:gs>
                        <a:gs pos="100000">
                          <a:srgbClr val="FFFFFF"/>
                        </a:gs>
                      </a:gsLst>
                    </a:gradFill>
                  </a:rPr>
                  <a:t>Azure Virtual Network</a:t>
                </a:r>
              </a:p>
            </p:txBody>
          </p:sp>
          <p:cxnSp>
            <p:nvCxnSpPr>
              <p:cNvPr id="124" name="Straight Connector 123">
                <a:extLst>
                  <a:ext uri="{FF2B5EF4-FFF2-40B4-BE49-F238E27FC236}">
                    <a16:creationId xmlns:a16="http://schemas.microsoft.com/office/drawing/2014/main" id="{A356222E-E727-4E3A-ABF2-8A462AA55CB2}"/>
                  </a:ext>
                </a:extLst>
              </p:cNvPr>
              <p:cNvCxnSpPr>
                <a:cxnSpLocks/>
              </p:cNvCxnSpPr>
              <p:nvPr/>
            </p:nvCxnSpPr>
            <p:spPr>
              <a:xfrm flipH="1" flipV="1">
                <a:off x="10064811" y="1723272"/>
                <a:ext cx="517390" cy="1147515"/>
              </a:xfrm>
              <a:prstGeom prst="line">
                <a:avLst/>
              </a:prstGeom>
              <a:ln w="28575">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196" name="Group 195">
            <a:extLst>
              <a:ext uri="{FF2B5EF4-FFF2-40B4-BE49-F238E27FC236}">
                <a16:creationId xmlns:a16="http://schemas.microsoft.com/office/drawing/2014/main" id="{B064CD94-C24A-4D8C-9A01-9B4FFB347C62}"/>
              </a:ext>
            </a:extLst>
          </p:cNvPr>
          <p:cNvGrpSpPr/>
          <p:nvPr/>
        </p:nvGrpSpPr>
        <p:grpSpPr>
          <a:xfrm>
            <a:off x="6601748" y="834320"/>
            <a:ext cx="2426196" cy="2039412"/>
            <a:chOff x="6601880" y="833644"/>
            <a:chExt cx="2426828" cy="2039943"/>
          </a:xfrm>
        </p:grpSpPr>
        <p:sp>
          <p:nvSpPr>
            <p:cNvPr id="46" name="cloud">
              <a:extLst>
                <a:ext uri="{FF2B5EF4-FFF2-40B4-BE49-F238E27FC236}">
                  <a16:creationId xmlns:a16="http://schemas.microsoft.com/office/drawing/2014/main" id="{1390F00F-6F72-4F19-9DD2-180BE3433FD4}"/>
                </a:ext>
              </a:extLst>
            </p:cNvPr>
            <p:cNvSpPr>
              <a:spLocks noChangeAspect="1"/>
            </p:cNvSpPr>
            <p:nvPr/>
          </p:nvSpPr>
          <p:spPr bwMode="auto">
            <a:xfrm>
              <a:off x="6601880" y="833644"/>
              <a:ext cx="1102769" cy="8992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rgbClr val="4472C4"/>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1416" tIns="45708" rIns="91416" bIns="0" numCol="1" anchor="ctr" anchorCtr="0" compatLnSpc="1">
              <a:prstTxWarp prst="textNoShape">
                <a:avLst/>
              </a:prstTxWarp>
            </a:bodyPr>
            <a:lstStyle/>
            <a:p>
              <a:pPr algn="ctr" defTabSz="914093">
                <a:defRPr/>
              </a:pPr>
              <a:r>
                <a:rPr lang="en-US" sz="900">
                  <a:gradFill>
                    <a:gsLst>
                      <a:gs pos="0">
                        <a:srgbClr val="FFFFFF"/>
                      </a:gs>
                      <a:gs pos="100000">
                        <a:srgbClr val="FFFFFF"/>
                      </a:gs>
                    </a:gsLst>
                  </a:gradFill>
                </a:rPr>
                <a:t>Azure Virtual Network</a:t>
              </a:r>
            </a:p>
          </p:txBody>
        </p:sp>
        <p:cxnSp>
          <p:nvCxnSpPr>
            <p:cNvPr id="117" name="Straight Connector 116">
              <a:extLst>
                <a:ext uri="{FF2B5EF4-FFF2-40B4-BE49-F238E27FC236}">
                  <a16:creationId xmlns:a16="http://schemas.microsoft.com/office/drawing/2014/main" id="{020C1E00-4CC2-4ACE-BB1D-F4DED76A957A}"/>
                </a:ext>
              </a:extLst>
            </p:cNvPr>
            <p:cNvCxnSpPr>
              <a:cxnSpLocks/>
            </p:cNvCxnSpPr>
            <p:nvPr/>
          </p:nvCxnSpPr>
          <p:spPr>
            <a:xfrm flipH="1" flipV="1">
              <a:off x="7184506" y="1730805"/>
              <a:ext cx="458255" cy="1132449"/>
            </a:xfrm>
            <a:prstGeom prst="line">
              <a:avLst/>
            </a:prstGeom>
            <a:ln w="28575">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120" name="cloud">
              <a:extLst>
                <a:ext uri="{FF2B5EF4-FFF2-40B4-BE49-F238E27FC236}">
                  <a16:creationId xmlns:a16="http://schemas.microsoft.com/office/drawing/2014/main" id="{C0C4A313-CCE1-4A38-9D8C-D3297261B9FA}"/>
                </a:ext>
              </a:extLst>
            </p:cNvPr>
            <p:cNvSpPr>
              <a:spLocks noChangeAspect="1"/>
            </p:cNvSpPr>
            <p:nvPr/>
          </p:nvSpPr>
          <p:spPr bwMode="auto">
            <a:xfrm>
              <a:off x="7925939" y="840972"/>
              <a:ext cx="1102769" cy="8992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rgbClr val="4472C4"/>
            </a:solidFill>
            <a:ln w="15875" cap="sq">
              <a:noFill/>
              <a:prstDash val="solid"/>
              <a:miter lim="800000"/>
              <a:headEnd/>
              <a:tailEnd/>
            </a:ln>
            <a:effectLst>
              <a:outerShdw blurRad="88900" dist="38100" dir="2700000" algn="tl" rotWithShape="0">
                <a:prstClr val="black">
                  <a:alpha val="30000"/>
                </a:prstClr>
              </a:outerShdw>
            </a:effectLst>
          </p:spPr>
          <p:txBody>
            <a:bodyPr vert="horz" wrap="square" lIns="91416" tIns="45708" rIns="91416" bIns="0" numCol="1" anchor="ctr" anchorCtr="0" compatLnSpc="1">
              <a:prstTxWarp prst="textNoShape">
                <a:avLst/>
              </a:prstTxWarp>
            </a:bodyPr>
            <a:lstStyle/>
            <a:p>
              <a:pPr algn="ctr" defTabSz="914093">
                <a:defRPr/>
              </a:pPr>
              <a:r>
                <a:rPr lang="en-US" sz="900">
                  <a:gradFill>
                    <a:gsLst>
                      <a:gs pos="0">
                        <a:srgbClr val="FFFFFF"/>
                      </a:gs>
                      <a:gs pos="100000">
                        <a:srgbClr val="FFFFFF"/>
                      </a:gs>
                    </a:gsLst>
                  </a:gradFill>
                </a:rPr>
                <a:t>Azure Virtual Network</a:t>
              </a:r>
            </a:p>
          </p:txBody>
        </p:sp>
        <p:cxnSp>
          <p:nvCxnSpPr>
            <p:cNvPr id="126" name="Straight Connector 125">
              <a:extLst>
                <a:ext uri="{FF2B5EF4-FFF2-40B4-BE49-F238E27FC236}">
                  <a16:creationId xmlns:a16="http://schemas.microsoft.com/office/drawing/2014/main" id="{CC6378D1-4D11-43A4-A80F-A4C88A1438C8}"/>
                </a:ext>
              </a:extLst>
            </p:cNvPr>
            <p:cNvCxnSpPr>
              <a:cxnSpLocks/>
              <a:stCxn id="42" idx="0"/>
            </p:cNvCxnSpPr>
            <p:nvPr/>
          </p:nvCxnSpPr>
          <p:spPr>
            <a:xfrm flipV="1">
              <a:off x="7899506" y="1730305"/>
              <a:ext cx="508370" cy="1143282"/>
            </a:xfrm>
            <a:prstGeom prst="line">
              <a:avLst/>
            </a:prstGeom>
            <a:ln w="28575">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7FF3F7B9-0888-4F6C-BA4D-EE6E31914120}"/>
              </a:ext>
            </a:extLst>
          </p:cNvPr>
          <p:cNvGrpSpPr/>
          <p:nvPr/>
        </p:nvGrpSpPr>
        <p:grpSpPr>
          <a:xfrm>
            <a:off x="566994" y="2150410"/>
            <a:ext cx="4030261" cy="705856"/>
            <a:chOff x="565552" y="2104089"/>
            <a:chExt cx="4031311" cy="706040"/>
          </a:xfrm>
        </p:grpSpPr>
        <p:cxnSp>
          <p:nvCxnSpPr>
            <p:cNvPr id="140" name="Straight Connector 139">
              <a:extLst>
                <a:ext uri="{FF2B5EF4-FFF2-40B4-BE49-F238E27FC236}">
                  <a16:creationId xmlns:a16="http://schemas.microsoft.com/office/drawing/2014/main" id="{1A78CF49-2091-4825-ABA8-0F6AB5961841}"/>
                </a:ext>
              </a:extLst>
            </p:cNvPr>
            <p:cNvCxnSpPr/>
            <p:nvPr/>
          </p:nvCxnSpPr>
          <p:spPr>
            <a:xfrm>
              <a:off x="565552" y="2810129"/>
              <a:ext cx="4031311" cy="0"/>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81237532-410A-4455-97EF-4C5FF0E7605B}"/>
                </a:ext>
              </a:extLst>
            </p:cNvPr>
            <p:cNvSpPr/>
            <p:nvPr/>
          </p:nvSpPr>
          <p:spPr>
            <a:xfrm>
              <a:off x="707749" y="2271797"/>
              <a:ext cx="306282" cy="3062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2</a:t>
              </a:r>
            </a:p>
          </p:txBody>
        </p:sp>
        <p:sp>
          <p:nvSpPr>
            <p:cNvPr id="142" name="TextBox 141">
              <a:extLst>
                <a:ext uri="{FF2B5EF4-FFF2-40B4-BE49-F238E27FC236}">
                  <a16:creationId xmlns:a16="http://schemas.microsoft.com/office/drawing/2014/main" id="{BF735678-C2CA-4A23-827F-FACEAFBEA130}"/>
                </a:ext>
              </a:extLst>
            </p:cNvPr>
            <p:cNvSpPr txBox="1"/>
            <p:nvPr/>
          </p:nvSpPr>
          <p:spPr>
            <a:xfrm>
              <a:off x="1110870" y="2104089"/>
              <a:ext cx="2829621" cy="338554"/>
            </a:xfrm>
            <a:prstGeom prst="rect">
              <a:avLst/>
            </a:prstGeom>
            <a:noFill/>
          </p:spPr>
          <p:txBody>
            <a:bodyPr wrap="none" rtlCol="0">
              <a:spAutoFit/>
            </a:bodyPr>
            <a:lstStyle/>
            <a:p>
              <a:r>
                <a:rPr lang="en-US" sz="1600"/>
                <a:t>North-South Branch to VNET</a:t>
              </a:r>
            </a:p>
          </p:txBody>
        </p:sp>
        <p:sp>
          <p:nvSpPr>
            <p:cNvPr id="143" name="TextBox 142">
              <a:extLst>
                <a:ext uri="{FF2B5EF4-FFF2-40B4-BE49-F238E27FC236}">
                  <a16:creationId xmlns:a16="http://schemas.microsoft.com/office/drawing/2014/main" id="{BD1B3170-B656-4105-9DD1-E808235979F9}"/>
                </a:ext>
              </a:extLst>
            </p:cNvPr>
            <p:cNvSpPr txBox="1"/>
            <p:nvPr/>
          </p:nvSpPr>
          <p:spPr>
            <a:xfrm>
              <a:off x="1084140" y="2399876"/>
              <a:ext cx="2825902" cy="338554"/>
            </a:xfrm>
            <a:prstGeom prst="rect">
              <a:avLst/>
            </a:prstGeom>
            <a:noFill/>
          </p:spPr>
          <p:txBody>
            <a:bodyPr wrap="none" rtlCol="0">
              <a:spAutoFit/>
            </a:bodyPr>
            <a:lstStyle/>
            <a:p>
              <a:r>
                <a:rPr lang="en-US" sz="1600"/>
                <a:t>North-South VNET to Branch</a:t>
              </a:r>
            </a:p>
          </p:txBody>
        </p:sp>
      </p:grpSp>
      <p:grpSp>
        <p:nvGrpSpPr>
          <p:cNvPr id="211" name="Group 210">
            <a:extLst>
              <a:ext uri="{FF2B5EF4-FFF2-40B4-BE49-F238E27FC236}">
                <a16:creationId xmlns:a16="http://schemas.microsoft.com/office/drawing/2014/main" id="{6F824989-FF37-4FD5-B0ED-EB5A0C2B7A31}"/>
              </a:ext>
            </a:extLst>
          </p:cNvPr>
          <p:cNvGrpSpPr/>
          <p:nvPr/>
        </p:nvGrpSpPr>
        <p:grpSpPr>
          <a:xfrm>
            <a:off x="586629" y="2878090"/>
            <a:ext cx="4030261" cy="683989"/>
            <a:chOff x="585192" y="2831957"/>
            <a:chExt cx="4031311" cy="684167"/>
          </a:xfrm>
        </p:grpSpPr>
        <p:sp>
          <p:nvSpPr>
            <p:cNvPr id="145" name="Oval 144">
              <a:extLst>
                <a:ext uri="{FF2B5EF4-FFF2-40B4-BE49-F238E27FC236}">
                  <a16:creationId xmlns:a16="http://schemas.microsoft.com/office/drawing/2014/main" id="{94AA1455-1D23-40F8-A61D-0EDA74DF5DE9}"/>
                </a:ext>
              </a:extLst>
            </p:cNvPr>
            <p:cNvSpPr/>
            <p:nvPr/>
          </p:nvSpPr>
          <p:spPr>
            <a:xfrm>
              <a:off x="709181" y="2974333"/>
              <a:ext cx="306282" cy="3062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3</a:t>
              </a:r>
            </a:p>
          </p:txBody>
        </p:sp>
        <p:sp>
          <p:nvSpPr>
            <p:cNvPr id="146" name="TextBox 145">
              <a:extLst>
                <a:ext uri="{FF2B5EF4-FFF2-40B4-BE49-F238E27FC236}">
                  <a16:creationId xmlns:a16="http://schemas.microsoft.com/office/drawing/2014/main" id="{728281FC-72BA-4008-B14E-D13C9A7B29BD}"/>
                </a:ext>
              </a:extLst>
            </p:cNvPr>
            <p:cNvSpPr txBox="1"/>
            <p:nvPr/>
          </p:nvSpPr>
          <p:spPr>
            <a:xfrm>
              <a:off x="1050170" y="2831957"/>
              <a:ext cx="2981907" cy="338554"/>
            </a:xfrm>
            <a:prstGeom prst="rect">
              <a:avLst/>
            </a:prstGeom>
            <a:noFill/>
          </p:spPr>
          <p:txBody>
            <a:bodyPr wrap="none" rtlCol="0">
              <a:spAutoFit/>
            </a:bodyPr>
            <a:lstStyle/>
            <a:p>
              <a:r>
                <a:rPr lang="en-US" sz="1600"/>
                <a:t>North-South Branch to Internet</a:t>
              </a:r>
            </a:p>
          </p:txBody>
        </p:sp>
        <p:sp>
          <p:nvSpPr>
            <p:cNvPr id="147" name="TextBox 146">
              <a:extLst>
                <a:ext uri="{FF2B5EF4-FFF2-40B4-BE49-F238E27FC236}">
                  <a16:creationId xmlns:a16="http://schemas.microsoft.com/office/drawing/2014/main" id="{4A95DC36-D644-44A7-B526-433F670266AD}"/>
                </a:ext>
              </a:extLst>
            </p:cNvPr>
            <p:cNvSpPr txBox="1"/>
            <p:nvPr/>
          </p:nvSpPr>
          <p:spPr>
            <a:xfrm>
              <a:off x="1062726" y="3125615"/>
              <a:ext cx="2787943" cy="338554"/>
            </a:xfrm>
            <a:prstGeom prst="rect">
              <a:avLst/>
            </a:prstGeom>
            <a:noFill/>
          </p:spPr>
          <p:txBody>
            <a:bodyPr wrap="none" rtlCol="0">
              <a:spAutoFit/>
            </a:bodyPr>
            <a:lstStyle/>
            <a:p>
              <a:r>
                <a:rPr lang="en-US" sz="1600"/>
                <a:t>North-South VNet to Internet</a:t>
              </a:r>
            </a:p>
          </p:txBody>
        </p:sp>
        <p:cxnSp>
          <p:nvCxnSpPr>
            <p:cNvPr id="154" name="Straight Connector 153">
              <a:extLst>
                <a:ext uri="{FF2B5EF4-FFF2-40B4-BE49-F238E27FC236}">
                  <a16:creationId xmlns:a16="http://schemas.microsoft.com/office/drawing/2014/main" id="{B21A0747-3706-40D9-8C5A-8D47859842E8}"/>
                </a:ext>
              </a:extLst>
            </p:cNvPr>
            <p:cNvCxnSpPr/>
            <p:nvPr/>
          </p:nvCxnSpPr>
          <p:spPr>
            <a:xfrm>
              <a:off x="585192" y="3516124"/>
              <a:ext cx="4031311" cy="0"/>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9404D9C3-1F06-4F8C-926E-F9B41F9B9EB0}"/>
              </a:ext>
            </a:extLst>
          </p:cNvPr>
          <p:cNvGrpSpPr/>
          <p:nvPr/>
        </p:nvGrpSpPr>
        <p:grpSpPr>
          <a:xfrm>
            <a:off x="6432208" y="1854155"/>
            <a:ext cx="2225783" cy="3068404"/>
            <a:chOff x="6400800" y="1773141"/>
            <a:chExt cx="2226363" cy="3069203"/>
          </a:xfrm>
        </p:grpSpPr>
        <p:sp>
          <p:nvSpPr>
            <p:cNvPr id="129" name="Freeform: Shape 128">
              <a:extLst>
                <a:ext uri="{FF2B5EF4-FFF2-40B4-BE49-F238E27FC236}">
                  <a16:creationId xmlns:a16="http://schemas.microsoft.com/office/drawing/2014/main" id="{F9DC7EAF-7401-485A-B1C6-5869150A61C4}"/>
                </a:ext>
              </a:extLst>
            </p:cNvPr>
            <p:cNvSpPr/>
            <p:nvPr/>
          </p:nvSpPr>
          <p:spPr>
            <a:xfrm>
              <a:off x="6400800" y="3490592"/>
              <a:ext cx="1375576" cy="1351752"/>
            </a:xfrm>
            <a:custGeom>
              <a:avLst/>
              <a:gdLst>
                <a:gd name="connsiteX0" fmla="*/ 0 w 1375576"/>
                <a:gd name="connsiteY0" fmla="*/ 1351752 h 1351752"/>
                <a:gd name="connsiteX1" fmla="*/ 1049572 w 1375576"/>
                <a:gd name="connsiteY1" fmla="*/ 31 h 1351752"/>
                <a:gd name="connsiteX2" fmla="*/ 1375576 w 1375576"/>
                <a:gd name="connsiteY2" fmla="*/ 1319947 h 1351752"/>
              </a:gdLst>
              <a:ahLst/>
              <a:cxnLst>
                <a:cxn ang="0">
                  <a:pos x="connsiteX0" y="connsiteY0"/>
                </a:cxn>
                <a:cxn ang="0">
                  <a:pos x="connsiteX1" y="connsiteY1"/>
                </a:cxn>
                <a:cxn ang="0">
                  <a:pos x="connsiteX2" y="connsiteY2"/>
                </a:cxn>
              </a:cxnLst>
              <a:rect l="l" t="t" r="r" b="b"/>
              <a:pathLst>
                <a:path w="1375576" h="1351752">
                  <a:moveTo>
                    <a:pt x="0" y="1351752"/>
                  </a:moveTo>
                  <a:cubicBezTo>
                    <a:pt x="410154" y="678542"/>
                    <a:pt x="820309" y="5332"/>
                    <a:pt x="1049572" y="31"/>
                  </a:cubicBezTo>
                  <a:cubicBezTo>
                    <a:pt x="1278835" y="-5270"/>
                    <a:pt x="1327205" y="657338"/>
                    <a:pt x="1375576" y="1319947"/>
                  </a:cubicBezTo>
                </a:path>
              </a:pathLst>
            </a:custGeom>
            <a:noFill/>
            <a:ln w="38100">
              <a:solidFill>
                <a:srgbClr val="FFC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0" name="Freeform: Shape 129">
              <a:extLst>
                <a:ext uri="{FF2B5EF4-FFF2-40B4-BE49-F238E27FC236}">
                  <a16:creationId xmlns:a16="http://schemas.microsoft.com/office/drawing/2014/main" id="{B4FEB8D3-C4DE-4EFE-B1D8-245968241004}"/>
                </a:ext>
              </a:extLst>
            </p:cNvPr>
            <p:cNvSpPr/>
            <p:nvPr/>
          </p:nvSpPr>
          <p:spPr>
            <a:xfrm>
              <a:off x="7124367" y="1773141"/>
              <a:ext cx="1502796" cy="1296065"/>
            </a:xfrm>
            <a:custGeom>
              <a:avLst/>
              <a:gdLst>
                <a:gd name="connsiteX0" fmla="*/ 0 w 1502796"/>
                <a:gd name="connsiteY0" fmla="*/ 0 h 1296065"/>
                <a:gd name="connsiteX1" fmla="*/ 477078 w 1502796"/>
                <a:gd name="connsiteY1" fmla="*/ 1296063 h 1296065"/>
                <a:gd name="connsiteX2" fmla="*/ 1502796 w 1502796"/>
                <a:gd name="connsiteY2" fmla="*/ 7951 h 1296065"/>
              </a:gdLst>
              <a:ahLst/>
              <a:cxnLst>
                <a:cxn ang="0">
                  <a:pos x="connsiteX0" y="connsiteY0"/>
                </a:cxn>
                <a:cxn ang="0">
                  <a:pos x="connsiteX1" y="connsiteY1"/>
                </a:cxn>
                <a:cxn ang="0">
                  <a:pos x="connsiteX2" y="connsiteY2"/>
                </a:cxn>
              </a:cxnLst>
              <a:rect l="l" t="t" r="r" b="b"/>
              <a:pathLst>
                <a:path w="1502796" h="1296065">
                  <a:moveTo>
                    <a:pt x="0" y="0"/>
                  </a:moveTo>
                  <a:cubicBezTo>
                    <a:pt x="113306" y="647369"/>
                    <a:pt x="226612" y="1294738"/>
                    <a:pt x="477078" y="1296063"/>
                  </a:cubicBezTo>
                  <a:cubicBezTo>
                    <a:pt x="727544" y="1297388"/>
                    <a:pt x="1115170" y="652669"/>
                    <a:pt x="1502796" y="7951"/>
                  </a:cubicBezTo>
                </a:path>
              </a:pathLst>
            </a:custGeom>
            <a:noFill/>
            <a:ln w="38100">
              <a:solidFill>
                <a:srgbClr val="FFC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1" name="Oval 130">
              <a:extLst>
                <a:ext uri="{FF2B5EF4-FFF2-40B4-BE49-F238E27FC236}">
                  <a16:creationId xmlns:a16="http://schemas.microsoft.com/office/drawing/2014/main" id="{60484471-4409-496F-9A1C-B6A8539F827D}"/>
                </a:ext>
              </a:extLst>
            </p:cNvPr>
            <p:cNvSpPr/>
            <p:nvPr/>
          </p:nvSpPr>
          <p:spPr>
            <a:xfrm>
              <a:off x="6833494" y="2440266"/>
              <a:ext cx="306282" cy="3062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1</a:t>
              </a:r>
            </a:p>
          </p:txBody>
        </p:sp>
        <p:sp>
          <p:nvSpPr>
            <p:cNvPr id="132" name="Oval 131">
              <a:extLst>
                <a:ext uri="{FF2B5EF4-FFF2-40B4-BE49-F238E27FC236}">
                  <a16:creationId xmlns:a16="http://schemas.microsoft.com/office/drawing/2014/main" id="{587B221C-5872-4CB5-BB23-2D0FEE85D893}"/>
                </a:ext>
              </a:extLst>
            </p:cNvPr>
            <p:cNvSpPr/>
            <p:nvPr/>
          </p:nvSpPr>
          <p:spPr>
            <a:xfrm>
              <a:off x="6562278" y="3729276"/>
              <a:ext cx="306282" cy="3062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1</a:t>
              </a:r>
            </a:p>
          </p:txBody>
        </p:sp>
      </p:grpSp>
      <p:grpSp>
        <p:nvGrpSpPr>
          <p:cNvPr id="200" name="Group 199">
            <a:extLst>
              <a:ext uri="{FF2B5EF4-FFF2-40B4-BE49-F238E27FC236}">
                <a16:creationId xmlns:a16="http://schemas.microsoft.com/office/drawing/2014/main" id="{8776331F-DECC-4167-A9EA-DA3F9557F67B}"/>
              </a:ext>
            </a:extLst>
          </p:cNvPr>
          <p:cNvGrpSpPr/>
          <p:nvPr/>
        </p:nvGrpSpPr>
        <p:grpSpPr>
          <a:xfrm>
            <a:off x="573042" y="923342"/>
            <a:ext cx="4030261" cy="1175712"/>
            <a:chOff x="571602" y="876701"/>
            <a:chExt cx="4031311" cy="1176018"/>
          </a:xfrm>
        </p:grpSpPr>
        <p:sp>
          <p:nvSpPr>
            <p:cNvPr id="134" name="Oval 133">
              <a:extLst>
                <a:ext uri="{FF2B5EF4-FFF2-40B4-BE49-F238E27FC236}">
                  <a16:creationId xmlns:a16="http://schemas.microsoft.com/office/drawing/2014/main" id="{B1F85768-6ED0-4182-8A34-4DE8E8E8FBDF}"/>
                </a:ext>
              </a:extLst>
            </p:cNvPr>
            <p:cNvSpPr/>
            <p:nvPr/>
          </p:nvSpPr>
          <p:spPr>
            <a:xfrm>
              <a:off x="725461" y="1533024"/>
              <a:ext cx="306282" cy="3062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1</a:t>
              </a:r>
            </a:p>
          </p:txBody>
        </p:sp>
        <p:sp>
          <p:nvSpPr>
            <p:cNvPr id="136" name="TextBox 135">
              <a:extLst>
                <a:ext uri="{FF2B5EF4-FFF2-40B4-BE49-F238E27FC236}">
                  <a16:creationId xmlns:a16="http://schemas.microsoft.com/office/drawing/2014/main" id="{476C1E02-34F7-4505-AFEC-B7658C2981FE}"/>
                </a:ext>
              </a:extLst>
            </p:cNvPr>
            <p:cNvSpPr txBox="1"/>
            <p:nvPr/>
          </p:nvSpPr>
          <p:spPr>
            <a:xfrm>
              <a:off x="1121203" y="1347256"/>
              <a:ext cx="2771400" cy="338554"/>
            </a:xfrm>
            <a:prstGeom prst="rect">
              <a:avLst/>
            </a:prstGeom>
            <a:noFill/>
          </p:spPr>
          <p:txBody>
            <a:bodyPr wrap="none" rtlCol="0">
              <a:spAutoFit/>
            </a:bodyPr>
            <a:lstStyle/>
            <a:p>
              <a:r>
                <a:rPr lang="en-US" sz="1600"/>
                <a:t>East-West Branch to Branch</a:t>
              </a:r>
            </a:p>
          </p:txBody>
        </p:sp>
        <p:sp>
          <p:nvSpPr>
            <p:cNvPr id="137" name="TextBox 136">
              <a:extLst>
                <a:ext uri="{FF2B5EF4-FFF2-40B4-BE49-F238E27FC236}">
                  <a16:creationId xmlns:a16="http://schemas.microsoft.com/office/drawing/2014/main" id="{8F1575F6-32E4-415E-AA6F-81433F5E08E2}"/>
                </a:ext>
              </a:extLst>
            </p:cNvPr>
            <p:cNvSpPr txBox="1"/>
            <p:nvPr/>
          </p:nvSpPr>
          <p:spPr>
            <a:xfrm>
              <a:off x="1132790" y="1665967"/>
              <a:ext cx="2383473" cy="338554"/>
            </a:xfrm>
            <a:prstGeom prst="rect">
              <a:avLst/>
            </a:prstGeom>
            <a:noFill/>
          </p:spPr>
          <p:txBody>
            <a:bodyPr wrap="none" rtlCol="0">
              <a:spAutoFit/>
            </a:bodyPr>
            <a:lstStyle/>
            <a:p>
              <a:r>
                <a:rPr lang="en-US" sz="1600"/>
                <a:t>East-West VNet to VNet</a:t>
              </a:r>
            </a:p>
          </p:txBody>
        </p:sp>
        <p:cxnSp>
          <p:nvCxnSpPr>
            <p:cNvPr id="139" name="Straight Connector 138">
              <a:extLst>
                <a:ext uri="{FF2B5EF4-FFF2-40B4-BE49-F238E27FC236}">
                  <a16:creationId xmlns:a16="http://schemas.microsoft.com/office/drawing/2014/main" id="{C8B3976A-6EB7-40FA-9CFC-2DF7862678B1}"/>
                </a:ext>
              </a:extLst>
            </p:cNvPr>
            <p:cNvCxnSpPr/>
            <p:nvPr/>
          </p:nvCxnSpPr>
          <p:spPr>
            <a:xfrm>
              <a:off x="571602" y="2052719"/>
              <a:ext cx="4031311" cy="0"/>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8B838A6-00FC-43D4-BD51-6C9173A572A4}"/>
                </a:ext>
              </a:extLst>
            </p:cNvPr>
            <p:cNvCxnSpPr/>
            <p:nvPr/>
          </p:nvCxnSpPr>
          <p:spPr>
            <a:xfrm>
              <a:off x="571602" y="1333657"/>
              <a:ext cx="4031311" cy="0"/>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98E9AE2B-63BF-41B4-A25E-8D9629E483C3}"/>
                </a:ext>
              </a:extLst>
            </p:cNvPr>
            <p:cNvSpPr txBox="1"/>
            <p:nvPr/>
          </p:nvSpPr>
          <p:spPr>
            <a:xfrm>
              <a:off x="596994" y="876701"/>
              <a:ext cx="3785035" cy="369300"/>
            </a:xfrm>
            <a:prstGeom prst="rect">
              <a:avLst/>
            </a:prstGeom>
            <a:noFill/>
          </p:spPr>
          <p:txBody>
            <a:bodyPr wrap="none" rtlCol="0">
              <a:spAutoFit/>
            </a:bodyPr>
            <a:lstStyle/>
            <a:p>
              <a:r>
                <a:rPr lang="en-US" sz="1799" b="1"/>
                <a:t>Single Virtual Hub with FortiGate</a:t>
              </a:r>
            </a:p>
          </p:txBody>
        </p:sp>
      </p:grpSp>
      <p:grpSp>
        <p:nvGrpSpPr>
          <p:cNvPr id="230" name="Group 229">
            <a:extLst>
              <a:ext uri="{FF2B5EF4-FFF2-40B4-BE49-F238E27FC236}">
                <a16:creationId xmlns:a16="http://schemas.microsoft.com/office/drawing/2014/main" id="{E4D0EC07-C669-4543-A6A1-ED20A36DC473}"/>
              </a:ext>
            </a:extLst>
          </p:cNvPr>
          <p:cNvGrpSpPr/>
          <p:nvPr/>
        </p:nvGrpSpPr>
        <p:grpSpPr>
          <a:xfrm>
            <a:off x="563698" y="4925724"/>
            <a:ext cx="4030261" cy="705856"/>
            <a:chOff x="562255" y="5229983"/>
            <a:chExt cx="4031311" cy="706040"/>
          </a:xfrm>
        </p:grpSpPr>
        <p:cxnSp>
          <p:nvCxnSpPr>
            <p:cNvPr id="175" name="Straight Connector 174">
              <a:extLst>
                <a:ext uri="{FF2B5EF4-FFF2-40B4-BE49-F238E27FC236}">
                  <a16:creationId xmlns:a16="http://schemas.microsoft.com/office/drawing/2014/main" id="{0A5D8B8D-1976-40F3-8A0E-F49F0A7673AD}"/>
                </a:ext>
              </a:extLst>
            </p:cNvPr>
            <p:cNvCxnSpPr/>
            <p:nvPr/>
          </p:nvCxnSpPr>
          <p:spPr>
            <a:xfrm>
              <a:off x="562255" y="5936023"/>
              <a:ext cx="4031311" cy="0"/>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6" name="Oval 175">
              <a:extLst>
                <a:ext uri="{FF2B5EF4-FFF2-40B4-BE49-F238E27FC236}">
                  <a16:creationId xmlns:a16="http://schemas.microsoft.com/office/drawing/2014/main" id="{C67BCFC0-90AA-4CC0-BA04-31EE8DCE7E8F}"/>
                </a:ext>
              </a:extLst>
            </p:cNvPr>
            <p:cNvSpPr/>
            <p:nvPr/>
          </p:nvSpPr>
          <p:spPr>
            <a:xfrm>
              <a:off x="704452" y="5397691"/>
              <a:ext cx="306282" cy="3062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5</a:t>
              </a:r>
            </a:p>
          </p:txBody>
        </p:sp>
        <p:sp>
          <p:nvSpPr>
            <p:cNvPr id="177" name="TextBox 176">
              <a:extLst>
                <a:ext uri="{FF2B5EF4-FFF2-40B4-BE49-F238E27FC236}">
                  <a16:creationId xmlns:a16="http://schemas.microsoft.com/office/drawing/2014/main" id="{7B123908-EEED-4920-9E48-EC467C50D3DD}"/>
                </a:ext>
              </a:extLst>
            </p:cNvPr>
            <p:cNvSpPr txBox="1"/>
            <p:nvPr/>
          </p:nvSpPr>
          <p:spPr>
            <a:xfrm>
              <a:off x="1107573" y="5229983"/>
              <a:ext cx="2829621" cy="338554"/>
            </a:xfrm>
            <a:prstGeom prst="rect">
              <a:avLst/>
            </a:prstGeom>
            <a:noFill/>
          </p:spPr>
          <p:txBody>
            <a:bodyPr wrap="none" rtlCol="0">
              <a:spAutoFit/>
            </a:bodyPr>
            <a:lstStyle/>
            <a:p>
              <a:r>
                <a:rPr lang="en-US" sz="1600"/>
                <a:t>North-South Branch to VNET</a:t>
              </a:r>
            </a:p>
          </p:txBody>
        </p:sp>
        <p:sp>
          <p:nvSpPr>
            <p:cNvPr id="178" name="TextBox 177">
              <a:extLst>
                <a:ext uri="{FF2B5EF4-FFF2-40B4-BE49-F238E27FC236}">
                  <a16:creationId xmlns:a16="http://schemas.microsoft.com/office/drawing/2014/main" id="{C87E19B4-6BB3-4FBC-B8BA-65812BE562F4}"/>
                </a:ext>
              </a:extLst>
            </p:cNvPr>
            <p:cNvSpPr txBox="1"/>
            <p:nvPr/>
          </p:nvSpPr>
          <p:spPr>
            <a:xfrm>
              <a:off x="1080843" y="5525770"/>
              <a:ext cx="2825902" cy="338554"/>
            </a:xfrm>
            <a:prstGeom prst="rect">
              <a:avLst/>
            </a:prstGeom>
            <a:noFill/>
          </p:spPr>
          <p:txBody>
            <a:bodyPr wrap="none" rtlCol="0">
              <a:spAutoFit/>
            </a:bodyPr>
            <a:lstStyle/>
            <a:p>
              <a:r>
                <a:rPr lang="en-US" sz="1600"/>
                <a:t>North-South VNET to Branch</a:t>
              </a:r>
            </a:p>
          </p:txBody>
        </p:sp>
      </p:grpSp>
      <p:grpSp>
        <p:nvGrpSpPr>
          <p:cNvPr id="235" name="Group 234">
            <a:extLst>
              <a:ext uri="{FF2B5EF4-FFF2-40B4-BE49-F238E27FC236}">
                <a16:creationId xmlns:a16="http://schemas.microsoft.com/office/drawing/2014/main" id="{1433EC13-7701-4C5C-89BF-1625C8B60FCC}"/>
              </a:ext>
            </a:extLst>
          </p:cNvPr>
          <p:cNvGrpSpPr/>
          <p:nvPr/>
        </p:nvGrpSpPr>
        <p:grpSpPr>
          <a:xfrm>
            <a:off x="566994" y="3753430"/>
            <a:ext cx="5197505" cy="1120939"/>
            <a:chOff x="565552" y="4057382"/>
            <a:chExt cx="5198859" cy="1121231"/>
          </a:xfrm>
        </p:grpSpPr>
        <p:cxnSp>
          <p:nvCxnSpPr>
            <p:cNvPr id="174" name="Straight Connector 173">
              <a:extLst>
                <a:ext uri="{FF2B5EF4-FFF2-40B4-BE49-F238E27FC236}">
                  <a16:creationId xmlns:a16="http://schemas.microsoft.com/office/drawing/2014/main" id="{3988C0D1-71AC-400E-96BC-6D84C75EF80C}"/>
                </a:ext>
              </a:extLst>
            </p:cNvPr>
            <p:cNvCxnSpPr/>
            <p:nvPr/>
          </p:nvCxnSpPr>
          <p:spPr>
            <a:xfrm>
              <a:off x="568305" y="5178613"/>
              <a:ext cx="4031311" cy="0"/>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15" name="Group 214">
              <a:extLst>
                <a:ext uri="{FF2B5EF4-FFF2-40B4-BE49-F238E27FC236}">
                  <a16:creationId xmlns:a16="http://schemas.microsoft.com/office/drawing/2014/main" id="{C0A14509-BE75-4610-801A-AF56D717B0A2}"/>
                </a:ext>
              </a:extLst>
            </p:cNvPr>
            <p:cNvGrpSpPr/>
            <p:nvPr/>
          </p:nvGrpSpPr>
          <p:grpSpPr>
            <a:xfrm>
              <a:off x="565552" y="4057382"/>
              <a:ext cx="5198859" cy="1073033"/>
              <a:chOff x="565552" y="4057382"/>
              <a:chExt cx="5198859" cy="1073033"/>
            </a:xfrm>
          </p:grpSpPr>
          <p:sp>
            <p:nvSpPr>
              <p:cNvPr id="170" name="TextBox 169">
                <a:extLst>
                  <a:ext uri="{FF2B5EF4-FFF2-40B4-BE49-F238E27FC236}">
                    <a16:creationId xmlns:a16="http://schemas.microsoft.com/office/drawing/2014/main" id="{3DF52AD1-0A3E-47D9-9DE3-56D7B752F516}"/>
                  </a:ext>
                </a:extLst>
              </p:cNvPr>
              <p:cNvSpPr txBox="1"/>
              <p:nvPr/>
            </p:nvSpPr>
            <p:spPr>
              <a:xfrm>
                <a:off x="565552" y="4057382"/>
                <a:ext cx="5198859" cy="369204"/>
              </a:xfrm>
              <a:prstGeom prst="rect">
                <a:avLst/>
              </a:prstGeom>
              <a:noFill/>
            </p:spPr>
            <p:txBody>
              <a:bodyPr wrap="none" rtlCol="0">
                <a:spAutoFit/>
              </a:bodyPr>
              <a:lstStyle/>
              <a:p>
                <a:r>
                  <a:rPr lang="en-US" sz="1799" b="1"/>
                  <a:t>Inter-hub and Hybrid Scenarios with FortiGate</a:t>
                </a:r>
              </a:p>
            </p:txBody>
          </p:sp>
          <p:sp>
            <p:nvSpPr>
              <p:cNvPr id="171" name="Oval 170">
                <a:extLst>
                  <a:ext uri="{FF2B5EF4-FFF2-40B4-BE49-F238E27FC236}">
                    <a16:creationId xmlns:a16="http://schemas.microsoft.com/office/drawing/2014/main" id="{D02FED5B-22E2-4F89-9E6F-50403663B494}"/>
                  </a:ext>
                </a:extLst>
              </p:cNvPr>
              <p:cNvSpPr/>
              <p:nvPr/>
            </p:nvSpPr>
            <p:spPr>
              <a:xfrm>
                <a:off x="722164" y="4658918"/>
                <a:ext cx="306282" cy="3062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4</a:t>
                </a:r>
              </a:p>
            </p:txBody>
          </p:sp>
          <p:sp>
            <p:nvSpPr>
              <p:cNvPr id="172" name="TextBox 171">
                <a:extLst>
                  <a:ext uri="{FF2B5EF4-FFF2-40B4-BE49-F238E27FC236}">
                    <a16:creationId xmlns:a16="http://schemas.microsoft.com/office/drawing/2014/main" id="{B7B87961-250A-4407-89B6-43FE3E1A6A80}"/>
                  </a:ext>
                </a:extLst>
              </p:cNvPr>
              <p:cNvSpPr txBox="1"/>
              <p:nvPr/>
            </p:nvSpPr>
            <p:spPr>
              <a:xfrm>
                <a:off x="1117906" y="4473150"/>
                <a:ext cx="2771400" cy="338554"/>
              </a:xfrm>
              <a:prstGeom prst="rect">
                <a:avLst/>
              </a:prstGeom>
              <a:noFill/>
            </p:spPr>
            <p:txBody>
              <a:bodyPr wrap="none" rtlCol="0">
                <a:spAutoFit/>
              </a:bodyPr>
              <a:lstStyle/>
              <a:p>
                <a:r>
                  <a:rPr lang="en-US" sz="1600"/>
                  <a:t>East-West Branch to Branch</a:t>
                </a:r>
              </a:p>
            </p:txBody>
          </p:sp>
          <p:sp>
            <p:nvSpPr>
              <p:cNvPr id="173" name="TextBox 172">
                <a:extLst>
                  <a:ext uri="{FF2B5EF4-FFF2-40B4-BE49-F238E27FC236}">
                    <a16:creationId xmlns:a16="http://schemas.microsoft.com/office/drawing/2014/main" id="{F587C540-83A2-4FEF-9502-B0B1645ECAF1}"/>
                  </a:ext>
                </a:extLst>
              </p:cNvPr>
              <p:cNvSpPr txBox="1"/>
              <p:nvPr/>
            </p:nvSpPr>
            <p:spPr>
              <a:xfrm>
                <a:off x="1129493" y="4791861"/>
                <a:ext cx="2383473" cy="338554"/>
              </a:xfrm>
              <a:prstGeom prst="rect">
                <a:avLst/>
              </a:prstGeom>
              <a:noFill/>
            </p:spPr>
            <p:txBody>
              <a:bodyPr wrap="none" rtlCol="0">
                <a:spAutoFit/>
              </a:bodyPr>
              <a:lstStyle/>
              <a:p>
                <a:r>
                  <a:rPr lang="en-US" sz="1600"/>
                  <a:t>East-West VNet to VNet</a:t>
                </a:r>
              </a:p>
            </p:txBody>
          </p:sp>
          <p:cxnSp>
            <p:nvCxnSpPr>
              <p:cNvPr id="179" name="Straight Connector 178">
                <a:extLst>
                  <a:ext uri="{FF2B5EF4-FFF2-40B4-BE49-F238E27FC236}">
                    <a16:creationId xmlns:a16="http://schemas.microsoft.com/office/drawing/2014/main" id="{CB80DD0B-A191-482B-9E18-C57FF3C824B4}"/>
                  </a:ext>
                </a:extLst>
              </p:cNvPr>
              <p:cNvCxnSpPr/>
              <p:nvPr/>
            </p:nvCxnSpPr>
            <p:spPr>
              <a:xfrm>
                <a:off x="568305" y="4459551"/>
                <a:ext cx="4031311" cy="0"/>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212" name="Group 211">
            <a:extLst>
              <a:ext uri="{FF2B5EF4-FFF2-40B4-BE49-F238E27FC236}">
                <a16:creationId xmlns:a16="http://schemas.microsoft.com/office/drawing/2014/main" id="{495341D8-FD82-45F7-85CA-0DD92A612EAF}"/>
              </a:ext>
            </a:extLst>
          </p:cNvPr>
          <p:cNvGrpSpPr/>
          <p:nvPr/>
        </p:nvGrpSpPr>
        <p:grpSpPr>
          <a:xfrm>
            <a:off x="4792061" y="1821268"/>
            <a:ext cx="3418745" cy="2925318"/>
            <a:chOff x="4791720" y="1820849"/>
            <a:chExt cx="3419636" cy="2926080"/>
          </a:xfrm>
        </p:grpSpPr>
        <p:sp>
          <p:nvSpPr>
            <p:cNvPr id="191" name="Cloud 190">
              <a:extLst>
                <a:ext uri="{FF2B5EF4-FFF2-40B4-BE49-F238E27FC236}">
                  <a16:creationId xmlns:a16="http://schemas.microsoft.com/office/drawing/2014/main" id="{ABA58C76-0440-45BB-9799-DFA14B017680}"/>
                </a:ext>
              </a:extLst>
            </p:cNvPr>
            <p:cNvSpPr/>
            <p:nvPr/>
          </p:nvSpPr>
          <p:spPr>
            <a:xfrm>
              <a:off x="4791720" y="1936200"/>
              <a:ext cx="1593826" cy="1335776"/>
            </a:xfrm>
            <a:prstGeom prst="cloud">
              <a:avLst/>
            </a:prstGeom>
            <a:solidFill>
              <a:srgbClr val="B4C7E8"/>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5" name="Freeform: Shape 184">
              <a:extLst>
                <a:ext uri="{FF2B5EF4-FFF2-40B4-BE49-F238E27FC236}">
                  <a16:creationId xmlns:a16="http://schemas.microsoft.com/office/drawing/2014/main" id="{2AA7E6A0-D8DE-4164-ADBE-7301377E73A6}"/>
                </a:ext>
              </a:extLst>
            </p:cNvPr>
            <p:cNvSpPr/>
            <p:nvPr/>
          </p:nvSpPr>
          <p:spPr>
            <a:xfrm>
              <a:off x="6011186" y="1820849"/>
              <a:ext cx="2178657" cy="1374561"/>
            </a:xfrm>
            <a:custGeom>
              <a:avLst/>
              <a:gdLst>
                <a:gd name="connsiteX0" fmla="*/ 2178657 w 2178657"/>
                <a:gd name="connsiteY0" fmla="*/ 0 h 1374561"/>
                <a:gd name="connsiteX1" fmla="*/ 1566407 w 2178657"/>
                <a:gd name="connsiteY1" fmla="*/ 1343770 h 1374561"/>
                <a:gd name="connsiteX2" fmla="*/ 0 w 2178657"/>
                <a:gd name="connsiteY2" fmla="*/ 811033 h 1374561"/>
              </a:gdLst>
              <a:ahLst/>
              <a:cxnLst>
                <a:cxn ang="0">
                  <a:pos x="connsiteX0" y="connsiteY0"/>
                </a:cxn>
                <a:cxn ang="0">
                  <a:pos x="connsiteX1" y="connsiteY1"/>
                </a:cxn>
                <a:cxn ang="0">
                  <a:pos x="connsiteX2" y="connsiteY2"/>
                </a:cxn>
              </a:cxnLst>
              <a:rect l="l" t="t" r="r" b="b"/>
              <a:pathLst>
                <a:path w="2178657" h="1374561">
                  <a:moveTo>
                    <a:pt x="2178657" y="0"/>
                  </a:moveTo>
                  <a:cubicBezTo>
                    <a:pt x="2054086" y="604299"/>
                    <a:pt x="1929516" y="1208598"/>
                    <a:pt x="1566407" y="1343770"/>
                  </a:cubicBezTo>
                  <a:cubicBezTo>
                    <a:pt x="1203297" y="1478942"/>
                    <a:pt x="601648" y="1144987"/>
                    <a:pt x="0" y="811033"/>
                  </a:cubicBezTo>
                </a:path>
              </a:pathLst>
            </a:custGeom>
            <a:noFill/>
            <a:ln w="381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6" name="Oval 185">
              <a:extLst>
                <a:ext uri="{FF2B5EF4-FFF2-40B4-BE49-F238E27FC236}">
                  <a16:creationId xmlns:a16="http://schemas.microsoft.com/office/drawing/2014/main" id="{B17258A7-913F-4DB2-9A15-F9DB88845F6F}"/>
                </a:ext>
              </a:extLst>
            </p:cNvPr>
            <p:cNvSpPr/>
            <p:nvPr/>
          </p:nvSpPr>
          <p:spPr>
            <a:xfrm>
              <a:off x="7905074" y="2910394"/>
              <a:ext cx="306282" cy="3062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3</a:t>
              </a:r>
            </a:p>
          </p:txBody>
        </p:sp>
        <p:sp>
          <p:nvSpPr>
            <p:cNvPr id="189" name="TextBox 188">
              <a:extLst>
                <a:ext uri="{FF2B5EF4-FFF2-40B4-BE49-F238E27FC236}">
                  <a16:creationId xmlns:a16="http://schemas.microsoft.com/office/drawing/2014/main" id="{54BE6B98-23AF-48F8-AD5F-58F27664DB50}"/>
                </a:ext>
              </a:extLst>
            </p:cNvPr>
            <p:cNvSpPr txBox="1"/>
            <p:nvPr/>
          </p:nvSpPr>
          <p:spPr>
            <a:xfrm>
              <a:off x="4980043" y="2331297"/>
              <a:ext cx="1995091" cy="523220"/>
            </a:xfrm>
            <a:prstGeom prst="rect">
              <a:avLst/>
            </a:prstGeom>
            <a:noFill/>
          </p:spPr>
          <p:txBody>
            <a:bodyPr wrap="square" rtlCol="0">
              <a:spAutoFit/>
            </a:bodyPr>
            <a:lstStyle/>
            <a:p>
              <a:r>
                <a:rPr lang="en-US" sz="1400"/>
                <a:t>Microsoft.com</a:t>
              </a:r>
            </a:p>
            <a:p>
              <a:r>
                <a:rPr lang="en-US" sz="1400"/>
                <a:t>Fortinet.com</a:t>
              </a:r>
            </a:p>
          </p:txBody>
        </p:sp>
        <p:sp>
          <p:nvSpPr>
            <p:cNvPr id="190" name="Freeform: Shape 189">
              <a:extLst>
                <a:ext uri="{FF2B5EF4-FFF2-40B4-BE49-F238E27FC236}">
                  <a16:creationId xmlns:a16="http://schemas.microsoft.com/office/drawing/2014/main" id="{48DA741B-0466-45F1-A09A-5996D74BE09C}"/>
                </a:ext>
              </a:extLst>
            </p:cNvPr>
            <p:cNvSpPr/>
            <p:nvPr/>
          </p:nvSpPr>
          <p:spPr>
            <a:xfrm>
              <a:off x="5931673" y="3053301"/>
              <a:ext cx="1448308" cy="1693628"/>
            </a:xfrm>
            <a:custGeom>
              <a:avLst/>
              <a:gdLst>
                <a:gd name="connsiteX0" fmla="*/ 659958 w 1448308"/>
                <a:gd name="connsiteY0" fmla="*/ 1693628 h 1693628"/>
                <a:gd name="connsiteX1" fmla="*/ 1431235 w 1448308"/>
                <a:gd name="connsiteY1" fmla="*/ 596348 h 1693628"/>
                <a:gd name="connsiteX2" fmla="*/ 0 w 1448308"/>
                <a:gd name="connsiteY2" fmla="*/ 0 h 1693628"/>
              </a:gdLst>
              <a:ahLst/>
              <a:cxnLst>
                <a:cxn ang="0">
                  <a:pos x="connsiteX0" y="connsiteY0"/>
                </a:cxn>
                <a:cxn ang="0">
                  <a:pos x="connsiteX1" y="connsiteY1"/>
                </a:cxn>
                <a:cxn ang="0">
                  <a:pos x="connsiteX2" y="connsiteY2"/>
                </a:cxn>
              </a:cxnLst>
              <a:rect l="l" t="t" r="r" b="b"/>
              <a:pathLst>
                <a:path w="1448308" h="1693628">
                  <a:moveTo>
                    <a:pt x="659958" y="1693628"/>
                  </a:moveTo>
                  <a:cubicBezTo>
                    <a:pt x="1100593" y="1286123"/>
                    <a:pt x="1541228" y="878619"/>
                    <a:pt x="1431235" y="596348"/>
                  </a:cubicBezTo>
                  <a:cubicBezTo>
                    <a:pt x="1321242" y="314077"/>
                    <a:pt x="660621" y="157038"/>
                    <a:pt x="0" y="0"/>
                  </a:cubicBezTo>
                </a:path>
              </a:pathLst>
            </a:custGeom>
            <a:noFill/>
            <a:ln w="381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92" name="Oval 191">
              <a:extLst>
                <a:ext uri="{FF2B5EF4-FFF2-40B4-BE49-F238E27FC236}">
                  <a16:creationId xmlns:a16="http://schemas.microsoft.com/office/drawing/2014/main" id="{575562DA-9607-4DE6-9222-A3D97C28A3AC}"/>
                </a:ext>
              </a:extLst>
            </p:cNvPr>
            <p:cNvSpPr/>
            <p:nvPr/>
          </p:nvSpPr>
          <p:spPr>
            <a:xfrm>
              <a:off x="7088367" y="4304717"/>
              <a:ext cx="306282" cy="3062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3</a:t>
              </a:r>
            </a:p>
          </p:txBody>
        </p:sp>
      </p:grpSp>
      <p:grpSp>
        <p:nvGrpSpPr>
          <p:cNvPr id="210" name="Group 209">
            <a:extLst>
              <a:ext uri="{FF2B5EF4-FFF2-40B4-BE49-F238E27FC236}">
                <a16:creationId xmlns:a16="http://schemas.microsoft.com/office/drawing/2014/main" id="{5AF12496-A27F-4921-916E-D930AE2788DA}"/>
              </a:ext>
            </a:extLst>
          </p:cNvPr>
          <p:cNvGrpSpPr/>
          <p:nvPr/>
        </p:nvGrpSpPr>
        <p:grpSpPr>
          <a:xfrm>
            <a:off x="6925370" y="1789471"/>
            <a:ext cx="1550102" cy="3044557"/>
            <a:chOff x="6925586" y="1789043"/>
            <a:chExt cx="1550506" cy="3045350"/>
          </a:xfrm>
        </p:grpSpPr>
        <p:sp>
          <p:nvSpPr>
            <p:cNvPr id="203" name="Freeform: Shape 202">
              <a:extLst>
                <a:ext uri="{FF2B5EF4-FFF2-40B4-BE49-F238E27FC236}">
                  <a16:creationId xmlns:a16="http://schemas.microsoft.com/office/drawing/2014/main" id="{D637DA54-68F3-4520-932D-9D123AFF6D9E}"/>
                </a:ext>
              </a:extLst>
            </p:cNvPr>
            <p:cNvSpPr/>
            <p:nvPr/>
          </p:nvSpPr>
          <p:spPr>
            <a:xfrm>
              <a:off x="7643189" y="1789043"/>
              <a:ext cx="832903" cy="3029447"/>
            </a:xfrm>
            <a:custGeom>
              <a:avLst/>
              <a:gdLst>
                <a:gd name="connsiteX0" fmla="*/ 204750 w 832903"/>
                <a:gd name="connsiteY0" fmla="*/ 3029447 h 3029447"/>
                <a:gd name="connsiteX1" fmla="*/ 29821 w 832903"/>
                <a:gd name="connsiteY1" fmla="*/ 2584174 h 3029447"/>
                <a:gd name="connsiteX2" fmla="*/ 85481 w 832903"/>
                <a:gd name="connsiteY2" fmla="*/ 1494846 h 3029447"/>
                <a:gd name="connsiteX3" fmla="*/ 832903 w 832903"/>
                <a:gd name="connsiteY3" fmla="*/ 0 h 3029447"/>
              </a:gdLst>
              <a:ahLst/>
              <a:cxnLst>
                <a:cxn ang="0">
                  <a:pos x="connsiteX0" y="connsiteY0"/>
                </a:cxn>
                <a:cxn ang="0">
                  <a:pos x="connsiteX1" y="connsiteY1"/>
                </a:cxn>
                <a:cxn ang="0">
                  <a:pos x="connsiteX2" y="connsiteY2"/>
                </a:cxn>
                <a:cxn ang="0">
                  <a:pos x="connsiteX3" y="connsiteY3"/>
                </a:cxn>
              </a:cxnLst>
              <a:rect l="l" t="t" r="r" b="b"/>
              <a:pathLst>
                <a:path w="832903" h="3029447">
                  <a:moveTo>
                    <a:pt x="204750" y="3029447"/>
                  </a:moveTo>
                  <a:cubicBezTo>
                    <a:pt x="127224" y="2934694"/>
                    <a:pt x="49699" y="2839941"/>
                    <a:pt x="29821" y="2584174"/>
                  </a:cubicBezTo>
                  <a:cubicBezTo>
                    <a:pt x="9943" y="2328407"/>
                    <a:pt x="-48366" y="1925542"/>
                    <a:pt x="85481" y="1494846"/>
                  </a:cubicBezTo>
                  <a:cubicBezTo>
                    <a:pt x="219328" y="1064150"/>
                    <a:pt x="526115" y="532075"/>
                    <a:pt x="832903" y="0"/>
                  </a:cubicBezTo>
                </a:path>
              </a:pathLst>
            </a:custGeom>
            <a:noFill/>
            <a:ln w="38100">
              <a:solidFill>
                <a:schemeClr val="accent4"/>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04" name="Freeform: Shape 203">
              <a:extLst>
                <a:ext uri="{FF2B5EF4-FFF2-40B4-BE49-F238E27FC236}">
                  <a16:creationId xmlns:a16="http://schemas.microsoft.com/office/drawing/2014/main" id="{9C32B7EF-22DE-43CB-9EF4-451C5CCBC9AD}"/>
                </a:ext>
              </a:extLst>
            </p:cNvPr>
            <p:cNvSpPr/>
            <p:nvPr/>
          </p:nvSpPr>
          <p:spPr>
            <a:xfrm>
              <a:off x="6925586" y="1844703"/>
              <a:ext cx="635040" cy="2989690"/>
            </a:xfrm>
            <a:custGeom>
              <a:avLst/>
              <a:gdLst>
                <a:gd name="connsiteX0" fmla="*/ 445273 w 635040"/>
                <a:gd name="connsiteY0" fmla="*/ 0 h 2989690"/>
                <a:gd name="connsiteX1" fmla="*/ 612251 w 635040"/>
                <a:gd name="connsiteY1" fmla="*/ 1566407 h 2989690"/>
                <a:gd name="connsiteX2" fmla="*/ 0 w 635040"/>
                <a:gd name="connsiteY2" fmla="*/ 2989690 h 2989690"/>
              </a:gdLst>
              <a:ahLst/>
              <a:cxnLst>
                <a:cxn ang="0">
                  <a:pos x="connsiteX0" y="connsiteY0"/>
                </a:cxn>
                <a:cxn ang="0">
                  <a:pos x="connsiteX1" y="connsiteY1"/>
                </a:cxn>
                <a:cxn ang="0">
                  <a:pos x="connsiteX2" y="connsiteY2"/>
                </a:cxn>
              </a:cxnLst>
              <a:rect l="l" t="t" r="r" b="b"/>
              <a:pathLst>
                <a:path w="635040" h="2989690">
                  <a:moveTo>
                    <a:pt x="445273" y="0"/>
                  </a:moveTo>
                  <a:cubicBezTo>
                    <a:pt x="565868" y="534062"/>
                    <a:pt x="686463" y="1068125"/>
                    <a:pt x="612251" y="1566407"/>
                  </a:cubicBezTo>
                  <a:cubicBezTo>
                    <a:pt x="538039" y="2064689"/>
                    <a:pt x="269019" y="2527189"/>
                    <a:pt x="0" y="2989690"/>
                  </a:cubicBezTo>
                </a:path>
              </a:pathLst>
            </a:custGeom>
            <a:noFill/>
            <a:ln w="38100">
              <a:solidFill>
                <a:schemeClr val="accent4"/>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07" name="Oval 206">
              <a:extLst>
                <a:ext uri="{FF2B5EF4-FFF2-40B4-BE49-F238E27FC236}">
                  <a16:creationId xmlns:a16="http://schemas.microsoft.com/office/drawing/2014/main" id="{1050D8E5-6A70-47A1-8FC9-85760FDF17FC}"/>
                </a:ext>
              </a:extLst>
            </p:cNvPr>
            <p:cNvSpPr/>
            <p:nvPr/>
          </p:nvSpPr>
          <p:spPr>
            <a:xfrm>
              <a:off x="7802302" y="3777248"/>
              <a:ext cx="306282" cy="3062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2</a:t>
              </a:r>
            </a:p>
          </p:txBody>
        </p:sp>
        <p:sp>
          <p:nvSpPr>
            <p:cNvPr id="209" name="Oval 208">
              <a:extLst>
                <a:ext uri="{FF2B5EF4-FFF2-40B4-BE49-F238E27FC236}">
                  <a16:creationId xmlns:a16="http://schemas.microsoft.com/office/drawing/2014/main" id="{0EBCFAC3-FEBB-4963-9209-2F276CC731FA}"/>
                </a:ext>
              </a:extLst>
            </p:cNvPr>
            <p:cNvSpPr/>
            <p:nvPr/>
          </p:nvSpPr>
          <p:spPr>
            <a:xfrm>
              <a:off x="7205962" y="2904623"/>
              <a:ext cx="306282" cy="3062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2</a:t>
              </a:r>
            </a:p>
          </p:txBody>
        </p:sp>
      </p:grpSp>
      <p:grpSp>
        <p:nvGrpSpPr>
          <p:cNvPr id="229" name="Group 228">
            <a:extLst>
              <a:ext uri="{FF2B5EF4-FFF2-40B4-BE49-F238E27FC236}">
                <a16:creationId xmlns:a16="http://schemas.microsoft.com/office/drawing/2014/main" id="{8C0F7EE1-3241-443D-B4F3-968ECB8B218B}"/>
              </a:ext>
            </a:extLst>
          </p:cNvPr>
          <p:cNvGrpSpPr/>
          <p:nvPr/>
        </p:nvGrpSpPr>
        <p:grpSpPr>
          <a:xfrm>
            <a:off x="7640856" y="1654334"/>
            <a:ext cx="3478310" cy="3346626"/>
            <a:chOff x="7641258" y="1653872"/>
            <a:chExt cx="3479216" cy="3347498"/>
          </a:xfrm>
        </p:grpSpPr>
        <p:sp>
          <p:nvSpPr>
            <p:cNvPr id="221" name="Freeform: Shape 220">
              <a:extLst>
                <a:ext uri="{FF2B5EF4-FFF2-40B4-BE49-F238E27FC236}">
                  <a16:creationId xmlns:a16="http://schemas.microsoft.com/office/drawing/2014/main" id="{72A5828E-BFCA-480D-BFAA-9F54ECB90B33}"/>
                </a:ext>
              </a:extLst>
            </p:cNvPr>
            <p:cNvSpPr/>
            <p:nvPr/>
          </p:nvSpPr>
          <p:spPr>
            <a:xfrm>
              <a:off x="7641258" y="3419066"/>
              <a:ext cx="3479216" cy="1582304"/>
            </a:xfrm>
            <a:custGeom>
              <a:avLst/>
              <a:gdLst>
                <a:gd name="connsiteX0" fmla="*/ 349803 w 3479216"/>
                <a:gd name="connsiteY0" fmla="*/ 1550499 h 1582304"/>
                <a:gd name="connsiteX1" fmla="*/ 278242 w 3479216"/>
                <a:gd name="connsiteY1" fmla="*/ 222631 h 1582304"/>
                <a:gd name="connsiteX2" fmla="*/ 3403104 w 3479216"/>
                <a:gd name="connsiteY2" fmla="*/ 135166 h 1582304"/>
                <a:gd name="connsiteX3" fmla="*/ 2210409 w 3479216"/>
                <a:gd name="connsiteY3" fmla="*/ 1582304 h 1582304"/>
              </a:gdLst>
              <a:ahLst/>
              <a:cxnLst>
                <a:cxn ang="0">
                  <a:pos x="connsiteX0" y="connsiteY0"/>
                </a:cxn>
                <a:cxn ang="0">
                  <a:pos x="connsiteX1" y="connsiteY1"/>
                </a:cxn>
                <a:cxn ang="0">
                  <a:pos x="connsiteX2" y="connsiteY2"/>
                </a:cxn>
                <a:cxn ang="0">
                  <a:pos x="connsiteX3" y="connsiteY3"/>
                </a:cxn>
              </a:cxnLst>
              <a:rect l="l" t="t" r="r" b="b"/>
              <a:pathLst>
                <a:path w="3479216" h="1582304">
                  <a:moveTo>
                    <a:pt x="349803" y="1550499"/>
                  </a:moveTo>
                  <a:cubicBezTo>
                    <a:pt x="59581" y="1004509"/>
                    <a:pt x="-230641" y="458520"/>
                    <a:pt x="278242" y="222631"/>
                  </a:cubicBezTo>
                  <a:cubicBezTo>
                    <a:pt x="787125" y="-13258"/>
                    <a:pt x="3081076" y="-91446"/>
                    <a:pt x="3403104" y="135166"/>
                  </a:cubicBezTo>
                  <a:cubicBezTo>
                    <a:pt x="3725132" y="361778"/>
                    <a:pt x="2967770" y="972041"/>
                    <a:pt x="2210409" y="1582304"/>
                  </a:cubicBezTo>
                </a:path>
              </a:pathLst>
            </a:custGeom>
            <a:noFill/>
            <a:ln w="38100">
              <a:solidFill>
                <a:schemeClr val="accent4"/>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25" name="Freeform: Shape 224">
              <a:extLst>
                <a:ext uri="{FF2B5EF4-FFF2-40B4-BE49-F238E27FC236}">
                  <a16:creationId xmlns:a16="http://schemas.microsoft.com/office/drawing/2014/main" id="{2E8871D2-5F26-4CAE-89EB-120A8D76D816}"/>
                </a:ext>
              </a:extLst>
            </p:cNvPr>
            <p:cNvSpPr/>
            <p:nvPr/>
          </p:nvSpPr>
          <p:spPr>
            <a:xfrm>
              <a:off x="7822405" y="1653872"/>
              <a:ext cx="3278455" cy="1689616"/>
            </a:xfrm>
            <a:custGeom>
              <a:avLst/>
              <a:gdLst>
                <a:gd name="connsiteX0" fmla="*/ 1917943 w 3278455"/>
                <a:gd name="connsiteY0" fmla="*/ 0 h 1689616"/>
                <a:gd name="connsiteX1" fmla="*/ 3039077 w 3278455"/>
                <a:gd name="connsiteY1" fmla="*/ 1144988 h 1689616"/>
                <a:gd name="connsiteX2" fmla="*/ 3007272 w 3278455"/>
                <a:gd name="connsiteY2" fmla="*/ 1534602 h 1689616"/>
                <a:gd name="connsiteX3" fmla="*/ 160705 w 3278455"/>
                <a:gd name="connsiteY3" fmla="*/ 1574358 h 1689616"/>
                <a:gd name="connsiteX4" fmla="*/ 605978 w 3278455"/>
                <a:gd name="connsiteY4" fmla="*/ 55659 h 168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8455" h="1689616">
                  <a:moveTo>
                    <a:pt x="1917943" y="0"/>
                  </a:moveTo>
                  <a:cubicBezTo>
                    <a:pt x="2387732" y="444610"/>
                    <a:pt x="2857522" y="889221"/>
                    <a:pt x="3039077" y="1144988"/>
                  </a:cubicBezTo>
                  <a:cubicBezTo>
                    <a:pt x="3220632" y="1400755"/>
                    <a:pt x="3487000" y="1463040"/>
                    <a:pt x="3007272" y="1534602"/>
                  </a:cubicBezTo>
                  <a:cubicBezTo>
                    <a:pt x="2527544" y="1606164"/>
                    <a:pt x="560921" y="1820849"/>
                    <a:pt x="160705" y="1574358"/>
                  </a:cubicBezTo>
                  <a:cubicBezTo>
                    <a:pt x="-239511" y="1327868"/>
                    <a:pt x="183233" y="691763"/>
                    <a:pt x="605978" y="55659"/>
                  </a:cubicBezTo>
                </a:path>
              </a:pathLst>
            </a:custGeom>
            <a:noFill/>
            <a:ln w="38100">
              <a:solidFill>
                <a:srgbClr val="FFC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27" name="Oval 226">
              <a:extLst>
                <a:ext uri="{FF2B5EF4-FFF2-40B4-BE49-F238E27FC236}">
                  <a16:creationId xmlns:a16="http://schemas.microsoft.com/office/drawing/2014/main" id="{95B56DEB-3766-4C85-B9F3-76A1E989E76C}"/>
                </a:ext>
              </a:extLst>
            </p:cNvPr>
            <p:cNvSpPr/>
            <p:nvPr/>
          </p:nvSpPr>
          <p:spPr>
            <a:xfrm>
              <a:off x="9074584" y="3557218"/>
              <a:ext cx="306282" cy="3062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4</a:t>
              </a:r>
            </a:p>
          </p:txBody>
        </p:sp>
        <p:sp>
          <p:nvSpPr>
            <p:cNvPr id="228" name="Oval 227">
              <a:extLst>
                <a:ext uri="{FF2B5EF4-FFF2-40B4-BE49-F238E27FC236}">
                  <a16:creationId xmlns:a16="http://schemas.microsoft.com/office/drawing/2014/main" id="{15BB609B-1C1F-44D1-A290-D12571A1773B}"/>
                </a:ext>
              </a:extLst>
            </p:cNvPr>
            <p:cNvSpPr/>
            <p:nvPr/>
          </p:nvSpPr>
          <p:spPr>
            <a:xfrm>
              <a:off x="9094318" y="2874196"/>
              <a:ext cx="306282" cy="3062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4</a:t>
              </a:r>
            </a:p>
          </p:txBody>
        </p:sp>
      </p:grpSp>
      <p:grpSp>
        <p:nvGrpSpPr>
          <p:cNvPr id="234" name="Group 233">
            <a:extLst>
              <a:ext uri="{FF2B5EF4-FFF2-40B4-BE49-F238E27FC236}">
                <a16:creationId xmlns:a16="http://schemas.microsoft.com/office/drawing/2014/main" id="{690DCDE7-DDC4-4115-A6E5-1EB7D022AB68}"/>
              </a:ext>
            </a:extLst>
          </p:cNvPr>
          <p:cNvGrpSpPr/>
          <p:nvPr/>
        </p:nvGrpSpPr>
        <p:grpSpPr>
          <a:xfrm>
            <a:off x="6297381" y="1598690"/>
            <a:ext cx="5373682" cy="3290983"/>
            <a:chOff x="6297433" y="1598212"/>
            <a:chExt cx="5375082" cy="3291840"/>
          </a:xfrm>
        </p:grpSpPr>
        <p:sp>
          <p:nvSpPr>
            <p:cNvPr id="226" name="Oval 225">
              <a:extLst>
                <a:ext uri="{FF2B5EF4-FFF2-40B4-BE49-F238E27FC236}">
                  <a16:creationId xmlns:a16="http://schemas.microsoft.com/office/drawing/2014/main" id="{7DA4FA01-4EDF-4260-9895-6AB3408A3C7C}"/>
                </a:ext>
              </a:extLst>
            </p:cNvPr>
            <p:cNvSpPr/>
            <p:nvPr/>
          </p:nvSpPr>
          <p:spPr>
            <a:xfrm>
              <a:off x="8702518" y="3548148"/>
              <a:ext cx="306282" cy="3062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5</a:t>
              </a:r>
            </a:p>
          </p:txBody>
        </p:sp>
        <p:sp>
          <p:nvSpPr>
            <p:cNvPr id="231" name="Freeform: Shape 230">
              <a:extLst>
                <a:ext uri="{FF2B5EF4-FFF2-40B4-BE49-F238E27FC236}">
                  <a16:creationId xmlns:a16="http://schemas.microsoft.com/office/drawing/2014/main" id="{A267BE7F-A796-49EF-AD7C-641F9099E18A}"/>
                </a:ext>
              </a:extLst>
            </p:cNvPr>
            <p:cNvSpPr/>
            <p:nvPr/>
          </p:nvSpPr>
          <p:spPr>
            <a:xfrm>
              <a:off x="7595294" y="1598212"/>
              <a:ext cx="4077221" cy="3291840"/>
            </a:xfrm>
            <a:custGeom>
              <a:avLst/>
              <a:gdLst>
                <a:gd name="connsiteX0" fmla="*/ 570696 w 4077221"/>
                <a:gd name="connsiteY0" fmla="*/ 3291840 h 3291840"/>
                <a:gd name="connsiteX1" fmla="*/ 173131 w 4077221"/>
                <a:gd name="connsiteY1" fmla="*/ 1979875 h 3291840"/>
                <a:gd name="connsiteX2" fmla="*/ 3051503 w 4077221"/>
                <a:gd name="connsiteY2" fmla="*/ 1757238 h 3291840"/>
                <a:gd name="connsiteX3" fmla="*/ 4077221 w 4077221"/>
                <a:gd name="connsiteY3" fmla="*/ 0 h 3291840"/>
              </a:gdLst>
              <a:ahLst/>
              <a:cxnLst>
                <a:cxn ang="0">
                  <a:pos x="connsiteX0" y="connsiteY0"/>
                </a:cxn>
                <a:cxn ang="0">
                  <a:pos x="connsiteX1" y="connsiteY1"/>
                </a:cxn>
                <a:cxn ang="0">
                  <a:pos x="connsiteX2" y="connsiteY2"/>
                </a:cxn>
                <a:cxn ang="0">
                  <a:pos x="connsiteX3" y="connsiteY3"/>
                </a:cxn>
              </a:cxnLst>
              <a:rect l="l" t="t" r="r" b="b"/>
              <a:pathLst>
                <a:path w="4077221" h="3291840">
                  <a:moveTo>
                    <a:pt x="570696" y="3291840"/>
                  </a:moveTo>
                  <a:cubicBezTo>
                    <a:pt x="165179" y="2763741"/>
                    <a:pt x="-240337" y="2235642"/>
                    <a:pt x="173131" y="1979875"/>
                  </a:cubicBezTo>
                  <a:cubicBezTo>
                    <a:pt x="586599" y="1724108"/>
                    <a:pt x="2400821" y="2087217"/>
                    <a:pt x="3051503" y="1757238"/>
                  </a:cubicBezTo>
                  <a:cubicBezTo>
                    <a:pt x="3702185" y="1427259"/>
                    <a:pt x="3889703" y="713629"/>
                    <a:pt x="4077221" y="0"/>
                  </a:cubicBezTo>
                </a:path>
              </a:pathLst>
            </a:custGeom>
            <a:noFill/>
            <a:ln w="38100">
              <a:solidFill>
                <a:srgbClr val="FFC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32" name="Freeform: Shape 231">
              <a:extLst>
                <a:ext uri="{FF2B5EF4-FFF2-40B4-BE49-F238E27FC236}">
                  <a16:creationId xmlns:a16="http://schemas.microsoft.com/office/drawing/2014/main" id="{14CFECE9-C138-4492-808E-4C76764A69AD}"/>
                </a:ext>
              </a:extLst>
            </p:cNvPr>
            <p:cNvSpPr/>
            <p:nvPr/>
          </p:nvSpPr>
          <p:spPr>
            <a:xfrm>
              <a:off x="6297433" y="1693628"/>
              <a:ext cx="4418819" cy="3085106"/>
            </a:xfrm>
            <a:custGeom>
              <a:avLst/>
              <a:gdLst>
                <a:gd name="connsiteX0" fmla="*/ 3665551 w 4418819"/>
                <a:gd name="connsiteY0" fmla="*/ 0 h 3085106"/>
                <a:gd name="connsiteX1" fmla="*/ 4317558 w 4418819"/>
                <a:gd name="connsiteY1" fmla="*/ 1415332 h 3085106"/>
                <a:gd name="connsiteX2" fmla="*/ 1765189 w 4418819"/>
                <a:gd name="connsiteY2" fmla="*/ 1558455 h 3085106"/>
                <a:gd name="connsiteX3" fmla="*/ 0 w 4418819"/>
                <a:gd name="connsiteY3" fmla="*/ 3085106 h 3085106"/>
              </a:gdLst>
              <a:ahLst/>
              <a:cxnLst>
                <a:cxn ang="0">
                  <a:pos x="connsiteX0" y="connsiteY0"/>
                </a:cxn>
                <a:cxn ang="0">
                  <a:pos x="connsiteX1" y="connsiteY1"/>
                </a:cxn>
                <a:cxn ang="0">
                  <a:pos x="connsiteX2" y="connsiteY2"/>
                </a:cxn>
                <a:cxn ang="0">
                  <a:pos x="connsiteX3" y="connsiteY3"/>
                </a:cxn>
              </a:cxnLst>
              <a:rect l="l" t="t" r="r" b="b"/>
              <a:pathLst>
                <a:path w="4418819" h="3085106">
                  <a:moveTo>
                    <a:pt x="3665551" y="0"/>
                  </a:moveTo>
                  <a:cubicBezTo>
                    <a:pt x="4149918" y="577795"/>
                    <a:pt x="4634285" y="1155590"/>
                    <a:pt x="4317558" y="1415332"/>
                  </a:cubicBezTo>
                  <a:cubicBezTo>
                    <a:pt x="4000831" y="1675074"/>
                    <a:pt x="2484782" y="1280159"/>
                    <a:pt x="1765189" y="1558455"/>
                  </a:cubicBezTo>
                  <a:cubicBezTo>
                    <a:pt x="1045596" y="1836751"/>
                    <a:pt x="522798" y="2460928"/>
                    <a:pt x="0" y="3085106"/>
                  </a:cubicBezTo>
                </a:path>
              </a:pathLst>
            </a:custGeom>
            <a:noFill/>
            <a:ln w="381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33" name="Oval 232">
              <a:extLst>
                <a:ext uri="{FF2B5EF4-FFF2-40B4-BE49-F238E27FC236}">
                  <a16:creationId xmlns:a16="http://schemas.microsoft.com/office/drawing/2014/main" id="{9DEF8E40-E3FB-450D-8A96-9907CF5399CB}"/>
                </a:ext>
              </a:extLst>
            </p:cNvPr>
            <p:cNvSpPr/>
            <p:nvPr/>
          </p:nvSpPr>
          <p:spPr>
            <a:xfrm>
              <a:off x="9810971" y="2022544"/>
              <a:ext cx="306282" cy="3062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5</a:t>
              </a:r>
            </a:p>
          </p:txBody>
        </p:sp>
      </p:grpSp>
      <p:grpSp>
        <p:nvGrpSpPr>
          <p:cNvPr id="244" name="Group 243">
            <a:extLst>
              <a:ext uri="{FF2B5EF4-FFF2-40B4-BE49-F238E27FC236}">
                <a16:creationId xmlns:a16="http://schemas.microsoft.com/office/drawing/2014/main" id="{4FCBBFBC-4764-49D9-88B5-E9A90738E646}"/>
              </a:ext>
            </a:extLst>
          </p:cNvPr>
          <p:cNvGrpSpPr/>
          <p:nvPr/>
        </p:nvGrpSpPr>
        <p:grpSpPr>
          <a:xfrm>
            <a:off x="565092" y="5685680"/>
            <a:ext cx="4043848" cy="665454"/>
            <a:chOff x="563651" y="5878817"/>
            <a:chExt cx="4044901" cy="665627"/>
          </a:xfrm>
        </p:grpSpPr>
        <p:sp>
          <p:nvSpPr>
            <p:cNvPr id="238" name="TextBox 237">
              <a:extLst>
                <a:ext uri="{FF2B5EF4-FFF2-40B4-BE49-F238E27FC236}">
                  <a16:creationId xmlns:a16="http://schemas.microsoft.com/office/drawing/2014/main" id="{2C16EF03-1EA9-440B-BE99-383E8F83739C}"/>
                </a:ext>
              </a:extLst>
            </p:cNvPr>
            <p:cNvSpPr txBox="1"/>
            <p:nvPr/>
          </p:nvSpPr>
          <p:spPr>
            <a:xfrm>
              <a:off x="1097683" y="5878817"/>
              <a:ext cx="2896947" cy="338554"/>
            </a:xfrm>
            <a:prstGeom prst="rect">
              <a:avLst/>
            </a:prstGeom>
            <a:noFill/>
          </p:spPr>
          <p:txBody>
            <a:bodyPr wrap="none" rtlCol="0">
              <a:spAutoFit/>
            </a:bodyPr>
            <a:lstStyle/>
            <a:p>
              <a:r>
                <a:rPr lang="en-US" sz="1600"/>
                <a:t>Azure ExpressRoute to VNET</a:t>
              </a:r>
            </a:p>
          </p:txBody>
        </p:sp>
        <p:sp>
          <p:nvSpPr>
            <p:cNvPr id="239" name="TextBox 238">
              <a:extLst>
                <a:ext uri="{FF2B5EF4-FFF2-40B4-BE49-F238E27FC236}">
                  <a16:creationId xmlns:a16="http://schemas.microsoft.com/office/drawing/2014/main" id="{59015721-9F30-492C-8F16-8B82E0E80B77}"/>
                </a:ext>
              </a:extLst>
            </p:cNvPr>
            <p:cNvSpPr txBox="1"/>
            <p:nvPr/>
          </p:nvSpPr>
          <p:spPr>
            <a:xfrm>
              <a:off x="1074097" y="6197939"/>
              <a:ext cx="3174652" cy="338554"/>
            </a:xfrm>
            <a:prstGeom prst="rect">
              <a:avLst/>
            </a:prstGeom>
            <a:noFill/>
          </p:spPr>
          <p:txBody>
            <a:bodyPr wrap="none" rtlCol="0">
              <a:spAutoFit/>
            </a:bodyPr>
            <a:lstStyle/>
            <a:p>
              <a:r>
                <a:rPr lang="en-US" sz="1600"/>
                <a:t>Azure ExpressRoute to SD-WAN</a:t>
              </a:r>
            </a:p>
          </p:txBody>
        </p:sp>
        <p:cxnSp>
          <p:nvCxnSpPr>
            <p:cNvPr id="242" name="Straight Connector 241">
              <a:extLst>
                <a:ext uri="{FF2B5EF4-FFF2-40B4-BE49-F238E27FC236}">
                  <a16:creationId xmlns:a16="http://schemas.microsoft.com/office/drawing/2014/main" id="{7C8DD447-46CC-48CA-ADF1-A54075C1C313}"/>
                </a:ext>
              </a:extLst>
            </p:cNvPr>
            <p:cNvCxnSpPr/>
            <p:nvPr/>
          </p:nvCxnSpPr>
          <p:spPr>
            <a:xfrm>
              <a:off x="563651" y="6544444"/>
              <a:ext cx="4044901" cy="0"/>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3" name="Oval 242">
              <a:extLst>
                <a:ext uri="{FF2B5EF4-FFF2-40B4-BE49-F238E27FC236}">
                  <a16:creationId xmlns:a16="http://schemas.microsoft.com/office/drawing/2014/main" id="{78B6CC95-4575-4BF2-B187-DFB0674CBB94}"/>
                </a:ext>
              </a:extLst>
            </p:cNvPr>
            <p:cNvSpPr/>
            <p:nvPr/>
          </p:nvSpPr>
          <p:spPr>
            <a:xfrm>
              <a:off x="738236" y="6074619"/>
              <a:ext cx="288570" cy="28857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6</a:t>
              </a:r>
            </a:p>
          </p:txBody>
        </p:sp>
      </p:grpSp>
      <p:grpSp>
        <p:nvGrpSpPr>
          <p:cNvPr id="251" name="Group 250">
            <a:extLst>
              <a:ext uri="{FF2B5EF4-FFF2-40B4-BE49-F238E27FC236}">
                <a16:creationId xmlns:a16="http://schemas.microsoft.com/office/drawing/2014/main" id="{14845996-6176-403A-9267-EC00D233645B}"/>
              </a:ext>
            </a:extLst>
          </p:cNvPr>
          <p:cNvGrpSpPr/>
          <p:nvPr/>
        </p:nvGrpSpPr>
        <p:grpSpPr>
          <a:xfrm>
            <a:off x="9795045" y="1741776"/>
            <a:ext cx="2064985" cy="3354576"/>
            <a:chOff x="9796007" y="1741336"/>
            <a:chExt cx="2065523" cy="3355450"/>
          </a:xfrm>
        </p:grpSpPr>
        <p:sp>
          <p:nvSpPr>
            <p:cNvPr id="245" name="Freeform: Shape 244">
              <a:extLst>
                <a:ext uri="{FF2B5EF4-FFF2-40B4-BE49-F238E27FC236}">
                  <a16:creationId xmlns:a16="http://schemas.microsoft.com/office/drawing/2014/main" id="{2FD3D0F4-C7E1-4E77-B4D0-4CA8837AD05C}"/>
                </a:ext>
              </a:extLst>
            </p:cNvPr>
            <p:cNvSpPr/>
            <p:nvPr/>
          </p:nvSpPr>
          <p:spPr>
            <a:xfrm>
              <a:off x="9796007" y="3486832"/>
              <a:ext cx="1677725" cy="1609954"/>
            </a:xfrm>
            <a:custGeom>
              <a:avLst/>
              <a:gdLst>
                <a:gd name="connsiteX0" fmla="*/ 1677725 w 1677725"/>
                <a:gd name="connsiteY0" fmla="*/ 1609954 h 1609954"/>
                <a:gd name="connsiteX1" fmla="*/ 1367624 w 1677725"/>
                <a:gd name="connsiteY1" fmla="*/ 3791 h 1609954"/>
                <a:gd name="connsiteX2" fmla="*/ 0 w 1677725"/>
                <a:gd name="connsiteY2" fmla="*/ 1252145 h 1609954"/>
              </a:gdLst>
              <a:ahLst/>
              <a:cxnLst>
                <a:cxn ang="0">
                  <a:pos x="connsiteX0" y="connsiteY0"/>
                </a:cxn>
                <a:cxn ang="0">
                  <a:pos x="connsiteX1" y="connsiteY1"/>
                </a:cxn>
                <a:cxn ang="0">
                  <a:pos x="connsiteX2" y="connsiteY2"/>
                </a:cxn>
              </a:cxnLst>
              <a:rect l="l" t="t" r="r" b="b"/>
              <a:pathLst>
                <a:path w="1677725" h="1609954">
                  <a:moveTo>
                    <a:pt x="1677725" y="1609954"/>
                  </a:moveTo>
                  <a:cubicBezTo>
                    <a:pt x="1662485" y="836690"/>
                    <a:pt x="1647245" y="63426"/>
                    <a:pt x="1367624" y="3791"/>
                  </a:cubicBezTo>
                  <a:cubicBezTo>
                    <a:pt x="1088003" y="-55844"/>
                    <a:pt x="544001" y="598150"/>
                    <a:pt x="0" y="1252145"/>
                  </a:cubicBezTo>
                </a:path>
              </a:pathLst>
            </a:custGeom>
            <a:noFill/>
            <a:ln w="38100">
              <a:solidFill>
                <a:schemeClr val="accent4"/>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46" name="Freeform: Shape 245">
              <a:extLst>
                <a:ext uri="{FF2B5EF4-FFF2-40B4-BE49-F238E27FC236}">
                  <a16:creationId xmlns:a16="http://schemas.microsoft.com/office/drawing/2014/main" id="{086AACAC-4568-4C39-A9DA-784C97BAAB6D}"/>
                </a:ext>
              </a:extLst>
            </p:cNvPr>
            <p:cNvSpPr/>
            <p:nvPr/>
          </p:nvSpPr>
          <p:spPr>
            <a:xfrm>
              <a:off x="10416209" y="1741336"/>
              <a:ext cx="906448" cy="3299791"/>
            </a:xfrm>
            <a:custGeom>
              <a:avLst/>
              <a:gdLst>
                <a:gd name="connsiteX0" fmla="*/ 906448 w 906448"/>
                <a:gd name="connsiteY0" fmla="*/ 3299791 h 3299791"/>
                <a:gd name="connsiteX1" fmla="*/ 691763 w 906448"/>
                <a:gd name="connsiteY1" fmla="*/ 1494845 h 3299791"/>
                <a:gd name="connsiteX2" fmla="*/ 0 w 906448"/>
                <a:gd name="connsiteY2" fmla="*/ 0 h 3299791"/>
              </a:gdLst>
              <a:ahLst/>
              <a:cxnLst>
                <a:cxn ang="0">
                  <a:pos x="connsiteX0" y="connsiteY0"/>
                </a:cxn>
                <a:cxn ang="0">
                  <a:pos x="connsiteX1" y="connsiteY1"/>
                </a:cxn>
                <a:cxn ang="0">
                  <a:pos x="connsiteX2" y="connsiteY2"/>
                </a:cxn>
              </a:cxnLst>
              <a:rect l="l" t="t" r="r" b="b"/>
              <a:pathLst>
                <a:path w="906448" h="3299791">
                  <a:moveTo>
                    <a:pt x="906448" y="3299791"/>
                  </a:moveTo>
                  <a:cubicBezTo>
                    <a:pt x="874643" y="2672300"/>
                    <a:pt x="842838" y="2044810"/>
                    <a:pt x="691763" y="1494845"/>
                  </a:cubicBezTo>
                  <a:cubicBezTo>
                    <a:pt x="540688" y="944880"/>
                    <a:pt x="270344" y="472440"/>
                    <a:pt x="0" y="0"/>
                  </a:cubicBezTo>
                </a:path>
              </a:pathLst>
            </a:custGeom>
            <a:noFill/>
            <a:ln w="38100">
              <a:solidFill>
                <a:srgbClr val="FFC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49" name="Oval 248">
              <a:extLst>
                <a:ext uri="{FF2B5EF4-FFF2-40B4-BE49-F238E27FC236}">
                  <a16:creationId xmlns:a16="http://schemas.microsoft.com/office/drawing/2014/main" id="{4E13C351-A6A3-49F0-89B1-F2F7FEC3AF71}"/>
                </a:ext>
              </a:extLst>
            </p:cNvPr>
            <p:cNvSpPr/>
            <p:nvPr/>
          </p:nvSpPr>
          <p:spPr>
            <a:xfrm>
              <a:off x="11561487" y="4096834"/>
              <a:ext cx="300043" cy="27614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6</a:t>
              </a:r>
            </a:p>
          </p:txBody>
        </p:sp>
        <p:sp>
          <p:nvSpPr>
            <p:cNvPr id="250" name="Oval 249">
              <a:extLst>
                <a:ext uri="{FF2B5EF4-FFF2-40B4-BE49-F238E27FC236}">
                  <a16:creationId xmlns:a16="http://schemas.microsoft.com/office/drawing/2014/main" id="{4B1F6468-5F90-426C-AC01-31F79381A9B5}"/>
                </a:ext>
              </a:extLst>
            </p:cNvPr>
            <p:cNvSpPr/>
            <p:nvPr/>
          </p:nvSpPr>
          <p:spPr>
            <a:xfrm>
              <a:off x="10323506" y="1872517"/>
              <a:ext cx="300043" cy="27614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6</a:t>
              </a:r>
            </a:p>
          </p:txBody>
        </p:sp>
      </p:grpSp>
    </p:spTree>
    <p:extLst>
      <p:ext uri="{BB962C8B-B14F-4D97-AF65-F5344CB8AC3E}">
        <p14:creationId xmlns:p14="http://schemas.microsoft.com/office/powerpoint/2010/main" val="110400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93"/>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50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childTnLst>
                          </p:cTn>
                        </p:par>
                        <p:par>
                          <p:cTn id="11" fill="hold">
                            <p:stCondLst>
                              <p:cond delay="1500"/>
                            </p:stCondLst>
                            <p:childTnLst>
                              <p:par>
                                <p:cTn id="12" presetID="10" presetClass="entr" presetSubtype="0" fill="hold" nodeType="afterEffect">
                                  <p:stCondLst>
                                    <p:cond delay="500"/>
                                  </p:stCondLst>
                                  <p:childTnLst>
                                    <p:set>
                                      <p:cBhvr>
                                        <p:cTn id="13" dur="1" fill="hold">
                                          <p:stCondLst>
                                            <p:cond delay="0"/>
                                          </p:stCondLst>
                                        </p:cTn>
                                        <p:tgtEl>
                                          <p:spTgt spid="195"/>
                                        </p:tgtEl>
                                        <p:attrNameLst>
                                          <p:attrName>style.visibility</p:attrName>
                                        </p:attrNameLst>
                                      </p:cBhvr>
                                      <p:to>
                                        <p:strVal val="visible"/>
                                      </p:to>
                                    </p:set>
                                    <p:animEffect transition="in" filter="fade">
                                      <p:cBhvr>
                                        <p:cTn id="14" dur="500"/>
                                        <p:tgtEl>
                                          <p:spTgt spid="195"/>
                                        </p:tgtEl>
                                      </p:cBhvr>
                                    </p:animEffect>
                                  </p:childTnLst>
                                </p:cTn>
                              </p:par>
                            </p:childTnLst>
                          </p:cTn>
                        </p:par>
                        <p:par>
                          <p:cTn id="15" fill="hold">
                            <p:stCondLst>
                              <p:cond delay="2500"/>
                            </p:stCondLst>
                            <p:childTnLst>
                              <p:par>
                                <p:cTn id="16" presetID="10" presetClass="entr" presetSubtype="0" fill="hold" nodeType="afterEffect">
                                  <p:stCondLst>
                                    <p:cond delay="500"/>
                                  </p:stCondLst>
                                  <p:childTnLst>
                                    <p:set>
                                      <p:cBhvr>
                                        <p:cTn id="17" dur="1" fill="hold">
                                          <p:stCondLst>
                                            <p:cond delay="0"/>
                                          </p:stCondLst>
                                        </p:cTn>
                                        <p:tgtEl>
                                          <p:spTgt spid="196"/>
                                        </p:tgtEl>
                                        <p:attrNameLst>
                                          <p:attrName>style.visibility</p:attrName>
                                        </p:attrNameLst>
                                      </p:cBhvr>
                                      <p:to>
                                        <p:strVal val="visible"/>
                                      </p:to>
                                    </p:set>
                                    <p:animEffect transition="in" filter="fade">
                                      <p:cBhvr>
                                        <p:cTn id="18" dur="500"/>
                                        <p:tgtEl>
                                          <p:spTgt spid="19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0"/>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500"/>
                                  </p:stCondLst>
                                  <p:childTnLst>
                                    <p:set>
                                      <p:cBhvr>
                                        <p:cTn id="25" dur="1" fill="hold">
                                          <p:stCondLst>
                                            <p:cond delay="0"/>
                                          </p:stCondLst>
                                        </p:cTn>
                                        <p:tgtEl>
                                          <p:spTgt spid="199"/>
                                        </p:tgtEl>
                                        <p:attrNameLst>
                                          <p:attrName>style.visibility</p:attrName>
                                        </p:attrNameLst>
                                      </p:cBhvr>
                                      <p:to>
                                        <p:strVal val="visible"/>
                                      </p:to>
                                    </p:set>
                                    <p:animEffect transition="in" filter="fade">
                                      <p:cBhvr>
                                        <p:cTn id="26" dur="500"/>
                                        <p:tgtEl>
                                          <p:spTgt spid="199"/>
                                        </p:tgtEl>
                                      </p:cBhvr>
                                    </p:animEffect>
                                  </p:childTnLst>
                                  <p:subTnLst>
                                    <p:set>
                                      <p:cBhvr override="childStyle">
                                        <p:cTn dur="1" fill="hold" display="0" masterRel="nextClick" afterEffect="1"/>
                                        <p:tgtEl>
                                          <p:spTgt spid="19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1"/>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nodeType="afterEffect">
                                  <p:stCondLst>
                                    <p:cond delay="500"/>
                                  </p:stCondLst>
                                  <p:childTnLst>
                                    <p:set>
                                      <p:cBhvr>
                                        <p:cTn id="33" dur="1" fill="hold">
                                          <p:stCondLst>
                                            <p:cond delay="0"/>
                                          </p:stCondLst>
                                        </p:cTn>
                                        <p:tgtEl>
                                          <p:spTgt spid="210"/>
                                        </p:tgtEl>
                                        <p:attrNameLst>
                                          <p:attrName>style.visibility</p:attrName>
                                        </p:attrNameLst>
                                      </p:cBhvr>
                                      <p:to>
                                        <p:strVal val="visible"/>
                                      </p:to>
                                    </p:set>
                                    <p:animEffect transition="in" filter="fade">
                                      <p:cBhvr>
                                        <p:cTn id="34" dur="500"/>
                                        <p:tgtEl>
                                          <p:spTgt spid="210"/>
                                        </p:tgtEl>
                                      </p:cBhvr>
                                    </p:animEffect>
                                  </p:childTnLst>
                                  <p:subTnLst>
                                    <p:set>
                                      <p:cBhvr override="childStyle">
                                        <p:cTn dur="1" fill="hold" display="0" masterRel="nextClick" afterEffect="1"/>
                                        <p:tgtEl>
                                          <p:spTgt spid="210"/>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1"/>
                                        </p:tgtEl>
                                        <p:attrNameLst>
                                          <p:attrName>style.visibility</p:attrName>
                                        </p:attrNameLst>
                                      </p:cBhvr>
                                      <p:to>
                                        <p:strVal val="visible"/>
                                      </p:to>
                                    </p:set>
                                  </p:childTnLst>
                                </p:cTn>
                              </p:par>
                            </p:childTnLst>
                          </p:cTn>
                        </p:par>
                        <p:par>
                          <p:cTn id="39" fill="hold">
                            <p:stCondLst>
                              <p:cond delay="0"/>
                            </p:stCondLst>
                            <p:childTnLst>
                              <p:par>
                                <p:cTn id="40" presetID="10" presetClass="entr" presetSubtype="0" fill="hold" nodeType="afterEffect">
                                  <p:stCondLst>
                                    <p:cond delay="500"/>
                                  </p:stCondLst>
                                  <p:childTnLst>
                                    <p:set>
                                      <p:cBhvr>
                                        <p:cTn id="41" dur="1" fill="hold">
                                          <p:stCondLst>
                                            <p:cond delay="0"/>
                                          </p:stCondLst>
                                        </p:cTn>
                                        <p:tgtEl>
                                          <p:spTgt spid="212"/>
                                        </p:tgtEl>
                                        <p:attrNameLst>
                                          <p:attrName>style.visibility</p:attrName>
                                        </p:attrNameLst>
                                      </p:cBhvr>
                                      <p:to>
                                        <p:strVal val="visible"/>
                                      </p:to>
                                    </p:set>
                                    <p:animEffect transition="in" filter="fade">
                                      <p:cBhvr>
                                        <p:cTn id="42" dur="500"/>
                                        <p:tgtEl>
                                          <p:spTgt spid="212"/>
                                        </p:tgtEl>
                                      </p:cBhvr>
                                    </p:animEffect>
                                  </p:childTnLst>
                                  <p:subTnLst>
                                    <p:set>
                                      <p:cBhvr override="childStyle">
                                        <p:cTn dur="1" fill="hold" display="0" masterRel="nextClick" afterEffect="1"/>
                                        <p:tgtEl>
                                          <p:spTgt spid="212"/>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4"/>
                                        </p:tgtEl>
                                        <p:attrNameLst>
                                          <p:attrName>style.visibility</p:attrName>
                                        </p:attrNameLst>
                                      </p:cBhvr>
                                      <p:to>
                                        <p:strVal val="visible"/>
                                      </p:to>
                                    </p:set>
                                    <p:animEffect transition="in" filter="fade">
                                      <p:cBhvr>
                                        <p:cTn id="47" dur="500"/>
                                        <p:tgtEl>
                                          <p:spTgt spid="214"/>
                                        </p:tgtEl>
                                      </p:cBhvr>
                                    </p:animEffect>
                                  </p:childTnLst>
                                </p:cTn>
                              </p:par>
                            </p:childTnLst>
                          </p:cTn>
                        </p:par>
                        <p:par>
                          <p:cTn id="48" fill="hold">
                            <p:stCondLst>
                              <p:cond delay="500"/>
                            </p:stCondLst>
                            <p:childTnLst>
                              <p:par>
                                <p:cTn id="49" presetID="1" presetClass="entr" presetSubtype="0" fill="hold" nodeType="afterEffect">
                                  <p:stCondLst>
                                    <p:cond delay="500"/>
                                  </p:stCondLst>
                                  <p:childTnLst>
                                    <p:set>
                                      <p:cBhvr>
                                        <p:cTn id="50" dur="1" fill="hold">
                                          <p:stCondLst>
                                            <p:cond delay="0"/>
                                          </p:stCondLst>
                                        </p:cTn>
                                        <p:tgtEl>
                                          <p:spTgt spid="235"/>
                                        </p:tgtEl>
                                        <p:attrNameLst>
                                          <p:attrName>style.visibility</p:attrName>
                                        </p:attrNameLst>
                                      </p:cBhvr>
                                      <p:to>
                                        <p:strVal val="visible"/>
                                      </p:to>
                                    </p:set>
                                  </p:childTnLst>
                                </p:cTn>
                              </p:par>
                            </p:childTnLst>
                          </p:cTn>
                        </p:par>
                        <p:par>
                          <p:cTn id="51" fill="hold">
                            <p:stCondLst>
                              <p:cond delay="1000"/>
                            </p:stCondLst>
                            <p:childTnLst>
                              <p:par>
                                <p:cTn id="52" presetID="10" presetClass="entr" presetSubtype="0" fill="hold" nodeType="afterEffect">
                                  <p:stCondLst>
                                    <p:cond delay="500"/>
                                  </p:stCondLst>
                                  <p:childTnLst>
                                    <p:set>
                                      <p:cBhvr>
                                        <p:cTn id="53" dur="1" fill="hold">
                                          <p:stCondLst>
                                            <p:cond delay="0"/>
                                          </p:stCondLst>
                                        </p:cTn>
                                        <p:tgtEl>
                                          <p:spTgt spid="229"/>
                                        </p:tgtEl>
                                        <p:attrNameLst>
                                          <p:attrName>style.visibility</p:attrName>
                                        </p:attrNameLst>
                                      </p:cBhvr>
                                      <p:to>
                                        <p:strVal val="visible"/>
                                      </p:to>
                                    </p:set>
                                    <p:animEffect transition="in" filter="fade">
                                      <p:cBhvr>
                                        <p:cTn id="54" dur="500"/>
                                        <p:tgtEl>
                                          <p:spTgt spid="229"/>
                                        </p:tgtEl>
                                      </p:cBhvr>
                                    </p:animEffect>
                                  </p:childTnLst>
                                  <p:subTnLst>
                                    <p:set>
                                      <p:cBhvr override="childStyle">
                                        <p:cTn dur="1" fill="hold" display="0" masterRel="nextClick" afterEffect="1"/>
                                        <p:tgtEl>
                                          <p:spTgt spid="229"/>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0"/>
                                        </p:tgtEl>
                                        <p:attrNameLst>
                                          <p:attrName>style.visibility</p:attrName>
                                        </p:attrNameLst>
                                      </p:cBhvr>
                                      <p:to>
                                        <p:strVal val="visible"/>
                                      </p:to>
                                    </p:set>
                                  </p:childTnLst>
                                </p:cTn>
                              </p:par>
                            </p:childTnLst>
                          </p:cTn>
                        </p:par>
                        <p:par>
                          <p:cTn id="59" fill="hold">
                            <p:stCondLst>
                              <p:cond delay="0"/>
                            </p:stCondLst>
                            <p:childTnLst>
                              <p:par>
                                <p:cTn id="60" presetID="10" presetClass="entr" presetSubtype="0" fill="hold" nodeType="afterEffect">
                                  <p:stCondLst>
                                    <p:cond delay="500"/>
                                  </p:stCondLst>
                                  <p:childTnLst>
                                    <p:set>
                                      <p:cBhvr>
                                        <p:cTn id="61" dur="1" fill="hold">
                                          <p:stCondLst>
                                            <p:cond delay="0"/>
                                          </p:stCondLst>
                                        </p:cTn>
                                        <p:tgtEl>
                                          <p:spTgt spid="234"/>
                                        </p:tgtEl>
                                        <p:attrNameLst>
                                          <p:attrName>style.visibility</p:attrName>
                                        </p:attrNameLst>
                                      </p:cBhvr>
                                      <p:to>
                                        <p:strVal val="visible"/>
                                      </p:to>
                                    </p:set>
                                    <p:animEffect transition="in" filter="fade">
                                      <p:cBhvr>
                                        <p:cTn id="62" dur="500"/>
                                        <p:tgtEl>
                                          <p:spTgt spid="234"/>
                                        </p:tgtEl>
                                      </p:cBhvr>
                                    </p:animEffect>
                                  </p:childTnLst>
                                  <p:subTnLst>
                                    <p:set>
                                      <p:cBhvr override="childStyle">
                                        <p:cTn dur="1" fill="hold" display="0" masterRel="nextClick" afterEffect="1"/>
                                        <p:tgtEl>
                                          <p:spTgt spid="234"/>
                                        </p:tgtEl>
                                        <p:attrNameLst>
                                          <p:attrName>style.visibility</p:attrName>
                                        </p:attrNameLst>
                                      </p:cBhvr>
                                      <p:to>
                                        <p:strVal val="hidden"/>
                                      </p:to>
                                    </p:set>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4"/>
                                        </p:tgtEl>
                                        <p:attrNameLst>
                                          <p:attrName>style.visibility</p:attrName>
                                        </p:attrNameLst>
                                      </p:cBhvr>
                                      <p:to>
                                        <p:strVal val="visible"/>
                                      </p:to>
                                    </p:set>
                                  </p:childTnLst>
                                </p:cTn>
                              </p:par>
                            </p:childTnLst>
                          </p:cTn>
                        </p:par>
                        <p:par>
                          <p:cTn id="67" fill="hold">
                            <p:stCondLst>
                              <p:cond delay="0"/>
                            </p:stCondLst>
                            <p:childTnLst>
                              <p:par>
                                <p:cTn id="68" presetID="10" presetClass="entr" presetSubtype="0" fill="hold" nodeType="afterEffect">
                                  <p:stCondLst>
                                    <p:cond delay="500"/>
                                  </p:stCondLst>
                                  <p:childTnLst>
                                    <p:set>
                                      <p:cBhvr>
                                        <p:cTn id="69" dur="1" fill="hold">
                                          <p:stCondLst>
                                            <p:cond delay="0"/>
                                          </p:stCondLst>
                                        </p:cTn>
                                        <p:tgtEl>
                                          <p:spTgt spid="251"/>
                                        </p:tgtEl>
                                        <p:attrNameLst>
                                          <p:attrName>style.visibility</p:attrName>
                                        </p:attrNameLst>
                                      </p:cBhvr>
                                      <p:to>
                                        <p:strVal val="visible"/>
                                      </p:to>
                                    </p:set>
                                    <p:animEffect transition="in" filter="fade">
                                      <p:cBhvr>
                                        <p:cTn id="70"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3C950587-8D02-4F49-B393-17F24D4C07A9}"/>
              </a:ext>
            </a:extLst>
          </p:cNvPr>
          <p:cNvSpPr txBox="1">
            <a:spLocks/>
          </p:cNvSpPr>
          <p:nvPr/>
        </p:nvSpPr>
        <p:spPr>
          <a:xfrm>
            <a:off x="167500" y="241631"/>
            <a:ext cx="12196133" cy="686874"/>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cs typeface="Arial"/>
              </a:rPr>
              <a:t>Security for Hybrid Cloud</a:t>
            </a:r>
            <a:endParaRPr lang="en-US" sz="3200" b="1"/>
          </a:p>
        </p:txBody>
      </p:sp>
      <p:cxnSp>
        <p:nvCxnSpPr>
          <p:cNvPr id="142" name="Straight Connector 141">
            <a:extLst>
              <a:ext uri="{FF2B5EF4-FFF2-40B4-BE49-F238E27FC236}">
                <a16:creationId xmlns:a16="http://schemas.microsoft.com/office/drawing/2014/main" id="{19D96D56-A0DD-1749-B48A-163308FC717C}"/>
              </a:ext>
            </a:extLst>
          </p:cNvPr>
          <p:cNvCxnSpPr>
            <a:cxnSpLocks/>
          </p:cNvCxnSpPr>
          <p:nvPr/>
        </p:nvCxnSpPr>
        <p:spPr>
          <a:xfrm rot="5400000">
            <a:off x="5098283" y="3523813"/>
            <a:ext cx="466344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03" name="Graphic 4">
            <a:extLst>
              <a:ext uri="{FF2B5EF4-FFF2-40B4-BE49-F238E27FC236}">
                <a16:creationId xmlns:a16="http://schemas.microsoft.com/office/drawing/2014/main" id="{75FD3947-19EF-5F49-8DBA-3B98AACB7E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32344" y="948114"/>
            <a:ext cx="1197836" cy="1197836"/>
          </a:xfrm>
          <a:prstGeom prst="rect">
            <a:avLst/>
          </a:prstGeom>
        </p:spPr>
      </p:pic>
      <p:grpSp>
        <p:nvGrpSpPr>
          <p:cNvPr id="204" name="Group 203">
            <a:extLst>
              <a:ext uri="{FF2B5EF4-FFF2-40B4-BE49-F238E27FC236}">
                <a16:creationId xmlns:a16="http://schemas.microsoft.com/office/drawing/2014/main" id="{E5B8C7B1-2203-B644-9BA0-303BB39AAC5B}"/>
              </a:ext>
            </a:extLst>
          </p:cNvPr>
          <p:cNvGrpSpPr/>
          <p:nvPr/>
        </p:nvGrpSpPr>
        <p:grpSpPr>
          <a:xfrm>
            <a:off x="7675754" y="2076221"/>
            <a:ext cx="3574671" cy="1393631"/>
            <a:chOff x="526805" y="1420439"/>
            <a:chExt cx="3574671" cy="1393631"/>
          </a:xfrm>
        </p:grpSpPr>
        <p:grpSp>
          <p:nvGrpSpPr>
            <p:cNvPr id="206" name="Group 205">
              <a:extLst>
                <a:ext uri="{FF2B5EF4-FFF2-40B4-BE49-F238E27FC236}">
                  <a16:creationId xmlns:a16="http://schemas.microsoft.com/office/drawing/2014/main" id="{7E2EF5DF-2C91-8C49-9D06-D93CC79E6BD3}"/>
                </a:ext>
              </a:extLst>
            </p:cNvPr>
            <p:cNvGrpSpPr/>
            <p:nvPr/>
          </p:nvGrpSpPr>
          <p:grpSpPr>
            <a:xfrm>
              <a:off x="526805" y="1420439"/>
              <a:ext cx="3574668" cy="1393631"/>
              <a:chOff x="520943" y="1961676"/>
              <a:chExt cx="3574668" cy="1393631"/>
            </a:xfrm>
          </p:grpSpPr>
          <p:sp>
            <p:nvSpPr>
              <p:cNvPr id="209" name="TextBox 208">
                <a:extLst>
                  <a:ext uri="{FF2B5EF4-FFF2-40B4-BE49-F238E27FC236}">
                    <a16:creationId xmlns:a16="http://schemas.microsoft.com/office/drawing/2014/main" id="{C3A0918D-1B84-B04E-BDBE-4B523F2EDB1D}"/>
                  </a:ext>
                </a:extLst>
              </p:cNvPr>
              <p:cNvSpPr txBox="1"/>
              <p:nvPr/>
            </p:nvSpPr>
            <p:spPr>
              <a:xfrm>
                <a:off x="520943" y="1961676"/>
                <a:ext cx="31397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189"/>
                <a:r>
                  <a:rPr lang="en-US" sz="1400" b="1">
                    <a:solidFill>
                      <a:schemeClr val="accent3"/>
                    </a:solidFill>
                    <a:ea typeface="+mn-lt"/>
                    <a:cs typeface="+mn-lt"/>
                  </a:rPr>
                  <a:t>Integrated and Automated Security</a:t>
                </a:r>
              </a:p>
            </p:txBody>
          </p:sp>
          <p:sp>
            <p:nvSpPr>
              <p:cNvPr id="210" name="TextBox 209">
                <a:extLst>
                  <a:ext uri="{FF2B5EF4-FFF2-40B4-BE49-F238E27FC236}">
                    <a16:creationId xmlns:a16="http://schemas.microsoft.com/office/drawing/2014/main" id="{8B4BA97E-2B13-EF4C-BE7A-849322466845}"/>
                  </a:ext>
                </a:extLst>
              </p:cNvPr>
              <p:cNvSpPr txBox="1"/>
              <p:nvPr/>
            </p:nvSpPr>
            <p:spPr>
              <a:xfrm>
                <a:off x="587814" y="2930575"/>
                <a:ext cx="3507797" cy="424732"/>
              </a:xfrm>
              <a:prstGeom prst="rect">
                <a:avLst/>
              </a:prstGeom>
              <a:solidFill>
                <a:schemeClr val="accent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300"/>
                  </a:spcBef>
                  <a:defRPr/>
                </a:pPr>
                <a:r>
                  <a:rPr lang="en-US" sz="1200">
                    <a:solidFill>
                      <a:srgbClr val="FFFFFF"/>
                    </a:solidFill>
                  </a:rPr>
                  <a:t>Innovate Faster without Increasing Risks and Impacting Compliance</a:t>
                </a:r>
              </a:p>
            </p:txBody>
          </p:sp>
          <p:sp>
            <p:nvSpPr>
              <p:cNvPr id="211" name="TextBox 210">
                <a:extLst>
                  <a:ext uri="{FF2B5EF4-FFF2-40B4-BE49-F238E27FC236}">
                    <a16:creationId xmlns:a16="http://schemas.microsoft.com/office/drawing/2014/main" id="{0014FE49-D58D-AB41-8FE5-E269CA20099F}"/>
                  </a:ext>
                </a:extLst>
              </p:cNvPr>
              <p:cNvSpPr txBox="1"/>
              <p:nvPr/>
            </p:nvSpPr>
            <p:spPr>
              <a:xfrm>
                <a:off x="529454" y="2294588"/>
                <a:ext cx="3493994" cy="304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en-US" sz="1050"/>
              </a:p>
            </p:txBody>
          </p:sp>
        </p:grpSp>
        <p:cxnSp>
          <p:nvCxnSpPr>
            <p:cNvPr id="208" name="Straight Connector 207">
              <a:extLst>
                <a:ext uri="{FF2B5EF4-FFF2-40B4-BE49-F238E27FC236}">
                  <a16:creationId xmlns:a16="http://schemas.microsoft.com/office/drawing/2014/main" id="{B53423E0-4EB6-ED45-9796-4C86978ECA1A}"/>
                </a:ext>
              </a:extLst>
            </p:cNvPr>
            <p:cNvCxnSpPr/>
            <p:nvPr/>
          </p:nvCxnSpPr>
          <p:spPr>
            <a:xfrm>
              <a:off x="535316" y="1723679"/>
              <a:ext cx="356616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12" name="Content Placeholder 1026">
            <a:extLst>
              <a:ext uri="{FF2B5EF4-FFF2-40B4-BE49-F238E27FC236}">
                <a16:creationId xmlns:a16="http://schemas.microsoft.com/office/drawing/2014/main" id="{796F9780-5696-CA46-8B96-9E9678AC0AE0}"/>
              </a:ext>
            </a:extLst>
          </p:cNvPr>
          <p:cNvSpPr txBox="1">
            <a:spLocks/>
          </p:cNvSpPr>
          <p:nvPr/>
        </p:nvSpPr>
        <p:spPr>
          <a:xfrm>
            <a:off x="7742624" y="3645074"/>
            <a:ext cx="3826768" cy="24773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100" b="1"/>
              <a:t>Protect and mitigate against internal and external threats</a:t>
            </a:r>
          </a:p>
          <a:p>
            <a:pPr>
              <a:lnSpc>
                <a:spcPct val="130000"/>
              </a:lnSpc>
            </a:pPr>
            <a:r>
              <a:rPr lang="en-US" sz="1100"/>
              <a:t>Advanced Deep Packet Inspection (L7, IPS, ATP, AV)</a:t>
            </a:r>
          </a:p>
          <a:p>
            <a:pPr>
              <a:lnSpc>
                <a:spcPct val="130000"/>
              </a:lnSpc>
            </a:pPr>
            <a:r>
              <a:rPr lang="en-US" sz="1100"/>
              <a:t>Coordinated security controls</a:t>
            </a:r>
          </a:p>
          <a:p>
            <a:pPr>
              <a:lnSpc>
                <a:spcPct val="130000"/>
              </a:lnSpc>
            </a:pPr>
            <a:r>
              <a:rPr lang="en-US" sz="1100"/>
              <a:t>Dynamic policy enforcement</a:t>
            </a:r>
          </a:p>
          <a:p>
            <a:pPr>
              <a:lnSpc>
                <a:spcPct val="130000"/>
              </a:lnSpc>
            </a:pPr>
            <a:r>
              <a:rPr lang="en-US" sz="1100"/>
              <a:t>Consistent Security Posture on Cloud and On-prem</a:t>
            </a:r>
          </a:p>
        </p:txBody>
      </p:sp>
      <p:sp>
        <p:nvSpPr>
          <p:cNvPr id="213" name="TextBox 212">
            <a:extLst>
              <a:ext uri="{FF2B5EF4-FFF2-40B4-BE49-F238E27FC236}">
                <a16:creationId xmlns:a16="http://schemas.microsoft.com/office/drawing/2014/main" id="{9352B339-275F-9A42-9281-362A64402F4E}"/>
              </a:ext>
            </a:extLst>
          </p:cNvPr>
          <p:cNvSpPr txBox="1"/>
          <p:nvPr/>
        </p:nvSpPr>
        <p:spPr>
          <a:xfrm>
            <a:off x="7684265" y="2409133"/>
            <a:ext cx="3493994" cy="5688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100"/>
              <a:t>Advanced North-South and East-West protection, including deep application layer visibility.</a:t>
            </a:r>
          </a:p>
        </p:txBody>
      </p:sp>
      <p:sp>
        <p:nvSpPr>
          <p:cNvPr id="111" name="Google Shape;1587;p214">
            <a:extLst>
              <a:ext uri="{FF2B5EF4-FFF2-40B4-BE49-F238E27FC236}">
                <a16:creationId xmlns:a16="http://schemas.microsoft.com/office/drawing/2014/main" id="{1EAD4114-07C6-FA40-AEFC-1D4EC5847685}"/>
              </a:ext>
            </a:extLst>
          </p:cNvPr>
          <p:cNvSpPr/>
          <p:nvPr/>
        </p:nvSpPr>
        <p:spPr>
          <a:xfrm rot="16200000">
            <a:off x="2307205" y="2583764"/>
            <a:ext cx="1055055" cy="1127497"/>
          </a:xfrm>
          <a:prstGeom prst="triangle">
            <a:avLst>
              <a:gd name="adj" fmla="val 50883"/>
            </a:avLst>
          </a:prstGeom>
          <a:solidFill>
            <a:schemeClr val="bg1">
              <a:lumMod val="85000"/>
            </a:schemeClr>
          </a:solidFill>
          <a:ln w="12700" cap="flat" cmpd="sng">
            <a:solidFill>
              <a:schemeClr val="bg1">
                <a:lumMod val="95000"/>
              </a:schemeClr>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90000"/>
              </a:lnSpc>
            </a:pPr>
            <a:endParaRPr sz="1467">
              <a:solidFill>
                <a:schemeClr val="lt1"/>
              </a:solidFill>
              <a:latin typeface="Arial"/>
              <a:ea typeface="Arial"/>
              <a:cs typeface="Arial"/>
              <a:sym typeface="Arial"/>
            </a:endParaRPr>
          </a:p>
        </p:txBody>
      </p:sp>
      <p:pic>
        <p:nvPicPr>
          <p:cNvPr id="112" name="Picture 1" descr="Flat-Data-Center-light.emf">
            <a:extLst>
              <a:ext uri="{FF2B5EF4-FFF2-40B4-BE49-F238E27FC236}">
                <a16:creationId xmlns:a16="http://schemas.microsoft.com/office/drawing/2014/main" id="{2C3E041E-8A49-8841-8410-1096CF8B7D42}"/>
              </a:ext>
            </a:extLst>
          </p:cNvPr>
          <p:cNvPicPr>
            <a:picLocks noChangeAspect="1"/>
          </p:cNvPicPr>
          <p:nvPr/>
        </p:nvPicPr>
        <p:blipFill>
          <a:blip r:embed="rId5" cstate="screen">
            <a:biLevel thresh="75000"/>
            <a:extLst>
              <a:ext uri="{28A0092B-C50C-407E-A947-70E740481C1C}">
                <a14:useLocalDpi xmlns:a14="http://schemas.microsoft.com/office/drawing/2010/main" val="0"/>
              </a:ext>
            </a:extLst>
          </a:blip>
          <a:srcRect/>
          <a:stretch>
            <a:fillRect/>
          </a:stretch>
        </p:blipFill>
        <p:spPr bwMode="auto">
          <a:xfrm>
            <a:off x="1756822" y="2719906"/>
            <a:ext cx="1091680" cy="73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 name="Google Shape;1589;p214">
            <a:extLst>
              <a:ext uri="{FF2B5EF4-FFF2-40B4-BE49-F238E27FC236}">
                <a16:creationId xmlns:a16="http://schemas.microsoft.com/office/drawing/2014/main" id="{DCB81734-115D-5A4A-8018-1DFDBBD4902C}"/>
              </a:ext>
            </a:extLst>
          </p:cNvPr>
          <p:cNvSpPr txBox="1"/>
          <p:nvPr/>
        </p:nvSpPr>
        <p:spPr>
          <a:xfrm>
            <a:off x="5317593" y="3922830"/>
            <a:ext cx="1617171" cy="396991"/>
          </a:xfrm>
          <a:prstGeom prst="rect">
            <a:avLst/>
          </a:prstGeom>
          <a:noFill/>
          <a:ln>
            <a:noFill/>
          </a:ln>
        </p:spPr>
        <p:txBody>
          <a:bodyPr spcFirstLastPara="1" wrap="square" lIns="91433" tIns="45700" rIns="91433" bIns="45700" anchor="t" anchorCtr="0">
            <a:spAutoFit/>
          </a:bodyPr>
          <a:lstStyle/>
          <a:p>
            <a:pPr>
              <a:lnSpc>
                <a:spcPct val="90000"/>
              </a:lnSpc>
            </a:pPr>
            <a:r>
              <a:rPr lang="en" sz="1100">
                <a:solidFill>
                  <a:schemeClr val="dk1"/>
                </a:solidFill>
                <a:latin typeface="Arial"/>
                <a:ea typeface="Arial"/>
                <a:cs typeface="Arial"/>
                <a:sym typeface="Arial"/>
              </a:rPr>
              <a:t>North-South</a:t>
            </a:r>
          </a:p>
          <a:p>
            <a:pPr>
              <a:lnSpc>
                <a:spcPct val="90000"/>
              </a:lnSpc>
            </a:pPr>
            <a:r>
              <a:rPr lang="en" sz="1100">
                <a:solidFill>
                  <a:schemeClr val="dk1"/>
                </a:solidFill>
                <a:latin typeface="Arial"/>
                <a:ea typeface="Arial"/>
                <a:cs typeface="Arial"/>
                <a:sym typeface="Arial"/>
              </a:rPr>
              <a:t>Physical Firewall</a:t>
            </a:r>
            <a:endParaRPr sz="1100"/>
          </a:p>
        </p:txBody>
      </p:sp>
      <p:grpSp>
        <p:nvGrpSpPr>
          <p:cNvPr id="149" name="Group 148">
            <a:extLst>
              <a:ext uri="{FF2B5EF4-FFF2-40B4-BE49-F238E27FC236}">
                <a16:creationId xmlns:a16="http://schemas.microsoft.com/office/drawing/2014/main" id="{18249786-D4F8-C74F-A983-708B3C43AA2B}"/>
              </a:ext>
            </a:extLst>
          </p:cNvPr>
          <p:cNvGrpSpPr/>
          <p:nvPr/>
        </p:nvGrpSpPr>
        <p:grpSpPr>
          <a:xfrm>
            <a:off x="5676498" y="4655769"/>
            <a:ext cx="1487831" cy="699160"/>
            <a:chOff x="7025858" y="3076950"/>
            <a:chExt cx="1089195" cy="500722"/>
          </a:xfrm>
        </p:grpSpPr>
        <p:sp>
          <p:nvSpPr>
            <p:cNvPr id="163" name="Google Shape;1584;p214">
              <a:extLst>
                <a:ext uri="{FF2B5EF4-FFF2-40B4-BE49-F238E27FC236}">
                  <a16:creationId xmlns:a16="http://schemas.microsoft.com/office/drawing/2014/main" id="{4C91D1ED-C662-E045-AD61-539C6142BE8D}"/>
                </a:ext>
              </a:extLst>
            </p:cNvPr>
            <p:cNvSpPr/>
            <p:nvPr/>
          </p:nvSpPr>
          <p:spPr>
            <a:xfrm>
              <a:off x="7106256" y="3076950"/>
              <a:ext cx="892509" cy="500722"/>
            </a:xfrm>
            <a:prstGeom prst="rect">
              <a:avLst/>
            </a:prstGeom>
            <a:solidFill>
              <a:schemeClr val="lt1"/>
            </a:solidFill>
            <a:ln w="12700" cap="flat" cmpd="sng">
              <a:solidFill>
                <a:schemeClr val="tx1">
                  <a:lumMod val="65000"/>
                  <a:lumOff val="35000"/>
                </a:schemeClr>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90000"/>
                </a:lnSpc>
              </a:pPr>
              <a:endParaRPr sz="1467">
                <a:solidFill>
                  <a:schemeClr val="lt1"/>
                </a:solidFill>
                <a:latin typeface="Arial"/>
                <a:ea typeface="Arial"/>
                <a:cs typeface="Arial"/>
                <a:sym typeface="Arial"/>
              </a:endParaRPr>
            </a:p>
          </p:txBody>
        </p:sp>
        <p:pic>
          <p:nvPicPr>
            <p:cNvPr id="164" name="Google Shape;1640;p214" descr="/var/folders/47/2pzxdc6d4qj7lw4z55wts_vw0000gn/T/com.microsoft.Powerpoint/WebArchiveCopyPasteTempFiles/7BcwDBGtAjgR9bdERERE9JCx9iIiIiIiIiIiIiIiIiIiIiIiIiIiIiIiIiIiIiIiIiIiIiIiIiIiIiIiIiIiIiIiIiIiIiIiIiIiIiIiIiIiIiIi8h6a9v9leY6n0uLgDwAAAABJRU5ErkJggg==">
              <a:extLst>
                <a:ext uri="{FF2B5EF4-FFF2-40B4-BE49-F238E27FC236}">
                  <a16:creationId xmlns:a16="http://schemas.microsoft.com/office/drawing/2014/main" id="{28DBF6C1-CE6C-5346-99F1-81F95514046F}"/>
                </a:ext>
              </a:extLst>
            </p:cNvPr>
            <p:cNvPicPr preferRelativeResize="0"/>
            <p:nvPr/>
          </p:nvPicPr>
          <p:blipFill rotWithShape="1">
            <a:blip r:embed="rId6" cstate="screen">
              <a:alphaModFix/>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a:off x="7206693" y="3100397"/>
              <a:ext cx="707657" cy="414926"/>
            </a:xfrm>
            <a:prstGeom prst="rect">
              <a:avLst/>
            </a:prstGeom>
            <a:noFill/>
            <a:ln>
              <a:noFill/>
            </a:ln>
          </p:spPr>
        </p:pic>
        <p:sp>
          <p:nvSpPr>
            <p:cNvPr id="165" name="Google Shape;1648;p214">
              <a:extLst>
                <a:ext uri="{FF2B5EF4-FFF2-40B4-BE49-F238E27FC236}">
                  <a16:creationId xmlns:a16="http://schemas.microsoft.com/office/drawing/2014/main" id="{4E6B5FBC-166C-6D43-8F11-03D8068557C8}"/>
                </a:ext>
              </a:extLst>
            </p:cNvPr>
            <p:cNvSpPr txBox="1"/>
            <p:nvPr/>
          </p:nvSpPr>
          <p:spPr>
            <a:xfrm>
              <a:off x="7025858" y="3261952"/>
              <a:ext cx="1089195" cy="200794"/>
            </a:xfrm>
            <a:prstGeom prst="rect">
              <a:avLst/>
            </a:prstGeom>
            <a:noFill/>
            <a:ln>
              <a:noFill/>
            </a:ln>
          </p:spPr>
          <p:txBody>
            <a:bodyPr spcFirstLastPara="1" wrap="square" lIns="91433" tIns="45700" rIns="91433" bIns="45700" anchor="t" anchorCtr="0">
              <a:spAutoFit/>
            </a:bodyPr>
            <a:lstStyle/>
            <a:p>
              <a:pPr algn="ctr">
                <a:lnSpc>
                  <a:spcPct val="95000"/>
                </a:lnSpc>
              </a:pPr>
              <a:r>
                <a:rPr lang="en" sz="1200">
                  <a:solidFill>
                    <a:schemeClr val="dk1"/>
                  </a:solidFill>
                  <a:latin typeface="Arial"/>
                  <a:ea typeface="Arial"/>
                  <a:cs typeface="Arial"/>
                  <a:sym typeface="Arial"/>
                </a:rPr>
                <a:t>Internet</a:t>
              </a:r>
              <a:endParaRPr sz="1200"/>
            </a:p>
          </p:txBody>
        </p:sp>
      </p:grpSp>
      <p:grpSp>
        <p:nvGrpSpPr>
          <p:cNvPr id="150" name="Group 149">
            <a:extLst>
              <a:ext uri="{FF2B5EF4-FFF2-40B4-BE49-F238E27FC236}">
                <a16:creationId xmlns:a16="http://schemas.microsoft.com/office/drawing/2014/main" id="{61D9AE06-503B-4549-847A-5C4CAFD5D3E2}"/>
              </a:ext>
            </a:extLst>
          </p:cNvPr>
          <p:cNvGrpSpPr/>
          <p:nvPr/>
        </p:nvGrpSpPr>
        <p:grpSpPr>
          <a:xfrm>
            <a:off x="4593463" y="4634863"/>
            <a:ext cx="1054709" cy="1023947"/>
            <a:chOff x="1332937" y="3229063"/>
            <a:chExt cx="900875" cy="877902"/>
          </a:xfrm>
        </p:grpSpPr>
        <p:sp>
          <p:nvSpPr>
            <p:cNvPr id="160" name="Google Shape;1584;p214">
              <a:extLst>
                <a:ext uri="{FF2B5EF4-FFF2-40B4-BE49-F238E27FC236}">
                  <a16:creationId xmlns:a16="http://schemas.microsoft.com/office/drawing/2014/main" id="{9D4BAD4C-F300-B84E-8B02-E70A1A239304}"/>
                </a:ext>
              </a:extLst>
            </p:cNvPr>
            <p:cNvSpPr/>
            <p:nvPr/>
          </p:nvSpPr>
          <p:spPr>
            <a:xfrm>
              <a:off x="1448928" y="3229063"/>
              <a:ext cx="666506" cy="599439"/>
            </a:xfrm>
            <a:prstGeom prst="rect">
              <a:avLst/>
            </a:prstGeom>
            <a:solidFill>
              <a:schemeClr val="lt1"/>
            </a:solidFill>
            <a:ln w="12700" cap="flat" cmpd="sng">
              <a:solidFill>
                <a:schemeClr val="tx1">
                  <a:lumMod val="65000"/>
                  <a:lumOff val="35000"/>
                </a:schemeClr>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90000"/>
                </a:lnSpc>
              </a:pPr>
              <a:endParaRPr sz="1467">
                <a:solidFill>
                  <a:schemeClr val="lt1"/>
                </a:solidFill>
                <a:latin typeface="Arial"/>
                <a:ea typeface="Arial"/>
                <a:cs typeface="Arial"/>
                <a:sym typeface="Arial"/>
              </a:endParaRPr>
            </a:p>
          </p:txBody>
        </p:sp>
        <p:pic>
          <p:nvPicPr>
            <p:cNvPr id="161" name="Google Shape;1649;p214">
              <a:extLst>
                <a:ext uri="{FF2B5EF4-FFF2-40B4-BE49-F238E27FC236}">
                  <a16:creationId xmlns:a16="http://schemas.microsoft.com/office/drawing/2014/main" id="{EEEFE96F-A5B7-BB40-9D39-75ECD9A14992}"/>
                </a:ext>
              </a:extLst>
            </p:cNvPr>
            <p:cNvPicPr preferRelativeResize="0"/>
            <p:nvPr/>
          </p:nvPicPr>
          <p:blipFill rotWithShape="1">
            <a:blip r:embed="rId7" cstate="screen">
              <a:alphaModFix/>
              <a:duotone>
                <a:prstClr val="black"/>
                <a:schemeClr val="accent5">
                  <a:tint val="45000"/>
                  <a:satMod val="400000"/>
                </a:schemeClr>
              </a:duotone>
              <a:extLst>
                <a:ext uri="{28A0092B-C50C-407E-A947-70E740481C1C}">
                  <a14:useLocalDpi xmlns:a14="http://schemas.microsoft.com/office/drawing/2010/main" val="0"/>
                </a:ext>
              </a:extLst>
            </a:blip>
            <a:srcRect/>
            <a:stretch/>
          </p:blipFill>
          <p:spPr>
            <a:xfrm>
              <a:off x="1484894" y="3259063"/>
              <a:ext cx="573724" cy="493697"/>
            </a:xfrm>
            <a:prstGeom prst="rect">
              <a:avLst/>
            </a:prstGeom>
            <a:noFill/>
            <a:ln>
              <a:noFill/>
            </a:ln>
          </p:spPr>
        </p:pic>
        <p:sp>
          <p:nvSpPr>
            <p:cNvPr id="162" name="Google Shape;1650;p214">
              <a:extLst>
                <a:ext uri="{FF2B5EF4-FFF2-40B4-BE49-F238E27FC236}">
                  <a16:creationId xmlns:a16="http://schemas.microsoft.com/office/drawing/2014/main" id="{05A98E6F-F616-6041-858D-6C5395B029AE}"/>
                </a:ext>
              </a:extLst>
            </p:cNvPr>
            <p:cNvSpPr txBox="1"/>
            <p:nvPr/>
          </p:nvSpPr>
          <p:spPr>
            <a:xfrm>
              <a:off x="1332937" y="3874875"/>
              <a:ext cx="900875" cy="232090"/>
            </a:xfrm>
            <a:prstGeom prst="rect">
              <a:avLst/>
            </a:prstGeom>
            <a:noFill/>
            <a:ln>
              <a:noFill/>
            </a:ln>
          </p:spPr>
          <p:txBody>
            <a:bodyPr spcFirstLastPara="1" wrap="square" lIns="91433" tIns="45700" rIns="91433" bIns="45700" anchor="t" anchorCtr="0">
              <a:spAutoFit/>
            </a:bodyPr>
            <a:lstStyle/>
            <a:p>
              <a:pPr algn="ctr">
                <a:lnSpc>
                  <a:spcPct val="90000"/>
                </a:lnSpc>
              </a:pPr>
              <a:r>
                <a:rPr lang="en" sz="1200">
                  <a:solidFill>
                    <a:schemeClr val="dk1"/>
                  </a:solidFill>
                  <a:latin typeface="Arial"/>
                  <a:ea typeface="Arial"/>
                  <a:cs typeface="Arial"/>
                  <a:sym typeface="Arial"/>
                </a:rPr>
                <a:t>LAN</a:t>
              </a:r>
              <a:endParaRPr sz="1467"/>
            </a:p>
          </p:txBody>
        </p:sp>
      </p:grpSp>
      <p:grpSp>
        <p:nvGrpSpPr>
          <p:cNvPr id="151" name="Group 150">
            <a:extLst>
              <a:ext uri="{FF2B5EF4-FFF2-40B4-BE49-F238E27FC236}">
                <a16:creationId xmlns:a16="http://schemas.microsoft.com/office/drawing/2014/main" id="{B22049C8-2FE7-B949-B12F-393660753D33}"/>
              </a:ext>
            </a:extLst>
          </p:cNvPr>
          <p:cNvGrpSpPr/>
          <p:nvPr/>
        </p:nvGrpSpPr>
        <p:grpSpPr>
          <a:xfrm>
            <a:off x="3412415" y="4640199"/>
            <a:ext cx="1230588" cy="1006426"/>
            <a:chOff x="1269950" y="3096469"/>
            <a:chExt cx="900875" cy="720780"/>
          </a:xfrm>
        </p:grpSpPr>
        <p:sp>
          <p:nvSpPr>
            <p:cNvPr id="157" name="Google Shape;1584;p214">
              <a:extLst>
                <a:ext uri="{FF2B5EF4-FFF2-40B4-BE49-F238E27FC236}">
                  <a16:creationId xmlns:a16="http://schemas.microsoft.com/office/drawing/2014/main" id="{334C3E42-4A71-6E4C-B1E8-AB47ACECDB79}"/>
                </a:ext>
              </a:extLst>
            </p:cNvPr>
            <p:cNvSpPr/>
            <p:nvPr/>
          </p:nvSpPr>
          <p:spPr>
            <a:xfrm>
              <a:off x="1434764" y="3096469"/>
              <a:ext cx="571248" cy="500722"/>
            </a:xfrm>
            <a:prstGeom prst="rect">
              <a:avLst/>
            </a:prstGeom>
            <a:solidFill>
              <a:schemeClr val="lt1"/>
            </a:solidFill>
            <a:ln w="12700" cap="flat" cmpd="sng">
              <a:solidFill>
                <a:schemeClr val="tx1">
                  <a:lumMod val="65000"/>
                  <a:lumOff val="35000"/>
                </a:schemeClr>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90000"/>
                </a:lnSpc>
              </a:pPr>
              <a:endParaRPr sz="1467">
                <a:solidFill>
                  <a:schemeClr val="lt1"/>
                </a:solidFill>
                <a:latin typeface="Arial"/>
                <a:ea typeface="Arial"/>
                <a:cs typeface="Arial"/>
                <a:sym typeface="Arial"/>
              </a:endParaRPr>
            </a:p>
          </p:txBody>
        </p:sp>
        <p:sp>
          <p:nvSpPr>
            <p:cNvPr id="158" name="Google Shape;1650;p214">
              <a:extLst>
                <a:ext uri="{FF2B5EF4-FFF2-40B4-BE49-F238E27FC236}">
                  <a16:creationId xmlns:a16="http://schemas.microsoft.com/office/drawing/2014/main" id="{ABD18BB4-32EA-0541-8A36-B5485E7833F1}"/>
                </a:ext>
              </a:extLst>
            </p:cNvPr>
            <p:cNvSpPr txBox="1"/>
            <p:nvPr/>
          </p:nvSpPr>
          <p:spPr>
            <a:xfrm>
              <a:off x="1269950" y="3623380"/>
              <a:ext cx="900875" cy="193869"/>
            </a:xfrm>
            <a:prstGeom prst="rect">
              <a:avLst/>
            </a:prstGeom>
            <a:noFill/>
            <a:ln>
              <a:noFill/>
            </a:ln>
          </p:spPr>
          <p:txBody>
            <a:bodyPr spcFirstLastPara="1" wrap="square" lIns="91433" tIns="45700" rIns="91433" bIns="45700" anchor="t" anchorCtr="0">
              <a:spAutoFit/>
            </a:bodyPr>
            <a:lstStyle/>
            <a:p>
              <a:pPr algn="ctr">
                <a:lnSpc>
                  <a:spcPct val="90000"/>
                </a:lnSpc>
              </a:pPr>
              <a:r>
                <a:rPr lang="en" sz="1200">
                  <a:solidFill>
                    <a:schemeClr val="dk1"/>
                  </a:solidFill>
                  <a:latin typeface="Arial"/>
                  <a:ea typeface="Arial"/>
                  <a:cs typeface="Arial"/>
                  <a:sym typeface="Arial"/>
                </a:rPr>
                <a:t>WAN</a:t>
              </a:r>
              <a:endParaRPr sz="1467"/>
            </a:p>
          </p:txBody>
        </p:sp>
        <p:pic>
          <p:nvPicPr>
            <p:cNvPr id="159" name="Picture 158">
              <a:extLst>
                <a:ext uri="{FF2B5EF4-FFF2-40B4-BE49-F238E27FC236}">
                  <a16:creationId xmlns:a16="http://schemas.microsoft.com/office/drawing/2014/main" id="{8ACFC31D-D7FC-CA48-9EE9-718C9A20D14F}"/>
                </a:ext>
              </a:extLst>
            </p:cNvPr>
            <p:cNvPicPr>
              <a:picLocks noChangeAspect="1"/>
            </p:cNvPicPr>
            <p:nvPr/>
          </p:nvPicPr>
          <p:blipFill>
            <a:blip r:embed="rId8" cstate="screen">
              <a:grayscl/>
              <a:extLst>
                <a:ext uri="{28A0092B-C50C-407E-A947-70E740481C1C}">
                  <a14:useLocalDpi xmlns:a14="http://schemas.microsoft.com/office/drawing/2010/main" val="0"/>
                </a:ext>
              </a:extLst>
            </a:blip>
            <a:stretch>
              <a:fillRect/>
            </a:stretch>
          </p:blipFill>
          <p:spPr>
            <a:xfrm>
              <a:off x="1539790" y="3139299"/>
              <a:ext cx="376024" cy="376024"/>
            </a:xfrm>
            <a:prstGeom prst="rect">
              <a:avLst/>
            </a:prstGeom>
          </p:spPr>
        </p:pic>
      </p:grpSp>
      <p:cxnSp>
        <p:nvCxnSpPr>
          <p:cNvPr id="152" name="Straight Connector 151">
            <a:extLst>
              <a:ext uri="{FF2B5EF4-FFF2-40B4-BE49-F238E27FC236}">
                <a16:creationId xmlns:a16="http://schemas.microsoft.com/office/drawing/2014/main" id="{46C2FC56-1178-1A4F-92B7-6C29D0491D08}"/>
              </a:ext>
            </a:extLst>
          </p:cNvPr>
          <p:cNvCxnSpPr/>
          <p:nvPr/>
        </p:nvCxnSpPr>
        <p:spPr>
          <a:xfrm>
            <a:off x="4037321" y="4421951"/>
            <a:ext cx="225258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D3F6013C-82B1-E947-9E73-CC18760F75D1}"/>
              </a:ext>
            </a:extLst>
          </p:cNvPr>
          <p:cNvCxnSpPr>
            <a:cxnSpLocks/>
          </p:cNvCxnSpPr>
          <p:nvPr/>
        </p:nvCxnSpPr>
        <p:spPr>
          <a:xfrm>
            <a:off x="6286513" y="4421977"/>
            <a:ext cx="0" cy="24787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5562DAE5-AA97-144E-9628-AFBDE894C411}"/>
              </a:ext>
            </a:extLst>
          </p:cNvPr>
          <p:cNvCxnSpPr>
            <a:cxnSpLocks/>
            <a:endCxn id="160" idx="0"/>
          </p:cNvCxnSpPr>
          <p:nvPr/>
        </p:nvCxnSpPr>
        <p:spPr>
          <a:xfrm>
            <a:off x="5114052" y="4298030"/>
            <a:ext cx="5368" cy="33683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CF00E82F-DF9F-6143-B950-E52ADB3B238E}"/>
              </a:ext>
            </a:extLst>
          </p:cNvPr>
          <p:cNvCxnSpPr>
            <a:cxnSpLocks/>
          </p:cNvCxnSpPr>
          <p:nvPr/>
        </p:nvCxnSpPr>
        <p:spPr>
          <a:xfrm>
            <a:off x="4037321" y="4416328"/>
            <a:ext cx="0" cy="20734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BD7352C-ACD2-F34F-BEA6-84B5BC867FA5}"/>
              </a:ext>
            </a:extLst>
          </p:cNvPr>
          <p:cNvCxnSpPr>
            <a:cxnSpLocks/>
          </p:cNvCxnSpPr>
          <p:nvPr/>
        </p:nvCxnSpPr>
        <p:spPr>
          <a:xfrm>
            <a:off x="5120818" y="3709136"/>
            <a:ext cx="0" cy="20734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4" name="Google Shape;1660;p214">
            <a:extLst>
              <a:ext uri="{FF2B5EF4-FFF2-40B4-BE49-F238E27FC236}">
                <a16:creationId xmlns:a16="http://schemas.microsoft.com/office/drawing/2014/main" id="{6325693B-56B8-964F-9EE0-67CA263E9384}"/>
              </a:ext>
            </a:extLst>
          </p:cNvPr>
          <p:cNvSpPr/>
          <p:nvPr/>
        </p:nvSpPr>
        <p:spPr>
          <a:xfrm>
            <a:off x="3412339" y="2601623"/>
            <a:ext cx="3455036" cy="1087400"/>
          </a:xfrm>
          <a:prstGeom prst="roundRect">
            <a:avLst>
              <a:gd name="adj" fmla="val 9438"/>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90000"/>
              </a:lnSpc>
            </a:pPr>
            <a:endParaRPr sz="1467">
              <a:solidFill>
                <a:schemeClr val="dk1"/>
              </a:solidFill>
              <a:latin typeface="Arial"/>
              <a:ea typeface="Arial"/>
              <a:cs typeface="Arial"/>
              <a:sym typeface="Arial"/>
            </a:endParaRPr>
          </a:p>
        </p:txBody>
      </p:sp>
      <p:pic>
        <p:nvPicPr>
          <p:cNvPr id="116" name="Google Shape;1667;p214">
            <a:extLst>
              <a:ext uri="{FF2B5EF4-FFF2-40B4-BE49-F238E27FC236}">
                <a16:creationId xmlns:a16="http://schemas.microsoft.com/office/drawing/2014/main" id="{8A168534-0A46-1547-8597-5E2F9253CD67}"/>
              </a:ext>
            </a:extLst>
          </p:cNvPr>
          <p:cNvPicPr preferRelativeResize="0"/>
          <p:nvPr/>
        </p:nvPicPr>
        <p:blipFill rotWithShape="1">
          <a:blip r:embed="rId9" cstate="screen">
            <a:alphaModFix/>
            <a:extLst>
              <a:ext uri="{28A0092B-C50C-407E-A947-70E740481C1C}">
                <a14:useLocalDpi xmlns:a14="http://schemas.microsoft.com/office/drawing/2010/main" val="0"/>
              </a:ext>
            </a:extLst>
          </a:blip>
          <a:srcRect/>
          <a:stretch/>
        </p:blipFill>
        <p:spPr>
          <a:xfrm>
            <a:off x="3515448" y="2635768"/>
            <a:ext cx="1202325" cy="573771"/>
          </a:xfrm>
          <a:prstGeom prst="rect">
            <a:avLst/>
          </a:prstGeom>
          <a:noFill/>
          <a:ln>
            <a:noFill/>
          </a:ln>
        </p:spPr>
      </p:pic>
      <p:pic>
        <p:nvPicPr>
          <p:cNvPr id="119" name="Google Shape;1666;p214">
            <a:extLst>
              <a:ext uri="{FF2B5EF4-FFF2-40B4-BE49-F238E27FC236}">
                <a16:creationId xmlns:a16="http://schemas.microsoft.com/office/drawing/2014/main" id="{87DD3D0A-DE3A-154F-A3CE-4D48C9A54B20}"/>
              </a:ext>
            </a:extLst>
          </p:cNvPr>
          <p:cNvPicPr preferRelativeResize="0"/>
          <p:nvPr/>
        </p:nvPicPr>
        <p:blipFill rotWithShape="1">
          <a:blip r:embed="rId10" cstate="screen">
            <a:alphaModFix/>
            <a:extLst>
              <a:ext uri="{28A0092B-C50C-407E-A947-70E740481C1C}">
                <a14:useLocalDpi xmlns:a14="http://schemas.microsoft.com/office/drawing/2010/main" val="0"/>
              </a:ext>
            </a:extLst>
          </a:blip>
          <a:srcRect/>
          <a:stretch/>
        </p:blipFill>
        <p:spPr>
          <a:xfrm>
            <a:off x="4589108" y="2773918"/>
            <a:ext cx="1258634" cy="280204"/>
          </a:xfrm>
          <a:prstGeom prst="rect">
            <a:avLst/>
          </a:prstGeom>
          <a:noFill/>
          <a:ln>
            <a:noFill/>
          </a:ln>
        </p:spPr>
      </p:pic>
      <p:pic>
        <p:nvPicPr>
          <p:cNvPr id="120" name="Google Shape;1665;p214">
            <a:extLst>
              <a:ext uri="{FF2B5EF4-FFF2-40B4-BE49-F238E27FC236}">
                <a16:creationId xmlns:a16="http://schemas.microsoft.com/office/drawing/2014/main" id="{E6FA20F8-750E-F244-80AE-207BBC90AC49}"/>
              </a:ext>
            </a:extLst>
          </p:cNvPr>
          <p:cNvPicPr preferRelativeResize="0"/>
          <p:nvPr/>
        </p:nvPicPr>
        <p:blipFill rotWithShape="1">
          <a:blip r:embed="rId11" cstate="screen">
            <a:alphaModFix/>
            <a:extLst>
              <a:ext uri="{28A0092B-C50C-407E-A947-70E740481C1C}">
                <a14:useLocalDpi xmlns:a14="http://schemas.microsoft.com/office/drawing/2010/main" val="0"/>
              </a:ext>
            </a:extLst>
          </a:blip>
          <a:srcRect/>
          <a:stretch/>
        </p:blipFill>
        <p:spPr>
          <a:xfrm>
            <a:off x="4596531" y="3296597"/>
            <a:ext cx="1290164" cy="239516"/>
          </a:xfrm>
          <a:prstGeom prst="rect">
            <a:avLst/>
          </a:prstGeom>
          <a:noFill/>
          <a:ln>
            <a:noFill/>
          </a:ln>
        </p:spPr>
      </p:pic>
      <p:grpSp>
        <p:nvGrpSpPr>
          <p:cNvPr id="121" name="Group 120">
            <a:extLst>
              <a:ext uri="{FF2B5EF4-FFF2-40B4-BE49-F238E27FC236}">
                <a16:creationId xmlns:a16="http://schemas.microsoft.com/office/drawing/2014/main" id="{E40FB4E4-AEDC-C94A-B844-FFFCA9AED4C9}"/>
              </a:ext>
            </a:extLst>
          </p:cNvPr>
          <p:cNvGrpSpPr/>
          <p:nvPr/>
        </p:nvGrpSpPr>
        <p:grpSpPr>
          <a:xfrm>
            <a:off x="3932244" y="1369167"/>
            <a:ext cx="2472843" cy="1197030"/>
            <a:chOff x="3733543" y="1219620"/>
            <a:chExt cx="1810291" cy="857285"/>
          </a:xfrm>
        </p:grpSpPr>
        <p:sp>
          <p:nvSpPr>
            <p:cNvPr id="122" name="Google Shape;1615;p214">
              <a:extLst>
                <a:ext uri="{FF2B5EF4-FFF2-40B4-BE49-F238E27FC236}">
                  <a16:creationId xmlns:a16="http://schemas.microsoft.com/office/drawing/2014/main" id="{BBBD40CD-19EE-294B-9E3C-54831F42F714}"/>
                </a:ext>
              </a:extLst>
            </p:cNvPr>
            <p:cNvSpPr/>
            <p:nvPr/>
          </p:nvSpPr>
          <p:spPr>
            <a:xfrm>
              <a:off x="3780265" y="1783824"/>
              <a:ext cx="256699" cy="231727"/>
            </a:xfrm>
            <a:prstGeom prst="roundRect">
              <a:avLst>
                <a:gd name="adj" fmla="val 16667"/>
              </a:avLst>
            </a:prstGeom>
            <a:solidFill>
              <a:srgbClr val="BABABA"/>
            </a:solidFill>
            <a:ln w="12700" cap="flat" cmpd="sng">
              <a:solidFill>
                <a:schemeClr val="bg1"/>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90000"/>
                </a:lnSpc>
              </a:pPr>
              <a:endParaRPr sz="1100">
                <a:solidFill>
                  <a:schemeClr val="dk1"/>
                </a:solidFill>
                <a:latin typeface="Arial"/>
                <a:ea typeface="Arial"/>
                <a:cs typeface="Arial"/>
                <a:sym typeface="Arial"/>
              </a:endParaRPr>
            </a:p>
          </p:txBody>
        </p:sp>
        <p:sp>
          <p:nvSpPr>
            <p:cNvPr id="123" name="Google Shape;1616;p214">
              <a:extLst>
                <a:ext uri="{FF2B5EF4-FFF2-40B4-BE49-F238E27FC236}">
                  <a16:creationId xmlns:a16="http://schemas.microsoft.com/office/drawing/2014/main" id="{1D1A5B41-AC0A-6F42-AB77-2D91D39C1748}"/>
                </a:ext>
              </a:extLst>
            </p:cNvPr>
            <p:cNvSpPr/>
            <p:nvPr/>
          </p:nvSpPr>
          <p:spPr>
            <a:xfrm>
              <a:off x="4249053" y="1790481"/>
              <a:ext cx="243888" cy="231726"/>
            </a:xfrm>
            <a:prstGeom prst="roundRect">
              <a:avLst>
                <a:gd name="adj" fmla="val 16667"/>
              </a:avLst>
            </a:prstGeom>
            <a:solidFill>
              <a:schemeClr val="accent3"/>
            </a:solidFill>
            <a:ln w="12700" cap="flat" cmpd="sng">
              <a:solidFill>
                <a:schemeClr val="bg1"/>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90000"/>
                </a:lnSpc>
              </a:pPr>
              <a:endParaRPr sz="1100">
                <a:solidFill>
                  <a:schemeClr val="dk1"/>
                </a:solidFill>
                <a:latin typeface="Arial"/>
                <a:ea typeface="Arial"/>
                <a:cs typeface="Arial"/>
                <a:sym typeface="Arial"/>
              </a:endParaRPr>
            </a:p>
          </p:txBody>
        </p:sp>
        <p:sp>
          <p:nvSpPr>
            <p:cNvPr id="124" name="Google Shape;1617;p214">
              <a:extLst>
                <a:ext uri="{FF2B5EF4-FFF2-40B4-BE49-F238E27FC236}">
                  <a16:creationId xmlns:a16="http://schemas.microsoft.com/office/drawing/2014/main" id="{8D2B077C-50DA-8141-AC81-7048B8D9FD3B}"/>
                </a:ext>
              </a:extLst>
            </p:cNvPr>
            <p:cNvSpPr txBox="1"/>
            <p:nvPr/>
          </p:nvSpPr>
          <p:spPr>
            <a:xfrm>
              <a:off x="3748773" y="1820078"/>
              <a:ext cx="330599" cy="175207"/>
            </a:xfrm>
            <a:prstGeom prst="rect">
              <a:avLst/>
            </a:prstGeom>
            <a:noFill/>
            <a:ln>
              <a:noFill/>
            </a:ln>
          </p:spPr>
          <p:txBody>
            <a:bodyPr spcFirstLastPara="1" wrap="square" lIns="91433" tIns="45700" rIns="91433" bIns="45700" anchor="t" anchorCtr="0">
              <a:spAutoFit/>
            </a:bodyPr>
            <a:lstStyle/>
            <a:p>
              <a:pPr algn="ctr">
                <a:lnSpc>
                  <a:spcPct val="90000"/>
                </a:lnSpc>
              </a:pPr>
              <a:r>
                <a:rPr lang="en" sz="1050">
                  <a:solidFill>
                    <a:schemeClr val="dk1"/>
                  </a:solidFill>
                  <a:latin typeface="Arial"/>
                  <a:ea typeface="Arial"/>
                  <a:cs typeface="Arial"/>
                  <a:sym typeface="Arial"/>
                </a:rPr>
                <a:t>App</a:t>
              </a:r>
              <a:endParaRPr sz="1050"/>
            </a:p>
          </p:txBody>
        </p:sp>
        <p:sp>
          <p:nvSpPr>
            <p:cNvPr id="125" name="Google Shape;1618;p214">
              <a:extLst>
                <a:ext uri="{FF2B5EF4-FFF2-40B4-BE49-F238E27FC236}">
                  <a16:creationId xmlns:a16="http://schemas.microsoft.com/office/drawing/2014/main" id="{5DE25058-62D2-6842-8A86-5A83D49129C9}"/>
                </a:ext>
              </a:extLst>
            </p:cNvPr>
            <p:cNvSpPr txBox="1"/>
            <p:nvPr/>
          </p:nvSpPr>
          <p:spPr>
            <a:xfrm>
              <a:off x="4231092" y="1820508"/>
              <a:ext cx="277878" cy="175207"/>
            </a:xfrm>
            <a:prstGeom prst="rect">
              <a:avLst/>
            </a:prstGeom>
            <a:noFill/>
            <a:ln>
              <a:noFill/>
            </a:ln>
          </p:spPr>
          <p:txBody>
            <a:bodyPr spcFirstLastPara="1" wrap="square" lIns="91433" tIns="45700" rIns="91433" bIns="45700" anchor="t" anchorCtr="0">
              <a:spAutoFit/>
            </a:bodyPr>
            <a:lstStyle/>
            <a:p>
              <a:pPr algn="ctr">
                <a:lnSpc>
                  <a:spcPct val="90000"/>
                </a:lnSpc>
              </a:pPr>
              <a:r>
                <a:rPr lang="en" sz="1050">
                  <a:solidFill>
                    <a:schemeClr val="dk1"/>
                  </a:solidFill>
                  <a:latin typeface="Arial"/>
                  <a:ea typeface="Arial"/>
                  <a:cs typeface="Arial"/>
                  <a:sym typeface="Arial"/>
                </a:rPr>
                <a:t>DB</a:t>
              </a:r>
              <a:endParaRPr sz="1050"/>
            </a:p>
          </p:txBody>
        </p:sp>
        <p:sp>
          <p:nvSpPr>
            <p:cNvPr id="126" name="Google Shape;1619;p214">
              <a:extLst>
                <a:ext uri="{FF2B5EF4-FFF2-40B4-BE49-F238E27FC236}">
                  <a16:creationId xmlns:a16="http://schemas.microsoft.com/office/drawing/2014/main" id="{4921E7C9-A2E7-4B47-8047-86AE07DFEBB0}"/>
                </a:ext>
              </a:extLst>
            </p:cNvPr>
            <p:cNvSpPr/>
            <p:nvPr/>
          </p:nvSpPr>
          <p:spPr>
            <a:xfrm>
              <a:off x="3733543" y="1725343"/>
              <a:ext cx="351336" cy="342987"/>
            </a:xfrm>
            <a:prstGeom prst="roundRect">
              <a:avLst>
                <a:gd name="adj" fmla="val 11721"/>
              </a:avLst>
            </a:prstGeom>
            <a:noFill/>
            <a:ln w="19050" cap="flat" cmpd="sng">
              <a:solidFill>
                <a:srgbClr val="92D050"/>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90000"/>
                </a:lnSpc>
              </a:pPr>
              <a:endParaRPr sz="1100">
                <a:solidFill>
                  <a:schemeClr val="dk1"/>
                </a:solidFill>
                <a:latin typeface="Arial"/>
                <a:ea typeface="Arial"/>
                <a:cs typeface="Arial"/>
                <a:sym typeface="Arial"/>
              </a:endParaRPr>
            </a:p>
          </p:txBody>
        </p:sp>
        <p:sp>
          <p:nvSpPr>
            <p:cNvPr id="127" name="Google Shape;1641;p214">
              <a:extLst>
                <a:ext uri="{FF2B5EF4-FFF2-40B4-BE49-F238E27FC236}">
                  <a16:creationId xmlns:a16="http://schemas.microsoft.com/office/drawing/2014/main" id="{7FA3DCDD-4E76-134F-87F3-C05AFAC93A0F}"/>
                </a:ext>
              </a:extLst>
            </p:cNvPr>
            <p:cNvSpPr txBox="1"/>
            <p:nvPr/>
          </p:nvSpPr>
          <p:spPr>
            <a:xfrm>
              <a:off x="4716182" y="1219620"/>
              <a:ext cx="827652" cy="284316"/>
            </a:xfrm>
            <a:prstGeom prst="rect">
              <a:avLst/>
            </a:prstGeom>
            <a:noFill/>
            <a:ln>
              <a:noFill/>
            </a:ln>
          </p:spPr>
          <p:txBody>
            <a:bodyPr spcFirstLastPara="1" wrap="square" lIns="91433" tIns="45700" rIns="91433" bIns="45700" anchor="t" anchorCtr="0">
              <a:spAutoFit/>
            </a:bodyPr>
            <a:lstStyle/>
            <a:p>
              <a:pPr>
                <a:lnSpc>
                  <a:spcPct val="90000"/>
                </a:lnSpc>
              </a:pPr>
              <a:r>
                <a:rPr lang="en" sz="1100">
                  <a:solidFill>
                    <a:schemeClr val="dk1"/>
                  </a:solidFill>
                  <a:latin typeface="Arial"/>
                  <a:ea typeface="Arial"/>
                  <a:cs typeface="Arial"/>
                  <a:sym typeface="Arial"/>
                </a:rPr>
                <a:t>East-West Virtual Firewall</a:t>
              </a:r>
              <a:endParaRPr sz="1100"/>
            </a:p>
          </p:txBody>
        </p:sp>
        <p:grpSp>
          <p:nvGrpSpPr>
            <p:cNvPr id="129" name="Google Shape;1614;p214">
              <a:extLst>
                <a:ext uri="{FF2B5EF4-FFF2-40B4-BE49-F238E27FC236}">
                  <a16:creationId xmlns:a16="http://schemas.microsoft.com/office/drawing/2014/main" id="{CD781C48-903F-3C48-A861-69ECE97A60E8}"/>
                </a:ext>
              </a:extLst>
            </p:cNvPr>
            <p:cNvGrpSpPr/>
            <p:nvPr/>
          </p:nvGrpSpPr>
          <p:grpSpPr>
            <a:xfrm>
              <a:off x="4607765" y="1733917"/>
              <a:ext cx="661767" cy="342988"/>
              <a:chOff x="3940692" y="3285176"/>
              <a:chExt cx="1210620" cy="558695"/>
            </a:xfrm>
          </p:grpSpPr>
          <p:sp>
            <p:nvSpPr>
              <p:cNvPr id="136" name="Google Shape;1615;p214">
                <a:extLst>
                  <a:ext uri="{FF2B5EF4-FFF2-40B4-BE49-F238E27FC236}">
                    <a16:creationId xmlns:a16="http://schemas.microsoft.com/office/drawing/2014/main" id="{2AAC352C-B4BF-6F40-B33D-8259B812BB8E}"/>
                  </a:ext>
                </a:extLst>
              </p:cNvPr>
              <p:cNvSpPr/>
              <p:nvPr/>
            </p:nvSpPr>
            <p:spPr>
              <a:xfrm>
                <a:off x="4025674" y="3377849"/>
                <a:ext cx="469599" cy="377462"/>
              </a:xfrm>
              <a:prstGeom prst="roundRect">
                <a:avLst>
                  <a:gd name="adj" fmla="val 16667"/>
                </a:avLst>
              </a:prstGeom>
              <a:solidFill>
                <a:schemeClr val="accent3">
                  <a:lumMod val="40000"/>
                  <a:lumOff val="60000"/>
                </a:schemeClr>
              </a:solidFill>
              <a:ln w="12700" cap="flat" cmpd="sng">
                <a:solidFill>
                  <a:schemeClr val="bg1"/>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90000"/>
                  </a:lnSpc>
                </a:pPr>
                <a:endParaRPr sz="1100">
                  <a:solidFill>
                    <a:schemeClr val="dk1"/>
                  </a:solidFill>
                  <a:latin typeface="Arial"/>
                  <a:ea typeface="Arial"/>
                  <a:cs typeface="Arial"/>
                  <a:sym typeface="Arial"/>
                </a:endParaRPr>
              </a:p>
            </p:txBody>
          </p:sp>
          <p:sp>
            <p:nvSpPr>
              <p:cNvPr id="137" name="Google Shape;1616;p214">
                <a:extLst>
                  <a:ext uri="{FF2B5EF4-FFF2-40B4-BE49-F238E27FC236}">
                    <a16:creationId xmlns:a16="http://schemas.microsoft.com/office/drawing/2014/main" id="{A886A406-2269-964B-B558-13A9EFF1903D}"/>
                  </a:ext>
                </a:extLst>
              </p:cNvPr>
              <p:cNvSpPr/>
              <p:nvPr/>
            </p:nvSpPr>
            <p:spPr>
              <a:xfrm>
                <a:off x="4597008" y="3377851"/>
                <a:ext cx="446163" cy="377461"/>
              </a:xfrm>
              <a:prstGeom prst="roundRect">
                <a:avLst>
                  <a:gd name="adj" fmla="val 16667"/>
                </a:avLst>
              </a:prstGeom>
              <a:solidFill>
                <a:schemeClr val="accent3">
                  <a:lumMod val="40000"/>
                  <a:lumOff val="60000"/>
                </a:schemeClr>
              </a:solidFill>
              <a:ln w="12700" cap="flat" cmpd="sng">
                <a:solidFill>
                  <a:schemeClr val="bg1"/>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90000"/>
                  </a:lnSpc>
                </a:pPr>
                <a:endParaRPr sz="1100">
                  <a:solidFill>
                    <a:schemeClr val="dk1"/>
                  </a:solidFill>
                  <a:latin typeface="Arial"/>
                  <a:ea typeface="Arial"/>
                  <a:cs typeface="Arial"/>
                  <a:sym typeface="Arial"/>
                </a:endParaRPr>
              </a:p>
            </p:txBody>
          </p:sp>
          <p:sp>
            <p:nvSpPr>
              <p:cNvPr id="138" name="Google Shape;1617;p214">
                <a:extLst>
                  <a:ext uri="{FF2B5EF4-FFF2-40B4-BE49-F238E27FC236}">
                    <a16:creationId xmlns:a16="http://schemas.microsoft.com/office/drawing/2014/main" id="{F44225B0-BD10-1B4A-AC4D-655212E91A8B}"/>
                  </a:ext>
                </a:extLst>
              </p:cNvPr>
              <p:cNvSpPr txBox="1"/>
              <p:nvPr/>
            </p:nvSpPr>
            <p:spPr>
              <a:xfrm>
                <a:off x="3940692" y="3439491"/>
                <a:ext cx="684167" cy="285396"/>
              </a:xfrm>
              <a:prstGeom prst="rect">
                <a:avLst/>
              </a:prstGeom>
              <a:noFill/>
              <a:ln>
                <a:noFill/>
              </a:ln>
            </p:spPr>
            <p:txBody>
              <a:bodyPr spcFirstLastPara="1" wrap="square" lIns="91433" tIns="45700" rIns="91433" bIns="45700" anchor="t" anchorCtr="0">
                <a:spAutoFit/>
              </a:bodyPr>
              <a:lstStyle/>
              <a:p>
                <a:pPr algn="ctr">
                  <a:lnSpc>
                    <a:spcPct val="90000"/>
                  </a:lnSpc>
                </a:pPr>
                <a:r>
                  <a:rPr lang="en" sz="1050">
                    <a:solidFill>
                      <a:schemeClr val="dk1"/>
                    </a:solidFill>
                    <a:latin typeface="Arial"/>
                    <a:ea typeface="Arial"/>
                    <a:cs typeface="Arial"/>
                    <a:sym typeface="Arial"/>
                  </a:rPr>
                  <a:t>Web</a:t>
                </a:r>
                <a:endParaRPr sz="1050"/>
              </a:p>
            </p:txBody>
          </p:sp>
          <p:sp>
            <p:nvSpPr>
              <p:cNvPr id="139" name="Google Shape;1618;p214">
                <a:extLst>
                  <a:ext uri="{FF2B5EF4-FFF2-40B4-BE49-F238E27FC236}">
                    <a16:creationId xmlns:a16="http://schemas.microsoft.com/office/drawing/2014/main" id="{C79F7C6A-0BFA-6F4F-AF95-3FE552A57706}"/>
                  </a:ext>
                </a:extLst>
              </p:cNvPr>
              <p:cNvSpPr txBox="1"/>
              <p:nvPr/>
            </p:nvSpPr>
            <p:spPr>
              <a:xfrm>
                <a:off x="4506965" y="3439489"/>
                <a:ext cx="644347" cy="285396"/>
              </a:xfrm>
              <a:prstGeom prst="rect">
                <a:avLst/>
              </a:prstGeom>
              <a:noFill/>
              <a:ln>
                <a:noFill/>
              </a:ln>
            </p:spPr>
            <p:txBody>
              <a:bodyPr spcFirstLastPara="1" wrap="square" lIns="91433" tIns="45700" rIns="91433" bIns="45700" anchor="t" anchorCtr="0">
                <a:spAutoFit/>
              </a:bodyPr>
              <a:lstStyle/>
              <a:p>
                <a:pPr algn="ctr">
                  <a:lnSpc>
                    <a:spcPct val="90000"/>
                  </a:lnSpc>
                </a:pPr>
                <a:r>
                  <a:rPr lang="en" sz="1050">
                    <a:solidFill>
                      <a:schemeClr val="dk1"/>
                    </a:solidFill>
                    <a:latin typeface="Arial"/>
                    <a:ea typeface="Arial"/>
                    <a:cs typeface="Arial"/>
                    <a:sym typeface="Arial"/>
                  </a:rPr>
                  <a:t>Web</a:t>
                </a:r>
                <a:endParaRPr sz="1050"/>
              </a:p>
            </p:txBody>
          </p:sp>
          <p:sp>
            <p:nvSpPr>
              <p:cNvPr id="140" name="Google Shape;1619;p214">
                <a:extLst>
                  <a:ext uri="{FF2B5EF4-FFF2-40B4-BE49-F238E27FC236}">
                    <a16:creationId xmlns:a16="http://schemas.microsoft.com/office/drawing/2014/main" id="{53AF2FBB-432E-9841-A9AE-18FEB2E24F87}"/>
                  </a:ext>
                </a:extLst>
              </p:cNvPr>
              <p:cNvSpPr/>
              <p:nvPr/>
            </p:nvSpPr>
            <p:spPr>
              <a:xfrm>
                <a:off x="3954282" y="3285176"/>
                <a:ext cx="1155433" cy="558695"/>
              </a:xfrm>
              <a:prstGeom prst="roundRect">
                <a:avLst>
                  <a:gd name="adj" fmla="val 11721"/>
                </a:avLst>
              </a:prstGeom>
              <a:noFill/>
              <a:ln w="19050" cap="flat" cmpd="sng">
                <a:solidFill>
                  <a:schemeClr val="accent6">
                    <a:lumMod val="75000"/>
                  </a:schemeClr>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90000"/>
                  </a:lnSpc>
                </a:pPr>
                <a:endParaRPr sz="1100">
                  <a:solidFill>
                    <a:schemeClr val="dk1"/>
                  </a:solidFill>
                  <a:latin typeface="Arial"/>
                  <a:ea typeface="Arial"/>
                  <a:cs typeface="Arial"/>
                  <a:sym typeface="Arial"/>
                </a:endParaRPr>
              </a:p>
            </p:txBody>
          </p:sp>
        </p:grpSp>
        <p:cxnSp>
          <p:nvCxnSpPr>
            <p:cNvPr id="130" name="Straight Connector 129">
              <a:extLst>
                <a:ext uri="{FF2B5EF4-FFF2-40B4-BE49-F238E27FC236}">
                  <a16:creationId xmlns:a16="http://schemas.microsoft.com/office/drawing/2014/main" id="{D9F48C6B-88D1-2649-9A38-BC820B116F5A}"/>
                </a:ext>
              </a:extLst>
            </p:cNvPr>
            <p:cNvCxnSpPr>
              <a:cxnSpLocks/>
            </p:cNvCxnSpPr>
            <p:nvPr/>
          </p:nvCxnSpPr>
          <p:spPr>
            <a:xfrm flipV="1">
              <a:off x="3923903" y="1570604"/>
              <a:ext cx="1042626" cy="624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71AA932-EED9-6040-B57E-88AA8D7A0C28}"/>
                </a:ext>
              </a:extLst>
            </p:cNvPr>
            <p:cNvCxnSpPr>
              <a:cxnSpLocks/>
            </p:cNvCxnSpPr>
            <p:nvPr/>
          </p:nvCxnSpPr>
          <p:spPr>
            <a:xfrm>
              <a:off x="4962780" y="1573230"/>
              <a:ext cx="0" cy="14849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E148F27-5B77-164B-85B4-CCFFF8A4C0B9}"/>
                </a:ext>
              </a:extLst>
            </p:cNvPr>
            <p:cNvCxnSpPr>
              <a:cxnSpLocks/>
            </p:cNvCxnSpPr>
            <p:nvPr/>
          </p:nvCxnSpPr>
          <p:spPr>
            <a:xfrm>
              <a:off x="3923903" y="1576850"/>
              <a:ext cx="0" cy="14849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D0C6B15-324F-CB4D-BE7D-8AB86DBCA6CD}"/>
                </a:ext>
              </a:extLst>
            </p:cNvPr>
            <p:cNvCxnSpPr>
              <a:cxnSpLocks/>
            </p:cNvCxnSpPr>
            <p:nvPr/>
          </p:nvCxnSpPr>
          <p:spPr>
            <a:xfrm>
              <a:off x="4593693" y="1463812"/>
              <a:ext cx="0" cy="10679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4" name="Google Shape;1619;p214">
              <a:extLst>
                <a:ext uri="{FF2B5EF4-FFF2-40B4-BE49-F238E27FC236}">
                  <a16:creationId xmlns:a16="http://schemas.microsoft.com/office/drawing/2014/main" id="{B24244BC-1A8D-F043-9158-CD4047E52142}"/>
                </a:ext>
              </a:extLst>
            </p:cNvPr>
            <p:cNvSpPr/>
            <p:nvPr/>
          </p:nvSpPr>
          <p:spPr>
            <a:xfrm>
              <a:off x="4189910" y="1723620"/>
              <a:ext cx="351336" cy="342987"/>
            </a:xfrm>
            <a:prstGeom prst="roundRect">
              <a:avLst>
                <a:gd name="adj" fmla="val 11721"/>
              </a:avLst>
            </a:prstGeom>
            <a:noFill/>
            <a:ln w="19050" cap="flat" cmpd="sng">
              <a:solidFill>
                <a:srgbClr val="002060"/>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90000"/>
                </a:lnSpc>
              </a:pPr>
              <a:endParaRPr sz="1100">
                <a:solidFill>
                  <a:schemeClr val="dk1"/>
                </a:solidFill>
                <a:latin typeface="Arial"/>
                <a:ea typeface="Arial"/>
                <a:cs typeface="Arial"/>
                <a:sym typeface="Arial"/>
              </a:endParaRPr>
            </a:p>
          </p:txBody>
        </p:sp>
        <p:cxnSp>
          <p:nvCxnSpPr>
            <p:cNvPr id="135" name="Straight Connector 134">
              <a:extLst>
                <a:ext uri="{FF2B5EF4-FFF2-40B4-BE49-F238E27FC236}">
                  <a16:creationId xmlns:a16="http://schemas.microsoft.com/office/drawing/2014/main" id="{C01CAC80-E001-9043-8029-A3F307BB20BC}"/>
                </a:ext>
              </a:extLst>
            </p:cNvPr>
            <p:cNvCxnSpPr>
              <a:cxnSpLocks/>
            </p:cNvCxnSpPr>
            <p:nvPr/>
          </p:nvCxnSpPr>
          <p:spPr>
            <a:xfrm>
              <a:off x="4369747" y="1576850"/>
              <a:ext cx="0" cy="14849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06" name="Google Shape;1652;p214">
            <a:extLst>
              <a:ext uri="{FF2B5EF4-FFF2-40B4-BE49-F238E27FC236}">
                <a16:creationId xmlns:a16="http://schemas.microsoft.com/office/drawing/2014/main" id="{029F791A-DEBA-8C4A-BCEC-6A5DB5760205}"/>
              </a:ext>
            </a:extLst>
          </p:cNvPr>
          <p:cNvSpPr txBox="1"/>
          <p:nvPr/>
        </p:nvSpPr>
        <p:spPr>
          <a:xfrm>
            <a:off x="1296482" y="3660298"/>
            <a:ext cx="3179935" cy="306775"/>
          </a:xfrm>
          <a:prstGeom prst="rect">
            <a:avLst/>
          </a:prstGeom>
          <a:noFill/>
          <a:ln>
            <a:noFill/>
          </a:ln>
        </p:spPr>
        <p:txBody>
          <a:bodyPr spcFirstLastPara="1" wrap="square" lIns="91433" tIns="45700" rIns="91433" bIns="45700" anchor="t" anchorCtr="0">
            <a:spAutoFit/>
          </a:bodyPr>
          <a:lstStyle/>
          <a:p>
            <a:pPr algn="ctr">
              <a:lnSpc>
                <a:spcPct val="95000"/>
              </a:lnSpc>
            </a:pPr>
            <a:r>
              <a:rPr lang="en" sz="1467" b="1">
                <a:solidFill>
                  <a:schemeClr val="dk1"/>
                </a:solidFill>
                <a:latin typeface="Arial"/>
                <a:ea typeface="Arial"/>
                <a:cs typeface="Arial"/>
                <a:sym typeface="Arial"/>
              </a:rPr>
              <a:t>Software Defined Datacenter</a:t>
            </a:r>
            <a:endParaRPr sz="1067" b="1">
              <a:solidFill>
                <a:schemeClr val="dk1"/>
              </a:solidFill>
              <a:latin typeface="Arial"/>
              <a:ea typeface="Arial"/>
              <a:cs typeface="Arial"/>
              <a:sym typeface="Arial"/>
            </a:endParaRPr>
          </a:p>
        </p:txBody>
      </p:sp>
      <p:grpSp>
        <p:nvGrpSpPr>
          <p:cNvPr id="166" name="Group 165">
            <a:extLst>
              <a:ext uri="{FF2B5EF4-FFF2-40B4-BE49-F238E27FC236}">
                <a16:creationId xmlns:a16="http://schemas.microsoft.com/office/drawing/2014/main" id="{4A6EE509-0826-5745-9E99-B26AC8AA6A53}"/>
              </a:ext>
            </a:extLst>
          </p:cNvPr>
          <p:cNvGrpSpPr/>
          <p:nvPr/>
        </p:nvGrpSpPr>
        <p:grpSpPr>
          <a:xfrm>
            <a:off x="4935619" y="3948575"/>
            <a:ext cx="371007" cy="337993"/>
            <a:chOff x="8085501" y="7619317"/>
            <a:chExt cx="384048" cy="382637"/>
          </a:xfrm>
        </p:grpSpPr>
        <p:sp>
          <p:nvSpPr>
            <p:cNvPr id="167" name="Rectangle: Rounded Corners 106">
              <a:extLst>
                <a:ext uri="{FF2B5EF4-FFF2-40B4-BE49-F238E27FC236}">
                  <a16:creationId xmlns:a16="http://schemas.microsoft.com/office/drawing/2014/main" id="{58FA0F88-4696-0D48-B4E1-364C7EA60B2E}"/>
                </a:ext>
              </a:extLst>
            </p:cNvPr>
            <p:cNvSpPr/>
            <p:nvPr/>
          </p:nvSpPr>
          <p:spPr>
            <a:xfrm>
              <a:off x="8085501" y="7619317"/>
              <a:ext cx="384048" cy="382637"/>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pic>
          <p:nvPicPr>
            <p:cNvPr id="168" name="Picture 273">
              <a:extLst>
                <a:ext uri="{FF2B5EF4-FFF2-40B4-BE49-F238E27FC236}">
                  <a16:creationId xmlns:a16="http://schemas.microsoft.com/office/drawing/2014/main" id="{E54306DF-1922-D840-BC75-3625DEA29548}"/>
                </a:ext>
              </a:extLst>
            </p:cNvPr>
            <p:cNvPicPr>
              <a:picLocks noChangeAspect="1"/>
            </p:cNvPicPr>
            <p:nvPr/>
          </p:nvPicPr>
          <p:blipFill>
            <a:blip r:embed="rId12" cstate="screen">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bwMode="auto">
            <a:xfrm>
              <a:off x="8122825" y="7672335"/>
              <a:ext cx="302969" cy="302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69" name="Straight Arrow Connector 168">
            <a:extLst>
              <a:ext uri="{FF2B5EF4-FFF2-40B4-BE49-F238E27FC236}">
                <a16:creationId xmlns:a16="http://schemas.microsoft.com/office/drawing/2014/main" id="{13E9070B-0988-9C47-A75D-9C12DF618B88}"/>
              </a:ext>
            </a:extLst>
          </p:cNvPr>
          <p:cNvCxnSpPr>
            <a:cxnSpLocks/>
          </p:cNvCxnSpPr>
          <p:nvPr/>
        </p:nvCxnSpPr>
        <p:spPr>
          <a:xfrm>
            <a:off x="3093914" y="5044790"/>
            <a:ext cx="536548" cy="0"/>
          </a:xfrm>
          <a:prstGeom prst="straightConnector1">
            <a:avLst/>
          </a:prstGeom>
          <a:noFill/>
          <a:ln w="12700" cap="flat" cmpd="sng" algn="ctr">
            <a:solidFill>
              <a:schemeClr val="tx1"/>
            </a:solidFill>
            <a:prstDash val="solid"/>
            <a:miter lim="800000"/>
            <a:headEnd type="triangle" w="med" len="med"/>
            <a:tailEnd type="triangle" w="med" len="med"/>
          </a:ln>
          <a:effectLst/>
        </p:spPr>
      </p:cxnSp>
      <p:sp>
        <p:nvSpPr>
          <p:cNvPr id="170" name="Rectangle: Rounded Corners 127">
            <a:extLst>
              <a:ext uri="{FF2B5EF4-FFF2-40B4-BE49-F238E27FC236}">
                <a16:creationId xmlns:a16="http://schemas.microsoft.com/office/drawing/2014/main" id="{DDF7EECD-2909-304A-9512-56C25AC24EEE}"/>
              </a:ext>
            </a:extLst>
          </p:cNvPr>
          <p:cNvSpPr/>
          <p:nvPr/>
        </p:nvSpPr>
        <p:spPr>
          <a:xfrm>
            <a:off x="4935201" y="1354147"/>
            <a:ext cx="339316" cy="350357"/>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pic>
        <p:nvPicPr>
          <p:cNvPr id="171" name="Graphic 170">
            <a:extLst>
              <a:ext uri="{FF2B5EF4-FFF2-40B4-BE49-F238E27FC236}">
                <a16:creationId xmlns:a16="http://schemas.microsoft.com/office/drawing/2014/main" id="{976D6D5A-61EA-AA49-BE24-62478D1BEEB6}"/>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75525" y="1394298"/>
            <a:ext cx="263345" cy="272917"/>
          </a:xfrm>
          <a:prstGeom prst="rect">
            <a:avLst/>
          </a:prstGeom>
        </p:spPr>
      </p:pic>
      <p:grpSp>
        <p:nvGrpSpPr>
          <p:cNvPr id="83" name="Group 82">
            <a:extLst>
              <a:ext uri="{FF2B5EF4-FFF2-40B4-BE49-F238E27FC236}">
                <a16:creationId xmlns:a16="http://schemas.microsoft.com/office/drawing/2014/main" id="{C846AC3A-84C8-2040-9CFE-72DC19500EA6}"/>
              </a:ext>
            </a:extLst>
          </p:cNvPr>
          <p:cNvGrpSpPr/>
          <p:nvPr/>
        </p:nvGrpSpPr>
        <p:grpSpPr>
          <a:xfrm>
            <a:off x="620201" y="4338397"/>
            <a:ext cx="2456902" cy="1872101"/>
            <a:chOff x="5656927" y="932364"/>
            <a:chExt cx="1683792" cy="1495491"/>
          </a:xfrm>
        </p:grpSpPr>
        <p:cxnSp>
          <p:nvCxnSpPr>
            <p:cNvPr id="84" name="Straight Connector 83">
              <a:extLst>
                <a:ext uri="{FF2B5EF4-FFF2-40B4-BE49-F238E27FC236}">
                  <a16:creationId xmlns:a16="http://schemas.microsoft.com/office/drawing/2014/main" id="{351CCAB9-1EF0-E74B-AB4C-AA77C011ACBF}"/>
                </a:ext>
              </a:extLst>
            </p:cNvPr>
            <p:cNvCxnSpPr>
              <a:cxnSpLocks/>
            </p:cNvCxnSpPr>
            <p:nvPr/>
          </p:nvCxnSpPr>
          <p:spPr>
            <a:xfrm>
              <a:off x="5656927" y="1679399"/>
              <a:ext cx="1444752" cy="0"/>
            </a:xfrm>
            <a:prstGeom prst="lin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grpSp>
          <p:nvGrpSpPr>
            <p:cNvPr id="85" name="Group 84">
              <a:extLst>
                <a:ext uri="{FF2B5EF4-FFF2-40B4-BE49-F238E27FC236}">
                  <a16:creationId xmlns:a16="http://schemas.microsoft.com/office/drawing/2014/main" id="{4B9B6563-27E5-B54C-B8FD-9E5EC05AA43E}"/>
                </a:ext>
              </a:extLst>
            </p:cNvPr>
            <p:cNvGrpSpPr/>
            <p:nvPr/>
          </p:nvGrpSpPr>
          <p:grpSpPr>
            <a:xfrm>
              <a:off x="5656927" y="932364"/>
              <a:ext cx="1683792" cy="1495491"/>
              <a:chOff x="5836392" y="279778"/>
              <a:chExt cx="1683792" cy="1495491"/>
            </a:xfrm>
          </p:grpSpPr>
          <p:sp>
            <p:nvSpPr>
              <p:cNvPr id="86" name="Rectangle: Rounded Corners 78">
                <a:extLst>
                  <a:ext uri="{FF2B5EF4-FFF2-40B4-BE49-F238E27FC236}">
                    <a16:creationId xmlns:a16="http://schemas.microsoft.com/office/drawing/2014/main" id="{9AB43AE2-48C2-0A48-B55D-B3344E66E9F4}"/>
                  </a:ext>
                </a:extLst>
              </p:cNvPr>
              <p:cNvSpPr/>
              <p:nvPr/>
            </p:nvSpPr>
            <p:spPr>
              <a:xfrm>
                <a:off x="5836392" y="279778"/>
                <a:ext cx="1442095" cy="1495491"/>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pic>
            <p:nvPicPr>
              <p:cNvPr id="87" name="Graphic 16">
                <a:extLst>
                  <a:ext uri="{FF2B5EF4-FFF2-40B4-BE49-F238E27FC236}">
                    <a16:creationId xmlns:a16="http://schemas.microsoft.com/office/drawing/2014/main" id="{392570AC-B595-004D-BC6B-398A4BCDE86B}"/>
                  </a:ext>
                </a:extLst>
              </p:cNvPr>
              <p:cNvPicPr>
                <a:picLocks noChangeAspect="1"/>
              </p:cNvPicPr>
              <p:nvPr/>
            </p:nvPicPr>
            <p:blipFill>
              <a:blip r:embed="rId15" cstate="screen">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16995" y="415375"/>
                <a:ext cx="403947" cy="418630"/>
              </a:xfrm>
              <a:prstGeom prst="rect">
                <a:avLst/>
              </a:prstGeom>
            </p:spPr>
          </p:pic>
          <p:pic>
            <p:nvPicPr>
              <p:cNvPr id="88" name="Graphic 16">
                <a:extLst>
                  <a:ext uri="{FF2B5EF4-FFF2-40B4-BE49-F238E27FC236}">
                    <a16:creationId xmlns:a16="http://schemas.microsoft.com/office/drawing/2014/main" id="{ED287F30-89FE-284A-8A07-05E99035033F}"/>
                  </a:ext>
                </a:extLst>
              </p:cNvPr>
              <p:cNvPicPr>
                <a:picLocks noChangeAspect="1"/>
              </p:cNvPicPr>
              <p:nvPr/>
            </p:nvPicPr>
            <p:blipFill>
              <a:blip r:embed="rId15" cstate="screen">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93711" y="426159"/>
                <a:ext cx="403947" cy="418630"/>
              </a:xfrm>
              <a:prstGeom prst="rect">
                <a:avLst/>
              </a:prstGeom>
            </p:spPr>
          </p:pic>
          <p:sp>
            <p:nvSpPr>
              <p:cNvPr id="89" name="TextBox 88">
                <a:extLst>
                  <a:ext uri="{FF2B5EF4-FFF2-40B4-BE49-F238E27FC236}">
                    <a16:creationId xmlns:a16="http://schemas.microsoft.com/office/drawing/2014/main" id="{59CE310E-F0C4-0D44-A6CD-74E7A802C9AD}"/>
                  </a:ext>
                </a:extLst>
              </p:cNvPr>
              <p:cNvSpPr txBox="1"/>
              <p:nvPr/>
            </p:nvSpPr>
            <p:spPr>
              <a:xfrm>
                <a:off x="6018098" y="1451698"/>
                <a:ext cx="1081488" cy="246221"/>
              </a:xfrm>
              <a:prstGeom prst="rect">
                <a:avLst/>
              </a:prstGeom>
              <a:noFill/>
            </p:spPr>
            <p:txBody>
              <a:bodyPr wrap="square" rtlCol="0">
                <a:spAutoFit/>
              </a:bodyPr>
              <a:lstStyle/>
              <a:p>
                <a:pPr lvl="0" algn="ctr">
                  <a:defRPr/>
                </a:pPr>
                <a:r>
                  <a:rPr lang="en-US" sz="1000" b="1"/>
                  <a:t>Azure</a:t>
                </a:r>
              </a:p>
            </p:txBody>
          </p:sp>
          <p:sp>
            <p:nvSpPr>
              <p:cNvPr id="90" name="TextBox 89">
                <a:extLst>
                  <a:ext uri="{FF2B5EF4-FFF2-40B4-BE49-F238E27FC236}">
                    <a16:creationId xmlns:a16="http://schemas.microsoft.com/office/drawing/2014/main" id="{F9C6B2F8-56B6-924A-AC56-BF000093F04B}"/>
                  </a:ext>
                </a:extLst>
              </p:cNvPr>
              <p:cNvSpPr txBox="1"/>
              <p:nvPr/>
            </p:nvSpPr>
            <p:spPr>
              <a:xfrm>
                <a:off x="6127998" y="810710"/>
                <a:ext cx="858657" cy="21163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effectLst/>
                    <a:uLnTx/>
                    <a:uFillTx/>
                    <a:latin typeface="Arial" panose="020B0604020202020204"/>
                    <a:ea typeface="+mn-ea"/>
                    <a:cs typeface="+mn-cs"/>
                  </a:rPr>
                  <a:t>App Workloads</a:t>
                </a:r>
              </a:p>
            </p:txBody>
          </p:sp>
          <p:pic>
            <p:nvPicPr>
              <p:cNvPr id="91" name="Picture 90" descr="A picture containing drawing&#10;&#10;Description automatically generated">
                <a:extLst>
                  <a:ext uri="{FF2B5EF4-FFF2-40B4-BE49-F238E27FC236}">
                    <a16:creationId xmlns:a16="http://schemas.microsoft.com/office/drawing/2014/main" id="{DFB6CA6B-EE0C-494F-9703-FC2CC29257E6}"/>
                  </a:ext>
                </a:extLst>
              </p:cNvPr>
              <p:cNvPicPr>
                <a:picLocks noChangeAspect="1"/>
              </p:cNvPicPr>
              <p:nvPr/>
            </p:nvPicPr>
            <p:blipFill rotWithShape="1">
              <a:blip r:embed="rId17" cstate="screen">
                <a:clrChange>
                  <a:clrFrom>
                    <a:srgbClr val="F7F7F7"/>
                  </a:clrFrom>
                  <a:clrTo>
                    <a:srgbClr val="F7F7F7">
                      <a:alpha val="0"/>
                    </a:srgbClr>
                  </a:clrTo>
                </a:clrChange>
                <a:extLst>
                  <a:ext uri="{28A0092B-C50C-407E-A947-70E740481C1C}">
                    <a14:useLocalDpi xmlns:a14="http://schemas.microsoft.com/office/drawing/2010/main" val="0"/>
                  </a:ext>
                </a:extLst>
              </a:blip>
              <a:srcRect/>
              <a:stretch/>
            </p:blipFill>
            <p:spPr>
              <a:xfrm>
                <a:off x="6331693" y="1168992"/>
                <a:ext cx="459675" cy="330289"/>
              </a:xfrm>
              <a:prstGeom prst="rect">
                <a:avLst/>
              </a:prstGeom>
            </p:spPr>
          </p:pic>
          <p:sp>
            <p:nvSpPr>
              <p:cNvPr id="92" name="Rectangle: Rounded Corners 127">
                <a:extLst>
                  <a:ext uri="{FF2B5EF4-FFF2-40B4-BE49-F238E27FC236}">
                    <a16:creationId xmlns:a16="http://schemas.microsoft.com/office/drawing/2014/main" id="{4C9DB71F-424E-454A-9625-E3D988015B2B}"/>
                  </a:ext>
                </a:extLst>
              </p:cNvPr>
              <p:cNvSpPr/>
              <p:nvPr/>
            </p:nvSpPr>
            <p:spPr>
              <a:xfrm>
                <a:off x="7180868" y="811452"/>
                <a:ext cx="339316" cy="350357"/>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000" err="1"/>
              </a:p>
            </p:txBody>
          </p:sp>
          <p:pic>
            <p:nvPicPr>
              <p:cNvPr id="93" name="Graphic 92">
                <a:extLst>
                  <a:ext uri="{FF2B5EF4-FFF2-40B4-BE49-F238E27FC236}">
                    <a16:creationId xmlns:a16="http://schemas.microsoft.com/office/drawing/2014/main" id="{A37B5039-5370-7A4F-AF97-733CA881765B}"/>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21192" y="862489"/>
                <a:ext cx="263345" cy="272917"/>
              </a:xfrm>
              <a:prstGeom prst="rect">
                <a:avLst/>
              </a:prstGeom>
            </p:spPr>
          </p:pic>
        </p:grpSp>
      </p:grpSp>
      <p:sp>
        <p:nvSpPr>
          <p:cNvPr id="100" name="Rectangle 99">
            <a:extLst>
              <a:ext uri="{FF2B5EF4-FFF2-40B4-BE49-F238E27FC236}">
                <a16:creationId xmlns:a16="http://schemas.microsoft.com/office/drawing/2014/main" id="{E38BFBFE-C357-554E-9D57-AC36AA52227E}"/>
              </a:ext>
            </a:extLst>
          </p:cNvPr>
          <p:cNvSpPr/>
          <p:nvPr/>
        </p:nvSpPr>
        <p:spPr bwMode="auto">
          <a:xfrm>
            <a:off x="2329505" y="5471816"/>
            <a:ext cx="1080722" cy="246221"/>
          </a:xfrm>
          <a:prstGeom prst="rect">
            <a:avLst/>
          </a:prstGeom>
          <a:noFill/>
        </p:spPr>
        <p:txBody>
          <a:bodyPr wrap="square">
            <a:spAutoFit/>
          </a:bodyPr>
          <a:lstStyle/>
          <a:p>
            <a:pPr algn="ctr" defTabSz="1218682">
              <a:defRPr/>
            </a:pPr>
            <a:r>
              <a:rPr lang="en-US" sz="1000" b="1" kern="0">
                <a:solidFill>
                  <a:srgbClr val="4B575E"/>
                </a:solidFill>
                <a:latin typeface="Arial"/>
                <a:cs typeface="HelveticaNeueLT Pro 45 Lt"/>
              </a:rPr>
              <a:t>FortiGate-VM</a:t>
            </a:r>
          </a:p>
        </p:txBody>
      </p:sp>
      <p:sp>
        <p:nvSpPr>
          <p:cNvPr id="79" name="Google Shape;361;p48">
            <a:extLst>
              <a:ext uri="{FF2B5EF4-FFF2-40B4-BE49-F238E27FC236}">
                <a16:creationId xmlns:a16="http://schemas.microsoft.com/office/drawing/2014/main" id="{1BBE7C05-042A-C84E-B4C2-1F5CFCB0CEB9}"/>
              </a:ext>
            </a:extLst>
          </p:cNvPr>
          <p:cNvSpPr/>
          <p:nvPr/>
        </p:nvSpPr>
        <p:spPr>
          <a:xfrm>
            <a:off x="436299" y="1745128"/>
            <a:ext cx="845136" cy="1110794"/>
          </a:xfrm>
          <a:prstGeom prst="rect">
            <a:avLst/>
          </a:prstGeom>
          <a:solidFill>
            <a:srgbClr val="E5F3FF"/>
          </a:solidFill>
          <a:ln w="12700" cap="flat" cmpd="sng">
            <a:solidFill>
              <a:schemeClr val="dk2"/>
            </a:solidFill>
            <a:prstDash val="dot"/>
            <a:miter lim="800000"/>
            <a:headEnd type="none" w="sm" len="sm"/>
            <a:tailEnd type="none" w="sm" len="sm"/>
          </a:ln>
        </p:spPr>
        <p:txBody>
          <a:bodyPr spcFirstLastPara="1" wrap="square" lIns="182775" tIns="146225" rIns="182775" bIns="1462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2398" b="0" i="0" u="none" strike="noStrike" kern="0" cap="none" spc="0" normalizeH="0" baseline="0" noProof="0">
              <a:ln>
                <a:noFill/>
              </a:ln>
              <a:solidFill>
                <a:srgbClr val="FFFFFF"/>
              </a:solidFill>
              <a:effectLst/>
              <a:uLnTx/>
              <a:uFillTx/>
              <a:latin typeface="Arial"/>
              <a:ea typeface="Quattrocento Sans"/>
              <a:cs typeface="Quattrocento Sans"/>
              <a:sym typeface="Quattrocento Sans"/>
            </a:endParaRPr>
          </a:p>
        </p:txBody>
      </p:sp>
      <p:sp>
        <p:nvSpPr>
          <p:cNvPr id="80" name="Google Shape;363;p48">
            <a:extLst>
              <a:ext uri="{FF2B5EF4-FFF2-40B4-BE49-F238E27FC236}">
                <a16:creationId xmlns:a16="http://schemas.microsoft.com/office/drawing/2014/main" id="{FB6230ED-1B3F-9E4E-B4F3-0C66B4E3EE53}"/>
              </a:ext>
            </a:extLst>
          </p:cNvPr>
          <p:cNvSpPr txBox="1"/>
          <p:nvPr/>
        </p:nvSpPr>
        <p:spPr>
          <a:xfrm>
            <a:off x="338767" y="1867968"/>
            <a:ext cx="1054543" cy="5303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err="1">
                <a:ln>
                  <a:noFill/>
                </a:ln>
                <a:solidFill>
                  <a:srgbClr val="253746"/>
                </a:solidFill>
                <a:effectLst/>
                <a:uLnTx/>
                <a:uFillTx/>
                <a:latin typeface="Arial"/>
                <a:ea typeface="Arial"/>
                <a:cs typeface="Arial"/>
                <a:sym typeface="Arial"/>
              </a:rPr>
              <a:t>FortiManager</a:t>
            </a:r>
            <a:r>
              <a:rPr kumimoji="0" lang="en-US" sz="800" b="0" i="0" u="none" strike="noStrike" kern="0" cap="none" spc="0" normalizeH="0" baseline="0" noProof="0">
                <a:ln>
                  <a:noFill/>
                </a:ln>
                <a:solidFill>
                  <a:srgbClr val="253746"/>
                </a:solidFill>
                <a:effectLst/>
                <a:uLnTx/>
                <a:uFillTx/>
                <a:latin typeface="Arial"/>
                <a:ea typeface="Arial"/>
                <a:cs typeface="Arial"/>
                <a:sym typeface="Arial"/>
              </a:rPr>
              <a:t>/</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err="1">
                <a:ln>
                  <a:noFill/>
                </a:ln>
                <a:solidFill>
                  <a:srgbClr val="253746"/>
                </a:solidFill>
                <a:effectLst/>
                <a:uLnTx/>
                <a:uFillTx/>
                <a:latin typeface="Arial"/>
                <a:ea typeface="Arial"/>
                <a:cs typeface="Arial"/>
                <a:sym typeface="Arial"/>
              </a:rPr>
              <a:t>FortiAnalyzer</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1" name="Picture 175">
            <a:extLst>
              <a:ext uri="{FF2B5EF4-FFF2-40B4-BE49-F238E27FC236}">
                <a16:creationId xmlns:a16="http://schemas.microsoft.com/office/drawing/2014/main" id="{6CBC4326-A0BA-E94B-8A06-92724AAE34A1}"/>
              </a:ext>
            </a:extLst>
          </p:cNvPr>
          <p:cNvPicPr>
            <a:picLocks noChangeAspect="1"/>
          </p:cNvPicPr>
          <p:nvPr/>
        </p:nvPicPr>
        <p:blipFill>
          <a:blip r:embed="rId18" cstate="screen">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bwMode="auto">
          <a:xfrm>
            <a:off x="460235" y="2227993"/>
            <a:ext cx="481588" cy="48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 name="Graphic 14">
            <a:extLst>
              <a:ext uri="{FF2B5EF4-FFF2-40B4-BE49-F238E27FC236}">
                <a16:creationId xmlns:a16="http://schemas.microsoft.com/office/drawing/2014/main" id="{BA07D038-BDF7-DF45-ADB0-1C07A08642E4}"/>
              </a:ext>
            </a:extLst>
          </p:cNvPr>
          <p:cNvPicPr>
            <a:picLocks noChangeAspect="1"/>
          </p:cNvPicPr>
          <p:nvPr/>
        </p:nvPicPr>
        <p:blipFill>
          <a:blip r:embed="rId20" cstate="screen">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43942" y="2386652"/>
            <a:ext cx="469270" cy="469270"/>
          </a:xfrm>
          <a:prstGeom prst="rect">
            <a:avLst/>
          </a:prstGeom>
        </p:spPr>
      </p:pic>
      <p:sp>
        <p:nvSpPr>
          <p:cNvPr id="94" name="TextBox 255">
            <a:extLst>
              <a:ext uri="{FF2B5EF4-FFF2-40B4-BE49-F238E27FC236}">
                <a16:creationId xmlns:a16="http://schemas.microsoft.com/office/drawing/2014/main" id="{2C197FC4-61F3-2C45-9404-C9AF9DDC4F33}"/>
              </a:ext>
            </a:extLst>
          </p:cNvPr>
          <p:cNvSpPr txBox="1">
            <a:spLocks noChangeArrowheads="1"/>
          </p:cNvSpPr>
          <p:nvPr/>
        </p:nvSpPr>
        <p:spPr bwMode="auto">
          <a:xfrm>
            <a:off x="308643" y="2893952"/>
            <a:ext cx="1266373" cy="584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Segoe UI" panose="020B0502040204020203" pitchFamily="34" charset="0"/>
                <a:ea typeface="ＭＳ Ｐゴシック" charset="0"/>
              </a:rPr>
              <a:t>Single pane of glass management / Analytics</a:t>
            </a:r>
          </a:p>
        </p:txBody>
      </p:sp>
      <p:cxnSp>
        <p:nvCxnSpPr>
          <p:cNvPr id="95" name="Straight Connector 94">
            <a:extLst>
              <a:ext uri="{FF2B5EF4-FFF2-40B4-BE49-F238E27FC236}">
                <a16:creationId xmlns:a16="http://schemas.microsoft.com/office/drawing/2014/main" id="{9931115D-D7B1-C74F-8C2D-441D85B146E6}"/>
              </a:ext>
            </a:extLst>
          </p:cNvPr>
          <p:cNvCxnSpPr>
            <a:cxnSpLocks/>
          </p:cNvCxnSpPr>
          <p:nvPr/>
        </p:nvCxnSpPr>
        <p:spPr>
          <a:xfrm>
            <a:off x="1431636" y="2157203"/>
            <a:ext cx="535103" cy="442264"/>
          </a:xfrm>
          <a:prstGeom prst="line">
            <a:avLst/>
          </a:prstGeom>
          <a:ln w="19050">
            <a:solidFill>
              <a:srgbClr val="31B3D8"/>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FBADD1D-703E-8346-A350-AF1F657C5799}"/>
              </a:ext>
            </a:extLst>
          </p:cNvPr>
          <p:cNvCxnSpPr>
            <a:cxnSpLocks/>
          </p:cNvCxnSpPr>
          <p:nvPr/>
        </p:nvCxnSpPr>
        <p:spPr>
          <a:xfrm>
            <a:off x="620201" y="3562681"/>
            <a:ext cx="676281" cy="580661"/>
          </a:xfrm>
          <a:prstGeom prst="line">
            <a:avLst/>
          </a:prstGeom>
          <a:ln w="19050">
            <a:solidFill>
              <a:srgbClr val="31B3D8"/>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31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rapezoid 207">
            <a:extLst>
              <a:ext uri="{FF2B5EF4-FFF2-40B4-BE49-F238E27FC236}">
                <a16:creationId xmlns:a16="http://schemas.microsoft.com/office/drawing/2014/main" id="{A5580489-5BA3-4C51-BF21-B440694A2F4D}"/>
              </a:ext>
            </a:extLst>
          </p:cNvPr>
          <p:cNvSpPr/>
          <p:nvPr/>
        </p:nvSpPr>
        <p:spPr>
          <a:xfrm rot="16200000" flipH="1">
            <a:off x="3601241" y="2352756"/>
            <a:ext cx="1142804" cy="2117254"/>
          </a:xfrm>
          <a:prstGeom prst="trapezoid">
            <a:avLst>
              <a:gd name="adj" fmla="val 38498"/>
            </a:avLst>
          </a:prstGeom>
          <a:solidFill>
            <a:schemeClr val="accent5">
              <a:lumMod val="60000"/>
              <a:lumOff val="40000"/>
            </a:schemeClr>
          </a:solidFill>
          <a:ln>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grpSp>
        <p:nvGrpSpPr>
          <p:cNvPr id="2" name="Group 1">
            <a:extLst>
              <a:ext uri="{FF2B5EF4-FFF2-40B4-BE49-F238E27FC236}">
                <a16:creationId xmlns:a16="http://schemas.microsoft.com/office/drawing/2014/main" id="{2ECF7535-EA60-4484-8E45-4D6DEED524F0}"/>
              </a:ext>
            </a:extLst>
          </p:cNvPr>
          <p:cNvGrpSpPr/>
          <p:nvPr/>
        </p:nvGrpSpPr>
        <p:grpSpPr>
          <a:xfrm>
            <a:off x="7675755" y="2076221"/>
            <a:ext cx="3574670" cy="1236665"/>
            <a:chOff x="526806" y="1420439"/>
            <a:chExt cx="3574670" cy="1236665"/>
          </a:xfrm>
        </p:grpSpPr>
        <p:grpSp>
          <p:nvGrpSpPr>
            <p:cNvPr id="3" name="Group 2">
              <a:extLst>
                <a:ext uri="{FF2B5EF4-FFF2-40B4-BE49-F238E27FC236}">
                  <a16:creationId xmlns:a16="http://schemas.microsoft.com/office/drawing/2014/main" id="{C745C941-5D85-44A6-AEAA-BBDF81E0A63E}"/>
                </a:ext>
              </a:extLst>
            </p:cNvPr>
            <p:cNvGrpSpPr/>
            <p:nvPr/>
          </p:nvGrpSpPr>
          <p:grpSpPr>
            <a:xfrm>
              <a:off x="526806" y="1420439"/>
              <a:ext cx="3574667" cy="1236665"/>
              <a:chOff x="520944" y="1961676"/>
              <a:chExt cx="3574667" cy="1236665"/>
            </a:xfrm>
          </p:grpSpPr>
          <p:sp>
            <p:nvSpPr>
              <p:cNvPr id="5" name="TextBox 4">
                <a:extLst>
                  <a:ext uri="{FF2B5EF4-FFF2-40B4-BE49-F238E27FC236}">
                    <a16:creationId xmlns:a16="http://schemas.microsoft.com/office/drawing/2014/main" id="{0BAC3591-0115-483D-8206-178C08121BC7}"/>
                  </a:ext>
                </a:extLst>
              </p:cNvPr>
              <p:cNvSpPr txBox="1"/>
              <p:nvPr/>
            </p:nvSpPr>
            <p:spPr>
              <a:xfrm>
                <a:off x="520944" y="196167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189"/>
                <a:r>
                  <a:rPr lang="en-US" sz="1400" b="1">
                    <a:solidFill>
                      <a:schemeClr val="accent3"/>
                    </a:solidFill>
                    <a:ea typeface="+mn-lt"/>
                    <a:cs typeface="+mn-lt"/>
                  </a:rPr>
                  <a:t>Web Application Security</a:t>
                </a:r>
              </a:p>
            </p:txBody>
          </p:sp>
          <p:sp>
            <p:nvSpPr>
              <p:cNvPr id="6" name="TextBox 5">
                <a:extLst>
                  <a:ext uri="{FF2B5EF4-FFF2-40B4-BE49-F238E27FC236}">
                    <a16:creationId xmlns:a16="http://schemas.microsoft.com/office/drawing/2014/main" id="{6E8FEC89-26CE-47FF-A1D6-10FCA6ACA12B}"/>
                  </a:ext>
                </a:extLst>
              </p:cNvPr>
              <p:cNvSpPr txBox="1"/>
              <p:nvPr/>
            </p:nvSpPr>
            <p:spPr>
              <a:xfrm>
                <a:off x="587814" y="2930575"/>
                <a:ext cx="3507797" cy="267766"/>
              </a:xfrm>
              <a:prstGeom prst="rect">
                <a:avLst/>
              </a:prstGeom>
              <a:solidFill>
                <a:schemeClr val="accent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189">
                  <a:lnSpc>
                    <a:spcPct val="95000"/>
                  </a:lnSpc>
                  <a:spcAft>
                    <a:spcPts val="600"/>
                  </a:spcAft>
                </a:pPr>
                <a:r>
                  <a:rPr lang="en-US" sz="1200">
                    <a:solidFill>
                      <a:srgbClr val="FFFFFF"/>
                    </a:solidFill>
                  </a:rPr>
                  <a:t>ML Optimized Business Application Security</a:t>
                </a:r>
                <a:endParaRPr lang="en-US" sz="1200">
                  <a:solidFill>
                    <a:schemeClr val="bg1"/>
                  </a:solidFill>
                  <a:cs typeface="Arial"/>
                </a:endParaRPr>
              </a:p>
            </p:txBody>
          </p:sp>
          <p:sp>
            <p:nvSpPr>
              <p:cNvPr id="7" name="TextBox 6">
                <a:extLst>
                  <a:ext uri="{FF2B5EF4-FFF2-40B4-BE49-F238E27FC236}">
                    <a16:creationId xmlns:a16="http://schemas.microsoft.com/office/drawing/2014/main" id="{661062F6-3989-4A09-86D3-F0B9B5A86A13}"/>
                  </a:ext>
                </a:extLst>
              </p:cNvPr>
              <p:cNvSpPr txBox="1"/>
              <p:nvPr/>
            </p:nvSpPr>
            <p:spPr>
              <a:xfrm>
                <a:off x="529454" y="2294588"/>
                <a:ext cx="3493994" cy="304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050"/>
                  <a:t>Protect from both Zero Day and OWASP top 10 threats.</a:t>
                </a:r>
              </a:p>
            </p:txBody>
          </p:sp>
        </p:grpSp>
        <p:cxnSp>
          <p:nvCxnSpPr>
            <p:cNvPr id="4" name="Straight Connector 3">
              <a:extLst>
                <a:ext uri="{FF2B5EF4-FFF2-40B4-BE49-F238E27FC236}">
                  <a16:creationId xmlns:a16="http://schemas.microsoft.com/office/drawing/2014/main" id="{5E860450-6F05-4E9D-9B12-D710042E763A}"/>
                </a:ext>
              </a:extLst>
            </p:cNvPr>
            <p:cNvCxnSpPr/>
            <p:nvPr/>
          </p:nvCxnSpPr>
          <p:spPr>
            <a:xfrm>
              <a:off x="535316" y="1723679"/>
              <a:ext cx="356616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9" name="Content Placeholder 1026">
            <a:extLst>
              <a:ext uri="{FF2B5EF4-FFF2-40B4-BE49-F238E27FC236}">
                <a16:creationId xmlns:a16="http://schemas.microsoft.com/office/drawing/2014/main" id="{412BB34C-FB91-43A9-A072-3C268B535757}"/>
              </a:ext>
            </a:extLst>
          </p:cNvPr>
          <p:cNvSpPr txBox="1">
            <a:spLocks/>
          </p:cNvSpPr>
          <p:nvPr/>
        </p:nvSpPr>
        <p:spPr>
          <a:xfrm>
            <a:off x="7742624" y="3595914"/>
            <a:ext cx="3507797" cy="24773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100" b="1"/>
              <a:t>Protects against threats to web-based applications:</a:t>
            </a:r>
          </a:p>
          <a:p>
            <a:pPr>
              <a:lnSpc>
                <a:spcPct val="130000"/>
              </a:lnSpc>
            </a:pPr>
            <a:r>
              <a:rPr lang="en-US" sz="1100"/>
              <a:t>Protection against unknown/zero-day threats</a:t>
            </a:r>
          </a:p>
          <a:p>
            <a:pPr>
              <a:lnSpc>
                <a:spcPct val="130000"/>
              </a:lnSpc>
            </a:pPr>
            <a:r>
              <a:rPr lang="en-US" sz="1100"/>
              <a:t>Protect against known risks, including the OWASP Top 10</a:t>
            </a:r>
          </a:p>
          <a:p>
            <a:pPr>
              <a:lnSpc>
                <a:spcPct val="130000"/>
              </a:lnSpc>
            </a:pPr>
            <a:r>
              <a:rPr lang="en-US" sz="1100"/>
              <a:t>Reduces false positives with machine learning</a:t>
            </a:r>
          </a:p>
          <a:p>
            <a:pPr>
              <a:lnSpc>
                <a:spcPct val="130000"/>
              </a:lnSpc>
            </a:pPr>
            <a:r>
              <a:rPr lang="en-US" sz="1100"/>
              <a:t>API Gateway Protection</a:t>
            </a:r>
          </a:p>
          <a:p>
            <a:pPr>
              <a:lnSpc>
                <a:spcPct val="130000"/>
              </a:lnSpc>
            </a:pPr>
            <a:r>
              <a:rPr lang="en-US" sz="1100"/>
              <a:t>Virtual Patching</a:t>
            </a:r>
          </a:p>
        </p:txBody>
      </p:sp>
      <p:cxnSp>
        <p:nvCxnSpPr>
          <p:cNvPr id="10" name="Straight Connector 9">
            <a:extLst>
              <a:ext uri="{FF2B5EF4-FFF2-40B4-BE49-F238E27FC236}">
                <a16:creationId xmlns:a16="http://schemas.microsoft.com/office/drawing/2014/main" id="{6A1CB97B-FD70-4852-9CFA-BB76AE24BA61}"/>
              </a:ext>
            </a:extLst>
          </p:cNvPr>
          <p:cNvCxnSpPr>
            <a:cxnSpLocks/>
          </p:cNvCxnSpPr>
          <p:nvPr/>
        </p:nvCxnSpPr>
        <p:spPr>
          <a:xfrm rot="5400000">
            <a:off x="5011197" y="3512795"/>
            <a:ext cx="466344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17848E56-EEDD-4CF7-BF09-C205DDFFDAA8}"/>
              </a:ext>
            </a:extLst>
          </p:cNvPr>
          <p:cNvSpPr>
            <a:spLocks noGrp="1"/>
          </p:cNvSpPr>
          <p:nvPr>
            <p:ph type="title"/>
          </p:nvPr>
        </p:nvSpPr>
        <p:spPr/>
        <p:txBody>
          <a:bodyPr/>
          <a:lstStyle/>
          <a:p>
            <a:r>
              <a:rPr lang="en-US"/>
              <a:t>Web Application Security</a:t>
            </a:r>
          </a:p>
        </p:txBody>
      </p:sp>
      <p:sp>
        <p:nvSpPr>
          <p:cNvPr id="15" name="TextBox 67">
            <a:extLst>
              <a:ext uri="{FF2B5EF4-FFF2-40B4-BE49-F238E27FC236}">
                <a16:creationId xmlns:a16="http://schemas.microsoft.com/office/drawing/2014/main" id="{5111FD1A-DAA8-43CE-A9C0-623A7040CEAD}"/>
              </a:ext>
            </a:extLst>
          </p:cNvPr>
          <p:cNvSpPr txBox="1">
            <a:spLocks noChangeArrowheads="1"/>
          </p:cNvSpPr>
          <p:nvPr/>
        </p:nvSpPr>
        <p:spPr bwMode="auto">
          <a:xfrm>
            <a:off x="1418995" y="5680239"/>
            <a:ext cx="2950041" cy="276999"/>
          </a:xfrm>
          <a:prstGeom prst="rect">
            <a:avLst/>
          </a:prstGeom>
          <a:noFill/>
          <a:ln w="9525">
            <a:noFill/>
            <a:miter lim="800000"/>
            <a:headEnd/>
            <a:tailEnd/>
          </a:ln>
        </p:spPr>
        <p:txBody>
          <a:bodyPr wrap="square">
            <a:spAutoFit/>
          </a:bodyPr>
          <a:lstStyle/>
          <a:p>
            <a:pPr algn="ctr"/>
            <a:r>
              <a:rPr lang="en-US" sz="1200">
                <a:solidFill>
                  <a:srgbClr val="444F51"/>
                </a:solidFill>
                <a:latin typeface="Helvetica" charset="0"/>
              </a:rPr>
              <a:t>Web Application Servers</a:t>
            </a:r>
          </a:p>
        </p:txBody>
      </p:sp>
      <p:cxnSp>
        <p:nvCxnSpPr>
          <p:cNvPr id="17" name="Straight Connector 26">
            <a:extLst>
              <a:ext uri="{FF2B5EF4-FFF2-40B4-BE49-F238E27FC236}">
                <a16:creationId xmlns:a16="http://schemas.microsoft.com/office/drawing/2014/main" id="{740A77FE-1DFF-41E9-9F55-C1772883E61A}"/>
              </a:ext>
            </a:extLst>
          </p:cNvPr>
          <p:cNvCxnSpPr>
            <a:cxnSpLocks noChangeShapeType="1"/>
          </p:cNvCxnSpPr>
          <p:nvPr/>
        </p:nvCxnSpPr>
        <p:spPr bwMode="auto">
          <a:xfrm flipV="1">
            <a:off x="2218509" y="4862044"/>
            <a:ext cx="1371600" cy="10160"/>
          </a:xfrm>
          <a:prstGeom prst="line">
            <a:avLst/>
          </a:prstGeom>
          <a:noFill/>
          <a:ln w="12700">
            <a:solidFill>
              <a:srgbClr val="444F51"/>
            </a:solidFill>
            <a:round/>
            <a:headEnd/>
            <a:tailEnd/>
          </a:ln>
        </p:spPr>
      </p:cxnSp>
      <p:sp>
        <p:nvSpPr>
          <p:cNvPr id="24" name="TextBox 62">
            <a:extLst>
              <a:ext uri="{FF2B5EF4-FFF2-40B4-BE49-F238E27FC236}">
                <a16:creationId xmlns:a16="http://schemas.microsoft.com/office/drawing/2014/main" id="{E4DB29DB-5458-4FA5-9091-F151F7F5E4F3}"/>
              </a:ext>
            </a:extLst>
          </p:cNvPr>
          <p:cNvSpPr txBox="1">
            <a:spLocks noChangeArrowheads="1"/>
          </p:cNvSpPr>
          <p:nvPr/>
        </p:nvSpPr>
        <p:spPr bwMode="auto">
          <a:xfrm>
            <a:off x="2544385" y="3686381"/>
            <a:ext cx="795411" cy="261610"/>
          </a:xfrm>
          <a:prstGeom prst="rect">
            <a:avLst/>
          </a:prstGeom>
          <a:noFill/>
          <a:ln w="9525">
            <a:noFill/>
            <a:miter lim="800000"/>
            <a:headEnd/>
            <a:tailEnd/>
          </a:ln>
        </p:spPr>
        <p:txBody>
          <a:bodyPr wrap="none">
            <a:spAutoFit/>
          </a:bodyPr>
          <a:lstStyle/>
          <a:p>
            <a:r>
              <a:rPr lang="en-US" sz="1100" b="1">
                <a:solidFill>
                  <a:srgbClr val="444F51"/>
                </a:solidFill>
                <a:latin typeface="Helvetica" charset="0"/>
              </a:rPr>
              <a:t>FortiWeb</a:t>
            </a:r>
          </a:p>
        </p:txBody>
      </p:sp>
      <p:sp>
        <p:nvSpPr>
          <p:cNvPr id="65" name="Line 113">
            <a:extLst>
              <a:ext uri="{FF2B5EF4-FFF2-40B4-BE49-F238E27FC236}">
                <a16:creationId xmlns:a16="http://schemas.microsoft.com/office/drawing/2014/main" id="{306A2528-F91D-42CD-8E0D-407ECDE2D594}"/>
              </a:ext>
            </a:extLst>
          </p:cNvPr>
          <p:cNvSpPr>
            <a:spLocks noChangeShapeType="1"/>
          </p:cNvSpPr>
          <p:nvPr/>
        </p:nvSpPr>
        <p:spPr bwMode="auto">
          <a:xfrm flipH="1">
            <a:off x="3114297" y="2249793"/>
            <a:ext cx="0" cy="822960"/>
          </a:xfrm>
          <a:prstGeom prst="line">
            <a:avLst/>
          </a:prstGeom>
          <a:noFill/>
          <a:ln w="12700">
            <a:solidFill>
              <a:srgbClr val="3D4144"/>
            </a:solidFill>
            <a:round/>
            <a:headEnd/>
            <a:tailEnd type="triangle" w="med" len="med"/>
          </a:ln>
        </p:spPr>
        <p:txBody>
          <a:bodyPr wrap="square" anchor="ctr">
            <a:spAutoFit/>
          </a:bodyPr>
          <a:lstStyle/>
          <a:p>
            <a:endParaRPr lang="en-US" sz="2399"/>
          </a:p>
        </p:txBody>
      </p:sp>
      <p:sp>
        <p:nvSpPr>
          <p:cNvPr id="66" name="Line 113">
            <a:extLst>
              <a:ext uri="{FF2B5EF4-FFF2-40B4-BE49-F238E27FC236}">
                <a16:creationId xmlns:a16="http://schemas.microsoft.com/office/drawing/2014/main" id="{8AE21564-8400-4F83-A750-6A3D90B88FFB}"/>
              </a:ext>
            </a:extLst>
          </p:cNvPr>
          <p:cNvSpPr>
            <a:spLocks noChangeShapeType="1"/>
          </p:cNvSpPr>
          <p:nvPr/>
        </p:nvSpPr>
        <p:spPr bwMode="auto">
          <a:xfrm>
            <a:off x="2696225" y="2249793"/>
            <a:ext cx="0" cy="822960"/>
          </a:xfrm>
          <a:prstGeom prst="line">
            <a:avLst/>
          </a:prstGeom>
          <a:noFill/>
          <a:ln w="12700">
            <a:solidFill>
              <a:srgbClr val="3D4144"/>
            </a:solidFill>
            <a:round/>
            <a:headEnd/>
            <a:tailEnd type="triangle" w="med" len="med"/>
          </a:ln>
        </p:spPr>
        <p:txBody>
          <a:bodyPr wrap="square" anchor="ctr">
            <a:spAutoFit/>
          </a:bodyPr>
          <a:lstStyle/>
          <a:p>
            <a:endParaRPr lang="en-US" sz="2399"/>
          </a:p>
        </p:txBody>
      </p:sp>
      <p:pic>
        <p:nvPicPr>
          <p:cNvPr id="67" name="Graphic 11">
            <a:extLst>
              <a:ext uri="{FF2B5EF4-FFF2-40B4-BE49-F238E27FC236}">
                <a16:creationId xmlns:a16="http://schemas.microsoft.com/office/drawing/2014/main" id="{FBCF9143-901D-4705-8215-5E35AD659DC8}"/>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69440" y="1099930"/>
            <a:ext cx="923644" cy="923644"/>
          </a:xfrm>
          <a:prstGeom prst="rect">
            <a:avLst/>
          </a:prstGeom>
        </p:spPr>
      </p:pic>
      <p:pic>
        <p:nvPicPr>
          <p:cNvPr id="70" name="Graphic 69" descr="Cloud outline">
            <a:extLst>
              <a:ext uri="{FF2B5EF4-FFF2-40B4-BE49-F238E27FC236}">
                <a16:creationId xmlns:a16="http://schemas.microsoft.com/office/drawing/2014/main" id="{7CBB568B-0EE6-4AB5-8003-D04BF43E4E47}"/>
              </a:ext>
            </a:extLst>
          </p:cNvPr>
          <p:cNvPicPr>
            <a:picLocks noChangeAspect="1"/>
          </p:cNvPicPr>
          <p:nvPr/>
        </p:nvPicPr>
        <p:blipFill rotWithShape="1">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rcRect l="5420" t="23391" r="5307" b="24135"/>
          <a:stretch/>
        </p:blipFill>
        <p:spPr>
          <a:xfrm flipH="1">
            <a:off x="2183156" y="1385492"/>
            <a:ext cx="1477858" cy="868680"/>
          </a:xfrm>
          <a:prstGeom prst="rect">
            <a:avLst/>
          </a:prstGeom>
        </p:spPr>
      </p:pic>
      <p:sp>
        <p:nvSpPr>
          <p:cNvPr id="71" name="TextBox 70">
            <a:extLst>
              <a:ext uri="{FF2B5EF4-FFF2-40B4-BE49-F238E27FC236}">
                <a16:creationId xmlns:a16="http://schemas.microsoft.com/office/drawing/2014/main" id="{F8A05547-02B0-4947-82B1-65F7415D7106}"/>
              </a:ext>
            </a:extLst>
          </p:cNvPr>
          <p:cNvSpPr txBox="1"/>
          <p:nvPr/>
        </p:nvSpPr>
        <p:spPr>
          <a:xfrm>
            <a:off x="2544385" y="1752507"/>
            <a:ext cx="853596" cy="286232"/>
          </a:xfrm>
          <a:prstGeom prst="rect">
            <a:avLst/>
          </a:prstGeom>
          <a:noFill/>
        </p:spPr>
        <p:txBody>
          <a:bodyPr wrap="square" rtlCol="0">
            <a:spAutoFit/>
          </a:bodyPr>
          <a:lstStyle/>
          <a:p>
            <a:pPr algn="l" defTabSz="457189">
              <a:lnSpc>
                <a:spcPct val="90000"/>
              </a:lnSpc>
              <a:spcBef>
                <a:spcPts val="300"/>
              </a:spcBef>
            </a:pPr>
            <a:r>
              <a:rPr lang="en-US" sz="1400">
                <a:solidFill>
                  <a:schemeClr val="tx1">
                    <a:lumMod val="65000"/>
                    <a:lumOff val="35000"/>
                  </a:schemeClr>
                </a:solidFill>
                <a:cs typeface="Arial" panose="020B0604020202020204" pitchFamily="34" charset="0"/>
              </a:rPr>
              <a:t>Internet</a:t>
            </a:r>
          </a:p>
        </p:txBody>
      </p:sp>
      <p:grpSp>
        <p:nvGrpSpPr>
          <p:cNvPr id="27" name="Group 26">
            <a:extLst>
              <a:ext uri="{FF2B5EF4-FFF2-40B4-BE49-F238E27FC236}">
                <a16:creationId xmlns:a16="http://schemas.microsoft.com/office/drawing/2014/main" id="{C519BDB3-C459-4182-81C1-6A9157C66A36}"/>
              </a:ext>
            </a:extLst>
          </p:cNvPr>
          <p:cNvGrpSpPr/>
          <p:nvPr/>
        </p:nvGrpSpPr>
        <p:grpSpPr>
          <a:xfrm>
            <a:off x="2337515" y="4962799"/>
            <a:ext cx="409783" cy="538494"/>
            <a:chOff x="2718384" y="5001972"/>
            <a:chExt cx="409783" cy="538494"/>
          </a:xfrm>
        </p:grpSpPr>
        <p:sp>
          <p:nvSpPr>
            <p:cNvPr id="72" name="Cube 71">
              <a:extLst>
                <a:ext uri="{FF2B5EF4-FFF2-40B4-BE49-F238E27FC236}">
                  <a16:creationId xmlns:a16="http://schemas.microsoft.com/office/drawing/2014/main" id="{9946629E-7DFD-42C9-B4BD-C2B46D2EA731}"/>
                </a:ext>
              </a:extLst>
            </p:cNvPr>
            <p:cNvSpPr/>
            <p:nvPr/>
          </p:nvSpPr>
          <p:spPr>
            <a:xfrm>
              <a:off x="2718384" y="5001972"/>
              <a:ext cx="386403" cy="538494"/>
            </a:xfrm>
            <a:prstGeom prst="cube">
              <a:avLst>
                <a:gd name="adj" fmla="val 41689"/>
              </a:avLst>
            </a:prstGeom>
            <a:solidFill>
              <a:schemeClr val="tx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73" name="Graphic 5">
              <a:extLst>
                <a:ext uri="{FF2B5EF4-FFF2-40B4-BE49-F238E27FC236}">
                  <a16:creationId xmlns:a16="http://schemas.microsoft.com/office/drawing/2014/main" id="{E0CDF7EA-FE3E-424F-9BEB-95D54076C100}"/>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11585" y="5170644"/>
              <a:ext cx="216582" cy="216584"/>
            </a:xfrm>
            <a:prstGeom prst="rect">
              <a:avLst/>
            </a:prstGeom>
            <a:scene3d>
              <a:camera prst="orthographicFront">
                <a:rot lat="600000" lon="3000000" rev="9000000"/>
              </a:camera>
              <a:lightRig rig="threePt" dir="t"/>
            </a:scene3d>
          </p:spPr>
        </p:pic>
        <p:cxnSp>
          <p:nvCxnSpPr>
            <p:cNvPr id="94" name="Straight Connector 93">
              <a:extLst>
                <a:ext uri="{FF2B5EF4-FFF2-40B4-BE49-F238E27FC236}">
                  <a16:creationId xmlns:a16="http://schemas.microsoft.com/office/drawing/2014/main" id="{85E0B5F8-03DC-4D16-AAEF-0308AE1DC3A4}"/>
                </a:ext>
              </a:extLst>
            </p:cNvPr>
            <p:cNvCxnSpPr>
              <a:cxnSpLocks/>
            </p:cNvCxnSpPr>
            <p:nvPr/>
          </p:nvCxnSpPr>
          <p:spPr>
            <a:xfrm>
              <a:off x="2874522"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F6170E7-C89A-4E69-A6B5-6E04CEB36D8D}"/>
                </a:ext>
              </a:extLst>
            </p:cNvPr>
            <p:cNvCxnSpPr>
              <a:cxnSpLocks/>
            </p:cNvCxnSpPr>
            <p:nvPr/>
          </p:nvCxnSpPr>
          <p:spPr>
            <a:xfrm>
              <a:off x="2894016"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6C6AFF9-62E3-4439-8B56-4EC0512C5A23}"/>
                </a:ext>
              </a:extLst>
            </p:cNvPr>
            <p:cNvCxnSpPr>
              <a:cxnSpLocks/>
            </p:cNvCxnSpPr>
            <p:nvPr/>
          </p:nvCxnSpPr>
          <p:spPr>
            <a:xfrm>
              <a:off x="2913510"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09CFF88-B253-4CE6-A8B1-8B8A4C3ED051}"/>
                </a:ext>
              </a:extLst>
            </p:cNvPr>
            <p:cNvCxnSpPr>
              <a:cxnSpLocks/>
            </p:cNvCxnSpPr>
            <p:nvPr/>
          </p:nvCxnSpPr>
          <p:spPr>
            <a:xfrm>
              <a:off x="2810228"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C4B0235-C994-4F2E-B692-8BCF24D60B5C}"/>
                </a:ext>
              </a:extLst>
            </p:cNvPr>
            <p:cNvCxnSpPr>
              <a:cxnSpLocks/>
            </p:cNvCxnSpPr>
            <p:nvPr/>
          </p:nvCxnSpPr>
          <p:spPr>
            <a:xfrm>
              <a:off x="2829722"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49E8154-4375-4A19-B7A4-5A6C33FC9AF4}"/>
                </a:ext>
              </a:extLst>
            </p:cNvPr>
            <p:cNvCxnSpPr>
              <a:cxnSpLocks/>
            </p:cNvCxnSpPr>
            <p:nvPr/>
          </p:nvCxnSpPr>
          <p:spPr>
            <a:xfrm>
              <a:off x="2849216"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4881193A-8361-476B-8EB3-5FC3BA31C725}"/>
                </a:ext>
              </a:extLst>
            </p:cNvPr>
            <p:cNvSpPr/>
            <p:nvPr/>
          </p:nvSpPr>
          <p:spPr>
            <a:xfrm>
              <a:off x="2739961" y="5189091"/>
              <a:ext cx="18288" cy="1828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cxnSp>
          <p:nvCxnSpPr>
            <p:cNvPr id="101" name="Straight Connector 100">
              <a:extLst>
                <a:ext uri="{FF2B5EF4-FFF2-40B4-BE49-F238E27FC236}">
                  <a16:creationId xmlns:a16="http://schemas.microsoft.com/office/drawing/2014/main" id="{7F7FEC34-BA14-46B4-873C-9036F2CE2C18}"/>
                </a:ext>
              </a:extLst>
            </p:cNvPr>
            <p:cNvCxnSpPr>
              <a:cxnSpLocks/>
            </p:cNvCxnSpPr>
            <p:nvPr/>
          </p:nvCxnSpPr>
          <p:spPr>
            <a:xfrm>
              <a:off x="2805676"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0B6ADAF-C6B2-46D8-A8B1-D7A733CC0C08}"/>
                </a:ext>
              </a:extLst>
            </p:cNvPr>
            <p:cNvCxnSpPr>
              <a:cxnSpLocks/>
            </p:cNvCxnSpPr>
            <p:nvPr/>
          </p:nvCxnSpPr>
          <p:spPr>
            <a:xfrm>
              <a:off x="2825170"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B65834A-1ABC-43D3-BF70-9285B16B425E}"/>
                </a:ext>
              </a:extLst>
            </p:cNvPr>
            <p:cNvCxnSpPr>
              <a:cxnSpLocks/>
            </p:cNvCxnSpPr>
            <p:nvPr/>
          </p:nvCxnSpPr>
          <p:spPr>
            <a:xfrm>
              <a:off x="2844664"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A2029AA-6B64-45F7-968D-B7334888CBFE}"/>
                </a:ext>
              </a:extLst>
            </p:cNvPr>
            <p:cNvCxnSpPr>
              <a:cxnSpLocks/>
            </p:cNvCxnSpPr>
            <p:nvPr/>
          </p:nvCxnSpPr>
          <p:spPr>
            <a:xfrm>
              <a:off x="2741382"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EC60B37-FBA9-4812-BA16-C54691491685}"/>
                </a:ext>
              </a:extLst>
            </p:cNvPr>
            <p:cNvCxnSpPr>
              <a:cxnSpLocks/>
            </p:cNvCxnSpPr>
            <p:nvPr/>
          </p:nvCxnSpPr>
          <p:spPr>
            <a:xfrm>
              <a:off x="2760876"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452F734-5486-4805-971D-DBFFE39A41D6}"/>
                </a:ext>
              </a:extLst>
            </p:cNvPr>
            <p:cNvCxnSpPr>
              <a:cxnSpLocks/>
            </p:cNvCxnSpPr>
            <p:nvPr/>
          </p:nvCxnSpPr>
          <p:spPr>
            <a:xfrm>
              <a:off x="2780370"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86DF679C-73F2-4D1E-9B52-763D7BB3A862}"/>
              </a:ext>
            </a:extLst>
          </p:cNvPr>
          <p:cNvGrpSpPr/>
          <p:nvPr/>
        </p:nvGrpSpPr>
        <p:grpSpPr>
          <a:xfrm>
            <a:off x="1099209" y="2287432"/>
            <a:ext cx="1592139" cy="2720090"/>
            <a:chOff x="139421" y="2007074"/>
            <a:chExt cx="1592139" cy="2720090"/>
          </a:xfrm>
        </p:grpSpPr>
        <p:sp>
          <p:nvSpPr>
            <p:cNvPr id="12" name="Trapezoid 11">
              <a:extLst>
                <a:ext uri="{FF2B5EF4-FFF2-40B4-BE49-F238E27FC236}">
                  <a16:creationId xmlns:a16="http://schemas.microsoft.com/office/drawing/2014/main" id="{53CBC1A0-EFF5-400F-BBB6-C9BDF505BF4B}"/>
                </a:ext>
              </a:extLst>
            </p:cNvPr>
            <p:cNvSpPr/>
            <p:nvPr/>
          </p:nvSpPr>
          <p:spPr>
            <a:xfrm rot="5400000">
              <a:off x="1013809" y="2747228"/>
              <a:ext cx="726456" cy="709047"/>
            </a:xfrm>
            <a:prstGeom prst="trapezoid">
              <a:avLst>
                <a:gd name="adj" fmla="val 45441"/>
              </a:avLst>
            </a:prstGeom>
            <a:solidFill>
              <a:schemeClr val="bg1"/>
            </a:solid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14" name="Rectangle: Rounded Corners 113">
              <a:extLst>
                <a:ext uri="{FF2B5EF4-FFF2-40B4-BE49-F238E27FC236}">
                  <a16:creationId xmlns:a16="http://schemas.microsoft.com/office/drawing/2014/main" id="{82BF03DC-D60A-405C-A183-87796005329F}"/>
                </a:ext>
              </a:extLst>
            </p:cNvPr>
            <p:cNvSpPr/>
            <p:nvPr/>
          </p:nvSpPr>
          <p:spPr>
            <a:xfrm>
              <a:off x="139421" y="2007074"/>
              <a:ext cx="929974" cy="2720090"/>
            </a:xfrm>
            <a:prstGeom prst="roundRect">
              <a:avLst>
                <a:gd name="adj" fmla="val 9497"/>
              </a:avLst>
            </a:prstGeom>
            <a:solidFill>
              <a:schemeClr val="bg1"/>
            </a:solid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3" name="TextBox 120">
              <a:extLst>
                <a:ext uri="{FF2B5EF4-FFF2-40B4-BE49-F238E27FC236}">
                  <a16:creationId xmlns:a16="http://schemas.microsoft.com/office/drawing/2014/main" id="{3875A1D3-4E93-4123-98D5-0D909D343F8F}"/>
                </a:ext>
              </a:extLst>
            </p:cNvPr>
            <p:cNvSpPr txBox="1">
              <a:spLocks noChangeArrowheads="1"/>
            </p:cNvSpPr>
            <p:nvPr/>
          </p:nvSpPr>
          <p:spPr bwMode="auto">
            <a:xfrm>
              <a:off x="167996" y="2350701"/>
              <a:ext cx="877654" cy="292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a:cs typeface="Helvetica 55 Roman" charset="0"/>
                </a:rPr>
                <a:t>Appliance</a:t>
              </a:r>
            </a:p>
          </p:txBody>
        </p:sp>
        <p:pic>
          <p:nvPicPr>
            <p:cNvPr id="54" name="Graphic 53">
              <a:extLst>
                <a:ext uri="{FF2B5EF4-FFF2-40B4-BE49-F238E27FC236}">
                  <a16:creationId xmlns:a16="http://schemas.microsoft.com/office/drawing/2014/main" id="{C31C3520-85B0-41C2-AE1C-B8491ABC00E2}"/>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8223" y="2011503"/>
              <a:ext cx="457200" cy="457200"/>
            </a:xfrm>
            <a:prstGeom prst="rect">
              <a:avLst/>
            </a:prstGeom>
          </p:spPr>
        </p:pic>
        <p:sp>
          <p:nvSpPr>
            <p:cNvPr id="56" name="TextBox 120">
              <a:extLst>
                <a:ext uri="{FF2B5EF4-FFF2-40B4-BE49-F238E27FC236}">
                  <a16:creationId xmlns:a16="http://schemas.microsoft.com/office/drawing/2014/main" id="{F5C08D49-835C-4CFA-A8FF-6351AB62D02F}"/>
                </a:ext>
              </a:extLst>
            </p:cNvPr>
            <p:cNvSpPr txBox="1">
              <a:spLocks noChangeArrowheads="1"/>
            </p:cNvSpPr>
            <p:nvPr/>
          </p:nvSpPr>
          <p:spPr bwMode="auto">
            <a:xfrm>
              <a:off x="322280" y="3066585"/>
              <a:ext cx="569086" cy="292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a:cs typeface="Helvetica 55 Roman" charset="0"/>
                </a:rPr>
                <a:t>VM</a:t>
              </a:r>
            </a:p>
          </p:txBody>
        </p:sp>
        <p:sp>
          <p:nvSpPr>
            <p:cNvPr id="59" name="TextBox 120">
              <a:extLst>
                <a:ext uri="{FF2B5EF4-FFF2-40B4-BE49-F238E27FC236}">
                  <a16:creationId xmlns:a16="http://schemas.microsoft.com/office/drawing/2014/main" id="{02C062D6-3ACA-4A5C-B375-C44AD49EB856}"/>
                </a:ext>
              </a:extLst>
            </p:cNvPr>
            <p:cNvSpPr txBox="1">
              <a:spLocks noChangeArrowheads="1"/>
            </p:cNvSpPr>
            <p:nvPr/>
          </p:nvSpPr>
          <p:spPr bwMode="auto">
            <a:xfrm>
              <a:off x="290078" y="3702616"/>
              <a:ext cx="633491" cy="292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a:cs typeface="Helvetica 55 Roman" charset="0"/>
                </a:rPr>
                <a:t>Cloud</a:t>
              </a:r>
            </a:p>
          </p:txBody>
        </p:sp>
        <p:sp>
          <p:nvSpPr>
            <p:cNvPr id="62" name="TextBox 120">
              <a:extLst>
                <a:ext uri="{FF2B5EF4-FFF2-40B4-BE49-F238E27FC236}">
                  <a16:creationId xmlns:a16="http://schemas.microsoft.com/office/drawing/2014/main" id="{AEB87624-1D56-45E4-B496-E6137A51CD72}"/>
                </a:ext>
              </a:extLst>
            </p:cNvPr>
            <p:cNvSpPr txBox="1">
              <a:spLocks noChangeArrowheads="1"/>
            </p:cNvSpPr>
            <p:nvPr/>
          </p:nvSpPr>
          <p:spPr bwMode="auto">
            <a:xfrm>
              <a:off x="181608" y="4344113"/>
              <a:ext cx="850430" cy="292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a:cs typeface="Helvetica 55 Roman" charset="0"/>
                </a:rPr>
                <a:t>Container</a:t>
              </a:r>
            </a:p>
          </p:txBody>
        </p:sp>
        <p:pic>
          <p:nvPicPr>
            <p:cNvPr id="63" name="Graphic 62">
              <a:extLst>
                <a:ext uri="{FF2B5EF4-FFF2-40B4-BE49-F238E27FC236}">
                  <a16:creationId xmlns:a16="http://schemas.microsoft.com/office/drawing/2014/main" id="{120BBD07-E844-449B-BB37-9B41AE09CB94}"/>
                </a:ext>
              </a:extLst>
            </p:cNvPr>
            <p:cNvPicPr>
              <a:picLocks noChangeAspect="1"/>
            </p:cNvPicPr>
            <p:nvPr/>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8223" y="3983608"/>
              <a:ext cx="457200" cy="457200"/>
            </a:xfrm>
            <a:prstGeom prst="rect">
              <a:avLst/>
            </a:prstGeom>
          </p:spPr>
        </p:pic>
        <p:pic>
          <p:nvPicPr>
            <p:cNvPr id="112" name="Graphic 111" descr="Cloud outline">
              <a:extLst>
                <a:ext uri="{FF2B5EF4-FFF2-40B4-BE49-F238E27FC236}">
                  <a16:creationId xmlns:a16="http://schemas.microsoft.com/office/drawing/2014/main" id="{1112E795-395C-4825-A529-544B67B74200}"/>
                </a:ext>
              </a:extLst>
            </p:cNvPr>
            <p:cNvPicPr>
              <a:picLocks noChangeAspect="1"/>
            </p:cNvPicPr>
            <p:nvPr/>
          </p:nvPicPr>
          <p:blipFill rotWithShape="1">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rcRect l="5420" t="23391" r="5307" b="24135"/>
            <a:stretch/>
          </p:blipFill>
          <p:spPr>
            <a:xfrm flipH="1">
              <a:off x="355375" y="3397449"/>
              <a:ext cx="502897" cy="295602"/>
            </a:xfrm>
            <a:prstGeom prst="rect">
              <a:avLst/>
            </a:prstGeom>
          </p:spPr>
        </p:pic>
        <p:sp>
          <p:nvSpPr>
            <p:cNvPr id="115" name="Rectangle 114">
              <a:extLst>
                <a:ext uri="{FF2B5EF4-FFF2-40B4-BE49-F238E27FC236}">
                  <a16:creationId xmlns:a16="http://schemas.microsoft.com/office/drawing/2014/main" id="{0585A0BF-228E-4149-B5CB-1C42B2DE845D}"/>
                </a:ext>
              </a:extLst>
            </p:cNvPr>
            <p:cNvSpPr/>
            <p:nvPr/>
          </p:nvSpPr>
          <p:spPr>
            <a:xfrm>
              <a:off x="1054264" y="2776623"/>
              <a:ext cx="27432"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grpSp>
      <p:grpSp>
        <p:nvGrpSpPr>
          <p:cNvPr id="110" name="Group 109">
            <a:extLst>
              <a:ext uri="{FF2B5EF4-FFF2-40B4-BE49-F238E27FC236}">
                <a16:creationId xmlns:a16="http://schemas.microsoft.com/office/drawing/2014/main" id="{BC31EFC6-7AC5-43B3-A2D7-0EA32A06D5E5}"/>
              </a:ext>
            </a:extLst>
          </p:cNvPr>
          <p:cNvGrpSpPr>
            <a:grpSpLocks noChangeAspect="1"/>
          </p:cNvGrpSpPr>
          <p:nvPr/>
        </p:nvGrpSpPr>
        <p:grpSpPr>
          <a:xfrm>
            <a:off x="2636888" y="3117234"/>
            <a:ext cx="568159" cy="566631"/>
            <a:chOff x="2916524" y="2998176"/>
            <a:chExt cx="457014" cy="455782"/>
          </a:xfrm>
        </p:grpSpPr>
        <p:sp>
          <p:nvSpPr>
            <p:cNvPr id="109" name="Rectangle: Rounded Corners 108">
              <a:extLst>
                <a:ext uri="{FF2B5EF4-FFF2-40B4-BE49-F238E27FC236}">
                  <a16:creationId xmlns:a16="http://schemas.microsoft.com/office/drawing/2014/main" id="{0B8B6CC2-B9F6-4D88-8027-8E7A6B258D75}"/>
                </a:ext>
              </a:extLst>
            </p:cNvPr>
            <p:cNvSpPr>
              <a:spLocks noChangeAspect="1"/>
            </p:cNvSpPr>
            <p:nvPr/>
          </p:nvSpPr>
          <p:spPr>
            <a:xfrm>
              <a:off x="2916524" y="2998176"/>
              <a:ext cx="457014" cy="455782"/>
            </a:xfrm>
            <a:prstGeom prst="roundRect">
              <a:avLst>
                <a:gd name="adj" fmla="val 10398"/>
              </a:avLst>
            </a:prstGeom>
            <a:solidFill>
              <a:schemeClr val="bg1"/>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64" name="Graphic 11">
              <a:extLst>
                <a:ext uri="{FF2B5EF4-FFF2-40B4-BE49-F238E27FC236}">
                  <a16:creationId xmlns:a16="http://schemas.microsoft.com/office/drawing/2014/main" id="{24B8B310-FE58-405E-9F8A-6DEF1EAA289A}"/>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43863" y="3024899"/>
              <a:ext cx="402336" cy="402336"/>
            </a:xfrm>
            <a:prstGeom prst="rect">
              <a:avLst/>
            </a:prstGeom>
          </p:spPr>
        </p:pic>
      </p:grpSp>
      <p:sp>
        <p:nvSpPr>
          <p:cNvPr id="117" name="Line 113">
            <a:extLst>
              <a:ext uri="{FF2B5EF4-FFF2-40B4-BE49-F238E27FC236}">
                <a16:creationId xmlns:a16="http://schemas.microsoft.com/office/drawing/2014/main" id="{CC824D43-C224-4F8B-83EF-56D44BBA0093}"/>
              </a:ext>
            </a:extLst>
          </p:cNvPr>
          <p:cNvSpPr>
            <a:spLocks noChangeShapeType="1"/>
          </p:cNvSpPr>
          <p:nvPr/>
        </p:nvSpPr>
        <p:spPr bwMode="auto">
          <a:xfrm flipH="1">
            <a:off x="3134574" y="3973082"/>
            <a:ext cx="0" cy="822960"/>
          </a:xfrm>
          <a:prstGeom prst="line">
            <a:avLst/>
          </a:prstGeom>
          <a:noFill/>
          <a:ln w="12700">
            <a:solidFill>
              <a:srgbClr val="3D4144"/>
            </a:solidFill>
            <a:round/>
            <a:headEnd/>
            <a:tailEnd type="triangle" w="med" len="med"/>
          </a:ln>
        </p:spPr>
        <p:txBody>
          <a:bodyPr wrap="square" anchor="ctr">
            <a:spAutoFit/>
          </a:bodyPr>
          <a:lstStyle/>
          <a:p>
            <a:endParaRPr lang="en-US" sz="2399"/>
          </a:p>
        </p:txBody>
      </p:sp>
      <p:sp>
        <p:nvSpPr>
          <p:cNvPr id="118" name="Line 113">
            <a:extLst>
              <a:ext uri="{FF2B5EF4-FFF2-40B4-BE49-F238E27FC236}">
                <a16:creationId xmlns:a16="http://schemas.microsoft.com/office/drawing/2014/main" id="{AF602728-766B-432E-81F7-B9C79B95E015}"/>
              </a:ext>
            </a:extLst>
          </p:cNvPr>
          <p:cNvSpPr>
            <a:spLocks noChangeShapeType="1"/>
          </p:cNvSpPr>
          <p:nvPr/>
        </p:nvSpPr>
        <p:spPr bwMode="auto">
          <a:xfrm>
            <a:off x="2716502" y="3973082"/>
            <a:ext cx="0" cy="822960"/>
          </a:xfrm>
          <a:prstGeom prst="line">
            <a:avLst/>
          </a:prstGeom>
          <a:noFill/>
          <a:ln w="12700">
            <a:solidFill>
              <a:srgbClr val="3D4144"/>
            </a:solidFill>
            <a:round/>
            <a:headEnd/>
            <a:tailEnd type="triangle" w="med" len="med"/>
          </a:ln>
        </p:spPr>
        <p:txBody>
          <a:bodyPr wrap="square" anchor="ctr">
            <a:spAutoFit/>
          </a:bodyPr>
          <a:lstStyle/>
          <a:p>
            <a:endParaRPr lang="en-US" sz="2399"/>
          </a:p>
        </p:txBody>
      </p:sp>
      <p:pic>
        <p:nvPicPr>
          <p:cNvPr id="191" name="Graphic 190">
            <a:extLst>
              <a:ext uri="{FF2B5EF4-FFF2-40B4-BE49-F238E27FC236}">
                <a16:creationId xmlns:a16="http://schemas.microsoft.com/office/drawing/2014/main" id="{3DCAD76F-4C8E-4AC6-ABEA-08C8A43C2C2F}"/>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00940" y="2888834"/>
            <a:ext cx="535169" cy="535169"/>
          </a:xfrm>
          <a:prstGeom prst="rect">
            <a:avLst/>
          </a:prstGeom>
        </p:spPr>
      </p:pic>
      <p:sp>
        <p:nvSpPr>
          <p:cNvPr id="175" name="TextBox 174">
            <a:extLst>
              <a:ext uri="{FF2B5EF4-FFF2-40B4-BE49-F238E27FC236}">
                <a16:creationId xmlns:a16="http://schemas.microsoft.com/office/drawing/2014/main" id="{A43546D4-D83D-4F2F-BFB3-7F6985AEF1E7}"/>
              </a:ext>
            </a:extLst>
          </p:cNvPr>
          <p:cNvSpPr txBox="1"/>
          <p:nvPr/>
        </p:nvSpPr>
        <p:spPr>
          <a:xfrm>
            <a:off x="4643896" y="3012707"/>
            <a:ext cx="1274272" cy="237757"/>
          </a:xfrm>
          <a:prstGeom prst="rect">
            <a:avLst/>
          </a:prstGeom>
          <a:noFill/>
        </p:spPr>
        <p:txBody>
          <a:bodyPr wrap="square" rtlCol="0">
            <a:spAutoFit/>
          </a:bodyPr>
          <a:lstStyle/>
          <a:p>
            <a:pPr algn="l" defTabSz="457189">
              <a:lnSpc>
                <a:spcPct val="90000"/>
              </a:lnSpc>
              <a:spcBef>
                <a:spcPts val="300"/>
              </a:spcBef>
            </a:pPr>
            <a:r>
              <a:rPr lang="en-US" sz="1050">
                <a:solidFill>
                  <a:schemeClr val="bg1"/>
                </a:solidFill>
                <a:cs typeface="Arial" panose="020B0604020202020204" pitchFamily="34" charset="0"/>
              </a:rPr>
              <a:t>IP Reputation</a:t>
            </a:r>
          </a:p>
        </p:txBody>
      </p:sp>
      <p:sp>
        <p:nvSpPr>
          <p:cNvPr id="176" name="TextBox 175">
            <a:extLst>
              <a:ext uri="{FF2B5EF4-FFF2-40B4-BE49-F238E27FC236}">
                <a16:creationId xmlns:a16="http://schemas.microsoft.com/office/drawing/2014/main" id="{C66D62F2-28AA-4958-B7E4-E18271D974D8}"/>
              </a:ext>
            </a:extLst>
          </p:cNvPr>
          <p:cNvSpPr txBox="1"/>
          <p:nvPr/>
        </p:nvSpPr>
        <p:spPr>
          <a:xfrm>
            <a:off x="4643896" y="3457560"/>
            <a:ext cx="1274272" cy="237757"/>
          </a:xfrm>
          <a:prstGeom prst="rect">
            <a:avLst/>
          </a:prstGeom>
          <a:noFill/>
        </p:spPr>
        <p:txBody>
          <a:bodyPr wrap="square" rtlCol="0">
            <a:spAutoFit/>
          </a:bodyPr>
          <a:lstStyle/>
          <a:p>
            <a:pPr algn="l" defTabSz="457189">
              <a:lnSpc>
                <a:spcPct val="90000"/>
              </a:lnSpc>
              <a:spcBef>
                <a:spcPts val="300"/>
              </a:spcBef>
            </a:pPr>
            <a:r>
              <a:rPr lang="en-US" sz="1050">
                <a:solidFill>
                  <a:schemeClr val="bg1"/>
                </a:solidFill>
                <a:cs typeface="Arial" panose="020B0604020202020204" pitchFamily="34" charset="0"/>
              </a:rPr>
              <a:t>Web Filtering</a:t>
            </a:r>
          </a:p>
        </p:txBody>
      </p:sp>
      <p:sp>
        <p:nvSpPr>
          <p:cNvPr id="178" name="TextBox 177">
            <a:extLst>
              <a:ext uri="{FF2B5EF4-FFF2-40B4-BE49-F238E27FC236}">
                <a16:creationId xmlns:a16="http://schemas.microsoft.com/office/drawing/2014/main" id="{02FD918C-4900-4855-8282-C87042247457}"/>
              </a:ext>
            </a:extLst>
          </p:cNvPr>
          <p:cNvSpPr txBox="1"/>
          <p:nvPr/>
        </p:nvSpPr>
        <p:spPr>
          <a:xfrm>
            <a:off x="4643896" y="4367010"/>
            <a:ext cx="1274272" cy="237757"/>
          </a:xfrm>
          <a:prstGeom prst="rect">
            <a:avLst/>
          </a:prstGeom>
          <a:noFill/>
        </p:spPr>
        <p:txBody>
          <a:bodyPr wrap="square" rtlCol="0">
            <a:spAutoFit/>
          </a:bodyPr>
          <a:lstStyle/>
          <a:p>
            <a:pPr algn="l" defTabSz="457189">
              <a:lnSpc>
                <a:spcPct val="90000"/>
              </a:lnSpc>
              <a:spcBef>
                <a:spcPts val="300"/>
              </a:spcBef>
            </a:pPr>
            <a:r>
              <a:rPr lang="en-US" sz="1050">
                <a:solidFill>
                  <a:schemeClr val="bg1"/>
                </a:solidFill>
                <a:cs typeface="Arial" panose="020B0604020202020204" pitchFamily="34" charset="0"/>
              </a:rPr>
              <a:t>IDS</a:t>
            </a:r>
          </a:p>
        </p:txBody>
      </p:sp>
      <p:sp>
        <p:nvSpPr>
          <p:cNvPr id="179" name="TextBox 178">
            <a:extLst>
              <a:ext uri="{FF2B5EF4-FFF2-40B4-BE49-F238E27FC236}">
                <a16:creationId xmlns:a16="http://schemas.microsoft.com/office/drawing/2014/main" id="{00E1469C-D4C5-4397-9A67-149A7421A930}"/>
              </a:ext>
            </a:extLst>
          </p:cNvPr>
          <p:cNvSpPr txBox="1"/>
          <p:nvPr/>
        </p:nvSpPr>
        <p:spPr>
          <a:xfrm>
            <a:off x="4643896" y="4821695"/>
            <a:ext cx="1274272" cy="237757"/>
          </a:xfrm>
          <a:prstGeom prst="rect">
            <a:avLst/>
          </a:prstGeom>
          <a:noFill/>
        </p:spPr>
        <p:txBody>
          <a:bodyPr wrap="square" rtlCol="0">
            <a:spAutoFit/>
          </a:bodyPr>
          <a:lstStyle/>
          <a:p>
            <a:pPr algn="l" defTabSz="457189">
              <a:lnSpc>
                <a:spcPct val="90000"/>
              </a:lnSpc>
              <a:spcBef>
                <a:spcPts val="300"/>
              </a:spcBef>
            </a:pPr>
            <a:r>
              <a:rPr lang="en-US" sz="1050">
                <a:solidFill>
                  <a:schemeClr val="bg1"/>
                </a:solidFill>
                <a:cs typeface="Arial" panose="020B0604020202020204" pitchFamily="34" charset="0"/>
              </a:rPr>
              <a:t>Anti-Bot</a:t>
            </a:r>
          </a:p>
        </p:txBody>
      </p:sp>
      <p:sp>
        <p:nvSpPr>
          <p:cNvPr id="180" name="Rectangle: Rounded Corners 179">
            <a:extLst>
              <a:ext uri="{FF2B5EF4-FFF2-40B4-BE49-F238E27FC236}">
                <a16:creationId xmlns:a16="http://schemas.microsoft.com/office/drawing/2014/main" id="{F9B91914-D7B4-4D48-AE26-97755DBEED12}"/>
              </a:ext>
            </a:extLst>
          </p:cNvPr>
          <p:cNvSpPr/>
          <p:nvPr/>
        </p:nvSpPr>
        <p:spPr>
          <a:xfrm>
            <a:off x="4236189" y="1838783"/>
            <a:ext cx="1931906" cy="3146814"/>
          </a:xfrm>
          <a:prstGeom prst="roundRect">
            <a:avLst>
              <a:gd name="adj" fmla="val 2759"/>
            </a:avLst>
          </a:prstGeom>
          <a:gradFill flip="none" rotWithShape="1">
            <a:gsLst>
              <a:gs pos="23000">
                <a:schemeClr val="accent3"/>
              </a:gs>
              <a:gs pos="23000">
                <a:schemeClr val="accent5">
                  <a:lumMod val="60000"/>
                  <a:lumOff val="40000"/>
                </a:schemeClr>
              </a:gs>
            </a:gsLst>
            <a:lin ang="5400000" scaled="1"/>
            <a:tileRect/>
          </a:gradFill>
          <a:ln>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81" name="Rectangle 180">
            <a:extLst>
              <a:ext uri="{FF2B5EF4-FFF2-40B4-BE49-F238E27FC236}">
                <a16:creationId xmlns:a16="http://schemas.microsoft.com/office/drawing/2014/main" id="{5A91DD09-2CFF-44D3-AA6C-51AFEBDF8C21}"/>
              </a:ext>
            </a:extLst>
          </p:cNvPr>
          <p:cNvSpPr/>
          <p:nvPr/>
        </p:nvSpPr>
        <p:spPr>
          <a:xfrm>
            <a:off x="4787118" y="1988283"/>
            <a:ext cx="1486781" cy="430887"/>
          </a:xfrm>
          <a:prstGeom prst="rect">
            <a:avLst/>
          </a:prstGeom>
          <a:noFill/>
        </p:spPr>
        <p:txBody>
          <a:bodyPr wrap="square" lIns="91440" tIns="45720" rIns="91440" bIns="45720">
            <a:spAutoFit/>
          </a:bodyPr>
          <a:lstStyle/>
          <a:p>
            <a:r>
              <a:rPr lang="en-US" sz="1100" b="0" cap="none" spc="0">
                <a:ln w="0"/>
                <a:solidFill>
                  <a:schemeClr val="bg1"/>
                </a:solidFill>
              </a:rPr>
              <a:t>Machine Learning Anomaly Detection</a:t>
            </a:r>
          </a:p>
        </p:txBody>
      </p:sp>
      <p:sp>
        <p:nvSpPr>
          <p:cNvPr id="182" name="TextBox 181">
            <a:extLst>
              <a:ext uri="{FF2B5EF4-FFF2-40B4-BE49-F238E27FC236}">
                <a16:creationId xmlns:a16="http://schemas.microsoft.com/office/drawing/2014/main" id="{079C04F1-3EB2-453E-B09A-76A54CA10B75}"/>
              </a:ext>
            </a:extLst>
          </p:cNvPr>
          <p:cNvSpPr txBox="1"/>
          <p:nvPr/>
        </p:nvSpPr>
        <p:spPr>
          <a:xfrm>
            <a:off x="4643896" y="2751356"/>
            <a:ext cx="1009204" cy="230832"/>
          </a:xfrm>
          <a:prstGeom prst="rect">
            <a:avLst/>
          </a:prstGeom>
          <a:noFill/>
        </p:spPr>
        <p:txBody>
          <a:bodyPr wrap="square" rtlCol="0">
            <a:spAutoFit/>
          </a:bodyPr>
          <a:lstStyle/>
          <a:p>
            <a:pPr algn="l" defTabSz="457189">
              <a:lnSpc>
                <a:spcPct val="90000"/>
              </a:lnSpc>
              <a:spcBef>
                <a:spcPts val="300"/>
              </a:spcBef>
            </a:pPr>
            <a:r>
              <a:rPr lang="en-US" sz="1000">
                <a:cs typeface="Arial" panose="020B0604020202020204" pitchFamily="34" charset="0"/>
              </a:rPr>
              <a:t>24/7FortiCare</a:t>
            </a:r>
          </a:p>
        </p:txBody>
      </p:sp>
      <p:sp>
        <p:nvSpPr>
          <p:cNvPr id="183" name="TextBox 182">
            <a:extLst>
              <a:ext uri="{FF2B5EF4-FFF2-40B4-BE49-F238E27FC236}">
                <a16:creationId xmlns:a16="http://schemas.microsoft.com/office/drawing/2014/main" id="{C0121453-85DD-4553-962D-53C457D3C5DD}"/>
              </a:ext>
            </a:extLst>
          </p:cNvPr>
          <p:cNvSpPr txBox="1"/>
          <p:nvPr/>
        </p:nvSpPr>
        <p:spPr>
          <a:xfrm>
            <a:off x="4643896" y="3097582"/>
            <a:ext cx="1009204" cy="230832"/>
          </a:xfrm>
          <a:prstGeom prst="rect">
            <a:avLst/>
          </a:prstGeom>
          <a:noFill/>
        </p:spPr>
        <p:txBody>
          <a:bodyPr wrap="square" rtlCol="0">
            <a:spAutoFit/>
          </a:bodyPr>
          <a:lstStyle/>
          <a:p>
            <a:pPr algn="l" defTabSz="457189">
              <a:lnSpc>
                <a:spcPct val="90000"/>
              </a:lnSpc>
              <a:spcBef>
                <a:spcPts val="300"/>
              </a:spcBef>
            </a:pPr>
            <a:r>
              <a:rPr lang="en-US" sz="1000">
                <a:cs typeface="Arial" panose="020B0604020202020204" pitchFamily="34" charset="0"/>
              </a:rPr>
              <a:t>IP Reputation</a:t>
            </a:r>
          </a:p>
        </p:txBody>
      </p:sp>
      <p:sp>
        <p:nvSpPr>
          <p:cNvPr id="184" name="Rectangle: Rounded Corners 183">
            <a:extLst>
              <a:ext uri="{FF2B5EF4-FFF2-40B4-BE49-F238E27FC236}">
                <a16:creationId xmlns:a16="http://schemas.microsoft.com/office/drawing/2014/main" id="{3FC5D962-33D0-492E-BE2D-E77C19EAEC2C}"/>
              </a:ext>
            </a:extLst>
          </p:cNvPr>
          <p:cNvSpPr>
            <a:spLocks noChangeAspect="1"/>
          </p:cNvSpPr>
          <p:nvPr/>
        </p:nvSpPr>
        <p:spPr>
          <a:xfrm>
            <a:off x="4347107" y="3054521"/>
            <a:ext cx="297822" cy="297018"/>
          </a:xfrm>
          <a:prstGeom prst="roundRect">
            <a:avLst>
              <a:gd name="adj" fmla="val 10398"/>
            </a:avLst>
          </a:prstGeom>
          <a:solidFill>
            <a:schemeClr val="bg1"/>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85" name="TextBox 184">
            <a:extLst>
              <a:ext uri="{FF2B5EF4-FFF2-40B4-BE49-F238E27FC236}">
                <a16:creationId xmlns:a16="http://schemas.microsoft.com/office/drawing/2014/main" id="{E31AD327-729C-44D9-90A7-0ED0CA1676CD}"/>
              </a:ext>
            </a:extLst>
          </p:cNvPr>
          <p:cNvSpPr txBox="1"/>
          <p:nvPr/>
        </p:nvSpPr>
        <p:spPr>
          <a:xfrm>
            <a:off x="4643896" y="3473304"/>
            <a:ext cx="1125226" cy="230832"/>
          </a:xfrm>
          <a:prstGeom prst="rect">
            <a:avLst/>
          </a:prstGeom>
          <a:noFill/>
        </p:spPr>
        <p:txBody>
          <a:bodyPr wrap="square" rtlCol="0">
            <a:spAutoFit/>
          </a:bodyPr>
          <a:lstStyle/>
          <a:p>
            <a:pPr algn="l" defTabSz="457189">
              <a:lnSpc>
                <a:spcPct val="90000"/>
              </a:lnSpc>
              <a:spcBef>
                <a:spcPts val="300"/>
              </a:spcBef>
            </a:pPr>
            <a:r>
              <a:rPr lang="en-US" sz="1000">
                <a:cs typeface="Arial" panose="020B0604020202020204" pitchFamily="34" charset="0"/>
              </a:rPr>
              <a:t>Cloud Sandbox</a:t>
            </a:r>
          </a:p>
        </p:txBody>
      </p:sp>
      <p:pic>
        <p:nvPicPr>
          <p:cNvPr id="186" name="Picture 112">
            <a:extLst>
              <a:ext uri="{FF2B5EF4-FFF2-40B4-BE49-F238E27FC236}">
                <a16:creationId xmlns:a16="http://schemas.microsoft.com/office/drawing/2014/main" id="{97EF9482-AE12-4E4D-8850-B06EBBCBD2F9}"/>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bwMode="auto">
          <a:xfrm>
            <a:off x="4347509" y="3051307"/>
            <a:ext cx="297018" cy="297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 name="TextBox 186">
            <a:extLst>
              <a:ext uri="{FF2B5EF4-FFF2-40B4-BE49-F238E27FC236}">
                <a16:creationId xmlns:a16="http://schemas.microsoft.com/office/drawing/2014/main" id="{5152A8FF-C159-41B8-BF94-491B6A7F59AD}"/>
              </a:ext>
            </a:extLst>
          </p:cNvPr>
          <p:cNvSpPr txBox="1"/>
          <p:nvPr/>
        </p:nvSpPr>
        <p:spPr>
          <a:xfrm>
            <a:off x="4643896" y="3830363"/>
            <a:ext cx="1009204" cy="230832"/>
          </a:xfrm>
          <a:prstGeom prst="rect">
            <a:avLst/>
          </a:prstGeom>
          <a:noFill/>
        </p:spPr>
        <p:txBody>
          <a:bodyPr wrap="square" rtlCol="0">
            <a:spAutoFit/>
          </a:bodyPr>
          <a:lstStyle/>
          <a:p>
            <a:pPr algn="l" defTabSz="457189">
              <a:lnSpc>
                <a:spcPct val="90000"/>
              </a:lnSpc>
              <a:spcBef>
                <a:spcPts val="300"/>
              </a:spcBef>
            </a:pPr>
            <a:r>
              <a:rPr lang="en-US" sz="1000">
                <a:cs typeface="Arial" panose="020B0604020202020204" pitchFamily="34" charset="0"/>
              </a:rPr>
              <a:t>Antivirus</a:t>
            </a:r>
          </a:p>
        </p:txBody>
      </p:sp>
      <p:sp>
        <p:nvSpPr>
          <p:cNvPr id="188" name="Rectangle: Rounded Corners 187">
            <a:extLst>
              <a:ext uri="{FF2B5EF4-FFF2-40B4-BE49-F238E27FC236}">
                <a16:creationId xmlns:a16="http://schemas.microsoft.com/office/drawing/2014/main" id="{DB0EC9FF-0129-422A-B37A-02C10ACDD9FD}"/>
              </a:ext>
            </a:extLst>
          </p:cNvPr>
          <p:cNvSpPr>
            <a:spLocks noChangeAspect="1"/>
          </p:cNvSpPr>
          <p:nvPr/>
        </p:nvSpPr>
        <p:spPr>
          <a:xfrm>
            <a:off x="4347107" y="3796827"/>
            <a:ext cx="297822" cy="297018"/>
          </a:xfrm>
          <a:prstGeom prst="roundRect">
            <a:avLst>
              <a:gd name="adj" fmla="val 10398"/>
            </a:avLst>
          </a:prstGeom>
          <a:solidFill>
            <a:schemeClr val="bg1"/>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89" name="TextBox 188">
            <a:extLst>
              <a:ext uri="{FF2B5EF4-FFF2-40B4-BE49-F238E27FC236}">
                <a16:creationId xmlns:a16="http://schemas.microsoft.com/office/drawing/2014/main" id="{FFF025D2-5A29-43D5-8D07-48B5A4F21D29}"/>
              </a:ext>
            </a:extLst>
          </p:cNvPr>
          <p:cNvSpPr txBox="1"/>
          <p:nvPr/>
        </p:nvSpPr>
        <p:spPr>
          <a:xfrm>
            <a:off x="4643896" y="4215610"/>
            <a:ext cx="1406282" cy="230832"/>
          </a:xfrm>
          <a:prstGeom prst="rect">
            <a:avLst/>
          </a:prstGeom>
          <a:noFill/>
        </p:spPr>
        <p:txBody>
          <a:bodyPr wrap="square" rtlCol="0">
            <a:spAutoFit/>
          </a:bodyPr>
          <a:lstStyle/>
          <a:p>
            <a:pPr algn="l" defTabSz="457189">
              <a:lnSpc>
                <a:spcPct val="90000"/>
              </a:lnSpc>
              <a:spcBef>
                <a:spcPts val="300"/>
              </a:spcBef>
            </a:pPr>
            <a:r>
              <a:rPr lang="en-US" sz="1000">
                <a:cs typeface="Arial" panose="020B0604020202020204" pitchFamily="34" charset="0"/>
              </a:rPr>
              <a:t>Credential Stuffing</a:t>
            </a:r>
          </a:p>
        </p:txBody>
      </p:sp>
      <p:sp>
        <p:nvSpPr>
          <p:cNvPr id="192" name="TextBox 191">
            <a:extLst>
              <a:ext uri="{FF2B5EF4-FFF2-40B4-BE49-F238E27FC236}">
                <a16:creationId xmlns:a16="http://schemas.microsoft.com/office/drawing/2014/main" id="{2216C149-B0A0-47B9-A8DC-8486F925AC96}"/>
              </a:ext>
            </a:extLst>
          </p:cNvPr>
          <p:cNvSpPr txBox="1"/>
          <p:nvPr/>
        </p:nvSpPr>
        <p:spPr>
          <a:xfrm>
            <a:off x="4643896" y="4503012"/>
            <a:ext cx="1125226" cy="369332"/>
          </a:xfrm>
          <a:prstGeom prst="rect">
            <a:avLst/>
          </a:prstGeom>
          <a:noFill/>
        </p:spPr>
        <p:txBody>
          <a:bodyPr wrap="square" rtlCol="0">
            <a:spAutoFit/>
          </a:bodyPr>
          <a:lstStyle/>
          <a:p>
            <a:pPr algn="l" defTabSz="457189">
              <a:lnSpc>
                <a:spcPct val="90000"/>
              </a:lnSpc>
              <a:spcBef>
                <a:spcPts val="300"/>
              </a:spcBef>
            </a:pPr>
            <a:r>
              <a:rPr lang="en-US" sz="1000">
                <a:cs typeface="Arial" panose="020B0604020202020204" pitchFamily="34" charset="0"/>
              </a:rPr>
              <a:t>FortiWeb Security Service</a:t>
            </a:r>
          </a:p>
        </p:txBody>
      </p:sp>
      <p:pic>
        <p:nvPicPr>
          <p:cNvPr id="193" name="Picture 22">
            <a:extLst>
              <a:ext uri="{FF2B5EF4-FFF2-40B4-BE49-F238E27FC236}">
                <a16:creationId xmlns:a16="http://schemas.microsoft.com/office/drawing/2014/main" id="{E23EFA99-40EA-4066-8E74-7EB465175BA3}"/>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4353751" y="3805772"/>
            <a:ext cx="284535" cy="284535"/>
          </a:xfrm>
          <a:prstGeom prst="rect">
            <a:avLst/>
          </a:prstGeom>
        </p:spPr>
      </p:pic>
      <p:sp>
        <p:nvSpPr>
          <p:cNvPr id="194" name="Rectangle: Rounded Corners 193">
            <a:extLst>
              <a:ext uri="{FF2B5EF4-FFF2-40B4-BE49-F238E27FC236}">
                <a16:creationId xmlns:a16="http://schemas.microsoft.com/office/drawing/2014/main" id="{53708587-7E0C-47E6-A617-03C6714E5930}"/>
              </a:ext>
            </a:extLst>
          </p:cNvPr>
          <p:cNvSpPr>
            <a:spLocks noChangeAspect="1"/>
          </p:cNvSpPr>
          <p:nvPr/>
        </p:nvSpPr>
        <p:spPr>
          <a:xfrm>
            <a:off x="4318659" y="1947349"/>
            <a:ext cx="492216" cy="521332"/>
          </a:xfrm>
          <a:prstGeom prst="roundRect">
            <a:avLst>
              <a:gd name="adj" fmla="val 10398"/>
            </a:avLst>
          </a:prstGeom>
          <a:solidFill>
            <a:schemeClr val="bg1"/>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95" name="Picture 186">
            <a:extLst>
              <a:ext uri="{FF2B5EF4-FFF2-40B4-BE49-F238E27FC236}">
                <a16:creationId xmlns:a16="http://schemas.microsoft.com/office/drawing/2014/main" id="{37E93351-DB91-4804-831F-1C69757975CA}"/>
              </a:ext>
            </a:extLst>
          </p:cNvPr>
          <p:cNvPicPr>
            <a:picLocks noChangeAspect="1"/>
          </p:cNvPicPr>
          <p:nvPr/>
        </p:nvPicPr>
        <p:blipFill>
          <a:blip r:embed="rId19"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4318659" y="1967520"/>
            <a:ext cx="492216" cy="492216"/>
          </a:xfrm>
          <a:prstGeom prst="rect">
            <a:avLst/>
          </a:prstGeom>
        </p:spPr>
      </p:pic>
      <p:grpSp>
        <p:nvGrpSpPr>
          <p:cNvPr id="196" name="Group 195">
            <a:extLst>
              <a:ext uri="{FF2B5EF4-FFF2-40B4-BE49-F238E27FC236}">
                <a16:creationId xmlns:a16="http://schemas.microsoft.com/office/drawing/2014/main" id="{18C16AFB-0263-4593-9E2D-C7A32050B1B6}"/>
              </a:ext>
            </a:extLst>
          </p:cNvPr>
          <p:cNvGrpSpPr/>
          <p:nvPr/>
        </p:nvGrpSpPr>
        <p:grpSpPr>
          <a:xfrm>
            <a:off x="4345142" y="2674890"/>
            <a:ext cx="301752" cy="301752"/>
            <a:chOff x="4817121" y="2376900"/>
            <a:chExt cx="457014" cy="455782"/>
          </a:xfrm>
        </p:grpSpPr>
        <p:sp>
          <p:nvSpPr>
            <p:cNvPr id="197" name="Rectangle: Rounded Corners 196">
              <a:extLst>
                <a:ext uri="{FF2B5EF4-FFF2-40B4-BE49-F238E27FC236}">
                  <a16:creationId xmlns:a16="http://schemas.microsoft.com/office/drawing/2014/main" id="{2FFA5092-BEE2-43AF-916E-FDEFB9BF6179}"/>
                </a:ext>
              </a:extLst>
            </p:cNvPr>
            <p:cNvSpPr>
              <a:spLocks noChangeAspect="1"/>
            </p:cNvSpPr>
            <p:nvPr/>
          </p:nvSpPr>
          <p:spPr>
            <a:xfrm>
              <a:off x="4817121" y="2376900"/>
              <a:ext cx="457014" cy="455782"/>
            </a:xfrm>
            <a:prstGeom prst="roundRect">
              <a:avLst>
                <a:gd name="adj" fmla="val 10398"/>
              </a:avLst>
            </a:prstGeom>
            <a:solidFill>
              <a:schemeClr val="bg1"/>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98" name="Picture 10">
              <a:extLst>
                <a:ext uri="{FF2B5EF4-FFF2-40B4-BE49-F238E27FC236}">
                  <a16:creationId xmlns:a16="http://schemas.microsoft.com/office/drawing/2014/main" id="{48B2B9C1-FFFA-4032-BCAC-285FAAB338CA}"/>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4854521" y="2420782"/>
              <a:ext cx="384048" cy="384048"/>
            </a:xfrm>
            <a:prstGeom prst="rect">
              <a:avLst/>
            </a:prstGeom>
          </p:spPr>
        </p:pic>
      </p:grpSp>
      <p:grpSp>
        <p:nvGrpSpPr>
          <p:cNvPr id="199" name="Group 198">
            <a:extLst>
              <a:ext uri="{FF2B5EF4-FFF2-40B4-BE49-F238E27FC236}">
                <a16:creationId xmlns:a16="http://schemas.microsoft.com/office/drawing/2014/main" id="{F7622B5B-2439-4347-858E-786573D0A081}"/>
              </a:ext>
            </a:extLst>
          </p:cNvPr>
          <p:cNvGrpSpPr/>
          <p:nvPr/>
        </p:nvGrpSpPr>
        <p:grpSpPr>
          <a:xfrm>
            <a:off x="4345142" y="3420757"/>
            <a:ext cx="301752" cy="301752"/>
            <a:chOff x="6091974" y="2376900"/>
            <a:chExt cx="457014" cy="455782"/>
          </a:xfrm>
        </p:grpSpPr>
        <p:sp>
          <p:nvSpPr>
            <p:cNvPr id="200" name="Rectangle: Rounded Corners 199">
              <a:extLst>
                <a:ext uri="{FF2B5EF4-FFF2-40B4-BE49-F238E27FC236}">
                  <a16:creationId xmlns:a16="http://schemas.microsoft.com/office/drawing/2014/main" id="{521C5EB9-1147-434E-9A56-4BEE7DDFF7CE}"/>
                </a:ext>
              </a:extLst>
            </p:cNvPr>
            <p:cNvSpPr>
              <a:spLocks noChangeAspect="1"/>
            </p:cNvSpPr>
            <p:nvPr/>
          </p:nvSpPr>
          <p:spPr>
            <a:xfrm>
              <a:off x="6091974" y="2376900"/>
              <a:ext cx="457014" cy="455782"/>
            </a:xfrm>
            <a:prstGeom prst="roundRect">
              <a:avLst>
                <a:gd name="adj" fmla="val 10398"/>
              </a:avLst>
            </a:prstGeom>
            <a:solidFill>
              <a:schemeClr val="bg1"/>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201" name="Picture 111">
              <a:extLst>
                <a:ext uri="{FF2B5EF4-FFF2-40B4-BE49-F238E27FC236}">
                  <a16:creationId xmlns:a16="http://schemas.microsoft.com/office/drawing/2014/main" id="{0483E693-646B-4E00-B7F0-B8C9782F4280}"/>
                </a:ext>
              </a:extLst>
            </p:cNvPr>
            <p:cNvPicPr>
              <a:picLocks noChangeAspect="1"/>
            </p:cNvPicPr>
            <p:nvPr/>
          </p:nvPicPr>
          <p:blipFill>
            <a:blip r:embed="rId23" cstate="screen">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111138" y="2396517"/>
              <a:ext cx="411480" cy="411480"/>
            </a:xfrm>
            <a:prstGeom prst="rect">
              <a:avLst/>
            </a:prstGeom>
          </p:spPr>
        </p:pic>
      </p:grpSp>
      <p:grpSp>
        <p:nvGrpSpPr>
          <p:cNvPr id="202" name="Group 201">
            <a:extLst>
              <a:ext uri="{FF2B5EF4-FFF2-40B4-BE49-F238E27FC236}">
                <a16:creationId xmlns:a16="http://schemas.microsoft.com/office/drawing/2014/main" id="{986D2370-373D-4854-AFA3-6EA1BDD68EDB}"/>
              </a:ext>
            </a:extLst>
          </p:cNvPr>
          <p:cNvGrpSpPr/>
          <p:nvPr/>
        </p:nvGrpSpPr>
        <p:grpSpPr>
          <a:xfrm>
            <a:off x="4345142" y="4168699"/>
            <a:ext cx="301752" cy="301752"/>
            <a:chOff x="6091974" y="3224622"/>
            <a:chExt cx="465985" cy="463628"/>
          </a:xfrm>
        </p:grpSpPr>
        <p:sp>
          <p:nvSpPr>
            <p:cNvPr id="203" name="Rectangle: Rounded Corners 202">
              <a:extLst>
                <a:ext uri="{FF2B5EF4-FFF2-40B4-BE49-F238E27FC236}">
                  <a16:creationId xmlns:a16="http://schemas.microsoft.com/office/drawing/2014/main" id="{661AB472-9DB6-403E-8C47-2612CA2A603E}"/>
                </a:ext>
              </a:extLst>
            </p:cNvPr>
            <p:cNvSpPr>
              <a:spLocks noChangeAspect="1"/>
            </p:cNvSpPr>
            <p:nvPr/>
          </p:nvSpPr>
          <p:spPr>
            <a:xfrm>
              <a:off x="6091974" y="3224622"/>
              <a:ext cx="457014" cy="455782"/>
            </a:xfrm>
            <a:prstGeom prst="roundRect">
              <a:avLst>
                <a:gd name="adj" fmla="val 10398"/>
              </a:avLst>
            </a:prstGeom>
            <a:solidFill>
              <a:schemeClr val="bg1"/>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204" name="Picture 119">
              <a:extLst>
                <a:ext uri="{FF2B5EF4-FFF2-40B4-BE49-F238E27FC236}">
                  <a16:creationId xmlns:a16="http://schemas.microsoft.com/office/drawing/2014/main" id="{FB662948-6D33-4864-B7B1-30A5ED1FE10D}"/>
                </a:ext>
              </a:extLst>
            </p:cNvPr>
            <p:cNvPicPr>
              <a:picLocks noChangeAspect="1"/>
            </p:cNvPicPr>
            <p:nvPr/>
          </p:nvPicPr>
          <p:blipFill>
            <a:blip r:embed="rId25" cstate="screen">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6100759" y="3231050"/>
              <a:ext cx="457200" cy="457200"/>
            </a:xfrm>
            <a:prstGeom prst="rect">
              <a:avLst/>
            </a:prstGeom>
          </p:spPr>
        </p:pic>
      </p:grpSp>
      <p:grpSp>
        <p:nvGrpSpPr>
          <p:cNvPr id="205" name="Group 204">
            <a:extLst>
              <a:ext uri="{FF2B5EF4-FFF2-40B4-BE49-F238E27FC236}">
                <a16:creationId xmlns:a16="http://schemas.microsoft.com/office/drawing/2014/main" id="{73B115A3-B7F6-4745-94C6-86539C01A975}"/>
              </a:ext>
            </a:extLst>
          </p:cNvPr>
          <p:cNvGrpSpPr/>
          <p:nvPr/>
        </p:nvGrpSpPr>
        <p:grpSpPr>
          <a:xfrm>
            <a:off x="4350552" y="4525829"/>
            <a:ext cx="301752" cy="301752"/>
            <a:chOff x="6091974" y="4091294"/>
            <a:chExt cx="457014" cy="455782"/>
          </a:xfrm>
        </p:grpSpPr>
        <p:sp>
          <p:nvSpPr>
            <p:cNvPr id="206" name="Rectangle: Rounded Corners 205">
              <a:extLst>
                <a:ext uri="{FF2B5EF4-FFF2-40B4-BE49-F238E27FC236}">
                  <a16:creationId xmlns:a16="http://schemas.microsoft.com/office/drawing/2014/main" id="{0F541D6C-48C6-49C6-B5B8-3193FD2F8139}"/>
                </a:ext>
              </a:extLst>
            </p:cNvPr>
            <p:cNvSpPr>
              <a:spLocks noChangeAspect="1"/>
            </p:cNvSpPr>
            <p:nvPr/>
          </p:nvSpPr>
          <p:spPr>
            <a:xfrm>
              <a:off x="6091974" y="4091294"/>
              <a:ext cx="457014" cy="455782"/>
            </a:xfrm>
            <a:prstGeom prst="roundRect">
              <a:avLst>
                <a:gd name="adj" fmla="val 10398"/>
              </a:avLst>
            </a:prstGeom>
            <a:solidFill>
              <a:schemeClr val="bg1"/>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207" name="Graphic 11">
              <a:extLst>
                <a:ext uri="{FF2B5EF4-FFF2-40B4-BE49-F238E27FC236}">
                  <a16:creationId xmlns:a16="http://schemas.microsoft.com/office/drawing/2014/main" id="{657453DB-C281-45D5-8D98-E4433D023EAC}"/>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36732" y="4138689"/>
              <a:ext cx="376361" cy="376361"/>
            </a:xfrm>
            <a:prstGeom prst="rect">
              <a:avLst/>
            </a:prstGeom>
          </p:spPr>
        </p:pic>
      </p:grpSp>
      <p:grpSp>
        <p:nvGrpSpPr>
          <p:cNvPr id="147" name="Group 146">
            <a:extLst>
              <a:ext uri="{FF2B5EF4-FFF2-40B4-BE49-F238E27FC236}">
                <a16:creationId xmlns:a16="http://schemas.microsoft.com/office/drawing/2014/main" id="{A7258F4B-DE13-4364-92A6-5B61622BC5DB}"/>
              </a:ext>
            </a:extLst>
          </p:cNvPr>
          <p:cNvGrpSpPr/>
          <p:nvPr/>
        </p:nvGrpSpPr>
        <p:grpSpPr>
          <a:xfrm>
            <a:off x="2727399" y="4946898"/>
            <a:ext cx="409783" cy="538494"/>
            <a:chOff x="2718384" y="5001972"/>
            <a:chExt cx="409783" cy="538494"/>
          </a:xfrm>
        </p:grpSpPr>
        <p:sp>
          <p:nvSpPr>
            <p:cNvPr id="148" name="Cube 147">
              <a:extLst>
                <a:ext uri="{FF2B5EF4-FFF2-40B4-BE49-F238E27FC236}">
                  <a16:creationId xmlns:a16="http://schemas.microsoft.com/office/drawing/2014/main" id="{ACA84A1B-556B-4825-A423-EC7C6E30E745}"/>
                </a:ext>
              </a:extLst>
            </p:cNvPr>
            <p:cNvSpPr/>
            <p:nvPr/>
          </p:nvSpPr>
          <p:spPr>
            <a:xfrm>
              <a:off x="2718384" y="5001972"/>
              <a:ext cx="386403" cy="538494"/>
            </a:xfrm>
            <a:prstGeom prst="cube">
              <a:avLst>
                <a:gd name="adj" fmla="val 41689"/>
              </a:avLst>
            </a:prstGeom>
            <a:solidFill>
              <a:schemeClr val="tx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49" name="Graphic 5">
              <a:extLst>
                <a:ext uri="{FF2B5EF4-FFF2-40B4-BE49-F238E27FC236}">
                  <a16:creationId xmlns:a16="http://schemas.microsoft.com/office/drawing/2014/main" id="{06D4B231-6832-4AEC-8E70-303D96CF9B1F}"/>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11585" y="5170644"/>
              <a:ext cx="216582" cy="216584"/>
            </a:xfrm>
            <a:prstGeom prst="rect">
              <a:avLst/>
            </a:prstGeom>
            <a:scene3d>
              <a:camera prst="orthographicFront">
                <a:rot lat="600000" lon="3000000" rev="9000000"/>
              </a:camera>
              <a:lightRig rig="threePt" dir="t"/>
            </a:scene3d>
          </p:spPr>
        </p:pic>
        <p:cxnSp>
          <p:nvCxnSpPr>
            <p:cNvPr id="150" name="Straight Connector 149">
              <a:extLst>
                <a:ext uri="{FF2B5EF4-FFF2-40B4-BE49-F238E27FC236}">
                  <a16:creationId xmlns:a16="http://schemas.microsoft.com/office/drawing/2014/main" id="{9D5B63D7-59B1-4AC6-BFF0-0B6FE2AA9357}"/>
                </a:ext>
              </a:extLst>
            </p:cNvPr>
            <p:cNvCxnSpPr>
              <a:cxnSpLocks/>
            </p:cNvCxnSpPr>
            <p:nvPr/>
          </p:nvCxnSpPr>
          <p:spPr>
            <a:xfrm>
              <a:off x="2874522"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1F9F31D5-54C4-4D91-95D6-DFED7EE9F1A1}"/>
                </a:ext>
              </a:extLst>
            </p:cNvPr>
            <p:cNvCxnSpPr>
              <a:cxnSpLocks/>
            </p:cNvCxnSpPr>
            <p:nvPr/>
          </p:nvCxnSpPr>
          <p:spPr>
            <a:xfrm>
              <a:off x="2894016"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F16FE13-7CFD-4CB6-B27E-7712282AD654}"/>
                </a:ext>
              </a:extLst>
            </p:cNvPr>
            <p:cNvCxnSpPr>
              <a:cxnSpLocks/>
            </p:cNvCxnSpPr>
            <p:nvPr/>
          </p:nvCxnSpPr>
          <p:spPr>
            <a:xfrm>
              <a:off x="2913510"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72508A3-7501-4F71-AEC8-28D573B050C0}"/>
                </a:ext>
              </a:extLst>
            </p:cNvPr>
            <p:cNvCxnSpPr>
              <a:cxnSpLocks/>
            </p:cNvCxnSpPr>
            <p:nvPr/>
          </p:nvCxnSpPr>
          <p:spPr>
            <a:xfrm>
              <a:off x="2810228"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68F341A-B0D3-470A-B159-D4593E4FFA64}"/>
                </a:ext>
              </a:extLst>
            </p:cNvPr>
            <p:cNvCxnSpPr>
              <a:cxnSpLocks/>
            </p:cNvCxnSpPr>
            <p:nvPr/>
          </p:nvCxnSpPr>
          <p:spPr>
            <a:xfrm>
              <a:off x="2829722"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0EFD630-54AD-4F54-B91C-206AF8AC828C}"/>
                </a:ext>
              </a:extLst>
            </p:cNvPr>
            <p:cNvCxnSpPr>
              <a:cxnSpLocks/>
            </p:cNvCxnSpPr>
            <p:nvPr/>
          </p:nvCxnSpPr>
          <p:spPr>
            <a:xfrm>
              <a:off x="2849216"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0178F5BE-EF50-41D6-92B6-F7D417B7953C}"/>
                </a:ext>
              </a:extLst>
            </p:cNvPr>
            <p:cNvSpPr/>
            <p:nvPr/>
          </p:nvSpPr>
          <p:spPr>
            <a:xfrm>
              <a:off x="2739961" y="5189091"/>
              <a:ext cx="18288" cy="1828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cxnSp>
          <p:nvCxnSpPr>
            <p:cNvPr id="157" name="Straight Connector 156">
              <a:extLst>
                <a:ext uri="{FF2B5EF4-FFF2-40B4-BE49-F238E27FC236}">
                  <a16:creationId xmlns:a16="http://schemas.microsoft.com/office/drawing/2014/main" id="{A8AB449C-14FD-429B-981C-425861C6B19F}"/>
                </a:ext>
              </a:extLst>
            </p:cNvPr>
            <p:cNvCxnSpPr>
              <a:cxnSpLocks/>
            </p:cNvCxnSpPr>
            <p:nvPr/>
          </p:nvCxnSpPr>
          <p:spPr>
            <a:xfrm>
              <a:off x="2805676"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6DAA97AC-4262-4DCF-A602-62F54AD4F57C}"/>
                </a:ext>
              </a:extLst>
            </p:cNvPr>
            <p:cNvCxnSpPr>
              <a:cxnSpLocks/>
            </p:cNvCxnSpPr>
            <p:nvPr/>
          </p:nvCxnSpPr>
          <p:spPr>
            <a:xfrm>
              <a:off x="2825170"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D49143C4-8C70-4581-8698-722402509775}"/>
                </a:ext>
              </a:extLst>
            </p:cNvPr>
            <p:cNvCxnSpPr>
              <a:cxnSpLocks/>
            </p:cNvCxnSpPr>
            <p:nvPr/>
          </p:nvCxnSpPr>
          <p:spPr>
            <a:xfrm>
              <a:off x="2844664"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7CB11E6-A0F5-49A4-A2DC-572A932B65B4}"/>
                </a:ext>
              </a:extLst>
            </p:cNvPr>
            <p:cNvCxnSpPr>
              <a:cxnSpLocks/>
            </p:cNvCxnSpPr>
            <p:nvPr/>
          </p:nvCxnSpPr>
          <p:spPr>
            <a:xfrm>
              <a:off x="2741382"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7BE85483-6F61-4D0E-9ABA-E41C6D167359}"/>
                </a:ext>
              </a:extLst>
            </p:cNvPr>
            <p:cNvCxnSpPr>
              <a:cxnSpLocks/>
            </p:cNvCxnSpPr>
            <p:nvPr/>
          </p:nvCxnSpPr>
          <p:spPr>
            <a:xfrm>
              <a:off x="2760876"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B5B1FB8-59C8-425B-8FFD-989FDC4B31A5}"/>
                </a:ext>
              </a:extLst>
            </p:cNvPr>
            <p:cNvCxnSpPr>
              <a:cxnSpLocks/>
            </p:cNvCxnSpPr>
            <p:nvPr/>
          </p:nvCxnSpPr>
          <p:spPr>
            <a:xfrm>
              <a:off x="2780370"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0985FCFF-EC60-4409-9E72-7316AB00303D}"/>
              </a:ext>
            </a:extLst>
          </p:cNvPr>
          <p:cNvGrpSpPr/>
          <p:nvPr/>
        </p:nvGrpSpPr>
        <p:grpSpPr>
          <a:xfrm>
            <a:off x="3120398" y="4946898"/>
            <a:ext cx="409783" cy="538494"/>
            <a:chOff x="2718384" y="5001972"/>
            <a:chExt cx="409783" cy="538494"/>
          </a:xfrm>
        </p:grpSpPr>
        <p:sp>
          <p:nvSpPr>
            <p:cNvPr id="164" name="Cube 163">
              <a:extLst>
                <a:ext uri="{FF2B5EF4-FFF2-40B4-BE49-F238E27FC236}">
                  <a16:creationId xmlns:a16="http://schemas.microsoft.com/office/drawing/2014/main" id="{74B117FA-260D-4E63-B466-479392030846}"/>
                </a:ext>
              </a:extLst>
            </p:cNvPr>
            <p:cNvSpPr/>
            <p:nvPr/>
          </p:nvSpPr>
          <p:spPr>
            <a:xfrm>
              <a:off x="2718384" y="5001972"/>
              <a:ext cx="386403" cy="538494"/>
            </a:xfrm>
            <a:prstGeom prst="cube">
              <a:avLst>
                <a:gd name="adj" fmla="val 41689"/>
              </a:avLst>
            </a:prstGeom>
            <a:solidFill>
              <a:schemeClr val="tx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65" name="Graphic 5">
              <a:extLst>
                <a:ext uri="{FF2B5EF4-FFF2-40B4-BE49-F238E27FC236}">
                  <a16:creationId xmlns:a16="http://schemas.microsoft.com/office/drawing/2014/main" id="{F453AC83-6F35-48D5-93A9-FE8AC267DD05}"/>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11585" y="5170644"/>
              <a:ext cx="216582" cy="216584"/>
            </a:xfrm>
            <a:prstGeom prst="rect">
              <a:avLst/>
            </a:prstGeom>
            <a:scene3d>
              <a:camera prst="orthographicFront">
                <a:rot lat="600000" lon="3000000" rev="9000000"/>
              </a:camera>
              <a:lightRig rig="threePt" dir="t"/>
            </a:scene3d>
          </p:spPr>
        </p:pic>
        <p:cxnSp>
          <p:nvCxnSpPr>
            <p:cNvPr id="166" name="Straight Connector 165">
              <a:extLst>
                <a:ext uri="{FF2B5EF4-FFF2-40B4-BE49-F238E27FC236}">
                  <a16:creationId xmlns:a16="http://schemas.microsoft.com/office/drawing/2014/main" id="{F9690D81-0318-457C-8160-D2ED773ACFCF}"/>
                </a:ext>
              </a:extLst>
            </p:cNvPr>
            <p:cNvCxnSpPr>
              <a:cxnSpLocks/>
            </p:cNvCxnSpPr>
            <p:nvPr/>
          </p:nvCxnSpPr>
          <p:spPr>
            <a:xfrm>
              <a:off x="2874522"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2B5553A6-493A-4F27-B1D9-8028D800EC3E}"/>
                </a:ext>
              </a:extLst>
            </p:cNvPr>
            <p:cNvCxnSpPr>
              <a:cxnSpLocks/>
            </p:cNvCxnSpPr>
            <p:nvPr/>
          </p:nvCxnSpPr>
          <p:spPr>
            <a:xfrm>
              <a:off x="2894016"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71BDFC1-5A6B-4F7B-929F-0E26E3A32947}"/>
                </a:ext>
              </a:extLst>
            </p:cNvPr>
            <p:cNvCxnSpPr>
              <a:cxnSpLocks/>
            </p:cNvCxnSpPr>
            <p:nvPr/>
          </p:nvCxnSpPr>
          <p:spPr>
            <a:xfrm>
              <a:off x="2913510"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C6488C6-E77E-4E69-94F6-BFA2EDD53A26}"/>
                </a:ext>
              </a:extLst>
            </p:cNvPr>
            <p:cNvCxnSpPr>
              <a:cxnSpLocks/>
            </p:cNvCxnSpPr>
            <p:nvPr/>
          </p:nvCxnSpPr>
          <p:spPr>
            <a:xfrm>
              <a:off x="2810228"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D417DA2-DE62-48ED-83A6-60AF3025BA51}"/>
                </a:ext>
              </a:extLst>
            </p:cNvPr>
            <p:cNvCxnSpPr>
              <a:cxnSpLocks/>
            </p:cNvCxnSpPr>
            <p:nvPr/>
          </p:nvCxnSpPr>
          <p:spPr>
            <a:xfrm>
              <a:off x="2829722"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6636BF84-A958-447F-B0BF-2D2D06E997AC}"/>
                </a:ext>
              </a:extLst>
            </p:cNvPr>
            <p:cNvCxnSpPr>
              <a:cxnSpLocks/>
            </p:cNvCxnSpPr>
            <p:nvPr/>
          </p:nvCxnSpPr>
          <p:spPr>
            <a:xfrm>
              <a:off x="2849216" y="5315362"/>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8D7FAF8A-30DA-4546-A258-90A04681FB78}"/>
                </a:ext>
              </a:extLst>
            </p:cNvPr>
            <p:cNvSpPr/>
            <p:nvPr/>
          </p:nvSpPr>
          <p:spPr>
            <a:xfrm>
              <a:off x="2739961" y="5189091"/>
              <a:ext cx="18288" cy="1828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cxnSp>
          <p:nvCxnSpPr>
            <p:cNvPr id="174" name="Straight Connector 173">
              <a:extLst>
                <a:ext uri="{FF2B5EF4-FFF2-40B4-BE49-F238E27FC236}">
                  <a16:creationId xmlns:a16="http://schemas.microsoft.com/office/drawing/2014/main" id="{ADC698E3-7273-4765-89CD-F9C8DB3C880F}"/>
                </a:ext>
              </a:extLst>
            </p:cNvPr>
            <p:cNvCxnSpPr>
              <a:cxnSpLocks/>
            </p:cNvCxnSpPr>
            <p:nvPr/>
          </p:nvCxnSpPr>
          <p:spPr>
            <a:xfrm>
              <a:off x="2805676"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C60F262-BA61-4AB7-85AE-67E74D394A1E}"/>
                </a:ext>
              </a:extLst>
            </p:cNvPr>
            <p:cNvCxnSpPr>
              <a:cxnSpLocks/>
            </p:cNvCxnSpPr>
            <p:nvPr/>
          </p:nvCxnSpPr>
          <p:spPr>
            <a:xfrm>
              <a:off x="2825170"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1F6509C1-9E90-4433-BE14-8C77423D8AE1}"/>
                </a:ext>
              </a:extLst>
            </p:cNvPr>
            <p:cNvCxnSpPr>
              <a:cxnSpLocks/>
            </p:cNvCxnSpPr>
            <p:nvPr/>
          </p:nvCxnSpPr>
          <p:spPr>
            <a:xfrm>
              <a:off x="2844664"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CC7F432A-A730-408C-B175-5EA0F8D71D26}"/>
                </a:ext>
              </a:extLst>
            </p:cNvPr>
            <p:cNvCxnSpPr>
              <a:cxnSpLocks/>
            </p:cNvCxnSpPr>
            <p:nvPr/>
          </p:nvCxnSpPr>
          <p:spPr>
            <a:xfrm>
              <a:off x="2741382"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BC029D9C-9A2C-4956-A676-99D2E1B43969}"/>
                </a:ext>
              </a:extLst>
            </p:cNvPr>
            <p:cNvCxnSpPr>
              <a:cxnSpLocks/>
            </p:cNvCxnSpPr>
            <p:nvPr/>
          </p:nvCxnSpPr>
          <p:spPr>
            <a:xfrm>
              <a:off x="2760876"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9C0A0889-321A-4FBE-A09E-AF88ED4EC8BE}"/>
                </a:ext>
              </a:extLst>
            </p:cNvPr>
            <p:cNvCxnSpPr>
              <a:cxnSpLocks/>
            </p:cNvCxnSpPr>
            <p:nvPr/>
          </p:nvCxnSpPr>
          <p:spPr>
            <a:xfrm>
              <a:off x="2780370" y="5462665"/>
              <a:ext cx="0" cy="4572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2440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phic 89">
            <a:extLst>
              <a:ext uri="{FF2B5EF4-FFF2-40B4-BE49-F238E27FC236}">
                <a16:creationId xmlns:a16="http://schemas.microsoft.com/office/drawing/2014/main" id="{27263FB4-1266-4D7C-90B0-B7E7E6DC983D}"/>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2552" y="857532"/>
            <a:ext cx="1117420" cy="1117420"/>
          </a:xfrm>
          <a:prstGeom prst="rect">
            <a:avLst/>
          </a:prstGeom>
        </p:spPr>
      </p:pic>
      <p:grpSp>
        <p:nvGrpSpPr>
          <p:cNvPr id="2" name="Group 1">
            <a:extLst>
              <a:ext uri="{FF2B5EF4-FFF2-40B4-BE49-F238E27FC236}">
                <a16:creationId xmlns:a16="http://schemas.microsoft.com/office/drawing/2014/main" id="{2ECF7535-EA60-4484-8E45-4D6DEED524F0}"/>
              </a:ext>
            </a:extLst>
          </p:cNvPr>
          <p:cNvGrpSpPr/>
          <p:nvPr/>
        </p:nvGrpSpPr>
        <p:grpSpPr>
          <a:xfrm>
            <a:off x="7675755" y="2076221"/>
            <a:ext cx="3574670" cy="1272747"/>
            <a:chOff x="526806" y="1420439"/>
            <a:chExt cx="3574670" cy="1272747"/>
          </a:xfrm>
        </p:grpSpPr>
        <p:grpSp>
          <p:nvGrpSpPr>
            <p:cNvPr id="3" name="Group 2">
              <a:extLst>
                <a:ext uri="{FF2B5EF4-FFF2-40B4-BE49-F238E27FC236}">
                  <a16:creationId xmlns:a16="http://schemas.microsoft.com/office/drawing/2014/main" id="{C745C941-5D85-44A6-AEAA-BBDF81E0A63E}"/>
                </a:ext>
              </a:extLst>
            </p:cNvPr>
            <p:cNvGrpSpPr/>
            <p:nvPr/>
          </p:nvGrpSpPr>
          <p:grpSpPr>
            <a:xfrm>
              <a:off x="526806" y="1420439"/>
              <a:ext cx="3574667" cy="1272747"/>
              <a:chOff x="520944" y="1961676"/>
              <a:chExt cx="3574667" cy="1272747"/>
            </a:xfrm>
          </p:grpSpPr>
          <p:sp>
            <p:nvSpPr>
              <p:cNvPr id="5" name="TextBox 4">
                <a:extLst>
                  <a:ext uri="{FF2B5EF4-FFF2-40B4-BE49-F238E27FC236}">
                    <a16:creationId xmlns:a16="http://schemas.microsoft.com/office/drawing/2014/main" id="{0BAC3591-0115-483D-8206-178C08121BC7}"/>
                  </a:ext>
                </a:extLst>
              </p:cNvPr>
              <p:cNvSpPr txBox="1"/>
              <p:nvPr/>
            </p:nvSpPr>
            <p:spPr>
              <a:xfrm>
                <a:off x="520944" y="1961676"/>
                <a:ext cx="31998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189"/>
                <a:r>
                  <a:rPr lang="en-US" sz="1400" b="1">
                    <a:solidFill>
                      <a:schemeClr val="accent3"/>
                    </a:solidFill>
                    <a:ea typeface="+mn-lt"/>
                    <a:cs typeface="+mn-lt"/>
                  </a:rPr>
                  <a:t>Cloud Workload Protection</a:t>
                </a:r>
              </a:p>
              <a:p>
                <a:pPr algn="ctr" defTabSz="457189"/>
                <a:endParaRPr lang="en-US" sz="1400" b="1">
                  <a:solidFill>
                    <a:schemeClr val="accent3"/>
                  </a:solidFill>
                  <a:cs typeface="Arial"/>
                </a:endParaRPr>
              </a:p>
            </p:txBody>
          </p:sp>
          <p:sp>
            <p:nvSpPr>
              <p:cNvPr id="6" name="TextBox 5">
                <a:extLst>
                  <a:ext uri="{FF2B5EF4-FFF2-40B4-BE49-F238E27FC236}">
                    <a16:creationId xmlns:a16="http://schemas.microsoft.com/office/drawing/2014/main" id="{6E8FEC89-26CE-47FF-A1D6-10FCA6ACA12B}"/>
                  </a:ext>
                </a:extLst>
              </p:cNvPr>
              <p:cNvSpPr txBox="1"/>
              <p:nvPr/>
            </p:nvSpPr>
            <p:spPr>
              <a:xfrm>
                <a:off x="587814" y="2966657"/>
                <a:ext cx="3507797" cy="267766"/>
              </a:xfrm>
              <a:prstGeom prst="rect">
                <a:avLst/>
              </a:prstGeom>
              <a:solidFill>
                <a:schemeClr val="accent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189">
                  <a:lnSpc>
                    <a:spcPct val="95000"/>
                  </a:lnSpc>
                  <a:spcAft>
                    <a:spcPts val="600"/>
                  </a:spcAft>
                </a:pPr>
                <a:r>
                  <a:rPr lang="en-US" sz="1200">
                    <a:solidFill>
                      <a:schemeClr val="bg1"/>
                    </a:solidFill>
                    <a:cs typeface="Arial"/>
                  </a:rPr>
                  <a:t>Strengthens Security Posture</a:t>
                </a:r>
              </a:p>
            </p:txBody>
          </p:sp>
          <p:sp>
            <p:nvSpPr>
              <p:cNvPr id="7" name="TextBox 6">
                <a:extLst>
                  <a:ext uri="{FF2B5EF4-FFF2-40B4-BE49-F238E27FC236}">
                    <a16:creationId xmlns:a16="http://schemas.microsoft.com/office/drawing/2014/main" id="{661062F6-3989-4A09-86D3-F0B9B5A86A13}"/>
                  </a:ext>
                </a:extLst>
              </p:cNvPr>
              <p:cNvSpPr txBox="1"/>
              <p:nvPr/>
            </p:nvSpPr>
            <p:spPr>
              <a:xfrm>
                <a:off x="529454" y="2294588"/>
                <a:ext cx="3493994" cy="547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050"/>
                  <a:t>Consolidated multi-cloud visibility into risk posture to identify and protect against threats.</a:t>
                </a:r>
              </a:p>
            </p:txBody>
          </p:sp>
        </p:grpSp>
        <p:cxnSp>
          <p:nvCxnSpPr>
            <p:cNvPr id="4" name="Straight Connector 3">
              <a:extLst>
                <a:ext uri="{FF2B5EF4-FFF2-40B4-BE49-F238E27FC236}">
                  <a16:creationId xmlns:a16="http://schemas.microsoft.com/office/drawing/2014/main" id="{5E860450-6F05-4E9D-9B12-D710042E763A}"/>
                </a:ext>
              </a:extLst>
            </p:cNvPr>
            <p:cNvCxnSpPr/>
            <p:nvPr/>
          </p:nvCxnSpPr>
          <p:spPr>
            <a:xfrm>
              <a:off x="535316" y="1723679"/>
              <a:ext cx="356616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9" name="Content Placeholder 1026">
            <a:extLst>
              <a:ext uri="{FF2B5EF4-FFF2-40B4-BE49-F238E27FC236}">
                <a16:creationId xmlns:a16="http://schemas.microsoft.com/office/drawing/2014/main" id="{412BB34C-FB91-43A9-A072-3C268B535757}"/>
              </a:ext>
            </a:extLst>
          </p:cNvPr>
          <p:cNvSpPr txBox="1">
            <a:spLocks/>
          </p:cNvSpPr>
          <p:nvPr/>
        </p:nvSpPr>
        <p:spPr>
          <a:xfrm>
            <a:off x="7742624" y="3595914"/>
            <a:ext cx="3507797" cy="24773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100">
                <a:solidFill>
                  <a:srgbClr val="0070C0"/>
                </a:solidFill>
              </a:rPr>
              <a:t>Secures multi-cloud workloads:</a:t>
            </a:r>
          </a:p>
          <a:p>
            <a:pPr>
              <a:lnSpc>
                <a:spcPct val="130000"/>
              </a:lnSpc>
            </a:pPr>
            <a:r>
              <a:rPr lang="en-US" sz="1100"/>
              <a:t>Discovery and management for cloud workloads, resources and relationships</a:t>
            </a:r>
          </a:p>
          <a:p>
            <a:pPr>
              <a:lnSpc>
                <a:spcPct val="130000"/>
              </a:lnSpc>
            </a:pPr>
            <a:r>
              <a:rPr lang="en-US" sz="1100"/>
              <a:t>Container Security</a:t>
            </a:r>
          </a:p>
          <a:p>
            <a:pPr>
              <a:lnSpc>
                <a:spcPct val="130000"/>
              </a:lnSpc>
            </a:pPr>
            <a:r>
              <a:rPr lang="en-US" sz="1100"/>
              <a:t>Storage Security – Detects unencrypted storage,  malware, and sensitive data</a:t>
            </a:r>
          </a:p>
          <a:p>
            <a:pPr>
              <a:lnSpc>
                <a:spcPct val="130000"/>
              </a:lnSpc>
            </a:pPr>
            <a:r>
              <a:rPr lang="en-US" sz="1100"/>
              <a:t>User and Event Behavior Analytics (UEBA)</a:t>
            </a:r>
          </a:p>
          <a:p>
            <a:pPr>
              <a:lnSpc>
                <a:spcPct val="130000"/>
              </a:lnSpc>
            </a:pPr>
            <a:r>
              <a:rPr lang="en-US" sz="1100"/>
              <a:t>Compliance Reporting</a:t>
            </a:r>
          </a:p>
        </p:txBody>
      </p:sp>
      <p:cxnSp>
        <p:nvCxnSpPr>
          <p:cNvPr id="10" name="Straight Connector 9">
            <a:extLst>
              <a:ext uri="{FF2B5EF4-FFF2-40B4-BE49-F238E27FC236}">
                <a16:creationId xmlns:a16="http://schemas.microsoft.com/office/drawing/2014/main" id="{6A1CB97B-FD70-4852-9CFA-BB76AE24BA61}"/>
              </a:ext>
            </a:extLst>
          </p:cNvPr>
          <p:cNvCxnSpPr>
            <a:cxnSpLocks/>
          </p:cNvCxnSpPr>
          <p:nvPr/>
        </p:nvCxnSpPr>
        <p:spPr>
          <a:xfrm rot="5400000">
            <a:off x="5011197" y="3512795"/>
            <a:ext cx="466344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17848E56-EEDD-4CF7-BF09-C205DDFFDAA8}"/>
              </a:ext>
            </a:extLst>
          </p:cNvPr>
          <p:cNvSpPr>
            <a:spLocks noGrp="1"/>
          </p:cNvSpPr>
          <p:nvPr>
            <p:ph type="title"/>
          </p:nvPr>
        </p:nvSpPr>
        <p:spPr>
          <a:xfrm>
            <a:off x="269985" y="176071"/>
            <a:ext cx="11322569" cy="726454"/>
          </a:xfrm>
        </p:spPr>
        <p:txBody>
          <a:bodyPr/>
          <a:lstStyle/>
          <a:p>
            <a:r>
              <a:rPr lang="en-US" sz="3200"/>
              <a:t>Cloud Infrastructure Visibility and Control </a:t>
            </a:r>
            <a:endParaRPr lang="en-US"/>
          </a:p>
        </p:txBody>
      </p:sp>
      <p:sp>
        <p:nvSpPr>
          <p:cNvPr id="95" name="Rectangle 94">
            <a:extLst>
              <a:ext uri="{FF2B5EF4-FFF2-40B4-BE49-F238E27FC236}">
                <a16:creationId xmlns:a16="http://schemas.microsoft.com/office/drawing/2014/main" id="{62EFB5DD-E806-944E-B32B-F080FB9817EA}"/>
              </a:ext>
            </a:extLst>
          </p:cNvPr>
          <p:cNvSpPr/>
          <p:nvPr/>
        </p:nvSpPr>
        <p:spPr>
          <a:xfrm>
            <a:off x="3152627" y="3672690"/>
            <a:ext cx="2438672" cy="1299444"/>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cxnSp>
        <p:nvCxnSpPr>
          <p:cNvPr id="106" name="Straight Connector 105">
            <a:extLst>
              <a:ext uri="{FF2B5EF4-FFF2-40B4-BE49-F238E27FC236}">
                <a16:creationId xmlns:a16="http://schemas.microsoft.com/office/drawing/2014/main" id="{764FFCE3-3187-C64E-AD03-92C4E6E5DC58}"/>
              </a:ext>
            </a:extLst>
          </p:cNvPr>
          <p:cNvCxnSpPr>
            <a:cxnSpLocks/>
          </p:cNvCxnSpPr>
          <p:nvPr/>
        </p:nvCxnSpPr>
        <p:spPr>
          <a:xfrm>
            <a:off x="2700826" y="3127807"/>
            <a:ext cx="153662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7" name="Graphic 16">
            <a:extLst>
              <a:ext uri="{FF2B5EF4-FFF2-40B4-BE49-F238E27FC236}">
                <a16:creationId xmlns:a16="http://schemas.microsoft.com/office/drawing/2014/main" id="{C664CEA6-414E-6B42-8ACA-782765804FDE}"/>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29993" y="3253031"/>
            <a:ext cx="457200" cy="457200"/>
          </a:xfrm>
          <a:prstGeom prst="rect">
            <a:avLst/>
          </a:prstGeom>
        </p:spPr>
      </p:pic>
      <p:sp>
        <p:nvSpPr>
          <p:cNvPr id="119" name="TextBox 18">
            <a:extLst>
              <a:ext uri="{FF2B5EF4-FFF2-40B4-BE49-F238E27FC236}">
                <a16:creationId xmlns:a16="http://schemas.microsoft.com/office/drawing/2014/main" id="{14F8A043-D06E-A94A-9AE7-E2A6BD13F08C}"/>
              </a:ext>
            </a:extLst>
          </p:cNvPr>
          <p:cNvSpPr txBox="1">
            <a:spLocks noChangeArrowheads="1"/>
          </p:cNvSpPr>
          <p:nvPr/>
        </p:nvSpPr>
        <p:spPr bwMode="auto">
          <a:xfrm>
            <a:off x="3323491" y="4182966"/>
            <a:ext cx="1047055" cy="230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700" b="1">
                <a:solidFill>
                  <a:prstClr val="black"/>
                </a:solidFill>
                <a:cs typeface="Helvetica 55 Roman" charset="0"/>
              </a:rPr>
              <a:t>Cloud Network 1</a:t>
            </a:r>
          </a:p>
        </p:txBody>
      </p:sp>
      <p:sp>
        <p:nvSpPr>
          <p:cNvPr id="120" name="TextBox 18">
            <a:extLst>
              <a:ext uri="{FF2B5EF4-FFF2-40B4-BE49-F238E27FC236}">
                <a16:creationId xmlns:a16="http://schemas.microsoft.com/office/drawing/2014/main" id="{9C525F89-36A9-5B46-B5E5-C4C98793F827}"/>
              </a:ext>
            </a:extLst>
          </p:cNvPr>
          <p:cNvSpPr txBox="1">
            <a:spLocks noChangeArrowheads="1"/>
          </p:cNvSpPr>
          <p:nvPr/>
        </p:nvSpPr>
        <p:spPr bwMode="auto">
          <a:xfrm>
            <a:off x="4387414" y="4182282"/>
            <a:ext cx="1047055" cy="230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700" b="1">
                <a:solidFill>
                  <a:prstClr val="black"/>
                </a:solidFill>
                <a:cs typeface="Helvetica 55 Roman" charset="0"/>
              </a:rPr>
              <a:t>Cloud Network 2</a:t>
            </a:r>
          </a:p>
        </p:txBody>
      </p:sp>
      <p:sp>
        <p:nvSpPr>
          <p:cNvPr id="121" name="TextBox 120">
            <a:extLst>
              <a:ext uri="{FF2B5EF4-FFF2-40B4-BE49-F238E27FC236}">
                <a16:creationId xmlns:a16="http://schemas.microsoft.com/office/drawing/2014/main" id="{6012EA09-5CF4-8744-814D-96B66D998ABC}"/>
              </a:ext>
            </a:extLst>
          </p:cNvPr>
          <p:cNvSpPr txBox="1">
            <a:spLocks noChangeArrowheads="1"/>
          </p:cNvSpPr>
          <p:nvPr/>
        </p:nvSpPr>
        <p:spPr bwMode="auto">
          <a:xfrm>
            <a:off x="4433313" y="4592599"/>
            <a:ext cx="569086" cy="246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800">
                <a:solidFill>
                  <a:prstClr val="black"/>
                </a:solidFill>
                <a:cs typeface="Helvetica 55 Roman" charset="0"/>
              </a:rPr>
              <a:t>VM</a:t>
            </a:r>
          </a:p>
        </p:txBody>
      </p:sp>
      <p:pic>
        <p:nvPicPr>
          <p:cNvPr id="122" name="Graphic 121">
            <a:extLst>
              <a:ext uri="{FF2B5EF4-FFF2-40B4-BE49-F238E27FC236}">
                <a16:creationId xmlns:a16="http://schemas.microsoft.com/office/drawing/2014/main" id="{C8BB9655-B7B7-A947-AA70-D807CB50ACA5}"/>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39883" y="4351582"/>
            <a:ext cx="341301" cy="341301"/>
          </a:xfrm>
          <a:prstGeom prst="rect">
            <a:avLst/>
          </a:prstGeom>
        </p:spPr>
      </p:pic>
      <p:sp>
        <p:nvSpPr>
          <p:cNvPr id="123" name="TextBox 120">
            <a:extLst>
              <a:ext uri="{FF2B5EF4-FFF2-40B4-BE49-F238E27FC236}">
                <a16:creationId xmlns:a16="http://schemas.microsoft.com/office/drawing/2014/main" id="{72D342F5-4B63-B24E-BBCB-BCCE97E5345C}"/>
              </a:ext>
            </a:extLst>
          </p:cNvPr>
          <p:cNvSpPr txBox="1">
            <a:spLocks noChangeArrowheads="1"/>
          </p:cNvSpPr>
          <p:nvPr/>
        </p:nvSpPr>
        <p:spPr bwMode="auto">
          <a:xfrm>
            <a:off x="4812178" y="4592599"/>
            <a:ext cx="569086" cy="246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800">
                <a:solidFill>
                  <a:prstClr val="black"/>
                </a:solidFill>
                <a:cs typeface="Helvetica 55 Roman" charset="0"/>
              </a:rPr>
              <a:t>VM</a:t>
            </a:r>
          </a:p>
        </p:txBody>
      </p:sp>
      <p:pic>
        <p:nvPicPr>
          <p:cNvPr id="124" name="Graphic 123">
            <a:extLst>
              <a:ext uri="{FF2B5EF4-FFF2-40B4-BE49-F238E27FC236}">
                <a16:creationId xmlns:a16="http://schemas.microsoft.com/office/drawing/2014/main" id="{229A4FB0-358F-594A-AD93-3583EDB560A9}"/>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18748" y="4351582"/>
            <a:ext cx="341301" cy="341301"/>
          </a:xfrm>
          <a:prstGeom prst="rect">
            <a:avLst/>
          </a:prstGeom>
        </p:spPr>
      </p:pic>
      <p:pic>
        <p:nvPicPr>
          <p:cNvPr id="125" name="Graphic 8">
            <a:extLst>
              <a:ext uri="{FF2B5EF4-FFF2-40B4-BE49-F238E27FC236}">
                <a16:creationId xmlns:a16="http://schemas.microsoft.com/office/drawing/2014/main" id="{3ADE11A6-A455-474D-8B49-5B07D12B4DB9}"/>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98689" y="4746077"/>
            <a:ext cx="457200" cy="457203"/>
          </a:xfrm>
          <a:prstGeom prst="rect">
            <a:avLst/>
          </a:prstGeom>
        </p:spPr>
      </p:pic>
      <p:cxnSp>
        <p:nvCxnSpPr>
          <p:cNvPr id="126" name="Straight Connector 125">
            <a:extLst>
              <a:ext uri="{FF2B5EF4-FFF2-40B4-BE49-F238E27FC236}">
                <a16:creationId xmlns:a16="http://schemas.microsoft.com/office/drawing/2014/main" id="{DC3C34A7-7A92-D54C-A317-3CB12BDE1DDA}"/>
              </a:ext>
            </a:extLst>
          </p:cNvPr>
          <p:cNvCxnSpPr>
            <a:cxnSpLocks/>
          </p:cNvCxnSpPr>
          <p:nvPr/>
        </p:nvCxnSpPr>
        <p:spPr>
          <a:xfrm>
            <a:off x="4435227" y="3354027"/>
            <a:ext cx="0" cy="274320"/>
          </a:xfrm>
          <a:prstGeom prst="line">
            <a:avLst/>
          </a:prstGeom>
          <a:noFill/>
          <a:ln w="12700" cap="flat" cmpd="sng" algn="ctr">
            <a:solidFill>
              <a:srgbClr val="A5A5A5"/>
            </a:solidFill>
            <a:prstDash val="sysDash"/>
            <a:miter lim="800000"/>
            <a:headEnd type="none"/>
            <a:tailEnd type="none"/>
          </a:ln>
          <a:effectLst/>
        </p:spPr>
      </p:cxnSp>
      <p:sp>
        <p:nvSpPr>
          <p:cNvPr id="127" name="TextBox 126">
            <a:extLst>
              <a:ext uri="{FF2B5EF4-FFF2-40B4-BE49-F238E27FC236}">
                <a16:creationId xmlns:a16="http://schemas.microsoft.com/office/drawing/2014/main" id="{8377EA8E-61BD-F54F-BEF8-E7D789953C5B}"/>
              </a:ext>
            </a:extLst>
          </p:cNvPr>
          <p:cNvSpPr txBox="1"/>
          <p:nvPr/>
        </p:nvSpPr>
        <p:spPr>
          <a:xfrm>
            <a:off x="3839968" y="2681534"/>
            <a:ext cx="1177965" cy="246221"/>
          </a:xfrm>
          <a:prstGeom prst="rect">
            <a:avLst/>
          </a:prstGeom>
          <a:noFill/>
        </p:spPr>
        <p:txBody>
          <a:bodyPr wrap="square" rtlCol="0">
            <a:spAutoFit/>
          </a:bodyPr>
          <a:lstStyle/>
          <a:p>
            <a:pPr algn="ctr"/>
            <a:r>
              <a:rPr lang="en-US" sz="1000">
                <a:solidFill>
                  <a:prstClr val="black"/>
                </a:solidFill>
                <a:latin typeface="Inter" panose="020B0502030000000004" pitchFamily="34" charset="0"/>
                <a:ea typeface="Inter" panose="020B0502030000000004" pitchFamily="34" charset="0"/>
                <a:cs typeface="Inter" panose="020B0502030000000004" pitchFamily="34" charset="0"/>
              </a:rPr>
              <a:t>FortiCWP</a:t>
            </a:r>
          </a:p>
        </p:txBody>
      </p:sp>
      <p:sp>
        <p:nvSpPr>
          <p:cNvPr id="128" name="TextBox 127">
            <a:extLst>
              <a:ext uri="{FF2B5EF4-FFF2-40B4-BE49-F238E27FC236}">
                <a16:creationId xmlns:a16="http://schemas.microsoft.com/office/drawing/2014/main" id="{86FCA7F9-8D6C-504F-8B07-BEDAA26A81B3}"/>
              </a:ext>
            </a:extLst>
          </p:cNvPr>
          <p:cNvSpPr txBox="1"/>
          <p:nvPr/>
        </p:nvSpPr>
        <p:spPr>
          <a:xfrm>
            <a:off x="4891345" y="3375771"/>
            <a:ext cx="1969704" cy="230832"/>
          </a:xfrm>
          <a:prstGeom prst="rect">
            <a:avLst/>
          </a:prstGeom>
          <a:noFill/>
        </p:spPr>
        <p:txBody>
          <a:bodyPr wrap="square" rtlCol="0">
            <a:spAutoFit/>
          </a:bodyPr>
          <a:lstStyle/>
          <a:p>
            <a:pPr algn="ctr"/>
            <a:r>
              <a:rPr lang="en-US" sz="900">
                <a:solidFill>
                  <a:prstClr val="black"/>
                </a:solidFill>
                <a:latin typeface="Inter" panose="020B0502030000000004" pitchFamily="34" charset="0"/>
                <a:ea typeface="Inter" panose="020B0502030000000004" pitchFamily="34" charset="0"/>
                <a:cs typeface="Inter" panose="020B0502030000000004" pitchFamily="34" charset="0"/>
              </a:rPr>
              <a:t>Public Cloud Management API</a:t>
            </a:r>
          </a:p>
        </p:txBody>
      </p:sp>
      <p:pic>
        <p:nvPicPr>
          <p:cNvPr id="129" name="Graphic 128">
            <a:extLst>
              <a:ext uri="{FF2B5EF4-FFF2-40B4-BE49-F238E27FC236}">
                <a16:creationId xmlns:a16="http://schemas.microsoft.com/office/drawing/2014/main" id="{A5192049-1CF5-C144-962A-38576F1B02B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9083" y="2840549"/>
            <a:ext cx="457200" cy="457200"/>
          </a:xfrm>
          <a:prstGeom prst="rect">
            <a:avLst/>
          </a:prstGeom>
        </p:spPr>
      </p:pic>
      <p:pic>
        <p:nvPicPr>
          <p:cNvPr id="130" name="Picture 129" descr="aws-logo.emf">
            <a:extLst>
              <a:ext uri="{FF2B5EF4-FFF2-40B4-BE49-F238E27FC236}">
                <a16:creationId xmlns:a16="http://schemas.microsoft.com/office/drawing/2014/main" id="{BF2D7BB4-91B7-0445-8802-A6363E15BAA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381498" y="3773273"/>
            <a:ext cx="458470" cy="274320"/>
          </a:xfrm>
          <a:prstGeom prst="rect">
            <a:avLst/>
          </a:prstGeom>
        </p:spPr>
      </p:pic>
      <p:pic>
        <p:nvPicPr>
          <p:cNvPr id="131" name="Picture 130" descr="google-cloud-logo.emf">
            <a:extLst>
              <a:ext uri="{FF2B5EF4-FFF2-40B4-BE49-F238E27FC236}">
                <a16:creationId xmlns:a16="http://schemas.microsoft.com/office/drawing/2014/main" id="{1BF22AC3-2806-5549-9FF6-0BF096BCB1FD}"/>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271437" y="3748170"/>
            <a:ext cx="340251" cy="274320"/>
          </a:xfrm>
          <a:prstGeom prst="rect">
            <a:avLst/>
          </a:prstGeom>
        </p:spPr>
      </p:pic>
      <p:pic>
        <p:nvPicPr>
          <p:cNvPr id="132" name="Picture 131" descr="azure-logo.emf">
            <a:extLst>
              <a:ext uri="{FF2B5EF4-FFF2-40B4-BE49-F238E27FC236}">
                <a16:creationId xmlns:a16="http://schemas.microsoft.com/office/drawing/2014/main" id="{CCA14F96-8A10-F046-84ED-F62FF115F2BC}"/>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992990" y="3725812"/>
            <a:ext cx="350583" cy="274320"/>
          </a:xfrm>
          <a:prstGeom prst="rect">
            <a:avLst/>
          </a:prstGeom>
        </p:spPr>
      </p:pic>
      <p:grpSp>
        <p:nvGrpSpPr>
          <p:cNvPr id="133" name="Group 132">
            <a:extLst>
              <a:ext uri="{FF2B5EF4-FFF2-40B4-BE49-F238E27FC236}">
                <a16:creationId xmlns:a16="http://schemas.microsoft.com/office/drawing/2014/main" id="{E05035D5-00B1-054E-82F0-703AE46C7C87}"/>
              </a:ext>
            </a:extLst>
          </p:cNvPr>
          <p:cNvGrpSpPr/>
          <p:nvPr/>
        </p:nvGrpSpPr>
        <p:grpSpPr>
          <a:xfrm>
            <a:off x="767148" y="2536909"/>
            <a:ext cx="2167506" cy="1785503"/>
            <a:chOff x="2981144" y="1321007"/>
            <a:chExt cx="2167506" cy="1785503"/>
          </a:xfrm>
        </p:grpSpPr>
        <p:sp>
          <p:nvSpPr>
            <p:cNvPr id="134" name="Rectangle 133">
              <a:extLst>
                <a:ext uri="{FF2B5EF4-FFF2-40B4-BE49-F238E27FC236}">
                  <a16:creationId xmlns:a16="http://schemas.microsoft.com/office/drawing/2014/main" id="{65C1443C-0EAA-5541-B8E8-81B343979087}"/>
                </a:ext>
              </a:extLst>
            </p:cNvPr>
            <p:cNvSpPr/>
            <p:nvPr/>
          </p:nvSpPr>
          <p:spPr>
            <a:xfrm>
              <a:off x="2981144" y="1321007"/>
              <a:ext cx="2167506" cy="1785503"/>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35" name="Graphic 7">
              <a:extLst>
                <a:ext uri="{FF2B5EF4-FFF2-40B4-BE49-F238E27FC236}">
                  <a16:creationId xmlns:a16="http://schemas.microsoft.com/office/drawing/2014/main" id="{17CF2BAF-8252-894E-961B-F9A8B39FBDE3}"/>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58441" y="1405459"/>
              <a:ext cx="457200" cy="457200"/>
            </a:xfrm>
            <a:prstGeom prst="rect">
              <a:avLst/>
            </a:prstGeom>
          </p:spPr>
        </p:pic>
        <p:pic>
          <p:nvPicPr>
            <p:cNvPr id="136" name="Graphic 8">
              <a:extLst>
                <a:ext uri="{FF2B5EF4-FFF2-40B4-BE49-F238E27FC236}">
                  <a16:creationId xmlns:a16="http://schemas.microsoft.com/office/drawing/2014/main" id="{73D48B48-3B24-CE46-ACDD-355481BDE5BD}"/>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462275" y="1408858"/>
              <a:ext cx="457200" cy="457200"/>
            </a:xfrm>
            <a:prstGeom prst="rect">
              <a:avLst/>
            </a:prstGeom>
          </p:spPr>
        </p:pic>
        <p:pic>
          <p:nvPicPr>
            <p:cNvPr id="137" name="Picture 26">
              <a:extLst>
                <a:ext uri="{FF2B5EF4-FFF2-40B4-BE49-F238E27FC236}">
                  <a16:creationId xmlns:a16="http://schemas.microsoft.com/office/drawing/2014/main" id="{34D4AAC9-7BE8-DF41-B33F-B043185F8C98}"/>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3837967" y="2246704"/>
              <a:ext cx="457200" cy="457200"/>
            </a:xfrm>
            <a:prstGeom prst="rect">
              <a:avLst/>
            </a:prstGeom>
          </p:spPr>
        </p:pic>
        <p:pic>
          <p:nvPicPr>
            <p:cNvPr id="138" name="Graphic 10">
              <a:extLst>
                <a:ext uri="{FF2B5EF4-FFF2-40B4-BE49-F238E27FC236}">
                  <a16:creationId xmlns:a16="http://schemas.microsoft.com/office/drawing/2014/main" id="{DD7BEF43-5EEA-4241-92F6-7169D66E01D4}"/>
                </a:ext>
              </a:extLst>
            </p:cNvPr>
            <p:cNvPicPr>
              <a:picLocks noChangeAspect="1"/>
            </p:cNvPicPr>
            <p:nvPr/>
          </p:nvPicPr>
          <p:blipFill>
            <a:blip r:embed="rId18" cstate="screen">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184167" y="1413505"/>
              <a:ext cx="457200" cy="457200"/>
            </a:xfrm>
            <a:prstGeom prst="rect">
              <a:avLst/>
            </a:prstGeom>
          </p:spPr>
        </p:pic>
        <p:pic>
          <p:nvPicPr>
            <p:cNvPr id="139" name="Picture 84">
              <a:extLst>
                <a:ext uri="{FF2B5EF4-FFF2-40B4-BE49-F238E27FC236}">
                  <a16:creationId xmlns:a16="http://schemas.microsoft.com/office/drawing/2014/main" id="{3C17A782-A0BB-DB4D-9121-CCBD62A42A91}"/>
                </a:ext>
              </a:extLst>
            </p:cNvPr>
            <p:cNvPicPr>
              <a:picLocks noChangeAspect="1"/>
            </p:cNvPicPr>
            <p:nvPr/>
          </p:nvPicPr>
          <p:blipFill>
            <a:blip r:embed="rId20" cstate="screen">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bwMode="auto">
            <a:xfrm>
              <a:off x="3187520" y="2237295"/>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 name="TextBox 139">
              <a:extLst>
                <a:ext uri="{FF2B5EF4-FFF2-40B4-BE49-F238E27FC236}">
                  <a16:creationId xmlns:a16="http://schemas.microsoft.com/office/drawing/2014/main" id="{8727096A-C50C-4546-B426-364F40329FC1}"/>
                </a:ext>
              </a:extLst>
            </p:cNvPr>
            <p:cNvSpPr txBox="1"/>
            <p:nvPr/>
          </p:nvSpPr>
          <p:spPr>
            <a:xfrm>
              <a:off x="3677985" y="1862565"/>
              <a:ext cx="795816" cy="313932"/>
            </a:xfrm>
            <a:prstGeom prst="rect">
              <a:avLst/>
            </a:prstGeom>
            <a:noFill/>
          </p:spPr>
          <p:txBody>
            <a:bodyPr wrap="square" rtlCol="0">
              <a:spAutoFit/>
            </a:bodyPr>
            <a:lstStyle/>
            <a:p>
              <a:pPr algn="ctr" defTabSz="457189">
                <a:lnSpc>
                  <a:spcPct val="90000"/>
                </a:lnSpc>
                <a:spcBef>
                  <a:spcPts val="300"/>
                </a:spcBef>
              </a:pPr>
              <a:r>
                <a:rPr lang="en-US" sz="800">
                  <a:cs typeface="Arial" panose="020B0604020202020204" pitchFamily="34" charset="0"/>
                </a:rPr>
                <a:t>Data loss prevention</a:t>
              </a:r>
            </a:p>
          </p:txBody>
        </p:sp>
        <p:sp>
          <p:nvSpPr>
            <p:cNvPr id="142" name="TextBox 141">
              <a:extLst>
                <a:ext uri="{FF2B5EF4-FFF2-40B4-BE49-F238E27FC236}">
                  <a16:creationId xmlns:a16="http://schemas.microsoft.com/office/drawing/2014/main" id="{216C0257-0B06-3845-88D3-E03E1AA815FE}"/>
                </a:ext>
              </a:extLst>
            </p:cNvPr>
            <p:cNvSpPr txBox="1"/>
            <p:nvPr/>
          </p:nvSpPr>
          <p:spPr>
            <a:xfrm>
              <a:off x="4307279" y="1911905"/>
              <a:ext cx="778024" cy="203133"/>
            </a:xfrm>
            <a:prstGeom prst="rect">
              <a:avLst/>
            </a:prstGeom>
            <a:noFill/>
          </p:spPr>
          <p:txBody>
            <a:bodyPr wrap="square" rtlCol="0">
              <a:spAutoFit/>
            </a:bodyPr>
            <a:lstStyle/>
            <a:p>
              <a:pPr algn="ctr" defTabSz="457189">
                <a:lnSpc>
                  <a:spcPct val="90000"/>
                </a:lnSpc>
                <a:spcBef>
                  <a:spcPts val="300"/>
                </a:spcBef>
              </a:pPr>
              <a:r>
                <a:rPr lang="en-US" sz="800">
                  <a:cs typeface="Arial" panose="020B0604020202020204" pitchFamily="34" charset="0"/>
                </a:rPr>
                <a:t>Compliance</a:t>
              </a:r>
            </a:p>
          </p:txBody>
        </p:sp>
        <p:sp>
          <p:nvSpPr>
            <p:cNvPr id="143" name="TextBox 142">
              <a:extLst>
                <a:ext uri="{FF2B5EF4-FFF2-40B4-BE49-F238E27FC236}">
                  <a16:creationId xmlns:a16="http://schemas.microsoft.com/office/drawing/2014/main" id="{5BEEBE2D-3951-F748-B195-382DDB1CDA37}"/>
                </a:ext>
              </a:extLst>
            </p:cNvPr>
            <p:cNvSpPr txBox="1"/>
            <p:nvPr/>
          </p:nvSpPr>
          <p:spPr>
            <a:xfrm>
              <a:off x="3059336" y="2680489"/>
              <a:ext cx="659027" cy="313932"/>
            </a:xfrm>
            <a:prstGeom prst="rect">
              <a:avLst/>
            </a:prstGeom>
            <a:noFill/>
          </p:spPr>
          <p:txBody>
            <a:bodyPr wrap="square" rtlCol="0">
              <a:spAutoFit/>
            </a:bodyPr>
            <a:lstStyle/>
            <a:p>
              <a:pPr algn="ctr" defTabSz="457189">
                <a:lnSpc>
                  <a:spcPct val="90000"/>
                </a:lnSpc>
                <a:spcBef>
                  <a:spcPts val="300"/>
                </a:spcBef>
              </a:pPr>
              <a:r>
                <a:rPr lang="en-US" sz="800">
                  <a:cs typeface="Arial" panose="020B0604020202020204" pitchFamily="34" charset="0"/>
                </a:rPr>
                <a:t>Anti-malware</a:t>
              </a:r>
            </a:p>
          </p:txBody>
        </p:sp>
        <p:sp>
          <p:nvSpPr>
            <p:cNvPr id="144" name="TextBox 143">
              <a:extLst>
                <a:ext uri="{FF2B5EF4-FFF2-40B4-BE49-F238E27FC236}">
                  <a16:creationId xmlns:a16="http://schemas.microsoft.com/office/drawing/2014/main" id="{567836A3-BB7B-5242-BA0B-4EF325263A38}"/>
                </a:ext>
              </a:extLst>
            </p:cNvPr>
            <p:cNvSpPr txBox="1"/>
            <p:nvPr/>
          </p:nvSpPr>
          <p:spPr>
            <a:xfrm>
              <a:off x="3730464" y="2694495"/>
              <a:ext cx="659027" cy="313932"/>
            </a:xfrm>
            <a:prstGeom prst="rect">
              <a:avLst/>
            </a:prstGeom>
            <a:noFill/>
          </p:spPr>
          <p:txBody>
            <a:bodyPr wrap="square" rtlCol="0">
              <a:spAutoFit/>
            </a:bodyPr>
            <a:lstStyle/>
            <a:p>
              <a:pPr algn="ctr" defTabSz="457189">
                <a:lnSpc>
                  <a:spcPct val="90000"/>
                </a:lnSpc>
                <a:spcBef>
                  <a:spcPts val="300"/>
                </a:spcBef>
              </a:pPr>
              <a:r>
                <a:rPr lang="en-US" sz="800">
                  <a:cs typeface="Arial" panose="020B0604020202020204" pitchFamily="34" charset="0"/>
                </a:rPr>
                <a:t>Threat detection</a:t>
              </a:r>
            </a:p>
          </p:txBody>
        </p:sp>
        <p:sp>
          <p:nvSpPr>
            <p:cNvPr id="145" name="TextBox 144">
              <a:extLst>
                <a:ext uri="{FF2B5EF4-FFF2-40B4-BE49-F238E27FC236}">
                  <a16:creationId xmlns:a16="http://schemas.microsoft.com/office/drawing/2014/main" id="{B35548C4-0EEA-BC45-BA08-577D8C00A246}"/>
                </a:ext>
              </a:extLst>
            </p:cNvPr>
            <p:cNvSpPr txBox="1"/>
            <p:nvPr/>
          </p:nvSpPr>
          <p:spPr>
            <a:xfrm>
              <a:off x="3013462" y="1866058"/>
              <a:ext cx="839820" cy="313932"/>
            </a:xfrm>
            <a:prstGeom prst="rect">
              <a:avLst/>
            </a:prstGeom>
            <a:noFill/>
          </p:spPr>
          <p:txBody>
            <a:bodyPr wrap="square" rtlCol="0">
              <a:spAutoFit/>
            </a:bodyPr>
            <a:lstStyle/>
            <a:p>
              <a:pPr algn="ctr" defTabSz="457189">
                <a:lnSpc>
                  <a:spcPct val="90000"/>
                </a:lnSpc>
                <a:spcBef>
                  <a:spcPts val="300"/>
                </a:spcBef>
              </a:pPr>
              <a:r>
                <a:rPr lang="en-US" sz="800">
                  <a:cs typeface="Arial" panose="020B0604020202020204" pitchFamily="34" charset="0"/>
                </a:rPr>
                <a:t>Consolidated visibility</a:t>
              </a:r>
            </a:p>
          </p:txBody>
        </p:sp>
        <p:pic>
          <p:nvPicPr>
            <p:cNvPr id="146" name="Graphic 25">
              <a:extLst>
                <a:ext uri="{FF2B5EF4-FFF2-40B4-BE49-F238E27FC236}">
                  <a16:creationId xmlns:a16="http://schemas.microsoft.com/office/drawing/2014/main" id="{9DF9A84F-16C7-1340-86E3-5B1E62522132}"/>
                </a:ext>
              </a:extLst>
            </p:cNvPr>
            <p:cNvPicPr>
              <a:picLocks noChangeAspect="1"/>
            </p:cNvPicPr>
            <p:nvPr/>
          </p:nvPicPr>
          <p:blipFill>
            <a:blip r:embed="rId22" cstate="screen">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467181" y="2217950"/>
              <a:ext cx="457200" cy="457200"/>
            </a:xfrm>
            <a:prstGeom prst="rect">
              <a:avLst/>
            </a:prstGeom>
          </p:spPr>
        </p:pic>
        <p:sp>
          <p:nvSpPr>
            <p:cNvPr id="148" name="TextBox 147">
              <a:extLst>
                <a:ext uri="{FF2B5EF4-FFF2-40B4-BE49-F238E27FC236}">
                  <a16:creationId xmlns:a16="http://schemas.microsoft.com/office/drawing/2014/main" id="{A8D30172-E743-1C4A-8E54-3B1F912B9372}"/>
                </a:ext>
              </a:extLst>
            </p:cNvPr>
            <p:cNvSpPr txBox="1"/>
            <p:nvPr/>
          </p:nvSpPr>
          <p:spPr>
            <a:xfrm>
              <a:off x="4379019" y="2703904"/>
              <a:ext cx="659027" cy="313932"/>
            </a:xfrm>
            <a:prstGeom prst="rect">
              <a:avLst/>
            </a:prstGeom>
            <a:noFill/>
          </p:spPr>
          <p:txBody>
            <a:bodyPr wrap="square" rtlCol="0">
              <a:spAutoFit/>
            </a:bodyPr>
            <a:lstStyle/>
            <a:p>
              <a:pPr algn="ctr" defTabSz="457189">
                <a:lnSpc>
                  <a:spcPct val="90000"/>
                </a:lnSpc>
                <a:spcBef>
                  <a:spcPts val="300"/>
                </a:spcBef>
              </a:pPr>
              <a:r>
                <a:rPr lang="en-US" sz="800">
                  <a:cs typeface="Arial" panose="020B0604020202020204" pitchFamily="34" charset="0"/>
                </a:rPr>
                <a:t>Container security</a:t>
              </a:r>
            </a:p>
          </p:txBody>
        </p:sp>
      </p:grpSp>
      <p:sp>
        <p:nvSpPr>
          <p:cNvPr id="149" name="TextBox 120">
            <a:extLst>
              <a:ext uri="{FF2B5EF4-FFF2-40B4-BE49-F238E27FC236}">
                <a16:creationId xmlns:a16="http://schemas.microsoft.com/office/drawing/2014/main" id="{763940FE-7D27-2347-9A01-B8610ACB0851}"/>
              </a:ext>
            </a:extLst>
          </p:cNvPr>
          <p:cNvSpPr txBox="1">
            <a:spLocks noChangeArrowheads="1"/>
          </p:cNvSpPr>
          <p:nvPr/>
        </p:nvSpPr>
        <p:spPr bwMode="auto">
          <a:xfrm>
            <a:off x="3558771" y="4592599"/>
            <a:ext cx="569086" cy="246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99" tIns="60949" rIns="121899"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800">
                <a:solidFill>
                  <a:prstClr val="black"/>
                </a:solidFill>
                <a:cs typeface="Helvetica 55 Roman" charset="0"/>
              </a:rPr>
              <a:t>VM</a:t>
            </a:r>
          </a:p>
        </p:txBody>
      </p:sp>
      <p:pic>
        <p:nvPicPr>
          <p:cNvPr id="150" name="Graphic 149">
            <a:extLst>
              <a:ext uri="{FF2B5EF4-FFF2-40B4-BE49-F238E27FC236}">
                <a16:creationId xmlns:a16="http://schemas.microsoft.com/office/drawing/2014/main" id="{8F38E192-A686-1141-841B-F95763B937CB}"/>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65341" y="4351582"/>
            <a:ext cx="341301" cy="341301"/>
          </a:xfrm>
          <a:prstGeom prst="rect">
            <a:avLst/>
          </a:prstGeom>
        </p:spPr>
      </p:pic>
      <p:sp>
        <p:nvSpPr>
          <p:cNvPr id="151" name="Rectangle 150">
            <a:extLst>
              <a:ext uri="{FF2B5EF4-FFF2-40B4-BE49-F238E27FC236}">
                <a16:creationId xmlns:a16="http://schemas.microsoft.com/office/drawing/2014/main" id="{F484495A-9B67-BD4E-BDA1-ED1E8785C9A3}"/>
              </a:ext>
            </a:extLst>
          </p:cNvPr>
          <p:cNvSpPr/>
          <p:nvPr/>
        </p:nvSpPr>
        <p:spPr>
          <a:xfrm>
            <a:off x="3395069" y="4182966"/>
            <a:ext cx="898413" cy="636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52" name="Rectangle 151">
            <a:extLst>
              <a:ext uri="{FF2B5EF4-FFF2-40B4-BE49-F238E27FC236}">
                <a16:creationId xmlns:a16="http://schemas.microsoft.com/office/drawing/2014/main" id="{E92B60DA-A5ED-CC49-B87D-E47062E19154}"/>
              </a:ext>
            </a:extLst>
          </p:cNvPr>
          <p:cNvSpPr/>
          <p:nvPr/>
        </p:nvSpPr>
        <p:spPr>
          <a:xfrm>
            <a:off x="4461392" y="4181422"/>
            <a:ext cx="898413" cy="636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53" name="TextBox 152">
            <a:extLst>
              <a:ext uri="{FF2B5EF4-FFF2-40B4-BE49-F238E27FC236}">
                <a16:creationId xmlns:a16="http://schemas.microsoft.com/office/drawing/2014/main" id="{ADED0FDC-624A-DB4F-9E70-738A115513A8}"/>
              </a:ext>
            </a:extLst>
          </p:cNvPr>
          <p:cNvSpPr txBox="1"/>
          <p:nvPr/>
        </p:nvSpPr>
        <p:spPr>
          <a:xfrm>
            <a:off x="3476540" y="4961819"/>
            <a:ext cx="1969704" cy="215444"/>
          </a:xfrm>
          <a:prstGeom prst="rect">
            <a:avLst/>
          </a:prstGeom>
          <a:noFill/>
        </p:spPr>
        <p:txBody>
          <a:bodyPr wrap="square" rtlCol="0">
            <a:spAutoFit/>
          </a:bodyPr>
          <a:lstStyle/>
          <a:p>
            <a:pPr algn="ctr"/>
            <a:r>
              <a:rPr lang="en-US" sz="800" b="1">
                <a:solidFill>
                  <a:prstClr val="black"/>
                </a:solidFill>
                <a:latin typeface="Inter" panose="020B0502030000000004" pitchFamily="34" charset="0"/>
                <a:ea typeface="Inter" panose="020B0502030000000004" pitchFamily="34" charset="0"/>
                <a:cs typeface="Inter" panose="020B0502030000000004" pitchFamily="34" charset="0"/>
              </a:rPr>
              <a:t>Public-Cloud-Based Infrastructure</a:t>
            </a:r>
          </a:p>
        </p:txBody>
      </p:sp>
      <p:pic>
        <p:nvPicPr>
          <p:cNvPr id="48" name="Picture 92">
            <a:extLst>
              <a:ext uri="{FF2B5EF4-FFF2-40B4-BE49-F238E27FC236}">
                <a16:creationId xmlns:a16="http://schemas.microsoft.com/office/drawing/2014/main" id="{CEEC8607-C5E0-4749-A067-865FE4CAA20B}"/>
              </a:ext>
            </a:extLst>
          </p:cNvPr>
          <p:cNvPicPr>
            <a:picLocks noChangeAspect="1"/>
          </p:cNvPicPr>
          <p:nvPr/>
        </p:nvPicPr>
        <p:blipFill>
          <a:blip r:embed="rId24">
            <a:alphaModFix/>
            <a:lum bright="-40000" contrast="40000"/>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5852498" y="2611210"/>
            <a:ext cx="655854" cy="728171"/>
          </a:xfrm>
          <a:prstGeom prst="rect">
            <a:avLst/>
          </a:prstGeom>
        </p:spPr>
      </p:pic>
      <p:cxnSp>
        <p:nvCxnSpPr>
          <p:cNvPr id="49" name="Straight Connector 48">
            <a:extLst>
              <a:ext uri="{FF2B5EF4-FFF2-40B4-BE49-F238E27FC236}">
                <a16:creationId xmlns:a16="http://schemas.microsoft.com/office/drawing/2014/main" id="{94E4CD30-922B-8343-86DE-C9AE4C699022}"/>
              </a:ext>
            </a:extLst>
          </p:cNvPr>
          <p:cNvCxnSpPr>
            <a:cxnSpLocks/>
          </p:cNvCxnSpPr>
          <p:nvPr/>
        </p:nvCxnSpPr>
        <p:spPr>
          <a:xfrm>
            <a:off x="4612954" y="3127807"/>
            <a:ext cx="1318315" cy="0"/>
          </a:xfrm>
          <a:prstGeom prst="line">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D936C9D-C496-934F-8282-B0EB2CD5912A}"/>
              </a:ext>
            </a:extLst>
          </p:cNvPr>
          <p:cNvSpPr txBox="1"/>
          <p:nvPr/>
        </p:nvSpPr>
        <p:spPr>
          <a:xfrm>
            <a:off x="5594368" y="2278422"/>
            <a:ext cx="1177965" cy="400110"/>
          </a:xfrm>
          <a:prstGeom prst="rect">
            <a:avLst/>
          </a:prstGeom>
          <a:noFill/>
        </p:spPr>
        <p:txBody>
          <a:bodyPr wrap="square" rtlCol="0">
            <a:spAutoFit/>
          </a:bodyPr>
          <a:lstStyle/>
          <a:p>
            <a:pPr algn="ctr"/>
            <a:r>
              <a:rPr lang="en-US" sz="1000">
                <a:solidFill>
                  <a:prstClr val="black"/>
                </a:solidFill>
                <a:latin typeface="Inter" panose="020B0502030000000004" pitchFamily="34" charset="0"/>
                <a:ea typeface="Inter" panose="020B0502030000000004" pitchFamily="34" charset="0"/>
                <a:cs typeface="Inter" panose="020B0502030000000004" pitchFamily="34" charset="0"/>
              </a:rPr>
              <a:t>FortiGuard Services</a:t>
            </a:r>
          </a:p>
        </p:txBody>
      </p:sp>
    </p:spTree>
    <p:extLst>
      <p:ext uri="{BB962C8B-B14F-4D97-AF65-F5344CB8AC3E}">
        <p14:creationId xmlns:p14="http://schemas.microsoft.com/office/powerpoint/2010/main" val="230653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A0C44B3-61CC-4649-BE18-35BF97611415}"/>
              </a:ext>
            </a:extLst>
          </p:cNvPr>
          <p:cNvSpPr/>
          <p:nvPr/>
        </p:nvSpPr>
        <p:spPr>
          <a:xfrm>
            <a:off x="5082726" y="2545080"/>
            <a:ext cx="6781614" cy="254508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4ACF755-D2C1-4752-95C5-92AC866225C4}"/>
              </a:ext>
            </a:extLst>
          </p:cNvPr>
          <p:cNvSpPr>
            <a:spLocks noGrp="1"/>
          </p:cNvSpPr>
          <p:nvPr>
            <p:ph type="title"/>
          </p:nvPr>
        </p:nvSpPr>
        <p:spPr>
          <a:xfrm>
            <a:off x="5082726" y="2817353"/>
            <a:ext cx="6038850" cy="1428749"/>
          </a:xfrm>
        </p:spPr>
        <p:txBody>
          <a:bodyPr/>
          <a:lstStyle/>
          <a:p>
            <a:pPr algn="ctr"/>
            <a:r>
              <a:rPr lang="en-US"/>
              <a:t>Through 2025, 99% of cloud security failures will be the customer’s fault.</a:t>
            </a:r>
          </a:p>
        </p:txBody>
      </p:sp>
      <p:grpSp>
        <p:nvGrpSpPr>
          <p:cNvPr id="11" name="Group 10">
            <a:extLst>
              <a:ext uri="{FF2B5EF4-FFF2-40B4-BE49-F238E27FC236}">
                <a16:creationId xmlns:a16="http://schemas.microsoft.com/office/drawing/2014/main" id="{4CC50A13-E969-49AA-AEF1-4FD4739660AE}"/>
              </a:ext>
            </a:extLst>
          </p:cNvPr>
          <p:cNvGrpSpPr/>
          <p:nvPr/>
        </p:nvGrpSpPr>
        <p:grpSpPr>
          <a:xfrm>
            <a:off x="191407" y="2044284"/>
            <a:ext cx="5058121" cy="3372081"/>
            <a:chOff x="-380093" y="1798064"/>
            <a:chExt cx="5058121" cy="3372081"/>
          </a:xfrm>
        </p:grpSpPr>
        <p:sp>
          <p:nvSpPr>
            <p:cNvPr id="10" name="Oval 9">
              <a:extLst>
                <a:ext uri="{FF2B5EF4-FFF2-40B4-BE49-F238E27FC236}">
                  <a16:creationId xmlns:a16="http://schemas.microsoft.com/office/drawing/2014/main" id="{39AF7287-BD5C-4237-B4F9-C84C60666766}"/>
                </a:ext>
              </a:extLst>
            </p:cNvPr>
            <p:cNvSpPr/>
            <p:nvPr/>
          </p:nvSpPr>
          <p:spPr bwMode="auto">
            <a:xfrm>
              <a:off x="1247062" y="2611281"/>
              <a:ext cx="1867613" cy="1829762"/>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7" name="Chart 6">
              <a:extLst>
                <a:ext uri="{FF2B5EF4-FFF2-40B4-BE49-F238E27FC236}">
                  <a16:creationId xmlns:a16="http://schemas.microsoft.com/office/drawing/2014/main" id="{518667FD-7B12-4D66-AA28-815A95E351B3}"/>
                </a:ext>
              </a:extLst>
            </p:cNvPr>
            <p:cNvGraphicFramePr/>
            <p:nvPr/>
          </p:nvGraphicFramePr>
          <p:xfrm>
            <a:off x="-380093" y="1798064"/>
            <a:ext cx="5058121" cy="337208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6D6AED5-B6B8-4084-8F85-618BA2A48AC9}"/>
                </a:ext>
              </a:extLst>
            </p:cNvPr>
            <p:cNvSpPr txBox="1"/>
            <p:nvPr/>
          </p:nvSpPr>
          <p:spPr>
            <a:xfrm>
              <a:off x="1688051" y="3285508"/>
              <a:ext cx="949910" cy="492443"/>
            </a:xfrm>
            <a:prstGeom prst="rect">
              <a:avLst/>
            </a:prstGeom>
            <a:noFill/>
          </p:spPr>
          <p:txBody>
            <a:bodyPr wrap="square" lIns="0" tIns="0" rIns="0" bIns="0" rtlCol="0">
              <a:spAutoFit/>
            </a:bodyPr>
            <a:lstStyle/>
            <a:p>
              <a:pPr algn="ctr"/>
              <a:r>
                <a:rPr lang="en-US" sz="3200" b="1">
                  <a:solidFill>
                    <a:schemeClr val="bg1"/>
                  </a:solidFill>
                </a:rPr>
                <a:t>99%</a:t>
              </a:r>
            </a:p>
          </p:txBody>
        </p:sp>
      </p:grpSp>
      <p:sp>
        <p:nvSpPr>
          <p:cNvPr id="12" name="TextBox 11">
            <a:extLst>
              <a:ext uri="{FF2B5EF4-FFF2-40B4-BE49-F238E27FC236}">
                <a16:creationId xmlns:a16="http://schemas.microsoft.com/office/drawing/2014/main" id="{54036BF2-12C7-49DA-A4C1-257AA0E8A09D}"/>
              </a:ext>
            </a:extLst>
          </p:cNvPr>
          <p:cNvSpPr txBox="1"/>
          <p:nvPr/>
        </p:nvSpPr>
        <p:spPr>
          <a:xfrm>
            <a:off x="7629525" y="4410264"/>
            <a:ext cx="3492051" cy="276999"/>
          </a:xfrm>
          <a:prstGeom prst="rect">
            <a:avLst/>
          </a:prstGeom>
          <a:noFill/>
        </p:spPr>
        <p:txBody>
          <a:bodyPr wrap="square" lIns="0" tIns="0" rIns="0" bIns="0" rtlCol="0">
            <a:spAutoFit/>
          </a:bodyPr>
          <a:lstStyle/>
          <a:p>
            <a:pPr algn="ctr"/>
            <a:r>
              <a:rPr lang="en-US" sz="1800">
                <a:gradFill>
                  <a:gsLst>
                    <a:gs pos="2917">
                      <a:schemeClr val="tx1"/>
                    </a:gs>
                    <a:gs pos="30000">
                      <a:schemeClr val="tx1"/>
                    </a:gs>
                  </a:gsLst>
                  <a:lin ang="5400000" scaled="0"/>
                </a:gradFill>
              </a:rPr>
              <a:t>Gartner, </a:t>
            </a:r>
            <a:r>
              <a:rPr lang="en-US" sz="1800">
                <a:gradFill>
                  <a:gsLst>
                    <a:gs pos="2917">
                      <a:schemeClr val="tx1"/>
                    </a:gs>
                    <a:gs pos="30000">
                      <a:schemeClr val="tx1"/>
                    </a:gs>
                  </a:gsLst>
                  <a:lin ang="5400000" scaled="0"/>
                </a:gradFill>
                <a:hlinkClick r:id="rId4"/>
              </a:rPr>
              <a:t>“Is the Cloud Secure?”</a:t>
            </a:r>
            <a:endParaRPr lang="en-US" sz="1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6445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Graphic 71">
            <a:extLst>
              <a:ext uri="{FF2B5EF4-FFF2-40B4-BE49-F238E27FC236}">
                <a16:creationId xmlns:a16="http://schemas.microsoft.com/office/drawing/2014/main" id="{1DDFA133-ABDF-4952-9C77-A8416F9F7D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35918" y="634233"/>
            <a:ext cx="1250454" cy="1250454"/>
          </a:xfrm>
          <a:prstGeom prst="rect">
            <a:avLst/>
          </a:prstGeom>
        </p:spPr>
      </p:pic>
      <p:grpSp>
        <p:nvGrpSpPr>
          <p:cNvPr id="2" name="Group 1">
            <a:extLst>
              <a:ext uri="{FF2B5EF4-FFF2-40B4-BE49-F238E27FC236}">
                <a16:creationId xmlns:a16="http://schemas.microsoft.com/office/drawing/2014/main" id="{2ECF7535-EA60-4484-8E45-4D6DEED524F0}"/>
              </a:ext>
            </a:extLst>
          </p:cNvPr>
          <p:cNvGrpSpPr/>
          <p:nvPr/>
        </p:nvGrpSpPr>
        <p:grpSpPr>
          <a:xfrm>
            <a:off x="7675755" y="1847621"/>
            <a:ext cx="3675806" cy="1557631"/>
            <a:chOff x="526806" y="1420439"/>
            <a:chExt cx="3675806" cy="1557631"/>
          </a:xfrm>
        </p:grpSpPr>
        <p:grpSp>
          <p:nvGrpSpPr>
            <p:cNvPr id="3" name="Group 2">
              <a:extLst>
                <a:ext uri="{FF2B5EF4-FFF2-40B4-BE49-F238E27FC236}">
                  <a16:creationId xmlns:a16="http://schemas.microsoft.com/office/drawing/2014/main" id="{C745C941-5D85-44A6-AEAA-BBDF81E0A63E}"/>
                </a:ext>
              </a:extLst>
            </p:cNvPr>
            <p:cNvGrpSpPr/>
            <p:nvPr/>
          </p:nvGrpSpPr>
          <p:grpSpPr>
            <a:xfrm>
              <a:off x="526806" y="1420439"/>
              <a:ext cx="3675806" cy="1557631"/>
              <a:chOff x="520944" y="1961676"/>
              <a:chExt cx="3675806" cy="1557631"/>
            </a:xfrm>
          </p:grpSpPr>
          <p:sp>
            <p:nvSpPr>
              <p:cNvPr id="5" name="TextBox 4">
                <a:extLst>
                  <a:ext uri="{FF2B5EF4-FFF2-40B4-BE49-F238E27FC236}">
                    <a16:creationId xmlns:a16="http://schemas.microsoft.com/office/drawing/2014/main" id="{0BAC3591-0115-483D-8206-178C08121BC7}"/>
                  </a:ext>
                </a:extLst>
              </p:cNvPr>
              <p:cNvSpPr txBox="1"/>
              <p:nvPr/>
            </p:nvSpPr>
            <p:spPr>
              <a:xfrm>
                <a:off x="520944" y="1961676"/>
                <a:ext cx="36758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189"/>
                <a:r>
                  <a:rPr lang="en-US" sz="1400" b="1">
                    <a:solidFill>
                      <a:schemeClr val="accent3"/>
                    </a:solidFill>
                    <a:ea typeface="+mn-lt"/>
                    <a:cs typeface="+mn-lt"/>
                  </a:rPr>
                  <a:t>Secure SaaS Usage</a:t>
                </a:r>
              </a:p>
            </p:txBody>
          </p:sp>
          <p:sp>
            <p:nvSpPr>
              <p:cNvPr id="6" name="TextBox 5">
                <a:extLst>
                  <a:ext uri="{FF2B5EF4-FFF2-40B4-BE49-F238E27FC236}">
                    <a16:creationId xmlns:a16="http://schemas.microsoft.com/office/drawing/2014/main" id="{6E8FEC89-26CE-47FF-A1D6-10FCA6ACA12B}"/>
                  </a:ext>
                </a:extLst>
              </p:cNvPr>
              <p:cNvSpPr txBox="1"/>
              <p:nvPr/>
            </p:nvSpPr>
            <p:spPr>
              <a:xfrm>
                <a:off x="587814" y="3260775"/>
                <a:ext cx="3507797" cy="258532"/>
              </a:xfrm>
              <a:prstGeom prst="rect">
                <a:avLst/>
              </a:prstGeom>
              <a:solidFill>
                <a:schemeClr val="accent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30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Security Governance for SaaS with Confidence</a:t>
                </a:r>
              </a:p>
            </p:txBody>
          </p:sp>
          <p:sp>
            <p:nvSpPr>
              <p:cNvPr id="7" name="TextBox 6">
                <a:extLst>
                  <a:ext uri="{FF2B5EF4-FFF2-40B4-BE49-F238E27FC236}">
                    <a16:creationId xmlns:a16="http://schemas.microsoft.com/office/drawing/2014/main" id="{661062F6-3989-4A09-86D3-F0B9B5A86A13}"/>
                  </a:ext>
                </a:extLst>
              </p:cNvPr>
              <p:cNvSpPr txBox="1"/>
              <p:nvPr/>
            </p:nvSpPr>
            <p:spPr>
              <a:xfrm>
                <a:off x="529454" y="2294588"/>
                <a:ext cx="3493994" cy="7895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050"/>
                  <a:t>Visibility into risk posture for user activities and behaviors, scans for sensitive and malicious files, and prevents data breaches.</a:t>
                </a:r>
              </a:p>
            </p:txBody>
          </p:sp>
        </p:grpSp>
        <p:cxnSp>
          <p:nvCxnSpPr>
            <p:cNvPr id="4" name="Straight Connector 3">
              <a:extLst>
                <a:ext uri="{FF2B5EF4-FFF2-40B4-BE49-F238E27FC236}">
                  <a16:creationId xmlns:a16="http://schemas.microsoft.com/office/drawing/2014/main" id="{5E860450-6F05-4E9D-9B12-D710042E763A}"/>
                </a:ext>
              </a:extLst>
            </p:cNvPr>
            <p:cNvCxnSpPr/>
            <p:nvPr/>
          </p:nvCxnSpPr>
          <p:spPr>
            <a:xfrm>
              <a:off x="535316" y="1723679"/>
              <a:ext cx="356616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9" name="Content Placeholder 1026">
            <a:extLst>
              <a:ext uri="{FF2B5EF4-FFF2-40B4-BE49-F238E27FC236}">
                <a16:creationId xmlns:a16="http://schemas.microsoft.com/office/drawing/2014/main" id="{412BB34C-FB91-43A9-A072-3C268B535757}"/>
              </a:ext>
            </a:extLst>
          </p:cNvPr>
          <p:cNvSpPr txBox="1">
            <a:spLocks/>
          </p:cNvSpPr>
          <p:nvPr/>
        </p:nvSpPr>
        <p:spPr>
          <a:xfrm>
            <a:off x="7742624" y="3500664"/>
            <a:ext cx="3507797" cy="24773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100" b="1">
                <a:solidFill>
                  <a:srgbClr val="0070C0"/>
                </a:solidFill>
              </a:rPr>
              <a:t>Secure SaaS Applications:</a:t>
            </a:r>
          </a:p>
          <a:p>
            <a:pPr>
              <a:lnSpc>
                <a:spcPct val="100000"/>
              </a:lnSpc>
            </a:pPr>
            <a:r>
              <a:rPr lang="en-US" sz="1100"/>
              <a:t>Centralizes visibility over usage of SaaS applications in a consolidated dashboard</a:t>
            </a:r>
          </a:p>
          <a:p>
            <a:pPr>
              <a:lnSpc>
                <a:spcPct val="100000"/>
              </a:lnSpc>
            </a:pPr>
            <a:r>
              <a:rPr lang="en-US" sz="1100"/>
              <a:t>Gives you visibility into traffic, users and data to identify and manage risks</a:t>
            </a:r>
          </a:p>
          <a:p>
            <a:pPr>
              <a:lnSpc>
                <a:spcPct val="100000"/>
              </a:lnSpc>
            </a:pPr>
            <a:r>
              <a:rPr lang="en-US" sz="1100"/>
              <a:t>Provides predefined compliance policies for many regulations and compliance standards with on-demand reports for audit tracking</a:t>
            </a:r>
          </a:p>
          <a:p>
            <a:pPr>
              <a:lnSpc>
                <a:spcPct val="100000"/>
              </a:lnSpc>
            </a:pPr>
            <a:r>
              <a:rPr lang="en-US" sz="1100"/>
              <a:t>Identifies malware and sensitive data</a:t>
            </a:r>
          </a:p>
          <a:p>
            <a:pPr marL="0" indent="0">
              <a:lnSpc>
                <a:spcPct val="100000"/>
              </a:lnSpc>
              <a:buNone/>
            </a:pPr>
            <a:endParaRPr lang="en-US" sz="1100"/>
          </a:p>
        </p:txBody>
      </p:sp>
      <p:cxnSp>
        <p:nvCxnSpPr>
          <p:cNvPr id="10" name="Straight Connector 9">
            <a:extLst>
              <a:ext uri="{FF2B5EF4-FFF2-40B4-BE49-F238E27FC236}">
                <a16:creationId xmlns:a16="http://schemas.microsoft.com/office/drawing/2014/main" id="{6A1CB97B-FD70-4852-9CFA-BB76AE24BA61}"/>
              </a:ext>
            </a:extLst>
          </p:cNvPr>
          <p:cNvCxnSpPr>
            <a:cxnSpLocks/>
          </p:cNvCxnSpPr>
          <p:nvPr/>
        </p:nvCxnSpPr>
        <p:spPr>
          <a:xfrm rot="5400000">
            <a:off x="5011197" y="3512795"/>
            <a:ext cx="466344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17848E56-EEDD-4CF7-BF09-C205DDFFDAA8}"/>
              </a:ext>
            </a:extLst>
          </p:cNvPr>
          <p:cNvSpPr>
            <a:spLocks noGrp="1"/>
          </p:cNvSpPr>
          <p:nvPr>
            <p:ph type="title"/>
          </p:nvPr>
        </p:nvSpPr>
        <p:spPr/>
        <p:txBody>
          <a:bodyPr/>
          <a:lstStyle/>
          <a:p>
            <a:r>
              <a:rPr lang="en-US"/>
              <a:t>SaaS Visibility and Control </a:t>
            </a:r>
          </a:p>
        </p:txBody>
      </p:sp>
      <p:sp>
        <p:nvSpPr>
          <p:cNvPr id="137" name="TextBox 136">
            <a:extLst>
              <a:ext uri="{FF2B5EF4-FFF2-40B4-BE49-F238E27FC236}">
                <a16:creationId xmlns:a16="http://schemas.microsoft.com/office/drawing/2014/main" id="{1D4CB96B-C7D3-4446-A940-7CD941DB5075}"/>
              </a:ext>
            </a:extLst>
          </p:cNvPr>
          <p:cNvSpPr txBox="1"/>
          <p:nvPr/>
        </p:nvSpPr>
        <p:spPr>
          <a:xfrm>
            <a:off x="716224" y="3353420"/>
            <a:ext cx="1083585" cy="230832"/>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1000" i="0" u="none" strike="noStrike" kern="1200" cap="none" spc="0" normalizeH="0" baseline="0" noProof="0" err="1">
                <a:ln>
                  <a:noFill/>
                </a:ln>
                <a:effectLst/>
                <a:uLnTx/>
                <a:uFillTx/>
                <a:latin typeface="Arial" panose="020B0604020202020204"/>
                <a:ea typeface="+mn-ea"/>
                <a:cs typeface="Arial" panose="020B0604020202020204" pitchFamily="34" charset="0"/>
              </a:rPr>
              <a:t>FortiCASB</a:t>
            </a:r>
            <a:endParaRPr kumimoji="0" lang="en-US" sz="1000" i="0" u="none" strike="noStrike" kern="1200" cap="none" spc="0" normalizeH="0" baseline="0" noProof="0">
              <a:ln>
                <a:noFill/>
              </a:ln>
              <a:effectLst/>
              <a:uLnTx/>
              <a:uFillTx/>
              <a:latin typeface="Arial" panose="020B0604020202020204"/>
              <a:ea typeface="+mn-ea"/>
              <a:cs typeface="Arial" panose="020B0604020202020204" pitchFamily="34" charset="0"/>
            </a:endParaRPr>
          </a:p>
        </p:txBody>
      </p:sp>
      <p:pic>
        <p:nvPicPr>
          <p:cNvPr id="138" name="Picture 2" descr="Yammer Icon of Gradient style - Available in SVG, PNG, EPS ...">
            <a:extLst>
              <a:ext uri="{FF2B5EF4-FFF2-40B4-BE49-F238E27FC236}">
                <a16:creationId xmlns:a16="http://schemas.microsoft.com/office/drawing/2014/main" id="{458C587E-DC20-644F-93F8-41BE6333D7B0}"/>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849611" y="2248938"/>
            <a:ext cx="320854" cy="36576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9" name="Picture 138">
            <a:extLst>
              <a:ext uri="{FF2B5EF4-FFF2-40B4-BE49-F238E27FC236}">
                <a16:creationId xmlns:a16="http://schemas.microsoft.com/office/drawing/2014/main" id="{750619AB-8688-8148-B910-04855C2C701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081207" y="3097239"/>
            <a:ext cx="395877" cy="445449"/>
          </a:xfrm>
          <a:prstGeom prst="rect">
            <a:avLst/>
          </a:prstGeom>
          <a:ln>
            <a:noFill/>
          </a:ln>
        </p:spPr>
      </p:pic>
      <p:pic>
        <p:nvPicPr>
          <p:cNvPr id="140" name="Picture 2" descr="Google-Drive-Logo-1 - Ballet Paula Castro">
            <a:extLst>
              <a:ext uri="{FF2B5EF4-FFF2-40B4-BE49-F238E27FC236}">
                <a16:creationId xmlns:a16="http://schemas.microsoft.com/office/drawing/2014/main" id="{499EFE79-497E-894C-82B5-4B946D6F0BCF}"/>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138924" y="2990409"/>
            <a:ext cx="685414" cy="6334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1" name="Picture 2" descr="o365-logo - axe creatives">
            <a:extLst>
              <a:ext uri="{FF2B5EF4-FFF2-40B4-BE49-F238E27FC236}">
                <a16:creationId xmlns:a16="http://schemas.microsoft.com/office/drawing/2014/main" id="{C2D108AB-F897-AA42-B98A-2875C5892735}"/>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596713" y="2507502"/>
            <a:ext cx="749168" cy="7491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2" name="Picture 6" descr="Information Technology Services - Mississippi State University">
            <a:extLst>
              <a:ext uri="{FF2B5EF4-FFF2-40B4-BE49-F238E27FC236}">
                <a16:creationId xmlns:a16="http://schemas.microsoft.com/office/drawing/2014/main" id="{6D6DBAE4-93CE-B749-B8F5-8692AEA08512}"/>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5323599" y="1746572"/>
            <a:ext cx="492578" cy="457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3" name="Picture 142">
            <a:extLst>
              <a:ext uri="{FF2B5EF4-FFF2-40B4-BE49-F238E27FC236}">
                <a16:creationId xmlns:a16="http://schemas.microsoft.com/office/drawing/2014/main" id="{E4246679-2B1F-EF4D-ADCB-74DFA29F5353}"/>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396013" y="2180372"/>
            <a:ext cx="344679" cy="344679"/>
          </a:xfrm>
          <a:prstGeom prst="rect">
            <a:avLst/>
          </a:prstGeom>
          <a:ln>
            <a:noFill/>
          </a:ln>
        </p:spPr>
      </p:pic>
      <p:pic>
        <p:nvPicPr>
          <p:cNvPr id="144" name="Picture 143">
            <a:extLst>
              <a:ext uri="{FF2B5EF4-FFF2-40B4-BE49-F238E27FC236}">
                <a16:creationId xmlns:a16="http://schemas.microsoft.com/office/drawing/2014/main" id="{100C3D99-6503-A84E-9DCC-3540875C3F2C}"/>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84670" y="3359455"/>
            <a:ext cx="682476" cy="245346"/>
          </a:xfrm>
          <a:prstGeom prst="rect">
            <a:avLst/>
          </a:prstGeom>
          <a:ln>
            <a:noFill/>
          </a:ln>
        </p:spPr>
      </p:pic>
      <p:pic>
        <p:nvPicPr>
          <p:cNvPr id="145" name="Picture 144">
            <a:extLst>
              <a:ext uri="{FF2B5EF4-FFF2-40B4-BE49-F238E27FC236}">
                <a16:creationId xmlns:a16="http://schemas.microsoft.com/office/drawing/2014/main" id="{D7839AB7-7345-5B4B-855A-9BB927045B5A}"/>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848300" y="1775001"/>
            <a:ext cx="332256" cy="332256"/>
          </a:xfrm>
          <a:prstGeom prst="rect">
            <a:avLst/>
          </a:prstGeom>
          <a:ln>
            <a:noFill/>
          </a:ln>
        </p:spPr>
      </p:pic>
      <p:pic>
        <p:nvPicPr>
          <p:cNvPr id="146" name="Picture 145">
            <a:extLst>
              <a:ext uri="{FF2B5EF4-FFF2-40B4-BE49-F238E27FC236}">
                <a16:creationId xmlns:a16="http://schemas.microsoft.com/office/drawing/2014/main" id="{534BA6AB-2F95-D04E-B7F6-DE6E42918156}"/>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5500806" y="2684227"/>
            <a:ext cx="867491" cy="166558"/>
          </a:xfrm>
          <a:prstGeom prst="rect">
            <a:avLst/>
          </a:prstGeom>
          <a:ln>
            <a:noFill/>
          </a:ln>
        </p:spPr>
      </p:pic>
      <p:pic>
        <p:nvPicPr>
          <p:cNvPr id="147" name="Picture 146">
            <a:extLst>
              <a:ext uri="{FF2B5EF4-FFF2-40B4-BE49-F238E27FC236}">
                <a16:creationId xmlns:a16="http://schemas.microsoft.com/office/drawing/2014/main" id="{ED9FD9FD-B68E-F04F-B62A-EDEE65E2D9E2}"/>
              </a:ext>
            </a:extLst>
          </p:cNvPr>
          <p:cNvPicPr>
            <a:picLocks noChangeAspect="1"/>
          </p:cNvPicPr>
          <p:nvPr/>
        </p:nvPicPr>
        <p:blipFill>
          <a:blip r:embed="rId14" cstate="screen">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323599" y="3642387"/>
            <a:ext cx="805356" cy="202681"/>
          </a:xfrm>
          <a:prstGeom prst="rect">
            <a:avLst/>
          </a:prstGeom>
          <a:ln>
            <a:noFill/>
          </a:ln>
        </p:spPr>
      </p:pic>
      <p:pic>
        <p:nvPicPr>
          <p:cNvPr id="148" name="Graphic 8">
            <a:extLst>
              <a:ext uri="{FF2B5EF4-FFF2-40B4-BE49-F238E27FC236}">
                <a16:creationId xmlns:a16="http://schemas.microsoft.com/office/drawing/2014/main" id="{BAD90FD4-49A0-0D41-8495-FC264742585F}"/>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2276" y="2995734"/>
            <a:ext cx="388323" cy="388323"/>
          </a:xfrm>
          <a:prstGeom prst="rect">
            <a:avLst/>
          </a:prstGeom>
        </p:spPr>
      </p:pic>
      <p:pic>
        <p:nvPicPr>
          <p:cNvPr id="149" name="Graphic 16">
            <a:extLst>
              <a:ext uri="{FF2B5EF4-FFF2-40B4-BE49-F238E27FC236}">
                <a16:creationId xmlns:a16="http://schemas.microsoft.com/office/drawing/2014/main" id="{C9DB4151-74B5-D541-A7EB-53A6D6469BD2}"/>
              </a:ext>
            </a:extLst>
          </p:cNvPr>
          <p:cNvPicPr>
            <a:picLocks noChangeAspect="1"/>
          </p:cNvPicPr>
          <p:nvPr/>
        </p:nvPicPr>
        <p:blipFill>
          <a:blip r:embed="rId17" cstate="screen">
            <a:duotone>
              <a:prstClr val="black"/>
              <a:srgbClr val="2CCCD3">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469022" y="2783500"/>
            <a:ext cx="457200" cy="457200"/>
          </a:xfrm>
          <a:prstGeom prst="rect">
            <a:avLst/>
          </a:prstGeom>
        </p:spPr>
      </p:pic>
      <p:pic>
        <p:nvPicPr>
          <p:cNvPr id="150" name="Picture 115">
            <a:extLst>
              <a:ext uri="{FF2B5EF4-FFF2-40B4-BE49-F238E27FC236}">
                <a16:creationId xmlns:a16="http://schemas.microsoft.com/office/drawing/2014/main" id="{CA35A0F2-8DC7-5947-957D-9C69CF82B0F9}"/>
              </a:ext>
            </a:extLst>
          </p:cNvPr>
          <p:cNvPicPr>
            <a:picLocks noChangeAspect="1"/>
          </p:cNvPicPr>
          <p:nvPr/>
        </p:nvPicPr>
        <p:blipFill>
          <a:blip r:embed="rId19"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390883" y="4402779"/>
            <a:ext cx="640080" cy="640080"/>
          </a:xfrm>
          <a:prstGeom prst="rect">
            <a:avLst/>
          </a:prstGeom>
        </p:spPr>
      </p:pic>
      <p:pic>
        <p:nvPicPr>
          <p:cNvPr id="151" name="Picture 119">
            <a:extLst>
              <a:ext uri="{FF2B5EF4-FFF2-40B4-BE49-F238E27FC236}">
                <a16:creationId xmlns:a16="http://schemas.microsoft.com/office/drawing/2014/main" id="{8AF4958D-5911-2447-AA54-B965301D5971}"/>
              </a:ext>
            </a:extLst>
          </p:cNvPr>
          <p:cNvPicPr>
            <a:picLocks noChangeAspect="1"/>
          </p:cNvPicPr>
          <p:nvPr/>
        </p:nvPicPr>
        <p:blipFill>
          <a:blip r:embed="rId21" cstate="screen">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054044" y="4485884"/>
            <a:ext cx="457200" cy="457200"/>
          </a:xfrm>
          <a:prstGeom prst="rect">
            <a:avLst/>
          </a:prstGeom>
        </p:spPr>
      </p:pic>
      <p:pic>
        <p:nvPicPr>
          <p:cNvPr id="152" name="Graphic 151">
            <a:extLst>
              <a:ext uri="{FF2B5EF4-FFF2-40B4-BE49-F238E27FC236}">
                <a16:creationId xmlns:a16="http://schemas.microsoft.com/office/drawing/2014/main" id="{834AC176-7D2E-2648-8866-4F67B3126D40}"/>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0275" y="2937476"/>
            <a:ext cx="457200" cy="457200"/>
          </a:xfrm>
          <a:prstGeom prst="rect">
            <a:avLst/>
          </a:prstGeom>
        </p:spPr>
      </p:pic>
      <p:cxnSp>
        <p:nvCxnSpPr>
          <p:cNvPr id="153" name="Straight Connector 152">
            <a:extLst>
              <a:ext uri="{FF2B5EF4-FFF2-40B4-BE49-F238E27FC236}">
                <a16:creationId xmlns:a16="http://schemas.microsoft.com/office/drawing/2014/main" id="{87C0BCC2-7FE5-F042-8BD4-C9C6E01B05B2}"/>
              </a:ext>
            </a:extLst>
          </p:cNvPr>
          <p:cNvCxnSpPr>
            <a:cxnSpLocks/>
          </p:cNvCxnSpPr>
          <p:nvPr/>
        </p:nvCxnSpPr>
        <p:spPr>
          <a:xfrm flipH="1">
            <a:off x="1448345" y="3208688"/>
            <a:ext cx="1279163" cy="0"/>
          </a:xfrm>
          <a:prstGeom prst="line">
            <a:avLst/>
          </a:prstGeom>
          <a:ln w="1905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55" name="Picture 154">
            <a:extLst>
              <a:ext uri="{FF2B5EF4-FFF2-40B4-BE49-F238E27FC236}">
                <a16:creationId xmlns:a16="http://schemas.microsoft.com/office/drawing/2014/main" id="{9F47AE08-4DE9-854C-A857-110DA9425BD2}"/>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5947264" y="2972416"/>
            <a:ext cx="487232" cy="241936"/>
          </a:xfrm>
          <a:prstGeom prst="rect">
            <a:avLst/>
          </a:prstGeom>
        </p:spPr>
      </p:pic>
      <p:pic>
        <p:nvPicPr>
          <p:cNvPr id="156" name="Picture 155">
            <a:extLst>
              <a:ext uri="{FF2B5EF4-FFF2-40B4-BE49-F238E27FC236}">
                <a16:creationId xmlns:a16="http://schemas.microsoft.com/office/drawing/2014/main" id="{F2FE2B02-67C4-E242-AFA1-9337746D2AEB}"/>
              </a:ext>
            </a:extLst>
          </p:cNvPr>
          <p:cNvPicPr>
            <a:picLocks noChangeAspect="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02484" y="3483993"/>
            <a:ext cx="461104" cy="345828"/>
          </a:xfrm>
          <a:prstGeom prst="rect">
            <a:avLst/>
          </a:prstGeom>
        </p:spPr>
      </p:pic>
      <p:pic>
        <p:nvPicPr>
          <p:cNvPr id="157" name="Picture 156">
            <a:extLst>
              <a:ext uri="{FF2B5EF4-FFF2-40B4-BE49-F238E27FC236}">
                <a16:creationId xmlns:a16="http://schemas.microsoft.com/office/drawing/2014/main" id="{8ACB6C76-CE3C-344F-A1F3-A9F2F1CE5152}"/>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5127895" y="2206783"/>
            <a:ext cx="335363" cy="344679"/>
          </a:xfrm>
          <a:prstGeom prst="rect">
            <a:avLst/>
          </a:prstGeom>
        </p:spPr>
      </p:pic>
      <p:pic>
        <p:nvPicPr>
          <p:cNvPr id="158" name="Picture 157">
            <a:extLst>
              <a:ext uri="{FF2B5EF4-FFF2-40B4-BE49-F238E27FC236}">
                <a16:creationId xmlns:a16="http://schemas.microsoft.com/office/drawing/2014/main" id="{D22CDB2D-218B-064D-850A-1C98065E8B50}"/>
              </a:ext>
            </a:extLst>
          </p:cNvPr>
          <p:cNvPicPr>
            <a:picLocks noChangeAspect="1"/>
          </p:cNvPicPr>
          <p:nvPr/>
        </p:nvPicPr>
        <p:blipFill>
          <a:blip r:embed="rId26" cstate="screen">
            <a:extLst>
              <a:ext uri="{28A0092B-C50C-407E-A947-70E740481C1C}">
                <a14:useLocalDpi xmlns:a14="http://schemas.microsoft.com/office/drawing/2010/main" val="0"/>
              </a:ext>
            </a:extLst>
          </a:blip>
          <a:stretch>
            <a:fillRect/>
          </a:stretch>
        </p:blipFill>
        <p:spPr>
          <a:xfrm>
            <a:off x="5761060" y="2246546"/>
            <a:ext cx="310564" cy="302170"/>
          </a:xfrm>
          <a:prstGeom prst="rect">
            <a:avLst/>
          </a:prstGeom>
        </p:spPr>
      </p:pic>
      <p:pic>
        <p:nvPicPr>
          <p:cNvPr id="163" name="Picture 162">
            <a:extLst>
              <a:ext uri="{FF2B5EF4-FFF2-40B4-BE49-F238E27FC236}">
                <a16:creationId xmlns:a16="http://schemas.microsoft.com/office/drawing/2014/main" id="{91E71425-1D86-EB42-8C3D-19ED27CFEFB0}"/>
              </a:ext>
            </a:extLst>
          </p:cNvPr>
          <p:cNvPicPr>
            <a:picLocks noChangeAspect="1"/>
          </p:cNvPicPr>
          <p:nvPr/>
        </p:nvPicPr>
        <p:blipFill>
          <a:blip r:embed="rId27" cstate="screen">
            <a:extLst>
              <a:ext uri="{28A0092B-C50C-407E-A947-70E740481C1C}">
                <a14:useLocalDpi xmlns:a14="http://schemas.microsoft.com/office/drawing/2010/main" val="0"/>
              </a:ext>
            </a:extLst>
          </a:blip>
          <a:stretch>
            <a:fillRect/>
          </a:stretch>
        </p:blipFill>
        <p:spPr>
          <a:xfrm>
            <a:off x="3359441" y="3675938"/>
            <a:ext cx="851264" cy="140576"/>
          </a:xfrm>
          <a:prstGeom prst="rect">
            <a:avLst/>
          </a:prstGeom>
        </p:spPr>
      </p:pic>
      <p:pic>
        <p:nvPicPr>
          <p:cNvPr id="164" name="Picture 163">
            <a:extLst>
              <a:ext uri="{FF2B5EF4-FFF2-40B4-BE49-F238E27FC236}">
                <a16:creationId xmlns:a16="http://schemas.microsoft.com/office/drawing/2014/main" id="{CEA1C8FD-FDBA-AB49-9D0A-01AEE176415B}"/>
              </a:ext>
            </a:extLst>
          </p:cNvPr>
          <p:cNvPicPr>
            <a:picLocks noChangeAspect="1"/>
          </p:cNvPicPr>
          <p:nvPr/>
        </p:nvPicPr>
        <p:blipFill>
          <a:blip r:embed="rId28" cstate="screen">
            <a:extLst>
              <a:ext uri="{28A0092B-C50C-407E-A947-70E740481C1C}">
                <a14:useLocalDpi xmlns:a14="http://schemas.microsoft.com/office/drawing/2010/main" val="0"/>
              </a:ext>
            </a:extLst>
          </a:blip>
          <a:stretch>
            <a:fillRect/>
          </a:stretch>
        </p:blipFill>
        <p:spPr>
          <a:xfrm>
            <a:off x="6017263" y="3167628"/>
            <a:ext cx="854806" cy="547076"/>
          </a:xfrm>
          <a:prstGeom prst="rect">
            <a:avLst/>
          </a:prstGeom>
        </p:spPr>
      </p:pic>
      <p:cxnSp>
        <p:nvCxnSpPr>
          <p:cNvPr id="165" name="Straight Connector 164">
            <a:extLst>
              <a:ext uri="{FF2B5EF4-FFF2-40B4-BE49-F238E27FC236}">
                <a16:creationId xmlns:a16="http://schemas.microsoft.com/office/drawing/2014/main" id="{72ACFA96-2676-AF41-826A-E786FBCD6212}"/>
              </a:ext>
            </a:extLst>
          </p:cNvPr>
          <p:cNvCxnSpPr>
            <a:cxnSpLocks/>
          </p:cNvCxnSpPr>
          <p:nvPr/>
        </p:nvCxnSpPr>
        <p:spPr>
          <a:xfrm>
            <a:off x="4715180" y="4015718"/>
            <a:ext cx="0" cy="479693"/>
          </a:xfrm>
          <a:prstGeom prst="line">
            <a:avLst/>
          </a:prstGeom>
          <a:ln w="28575">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2103066A-CBD4-8C4C-A48F-DE21C660665F}"/>
              </a:ext>
            </a:extLst>
          </p:cNvPr>
          <p:cNvCxnSpPr>
            <a:cxnSpLocks/>
          </p:cNvCxnSpPr>
          <p:nvPr/>
        </p:nvCxnSpPr>
        <p:spPr>
          <a:xfrm flipH="1">
            <a:off x="655554" y="3208688"/>
            <a:ext cx="354721" cy="0"/>
          </a:xfrm>
          <a:prstGeom prst="line">
            <a:avLst/>
          </a:prstGeom>
          <a:ln w="1905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341DBA92-F3F8-5047-A730-1CA729621FCA}"/>
              </a:ext>
            </a:extLst>
          </p:cNvPr>
          <p:cNvGrpSpPr/>
          <p:nvPr/>
        </p:nvGrpSpPr>
        <p:grpSpPr>
          <a:xfrm>
            <a:off x="68237" y="3697937"/>
            <a:ext cx="2217278" cy="1785503"/>
            <a:chOff x="1550813" y="4172123"/>
            <a:chExt cx="2217278" cy="1785503"/>
          </a:xfrm>
        </p:grpSpPr>
        <p:sp>
          <p:nvSpPr>
            <p:cNvPr id="170" name="Rectangle 169">
              <a:extLst>
                <a:ext uri="{FF2B5EF4-FFF2-40B4-BE49-F238E27FC236}">
                  <a16:creationId xmlns:a16="http://schemas.microsoft.com/office/drawing/2014/main" id="{5F1E12D0-31BE-304D-A514-0D0198A4C918}"/>
                </a:ext>
              </a:extLst>
            </p:cNvPr>
            <p:cNvSpPr/>
            <p:nvPr/>
          </p:nvSpPr>
          <p:spPr>
            <a:xfrm>
              <a:off x="1577693" y="4172123"/>
              <a:ext cx="2167506" cy="1785503"/>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71" name="Graphic 7">
              <a:extLst>
                <a:ext uri="{FF2B5EF4-FFF2-40B4-BE49-F238E27FC236}">
                  <a16:creationId xmlns:a16="http://schemas.microsoft.com/office/drawing/2014/main" id="{361F68AD-E63A-0446-8471-A29B1D013EB7}"/>
                </a:ext>
              </a:extLst>
            </p:cNvPr>
            <p:cNvPicPr>
              <a:picLocks noChangeAspect="1"/>
            </p:cNvPicPr>
            <p:nvPr/>
          </p:nvPicPr>
          <p:blipFill>
            <a:blip r:embed="rId29" cstate="screen">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505260" y="4305183"/>
              <a:ext cx="457200" cy="457200"/>
            </a:xfrm>
            <a:prstGeom prst="rect">
              <a:avLst/>
            </a:prstGeom>
          </p:spPr>
        </p:pic>
        <p:pic>
          <p:nvPicPr>
            <p:cNvPr id="172" name="Graphic 8">
              <a:extLst>
                <a:ext uri="{FF2B5EF4-FFF2-40B4-BE49-F238E27FC236}">
                  <a16:creationId xmlns:a16="http://schemas.microsoft.com/office/drawing/2014/main" id="{4AE8F19B-C0BE-D549-86B1-5DB13E98F21C}"/>
                </a:ext>
              </a:extLst>
            </p:cNvPr>
            <p:cNvPicPr>
              <a:picLocks noChangeAspect="1"/>
            </p:cNvPicPr>
            <p:nvPr/>
          </p:nvPicPr>
          <p:blipFill>
            <a:blip r:embed="rId31" cstate="screen">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131809" y="4321995"/>
              <a:ext cx="457200" cy="457200"/>
            </a:xfrm>
            <a:prstGeom prst="rect">
              <a:avLst/>
            </a:prstGeom>
          </p:spPr>
        </p:pic>
        <p:pic>
          <p:nvPicPr>
            <p:cNvPr id="173" name="Picture 26">
              <a:extLst>
                <a:ext uri="{FF2B5EF4-FFF2-40B4-BE49-F238E27FC236}">
                  <a16:creationId xmlns:a16="http://schemas.microsoft.com/office/drawing/2014/main" id="{97B6B02E-86B7-344B-BD58-13F89B254B5A}"/>
                </a:ext>
              </a:extLst>
            </p:cNvPr>
            <p:cNvPicPr>
              <a:picLocks noChangeAspect="1"/>
            </p:cNvPicPr>
            <p:nvPr/>
          </p:nvPicPr>
          <p:blipFill>
            <a:blip r:embed="rId33" cstate="screen">
              <a:extLst>
                <a:ext uri="{28A0092B-C50C-407E-A947-70E740481C1C}">
                  <a14:useLocalDpi xmlns:a14="http://schemas.microsoft.com/office/drawing/2010/main" val="0"/>
                </a:ext>
              </a:extLst>
            </a:blip>
            <a:stretch>
              <a:fillRect/>
            </a:stretch>
          </p:blipFill>
          <p:spPr>
            <a:xfrm>
              <a:off x="2505260" y="5094977"/>
              <a:ext cx="457200" cy="457200"/>
            </a:xfrm>
            <a:prstGeom prst="rect">
              <a:avLst/>
            </a:prstGeom>
          </p:spPr>
        </p:pic>
        <p:pic>
          <p:nvPicPr>
            <p:cNvPr id="174" name="Graphic 10">
              <a:extLst>
                <a:ext uri="{FF2B5EF4-FFF2-40B4-BE49-F238E27FC236}">
                  <a16:creationId xmlns:a16="http://schemas.microsoft.com/office/drawing/2014/main" id="{878BE5C0-32E5-6C45-8C11-8DEB5A15D187}"/>
                </a:ext>
              </a:extLst>
            </p:cNvPr>
            <p:cNvPicPr>
              <a:picLocks noChangeAspect="1"/>
            </p:cNvPicPr>
            <p:nvPr/>
          </p:nvPicPr>
          <p:blipFill>
            <a:blip r:embed="rId34" cstate="screen">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746819" y="4324855"/>
              <a:ext cx="457200" cy="457200"/>
            </a:xfrm>
            <a:prstGeom prst="rect">
              <a:avLst/>
            </a:prstGeom>
          </p:spPr>
        </p:pic>
        <p:pic>
          <p:nvPicPr>
            <p:cNvPr id="175" name="Picture 84">
              <a:extLst>
                <a:ext uri="{FF2B5EF4-FFF2-40B4-BE49-F238E27FC236}">
                  <a16:creationId xmlns:a16="http://schemas.microsoft.com/office/drawing/2014/main" id="{F88DE68B-4F80-614F-BCBD-CDCADD609DA7}"/>
                </a:ext>
              </a:extLst>
            </p:cNvPr>
            <p:cNvPicPr>
              <a:picLocks noChangeAspect="1"/>
            </p:cNvPicPr>
            <p:nvPr/>
          </p:nvPicPr>
          <p:blipFill>
            <a:blip r:embed="rId36" cstate="screen">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bwMode="auto">
            <a:xfrm>
              <a:off x="1730519" y="5092844"/>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 name="TextBox 175">
              <a:extLst>
                <a:ext uri="{FF2B5EF4-FFF2-40B4-BE49-F238E27FC236}">
                  <a16:creationId xmlns:a16="http://schemas.microsoft.com/office/drawing/2014/main" id="{387D1286-5C34-0A4C-9EB9-42DADF20639A}"/>
                </a:ext>
              </a:extLst>
            </p:cNvPr>
            <p:cNvSpPr txBox="1"/>
            <p:nvPr/>
          </p:nvSpPr>
          <p:spPr>
            <a:xfrm>
              <a:off x="2316937" y="4771714"/>
              <a:ext cx="778024" cy="313932"/>
            </a:xfrm>
            <a:prstGeom prst="rect">
              <a:avLst/>
            </a:prstGeom>
            <a:noFill/>
          </p:spPr>
          <p:txBody>
            <a:bodyPr wrap="square" rtlCol="0">
              <a:spAutoFit/>
            </a:bodyPr>
            <a:lstStyle/>
            <a:p>
              <a:pPr algn="ctr" defTabSz="457189">
                <a:lnSpc>
                  <a:spcPct val="90000"/>
                </a:lnSpc>
                <a:spcBef>
                  <a:spcPts val="300"/>
                </a:spcBef>
              </a:pPr>
              <a:r>
                <a:rPr lang="en-US" sz="800">
                  <a:cs typeface="Arial" panose="020B0604020202020204" pitchFamily="34" charset="0"/>
                </a:rPr>
                <a:t>Data loss prevention</a:t>
              </a:r>
            </a:p>
          </p:txBody>
        </p:sp>
        <p:sp>
          <p:nvSpPr>
            <p:cNvPr id="177" name="TextBox 176">
              <a:extLst>
                <a:ext uri="{FF2B5EF4-FFF2-40B4-BE49-F238E27FC236}">
                  <a16:creationId xmlns:a16="http://schemas.microsoft.com/office/drawing/2014/main" id="{DEFEBBB6-8796-1342-8CE6-5EDBD665EEFD}"/>
                </a:ext>
              </a:extLst>
            </p:cNvPr>
            <p:cNvSpPr txBox="1"/>
            <p:nvPr/>
          </p:nvSpPr>
          <p:spPr>
            <a:xfrm>
              <a:off x="2980098" y="4821054"/>
              <a:ext cx="778024" cy="203133"/>
            </a:xfrm>
            <a:prstGeom prst="rect">
              <a:avLst/>
            </a:prstGeom>
            <a:noFill/>
          </p:spPr>
          <p:txBody>
            <a:bodyPr wrap="square" rtlCol="0">
              <a:spAutoFit/>
            </a:bodyPr>
            <a:lstStyle/>
            <a:p>
              <a:pPr algn="ctr" defTabSz="457189">
                <a:lnSpc>
                  <a:spcPct val="90000"/>
                </a:lnSpc>
                <a:spcBef>
                  <a:spcPts val="300"/>
                </a:spcBef>
              </a:pPr>
              <a:r>
                <a:rPr lang="en-US" sz="800">
                  <a:cs typeface="Arial" panose="020B0604020202020204" pitchFamily="34" charset="0"/>
                </a:rPr>
                <a:t>Compliance</a:t>
              </a:r>
            </a:p>
          </p:txBody>
        </p:sp>
        <p:sp>
          <p:nvSpPr>
            <p:cNvPr id="178" name="TextBox 177">
              <a:extLst>
                <a:ext uri="{FF2B5EF4-FFF2-40B4-BE49-F238E27FC236}">
                  <a16:creationId xmlns:a16="http://schemas.microsoft.com/office/drawing/2014/main" id="{84D8FF71-3134-FF4E-8C3F-E23BEB2DC2DD}"/>
                </a:ext>
              </a:extLst>
            </p:cNvPr>
            <p:cNvSpPr txBox="1"/>
            <p:nvPr/>
          </p:nvSpPr>
          <p:spPr>
            <a:xfrm>
              <a:off x="1608022" y="5531171"/>
              <a:ext cx="659027" cy="313932"/>
            </a:xfrm>
            <a:prstGeom prst="rect">
              <a:avLst/>
            </a:prstGeom>
            <a:noFill/>
          </p:spPr>
          <p:txBody>
            <a:bodyPr wrap="square" rtlCol="0">
              <a:spAutoFit/>
            </a:bodyPr>
            <a:lstStyle/>
            <a:p>
              <a:pPr algn="ctr" defTabSz="457189">
                <a:lnSpc>
                  <a:spcPct val="90000"/>
                </a:lnSpc>
                <a:spcBef>
                  <a:spcPts val="300"/>
                </a:spcBef>
              </a:pPr>
              <a:r>
                <a:rPr lang="en-US" sz="800">
                  <a:cs typeface="Arial" panose="020B0604020202020204" pitchFamily="34" charset="0"/>
                </a:rPr>
                <a:t>Anti-malware</a:t>
              </a:r>
            </a:p>
          </p:txBody>
        </p:sp>
        <p:sp>
          <p:nvSpPr>
            <p:cNvPr id="179" name="TextBox 178">
              <a:extLst>
                <a:ext uri="{FF2B5EF4-FFF2-40B4-BE49-F238E27FC236}">
                  <a16:creationId xmlns:a16="http://schemas.microsoft.com/office/drawing/2014/main" id="{EF285274-1AC9-3F44-AEC1-2F98C6E21578}"/>
                </a:ext>
              </a:extLst>
            </p:cNvPr>
            <p:cNvSpPr txBox="1"/>
            <p:nvPr/>
          </p:nvSpPr>
          <p:spPr>
            <a:xfrm>
              <a:off x="2394022" y="5537697"/>
              <a:ext cx="659027" cy="313932"/>
            </a:xfrm>
            <a:prstGeom prst="rect">
              <a:avLst/>
            </a:prstGeom>
            <a:noFill/>
          </p:spPr>
          <p:txBody>
            <a:bodyPr wrap="square" rtlCol="0">
              <a:spAutoFit/>
            </a:bodyPr>
            <a:lstStyle/>
            <a:p>
              <a:pPr algn="ctr" defTabSz="457189">
                <a:lnSpc>
                  <a:spcPct val="90000"/>
                </a:lnSpc>
                <a:spcBef>
                  <a:spcPts val="300"/>
                </a:spcBef>
              </a:pPr>
              <a:r>
                <a:rPr lang="en-US" sz="800">
                  <a:cs typeface="Arial" panose="020B0604020202020204" pitchFamily="34" charset="0"/>
                </a:rPr>
                <a:t>Threat detection</a:t>
              </a:r>
            </a:p>
          </p:txBody>
        </p:sp>
        <p:sp>
          <p:nvSpPr>
            <p:cNvPr id="180" name="TextBox 179">
              <a:extLst>
                <a:ext uri="{FF2B5EF4-FFF2-40B4-BE49-F238E27FC236}">
                  <a16:creationId xmlns:a16="http://schemas.microsoft.com/office/drawing/2014/main" id="{BBBC76BA-A1F5-4A4A-BBF1-27106AF03AE5}"/>
                </a:ext>
              </a:extLst>
            </p:cNvPr>
            <p:cNvSpPr txBox="1"/>
            <p:nvPr/>
          </p:nvSpPr>
          <p:spPr>
            <a:xfrm>
              <a:off x="1550813" y="4797785"/>
              <a:ext cx="839820" cy="313932"/>
            </a:xfrm>
            <a:prstGeom prst="rect">
              <a:avLst/>
            </a:prstGeom>
            <a:noFill/>
          </p:spPr>
          <p:txBody>
            <a:bodyPr wrap="square" rtlCol="0">
              <a:spAutoFit/>
            </a:bodyPr>
            <a:lstStyle/>
            <a:p>
              <a:pPr algn="ctr" defTabSz="457189">
                <a:lnSpc>
                  <a:spcPct val="90000"/>
                </a:lnSpc>
                <a:spcBef>
                  <a:spcPts val="300"/>
                </a:spcBef>
              </a:pPr>
              <a:r>
                <a:rPr lang="en-US" sz="800">
                  <a:cs typeface="Arial" panose="020B0604020202020204" pitchFamily="34" charset="0"/>
                </a:rPr>
                <a:t>Consolidated visibility</a:t>
              </a:r>
            </a:p>
          </p:txBody>
        </p:sp>
        <p:pic>
          <p:nvPicPr>
            <p:cNvPr id="181" name="Graphic 4">
              <a:extLst>
                <a:ext uri="{FF2B5EF4-FFF2-40B4-BE49-F238E27FC236}">
                  <a16:creationId xmlns:a16="http://schemas.microsoft.com/office/drawing/2014/main" id="{C00C2648-5482-3449-95AF-67D5325A1AF2}"/>
                </a:ext>
              </a:extLst>
            </p:cNvPr>
            <p:cNvPicPr>
              <a:picLocks noChangeAspect="1"/>
            </p:cNvPicPr>
            <p:nvPr/>
          </p:nvPicPr>
          <p:blipFill>
            <a:blip r:embed="rId38" cstate="screen">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3156757" y="5085734"/>
              <a:ext cx="457200" cy="457203"/>
            </a:xfrm>
            <a:prstGeom prst="rect">
              <a:avLst/>
            </a:prstGeom>
          </p:spPr>
        </p:pic>
        <p:sp>
          <p:nvSpPr>
            <p:cNvPr id="182" name="TextBox 181">
              <a:extLst>
                <a:ext uri="{FF2B5EF4-FFF2-40B4-BE49-F238E27FC236}">
                  <a16:creationId xmlns:a16="http://schemas.microsoft.com/office/drawing/2014/main" id="{267F34E7-EDDD-914F-81F3-552F24084899}"/>
                </a:ext>
              </a:extLst>
            </p:cNvPr>
            <p:cNvSpPr txBox="1"/>
            <p:nvPr/>
          </p:nvSpPr>
          <p:spPr>
            <a:xfrm>
              <a:off x="3002622" y="5531171"/>
              <a:ext cx="765469" cy="313932"/>
            </a:xfrm>
            <a:prstGeom prst="rect">
              <a:avLst/>
            </a:prstGeom>
            <a:noFill/>
          </p:spPr>
          <p:txBody>
            <a:bodyPr wrap="square" rtlCol="0">
              <a:spAutoFit/>
            </a:bodyPr>
            <a:lstStyle/>
            <a:p>
              <a:pPr algn="ctr" defTabSz="457189">
                <a:lnSpc>
                  <a:spcPct val="90000"/>
                </a:lnSpc>
                <a:spcBef>
                  <a:spcPts val="300"/>
                </a:spcBef>
              </a:pPr>
              <a:r>
                <a:rPr lang="en-US" sz="800">
                  <a:cs typeface="Arial" panose="020B0604020202020204" pitchFamily="34" charset="0"/>
                </a:rPr>
                <a:t>Application security</a:t>
              </a:r>
            </a:p>
          </p:txBody>
        </p:sp>
      </p:grpSp>
      <p:cxnSp>
        <p:nvCxnSpPr>
          <p:cNvPr id="183" name="Straight Connector 182">
            <a:extLst>
              <a:ext uri="{FF2B5EF4-FFF2-40B4-BE49-F238E27FC236}">
                <a16:creationId xmlns:a16="http://schemas.microsoft.com/office/drawing/2014/main" id="{7BD43A7D-4FEB-FB4F-9E80-5BCA8FDE0ACC}"/>
              </a:ext>
            </a:extLst>
          </p:cNvPr>
          <p:cNvCxnSpPr>
            <a:cxnSpLocks/>
          </p:cNvCxnSpPr>
          <p:nvPr/>
        </p:nvCxnSpPr>
        <p:spPr>
          <a:xfrm>
            <a:off x="1240177" y="3505644"/>
            <a:ext cx="0" cy="20599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5B140865-A13C-884F-A33D-444632505FA0}"/>
              </a:ext>
            </a:extLst>
          </p:cNvPr>
          <p:cNvSpPr txBox="1"/>
          <p:nvPr/>
        </p:nvSpPr>
        <p:spPr>
          <a:xfrm>
            <a:off x="4486002" y="4941387"/>
            <a:ext cx="1316736" cy="230832"/>
          </a:xfrm>
          <a:prstGeom prst="rect">
            <a:avLst/>
          </a:prstGeom>
          <a:noFill/>
        </p:spPr>
        <p:txBody>
          <a:bodyPr wrap="square" rtlCol="0">
            <a:spAutoFit/>
          </a:bodyPr>
          <a:lstStyle/>
          <a:p>
            <a:pPr algn="l" defTabSz="457189">
              <a:lnSpc>
                <a:spcPct val="90000"/>
              </a:lnSpc>
              <a:spcBef>
                <a:spcPts val="300"/>
              </a:spcBef>
            </a:pPr>
            <a:r>
              <a:rPr lang="en-US" sz="1000">
                <a:solidFill>
                  <a:srgbClr val="000000"/>
                </a:solidFill>
                <a:cs typeface="Arial" panose="020B0604020202020204" pitchFamily="34" charset="0"/>
              </a:rPr>
              <a:t>Remote Users</a:t>
            </a:r>
          </a:p>
        </p:txBody>
      </p:sp>
      <p:cxnSp>
        <p:nvCxnSpPr>
          <p:cNvPr id="186" name="Straight Connector 185">
            <a:extLst>
              <a:ext uri="{FF2B5EF4-FFF2-40B4-BE49-F238E27FC236}">
                <a16:creationId xmlns:a16="http://schemas.microsoft.com/office/drawing/2014/main" id="{B062C881-22B0-EC4D-ACCB-4B312BA30F7D}"/>
              </a:ext>
            </a:extLst>
          </p:cNvPr>
          <p:cNvCxnSpPr>
            <a:cxnSpLocks/>
          </p:cNvCxnSpPr>
          <p:nvPr/>
        </p:nvCxnSpPr>
        <p:spPr>
          <a:xfrm>
            <a:off x="5271174" y="4019044"/>
            <a:ext cx="0" cy="479693"/>
          </a:xfrm>
          <a:prstGeom prst="line">
            <a:avLst/>
          </a:prstGeom>
          <a:ln w="28575">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88" name="Picture 187">
            <a:extLst>
              <a:ext uri="{FF2B5EF4-FFF2-40B4-BE49-F238E27FC236}">
                <a16:creationId xmlns:a16="http://schemas.microsoft.com/office/drawing/2014/main" id="{FD9D7DD5-C26B-0D49-AE85-228AADA8A859}"/>
              </a:ext>
            </a:extLst>
          </p:cNvPr>
          <p:cNvPicPr>
            <a:picLocks noChangeAspect="1"/>
          </p:cNvPicPr>
          <p:nvPr/>
        </p:nvPicPr>
        <p:blipFill>
          <a:blip r:embed="rId40" cstate="screen">
            <a:extLst>
              <a:ext uri="{28A0092B-C50C-407E-A947-70E740481C1C}">
                <a14:useLocalDpi xmlns:a14="http://schemas.microsoft.com/office/drawing/2010/main" val="0"/>
              </a:ext>
            </a:extLst>
          </a:blip>
          <a:stretch>
            <a:fillRect/>
          </a:stretch>
        </p:blipFill>
        <p:spPr>
          <a:xfrm>
            <a:off x="3553307" y="2606152"/>
            <a:ext cx="561495" cy="640080"/>
          </a:xfrm>
          <a:prstGeom prst="rect">
            <a:avLst/>
          </a:prstGeom>
          <a:ln>
            <a:noFill/>
          </a:ln>
        </p:spPr>
      </p:pic>
      <p:pic>
        <p:nvPicPr>
          <p:cNvPr id="190" name="Picture 4" descr="Box (company) - Wikipedia">
            <a:extLst>
              <a:ext uri="{FF2B5EF4-FFF2-40B4-BE49-F238E27FC236}">
                <a16:creationId xmlns:a16="http://schemas.microsoft.com/office/drawing/2014/main" id="{93249E01-3125-044D-A654-23305626CD2A}"/>
              </a:ext>
            </a:extLst>
          </p:cNvPr>
          <p:cNvPicPr>
            <a:picLocks noChangeAspect="1" noChangeArrowheads="1"/>
          </p:cNvPicPr>
          <p:nvPr/>
        </p:nvPicPr>
        <p:blipFill>
          <a:blip r:embed="rId41" cstate="screen">
            <a:extLst>
              <a:ext uri="{28A0092B-C50C-407E-A947-70E740481C1C}">
                <a14:useLocalDpi xmlns:a14="http://schemas.microsoft.com/office/drawing/2010/main" val="0"/>
              </a:ext>
            </a:extLst>
          </a:blip>
          <a:srcRect/>
          <a:stretch>
            <a:fillRect/>
          </a:stretch>
        </p:blipFill>
        <p:spPr bwMode="auto">
          <a:xfrm>
            <a:off x="2961926" y="3071528"/>
            <a:ext cx="447963" cy="2404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Graphic 237">
            <a:extLst>
              <a:ext uri="{FF2B5EF4-FFF2-40B4-BE49-F238E27FC236}">
                <a16:creationId xmlns:a16="http://schemas.microsoft.com/office/drawing/2014/main" id="{ABA2C7A9-B37E-5D4C-A16E-D764367AA1DD}"/>
              </a:ext>
            </a:extLst>
          </p:cNvPr>
          <p:cNvSpPr/>
          <p:nvPr/>
        </p:nvSpPr>
        <p:spPr>
          <a:xfrm>
            <a:off x="2743064" y="1519923"/>
            <a:ext cx="4165060" cy="2456028"/>
          </a:xfrm>
          <a:custGeom>
            <a:avLst/>
            <a:gdLst>
              <a:gd name="connsiteX0" fmla="*/ 3418518 w 4165060"/>
              <a:gd name="connsiteY0" fmla="*/ 2456029 h 2456028"/>
              <a:gd name="connsiteX1" fmla="*/ 752926 w 4165060"/>
              <a:gd name="connsiteY1" fmla="*/ 2456029 h 2456028"/>
              <a:gd name="connsiteX2" fmla="*/ 40731 w 4165060"/>
              <a:gd name="connsiteY2" fmla="*/ 1970997 h 2456028"/>
              <a:gd name="connsiteX3" fmla="*/ 76380 w 4165060"/>
              <a:gd name="connsiteY3" fmla="*/ 1432362 h 2456028"/>
              <a:gd name="connsiteX4" fmla="*/ 523941 w 4165060"/>
              <a:gd name="connsiteY4" fmla="*/ 1066507 h 2456028"/>
              <a:gd name="connsiteX5" fmla="*/ 526804 w 4165060"/>
              <a:gd name="connsiteY5" fmla="*/ 1066507 h 2456028"/>
              <a:gd name="connsiteX6" fmla="*/ 750845 w 4165060"/>
              <a:gd name="connsiteY6" fmla="*/ 1038404 h 2456028"/>
              <a:gd name="connsiteX7" fmla="*/ 762554 w 4165060"/>
              <a:gd name="connsiteY7" fmla="*/ 1038404 h 2456028"/>
              <a:gd name="connsiteX8" fmla="*/ 857010 w 4165060"/>
              <a:gd name="connsiteY8" fmla="*/ 973352 h 2456028"/>
              <a:gd name="connsiteX9" fmla="*/ 860393 w 4165060"/>
              <a:gd name="connsiteY9" fmla="*/ 966846 h 2456028"/>
              <a:gd name="connsiteX10" fmla="*/ 1380813 w 4165060"/>
              <a:gd name="connsiteY10" fmla="*/ 539061 h 2456028"/>
              <a:gd name="connsiteX11" fmla="*/ 1637641 w 4165060"/>
              <a:gd name="connsiteY11" fmla="*/ 523709 h 2456028"/>
              <a:gd name="connsiteX12" fmla="*/ 1641544 w 4165060"/>
              <a:gd name="connsiteY12" fmla="*/ 523709 h 2456028"/>
              <a:gd name="connsiteX13" fmla="*/ 1757858 w 4165060"/>
              <a:gd name="connsiteY13" fmla="*/ 478172 h 2456028"/>
              <a:gd name="connsiteX14" fmla="*/ 2460425 w 4165060"/>
              <a:gd name="connsiteY14" fmla="*/ 12396 h 2456028"/>
              <a:gd name="connsiteX15" fmla="*/ 3279046 w 4165060"/>
              <a:gd name="connsiteY15" fmla="*/ 238258 h 2456028"/>
              <a:gd name="connsiteX16" fmla="*/ 3281127 w 4165060"/>
              <a:gd name="connsiteY16" fmla="*/ 240080 h 2456028"/>
              <a:gd name="connsiteX17" fmla="*/ 3603267 w 4165060"/>
              <a:gd name="connsiteY17" fmla="*/ 751392 h 2456028"/>
              <a:gd name="connsiteX18" fmla="*/ 3626166 w 4165060"/>
              <a:gd name="connsiteY18" fmla="*/ 985581 h 2456028"/>
              <a:gd name="connsiteX19" fmla="*/ 3626166 w 4165060"/>
              <a:gd name="connsiteY19" fmla="*/ 996510 h 2456028"/>
              <a:gd name="connsiteX20" fmla="*/ 3631630 w 4165060"/>
              <a:gd name="connsiteY20" fmla="*/ 1012643 h 2456028"/>
              <a:gd name="connsiteX21" fmla="*/ 3699285 w 4165060"/>
              <a:gd name="connsiteY21" fmla="*/ 1084722 h 2456028"/>
              <a:gd name="connsiteX22" fmla="*/ 4157255 w 4165060"/>
              <a:gd name="connsiteY22" fmla="*/ 1617372 h 2456028"/>
              <a:gd name="connsiteX23" fmla="*/ 4157255 w 4165060"/>
              <a:gd name="connsiteY23" fmla="*/ 1623096 h 2456028"/>
              <a:gd name="connsiteX24" fmla="*/ 4162199 w 4165060"/>
              <a:gd name="connsiteY24" fmla="*/ 1656923 h 2456028"/>
              <a:gd name="connsiteX25" fmla="*/ 4165061 w 4165060"/>
              <a:gd name="connsiteY25" fmla="*/ 1672536 h 2456028"/>
              <a:gd name="connsiteX26" fmla="*/ 4165061 w 4165060"/>
              <a:gd name="connsiteY26" fmla="*/ 1820596 h 2456028"/>
              <a:gd name="connsiteX27" fmla="*/ 4128631 w 4165060"/>
              <a:gd name="connsiteY27" fmla="*/ 1976722 h 2456028"/>
              <a:gd name="connsiteX28" fmla="*/ 4128631 w 4165060"/>
              <a:gd name="connsiteY28" fmla="*/ 1979844 h 2456028"/>
              <a:gd name="connsiteX29" fmla="*/ 3418518 w 4165060"/>
              <a:gd name="connsiteY29" fmla="*/ 2456029 h 2456028"/>
              <a:gd name="connsiteX30" fmla="*/ 544758 w 4165060"/>
              <a:gd name="connsiteY30" fmla="*/ 1142228 h 2456028"/>
              <a:gd name="connsiteX31" fmla="*/ 147678 w 4165060"/>
              <a:gd name="connsiteY31" fmla="*/ 1468011 h 2456028"/>
              <a:gd name="connsiteX32" fmla="*/ 114891 w 4165060"/>
              <a:gd name="connsiteY32" fmla="*/ 1943415 h 2456028"/>
              <a:gd name="connsiteX33" fmla="*/ 754227 w 4165060"/>
              <a:gd name="connsiteY33" fmla="*/ 2377966 h 2456028"/>
              <a:gd name="connsiteX34" fmla="*/ 3418518 w 4165060"/>
              <a:gd name="connsiteY34" fmla="*/ 2377966 h 2456028"/>
              <a:gd name="connsiteX35" fmla="*/ 4055772 w 4165060"/>
              <a:gd name="connsiteY35" fmla="*/ 1955905 h 2456028"/>
              <a:gd name="connsiteX36" fmla="*/ 4088819 w 4165060"/>
              <a:gd name="connsiteY36" fmla="*/ 1814090 h 2456028"/>
              <a:gd name="connsiteX37" fmla="*/ 4088819 w 4165060"/>
              <a:gd name="connsiteY37" fmla="*/ 1676179 h 2456028"/>
              <a:gd name="connsiteX38" fmla="*/ 4082054 w 4165060"/>
              <a:gd name="connsiteY38" fmla="*/ 1632724 h 2456028"/>
              <a:gd name="connsiteX39" fmla="*/ 3672744 w 4165060"/>
              <a:gd name="connsiteY39" fmla="*/ 1159142 h 2456028"/>
              <a:gd name="connsiteX40" fmla="*/ 3559552 w 4165060"/>
              <a:gd name="connsiteY40" fmla="*/ 1039705 h 2456028"/>
              <a:gd name="connsiteX41" fmla="*/ 3549924 w 4165060"/>
              <a:gd name="connsiteY41" fmla="*/ 1011342 h 2456028"/>
              <a:gd name="connsiteX42" fmla="*/ 3549924 w 4165060"/>
              <a:gd name="connsiteY42" fmla="*/ 987403 h 2456028"/>
              <a:gd name="connsiteX43" fmla="*/ 3528847 w 4165060"/>
              <a:gd name="connsiteY43" fmla="*/ 768306 h 2456028"/>
              <a:gd name="connsiteX44" fmla="*/ 3234029 w 4165060"/>
              <a:gd name="connsiteY44" fmla="*/ 301749 h 2456028"/>
              <a:gd name="connsiteX45" fmla="*/ 3230907 w 4165060"/>
              <a:gd name="connsiteY45" fmla="*/ 299147 h 2456028"/>
              <a:gd name="connsiteX46" fmla="*/ 2474216 w 4165060"/>
              <a:gd name="connsiteY46" fmla="*/ 90979 h 2456028"/>
              <a:gd name="connsiteX47" fmla="*/ 1824992 w 4165060"/>
              <a:gd name="connsiteY47" fmla="*/ 520066 h 2456028"/>
              <a:gd name="connsiteX48" fmla="*/ 1625150 w 4165060"/>
              <a:gd name="connsiteY48" fmla="*/ 600471 h 2456028"/>
              <a:gd name="connsiteX49" fmla="*/ 1398507 w 4165060"/>
              <a:gd name="connsiteY49" fmla="*/ 615042 h 2456028"/>
              <a:gd name="connsiteX50" fmla="*/ 930129 w 4165060"/>
              <a:gd name="connsiteY50" fmla="*/ 999893 h 2456028"/>
              <a:gd name="connsiteX51" fmla="*/ 927267 w 4165060"/>
              <a:gd name="connsiteY51" fmla="*/ 1005878 h 2456028"/>
              <a:gd name="connsiteX52" fmla="*/ 766978 w 4165060"/>
              <a:gd name="connsiteY52" fmla="*/ 1114646 h 2456028"/>
              <a:gd name="connsiteX53" fmla="*/ 757610 w 4165060"/>
              <a:gd name="connsiteY53" fmla="*/ 1114646 h 2456028"/>
              <a:gd name="connsiteX54" fmla="*/ 544758 w 4165060"/>
              <a:gd name="connsiteY54" fmla="*/ 1142228 h 245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165060" h="2456028">
                <a:moveTo>
                  <a:pt x="3418518" y="2456029"/>
                </a:moveTo>
                <a:lnTo>
                  <a:pt x="752926" y="2456029"/>
                </a:lnTo>
                <a:cubicBezTo>
                  <a:pt x="424541" y="2456029"/>
                  <a:pt x="151581" y="2270239"/>
                  <a:pt x="40731" y="1970997"/>
                </a:cubicBezTo>
                <a:cubicBezTo>
                  <a:pt x="-24058" y="1794497"/>
                  <a:pt x="-11105" y="1598792"/>
                  <a:pt x="76380" y="1432362"/>
                </a:cubicBezTo>
                <a:cubicBezTo>
                  <a:pt x="167659" y="1253041"/>
                  <a:pt x="330049" y="1120297"/>
                  <a:pt x="523941" y="1066507"/>
                </a:cubicBezTo>
                <a:lnTo>
                  <a:pt x="526804" y="1066507"/>
                </a:lnTo>
                <a:cubicBezTo>
                  <a:pt x="598362" y="1052976"/>
                  <a:pt x="675904" y="1045690"/>
                  <a:pt x="750845" y="1038404"/>
                </a:cubicBezTo>
                <a:lnTo>
                  <a:pt x="762554" y="1038404"/>
                </a:lnTo>
                <a:cubicBezTo>
                  <a:pt x="804854" y="1039630"/>
                  <a:pt x="843074" y="1013310"/>
                  <a:pt x="857010" y="973352"/>
                </a:cubicBezTo>
                <a:lnTo>
                  <a:pt x="860393" y="966846"/>
                </a:lnTo>
                <a:cubicBezTo>
                  <a:pt x="964477" y="736300"/>
                  <a:pt x="1135435" y="596047"/>
                  <a:pt x="1380813" y="539061"/>
                </a:cubicBezTo>
                <a:cubicBezTo>
                  <a:pt x="1464601" y="517229"/>
                  <a:pt x="1551849" y="512015"/>
                  <a:pt x="1637641" y="523709"/>
                </a:cubicBezTo>
                <a:lnTo>
                  <a:pt x="1641544" y="523709"/>
                </a:lnTo>
                <a:cubicBezTo>
                  <a:pt x="1686190" y="537518"/>
                  <a:pt x="1734454" y="518622"/>
                  <a:pt x="1757858" y="478172"/>
                </a:cubicBezTo>
                <a:cubicBezTo>
                  <a:pt x="1928035" y="217962"/>
                  <a:pt x="2164306" y="61836"/>
                  <a:pt x="2460425" y="12396"/>
                </a:cubicBezTo>
                <a:cubicBezTo>
                  <a:pt x="2777621" y="-31840"/>
                  <a:pt x="3044857" y="42060"/>
                  <a:pt x="3279046" y="238258"/>
                </a:cubicBezTo>
                <a:lnTo>
                  <a:pt x="3281127" y="240080"/>
                </a:lnTo>
                <a:cubicBezTo>
                  <a:pt x="3446256" y="366448"/>
                  <a:pt x="3560567" y="547880"/>
                  <a:pt x="3603267" y="751392"/>
                </a:cubicBezTo>
                <a:cubicBezTo>
                  <a:pt x="3618802" y="828482"/>
                  <a:pt x="3626478" y="906946"/>
                  <a:pt x="3626166" y="985581"/>
                </a:cubicBezTo>
                <a:lnTo>
                  <a:pt x="3626166" y="996510"/>
                </a:lnTo>
                <a:lnTo>
                  <a:pt x="3631630" y="1012643"/>
                </a:lnTo>
                <a:cubicBezTo>
                  <a:pt x="3639879" y="1046923"/>
                  <a:pt x="3665588" y="1074316"/>
                  <a:pt x="3699285" y="1084722"/>
                </a:cubicBezTo>
                <a:cubicBezTo>
                  <a:pt x="3955332" y="1194270"/>
                  <a:pt x="4104432" y="1368350"/>
                  <a:pt x="4157255" y="1617372"/>
                </a:cubicBezTo>
                <a:lnTo>
                  <a:pt x="4157255" y="1623096"/>
                </a:lnTo>
                <a:cubicBezTo>
                  <a:pt x="4158061" y="1634467"/>
                  <a:pt x="4159727" y="1645786"/>
                  <a:pt x="4162199" y="1656923"/>
                </a:cubicBezTo>
                <a:cubicBezTo>
                  <a:pt x="4163760" y="1663949"/>
                  <a:pt x="4164800" y="1670715"/>
                  <a:pt x="4165061" y="1672536"/>
                </a:cubicBezTo>
                <a:lnTo>
                  <a:pt x="4165061" y="1820596"/>
                </a:lnTo>
                <a:cubicBezTo>
                  <a:pt x="4156708" y="1873444"/>
                  <a:pt x="4144530" y="1925642"/>
                  <a:pt x="4128631" y="1976722"/>
                </a:cubicBezTo>
                <a:lnTo>
                  <a:pt x="4128631" y="1979844"/>
                </a:lnTo>
                <a:cubicBezTo>
                  <a:pt x="4016481" y="2274662"/>
                  <a:pt x="3745342" y="2456029"/>
                  <a:pt x="3418518" y="2456029"/>
                </a:cubicBezTo>
                <a:close/>
                <a:moveTo>
                  <a:pt x="544758" y="1142228"/>
                </a:moveTo>
                <a:cubicBezTo>
                  <a:pt x="372723" y="1190630"/>
                  <a:pt x="228757" y="1308747"/>
                  <a:pt x="147678" y="1468011"/>
                </a:cubicBezTo>
                <a:cubicBezTo>
                  <a:pt x="70221" y="1614769"/>
                  <a:pt x="58314" y="1787419"/>
                  <a:pt x="114891" y="1943415"/>
                </a:cubicBezTo>
                <a:cubicBezTo>
                  <a:pt x="214552" y="2211691"/>
                  <a:pt x="459409" y="2377966"/>
                  <a:pt x="754227" y="2377966"/>
                </a:cubicBezTo>
                <a:lnTo>
                  <a:pt x="3418518" y="2377966"/>
                </a:lnTo>
                <a:cubicBezTo>
                  <a:pt x="3710734" y="2377966"/>
                  <a:pt x="3954811" y="2216375"/>
                  <a:pt x="4055772" y="1955905"/>
                </a:cubicBezTo>
                <a:cubicBezTo>
                  <a:pt x="4070110" y="1909457"/>
                  <a:pt x="4081143" y="1862073"/>
                  <a:pt x="4088819" y="1814090"/>
                </a:cubicBezTo>
                <a:lnTo>
                  <a:pt x="4088819" y="1676179"/>
                </a:lnTo>
                <a:cubicBezTo>
                  <a:pt x="4085671" y="1661842"/>
                  <a:pt x="4083433" y="1647322"/>
                  <a:pt x="4082054" y="1632724"/>
                </a:cubicBezTo>
                <a:cubicBezTo>
                  <a:pt x="4034435" y="1411806"/>
                  <a:pt x="3899907" y="1256720"/>
                  <a:pt x="3672744" y="1159142"/>
                </a:cubicBezTo>
                <a:cubicBezTo>
                  <a:pt x="3617371" y="1140841"/>
                  <a:pt x="3574852" y="1095986"/>
                  <a:pt x="3559552" y="1039705"/>
                </a:cubicBezTo>
                <a:lnTo>
                  <a:pt x="3549924" y="1011342"/>
                </a:lnTo>
                <a:lnTo>
                  <a:pt x="3549924" y="987403"/>
                </a:lnTo>
                <a:cubicBezTo>
                  <a:pt x="3550263" y="913849"/>
                  <a:pt x="3543185" y="840449"/>
                  <a:pt x="3528847" y="768306"/>
                </a:cubicBezTo>
                <a:cubicBezTo>
                  <a:pt x="3489608" y="582508"/>
                  <a:pt x="3384977" y="416957"/>
                  <a:pt x="3234029" y="301749"/>
                </a:cubicBezTo>
                <a:lnTo>
                  <a:pt x="3230907" y="299147"/>
                </a:lnTo>
                <a:cubicBezTo>
                  <a:pt x="3014412" y="117000"/>
                  <a:pt x="2766952" y="49606"/>
                  <a:pt x="2474216" y="90979"/>
                </a:cubicBezTo>
                <a:cubicBezTo>
                  <a:pt x="2200215" y="136516"/>
                  <a:pt x="1981899" y="281453"/>
                  <a:pt x="1824992" y="520066"/>
                </a:cubicBezTo>
                <a:cubicBezTo>
                  <a:pt x="1784433" y="589216"/>
                  <a:pt x="1702300" y="622263"/>
                  <a:pt x="1625150" y="600471"/>
                </a:cubicBezTo>
                <a:cubicBezTo>
                  <a:pt x="1549372" y="590635"/>
                  <a:pt x="1472405" y="595584"/>
                  <a:pt x="1398507" y="615042"/>
                </a:cubicBezTo>
                <a:cubicBezTo>
                  <a:pt x="1178630" y="667084"/>
                  <a:pt x="1026147" y="791985"/>
                  <a:pt x="930129" y="999893"/>
                </a:cubicBezTo>
                <a:lnTo>
                  <a:pt x="927267" y="1005878"/>
                </a:lnTo>
                <a:cubicBezTo>
                  <a:pt x="901038" y="1071446"/>
                  <a:pt x="837596" y="1114495"/>
                  <a:pt x="766978" y="1114646"/>
                </a:cubicBezTo>
                <a:lnTo>
                  <a:pt x="757610" y="1114646"/>
                </a:lnTo>
                <a:cubicBezTo>
                  <a:pt x="686052" y="1122452"/>
                  <a:pt x="611112" y="1129738"/>
                  <a:pt x="544758" y="1142228"/>
                </a:cubicBezTo>
                <a:close/>
              </a:path>
            </a:pathLst>
          </a:custGeom>
          <a:solidFill>
            <a:schemeClr val="accent3"/>
          </a:solidFill>
          <a:ln w="25995" cap="flat">
            <a:noFill/>
            <a:prstDash val="solid"/>
            <a:miter/>
          </a:ln>
        </p:spPr>
        <p:txBody>
          <a:bodyPr rtlCol="0" anchor="ctr"/>
          <a:lstStyle/>
          <a:p>
            <a:endParaRPr lang="en-US"/>
          </a:p>
        </p:txBody>
      </p:sp>
    </p:spTree>
    <p:extLst>
      <p:ext uri="{BB962C8B-B14F-4D97-AF65-F5344CB8AC3E}">
        <p14:creationId xmlns:p14="http://schemas.microsoft.com/office/powerpoint/2010/main" val="65884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CF7535-EA60-4484-8E45-4D6DEED524F0}"/>
              </a:ext>
            </a:extLst>
          </p:cNvPr>
          <p:cNvGrpSpPr/>
          <p:nvPr/>
        </p:nvGrpSpPr>
        <p:grpSpPr>
          <a:xfrm>
            <a:off x="7675755" y="2076221"/>
            <a:ext cx="3574670" cy="1272747"/>
            <a:chOff x="526806" y="1420439"/>
            <a:chExt cx="3574670" cy="1272747"/>
          </a:xfrm>
        </p:grpSpPr>
        <p:grpSp>
          <p:nvGrpSpPr>
            <p:cNvPr id="3" name="Group 2">
              <a:extLst>
                <a:ext uri="{FF2B5EF4-FFF2-40B4-BE49-F238E27FC236}">
                  <a16:creationId xmlns:a16="http://schemas.microsoft.com/office/drawing/2014/main" id="{C745C941-5D85-44A6-AEAA-BBDF81E0A63E}"/>
                </a:ext>
              </a:extLst>
            </p:cNvPr>
            <p:cNvGrpSpPr/>
            <p:nvPr/>
          </p:nvGrpSpPr>
          <p:grpSpPr>
            <a:xfrm>
              <a:off x="526806" y="1420439"/>
              <a:ext cx="3574667" cy="1272747"/>
              <a:chOff x="520944" y="1961676"/>
              <a:chExt cx="3574667" cy="1272747"/>
            </a:xfrm>
          </p:grpSpPr>
          <p:sp>
            <p:nvSpPr>
              <p:cNvPr id="5" name="TextBox 4">
                <a:extLst>
                  <a:ext uri="{FF2B5EF4-FFF2-40B4-BE49-F238E27FC236}">
                    <a16:creationId xmlns:a16="http://schemas.microsoft.com/office/drawing/2014/main" id="{0BAC3591-0115-483D-8206-178C08121BC7}"/>
                  </a:ext>
                </a:extLst>
              </p:cNvPr>
              <p:cNvSpPr txBox="1"/>
              <p:nvPr/>
            </p:nvSpPr>
            <p:spPr>
              <a:xfrm>
                <a:off x="520944" y="1961676"/>
                <a:ext cx="31998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189"/>
                <a:r>
                  <a:rPr lang="en-US" sz="1400" b="1">
                    <a:solidFill>
                      <a:schemeClr val="accent3"/>
                    </a:solidFill>
                    <a:ea typeface="+mn-lt"/>
                    <a:cs typeface="+mn-lt"/>
                  </a:rPr>
                  <a:t>Security for Edge Computing</a:t>
                </a:r>
              </a:p>
              <a:p>
                <a:pPr algn="ctr" defTabSz="457189"/>
                <a:endParaRPr lang="en-US" sz="1400" b="1">
                  <a:solidFill>
                    <a:schemeClr val="accent3"/>
                  </a:solidFill>
                  <a:cs typeface="Arial"/>
                </a:endParaRPr>
              </a:p>
            </p:txBody>
          </p:sp>
          <p:sp>
            <p:nvSpPr>
              <p:cNvPr id="6" name="TextBox 5">
                <a:extLst>
                  <a:ext uri="{FF2B5EF4-FFF2-40B4-BE49-F238E27FC236}">
                    <a16:creationId xmlns:a16="http://schemas.microsoft.com/office/drawing/2014/main" id="{6E8FEC89-26CE-47FF-A1D6-10FCA6ACA12B}"/>
                  </a:ext>
                </a:extLst>
              </p:cNvPr>
              <p:cNvSpPr txBox="1"/>
              <p:nvPr/>
            </p:nvSpPr>
            <p:spPr>
              <a:xfrm>
                <a:off x="587814" y="2966657"/>
                <a:ext cx="3507797" cy="267766"/>
              </a:xfrm>
              <a:prstGeom prst="rect">
                <a:avLst/>
              </a:prstGeom>
              <a:solidFill>
                <a:schemeClr val="accent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189">
                  <a:lnSpc>
                    <a:spcPct val="95000"/>
                  </a:lnSpc>
                  <a:spcAft>
                    <a:spcPts val="600"/>
                  </a:spcAft>
                </a:pPr>
                <a:r>
                  <a:rPr lang="en-US" sz="1200">
                    <a:solidFill>
                      <a:schemeClr val="bg1"/>
                    </a:solidFill>
                    <a:cs typeface="Arial"/>
                  </a:rPr>
                  <a:t>Extend Security Fabric to the Cloud Edge</a:t>
                </a:r>
              </a:p>
            </p:txBody>
          </p:sp>
          <p:sp>
            <p:nvSpPr>
              <p:cNvPr id="7" name="TextBox 6">
                <a:extLst>
                  <a:ext uri="{FF2B5EF4-FFF2-40B4-BE49-F238E27FC236}">
                    <a16:creationId xmlns:a16="http://schemas.microsoft.com/office/drawing/2014/main" id="{661062F6-3989-4A09-86D3-F0B9B5A86A13}"/>
                  </a:ext>
                </a:extLst>
              </p:cNvPr>
              <p:cNvSpPr txBox="1"/>
              <p:nvPr/>
            </p:nvSpPr>
            <p:spPr>
              <a:xfrm>
                <a:off x="529454" y="2294588"/>
                <a:ext cx="3493994" cy="547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050"/>
                  <a:t>Secure high performance, low latency architectures with Fortinet</a:t>
                </a:r>
              </a:p>
            </p:txBody>
          </p:sp>
        </p:grpSp>
        <p:cxnSp>
          <p:nvCxnSpPr>
            <p:cNvPr id="4" name="Straight Connector 3">
              <a:extLst>
                <a:ext uri="{FF2B5EF4-FFF2-40B4-BE49-F238E27FC236}">
                  <a16:creationId xmlns:a16="http://schemas.microsoft.com/office/drawing/2014/main" id="{5E860450-6F05-4E9D-9B12-D710042E763A}"/>
                </a:ext>
              </a:extLst>
            </p:cNvPr>
            <p:cNvCxnSpPr/>
            <p:nvPr/>
          </p:nvCxnSpPr>
          <p:spPr>
            <a:xfrm>
              <a:off x="535316" y="1723679"/>
              <a:ext cx="356616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9" name="Content Placeholder 1026">
            <a:extLst>
              <a:ext uri="{FF2B5EF4-FFF2-40B4-BE49-F238E27FC236}">
                <a16:creationId xmlns:a16="http://schemas.microsoft.com/office/drawing/2014/main" id="{412BB34C-FB91-43A9-A072-3C268B535757}"/>
              </a:ext>
            </a:extLst>
          </p:cNvPr>
          <p:cNvSpPr txBox="1">
            <a:spLocks/>
          </p:cNvSpPr>
          <p:nvPr/>
        </p:nvSpPr>
        <p:spPr>
          <a:xfrm>
            <a:off x="7709192" y="3595914"/>
            <a:ext cx="3507797" cy="24773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100">
                <a:solidFill>
                  <a:srgbClr val="0070C0"/>
                </a:solidFill>
              </a:rPr>
              <a:t>Security Where Networks Meet</a:t>
            </a:r>
          </a:p>
          <a:p>
            <a:pPr>
              <a:lnSpc>
                <a:spcPct val="130000"/>
              </a:lnSpc>
            </a:pPr>
            <a:r>
              <a:rPr lang="en-US" sz="1100"/>
              <a:t>Compute &amp; storage is moving closer to the user</a:t>
            </a:r>
          </a:p>
          <a:p>
            <a:pPr>
              <a:lnSpc>
                <a:spcPct val="130000"/>
              </a:lnSpc>
            </a:pPr>
            <a:r>
              <a:rPr lang="en-US" sz="1100"/>
              <a:t>Tight integration into Azure Stack Edge and Azure Edge Zones with AT&amp;T (to be announced at MWC)</a:t>
            </a:r>
          </a:p>
        </p:txBody>
      </p:sp>
      <p:cxnSp>
        <p:nvCxnSpPr>
          <p:cNvPr id="10" name="Straight Connector 9">
            <a:extLst>
              <a:ext uri="{FF2B5EF4-FFF2-40B4-BE49-F238E27FC236}">
                <a16:creationId xmlns:a16="http://schemas.microsoft.com/office/drawing/2014/main" id="{6A1CB97B-FD70-4852-9CFA-BB76AE24BA61}"/>
              </a:ext>
            </a:extLst>
          </p:cNvPr>
          <p:cNvCxnSpPr>
            <a:cxnSpLocks/>
          </p:cNvCxnSpPr>
          <p:nvPr/>
        </p:nvCxnSpPr>
        <p:spPr>
          <a:xfrm rot="5400000">
            <a:off x="5011197" y="3512795"/>
            <a:ext cx="466344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17848E56-EEDD-4CF7-BF09-C205DDFFDAA8}"/>
              </a:ext>
            </a:extLst>
          </p:cNvPr>
          <p:cNvSpPr>
            <a:spLocks noGrp="1"/>
          </p:cNvSpPr>
          <p:nvPr>
            <p:ph type="title"/>
          </p:nvPr>
        </p:nvSpPr>
        <p:spPr>
          <a:xfrm>
            <a:off x="269985" y="176071"/>
            <a:ext cx="11322569" cy="726454"/>
          </a:xfrm>
        </p:spPr>
        <p:txBody>
          <a:bodyPr/>
          <a:lstStyle/>
          <a:p>
            <a:r>
              <a:rPr lang="en-US" sz="3200"/>
              <a:t>High Performance Security at the Edge</a:t>
            </a:r>
            <a:endParaRPr lang="en-US"/>
          </a:p>
        </p:txBody>
      </p:sp>
      <p:pic>
        <p:nvPicPr>
          <p:cNvPr id="48" name="Picture 2">
            <a:extLst>
              <a:ext uri="{FF2B5EF4-FFF2-40B4-BE49-F238E27FC236}">
                <a16:creationId xmlns:a16="http://schemas.microsoft.com/office/drawing/2014/main" id="{CCFE8290-D989-42C8-8D54-52221FA86BF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150464"/>
            <a:ext cx="6673845" cy="28259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icing - Azure Stack Edge | Microsoft Azure">
            <a:extLst>
              <a:ext uri="{FF2B5EF4-FFF2-40B4-BE49-F238E27FC236}">
                <a16:creationId xmlns:a16="http://schemas.microsoft.com/office/drawing/2014/main" id="{26B8741C-FDB5-452E-B062-562795E18D9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635713" y="1027457"/>
            <a:ext cx="1654754" cy="86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97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Rectangle 229">
            <a:extLst>
              <a:ext uri="{FF2B5EF4-FFF2-40B4-BE49-F238E27FC236}">
                <a16:creationId xmlns:a16="http://schemas.microsoft.com/office/drawing/2014/main" id="{F8146452-B976-BD43-BBC7-1B509BE8BDA3}"/>
              </a:ext>
            </a:extLst>
          </p:cNvPr>
          <p:cNvSpPr/>
          <p:nvPr/>
        </p:nvSpPr>
        <p:spPr>
          <a:xfrm>
            <a:off x="2582635" y="4186537"/>
            <a:ext cx="3607357" cy="2040668"/>
          </a:xfrm>
          <a:prstGeom prst="rect">
            <a:avLst/>
          </a:prstGeom>
          <a:solidFill>
            <a:schemeClr val="accent5">
              <a:lumMod val="20000"/>
              <a:lumOff val="80000"/>
              <a:alpha val="69804"/>
            </a:schemeClr>
          </a:solidFill>
          <a:ln w="25400" cap="flat" cmpd="sng" algn="ctr">
            <a:solidFill>
              <a:srgbClr val="253746"/>
            </a:solidFill>
            <a:prstDash val="sysDot"/>
          </a:ln>
          <a:effectLst/>
        </p:spPr>
        <p:txBody>
          <a:bodyPr rot="0" spcFirstLastPara="0" vertOverflow="overflow" horzOverflow="overflow" vert="horz" wrap="square" lIns="457200" tIns="9144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0"/>
              <a:solidFill>
                <a:srgbClr val="253746"/>
              </a:solidFill>
              <a:effectLst/>
              <a:uLnTx/>
              <a:uFillTx/>
              <a:latin typeface="Arial" panose="020B0604020202020204" pitchFamily="34" charset="0"/>
              <a:ea typeface="+mn-ea"/>
              <a:cs typeface="Arial" panose="020B0604020202020204" pitchFamily="34" charset="0"/>
            </a:endParaRPr>
          </a:p>
        </p:txBody>
      </p:sp>
      <p:pic>
        <p:nvPicPr>
          <p:cNvPr id="231" name="Picture 230">
            <a:extLst>
              <a:ext uri="{FF2B5EF4-FFF2-40B4-BE49-F238E27FC236}">
                <a16:creationId xmlns:a16="http://schemas.microsoft.com/office/drawing/2014/main" id="{ADB68C97-A01B-A942-99DF-497F56C2698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77602" y="4247582"/>
            <a:ext cx="649949" cy="347828"/>
          </a:xfrm>
          <a:prstGeom prst="rect">
            <a:avLst/>
          </a:prstGeom>
        </p:spPr>
      </p:pic>
      <p:pic>
        <p:nvPicPr>
          <p:cNvPr id="233" name="Picture 232">
            <a:extLst>
              <a:ext uri="{FF2B5EF4-FFF2-40B4-BE49-F238E27FC236}">
                <a16:creationId xmlns:a16="http://schemas.microsoft.com/office/drawing/2014/main" id="{38166606-4387-4243-8335-D5E6EC47FA2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06442" y="3110151"/>
            <a:ext cx="898191" cy="694827"/>
          </a:xfrm>
          <a:prstGeom prst="rect">
            <a:avLst/>
          </a:prstGeom>
        </p:spPr>
      </p:pic>
      <p:sp>
        <p:nvSpPr>
          <p:cNvPr id="236" name="Shape 652">
            <a:extLst>
              <a:ext uri="{FF2B5EF4-FFF2-40B4-BE49-F238E27FC236}">
                <a16:creationId xmlns:a16="http://schemas.microsoft.com/office/drawing/2014/main" id="{5BAD0804-9669-3649-A084-4B7A4945E24B}"/>
              </a:ext>
            </a:extLst>
          </p:cNvPr>
          <p:cNvSpPr/>
          <p:nvPr/>
        </p:nvSpPr>
        <p:spPr>
          <a:xfrm>
            <a:off x="3225309" y="4699637"/>
            <a:ext cx="2531693" cy="1035223"/>
          </a:xfrm>
          <a:prstGeom prst="roundRect">
            <a:avLst>
              <a:gd name="adj" fmla="val 827"/>
            </a:avLst>
          </a:prstGeom>
          <a:solidFill>
            <a:schemeClr val="accent5">
              <a:lumMod val="40000"/>
              <a:lumOff val="60000"/>
            </a:schemeClr>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9E9E9E"/>
              </a:solidFill>
              <a:effectLst/>
              <a:uLnTx/>
              <a:uFillTx/>
              <a:latin typeface="Arial"/>
              <a:ea typeface="Arial"/>
              <a:cs typeface="Arial"/>
              <a:sym typeface="Arial"/>
            </a:endParaRPr>
          </a:p>
        </p:txBody>
      </p:sp>
      <p:pic>
        <p:nvPicPr>
          <p:cNvPr id="260" name="Picture 4" descr="Laptop_Gray_Flat.png">
            <a:extLst>
              <a:ext uri="{FF2B5EF4-FFF2-40B4-BE49-F238E27FC236}">
                <a16:creationId xmlns:a16="http://schemas.microsoft.com/office/drawing/2014/main" id="{7A629442-13E5-5947-988C-D07AC196AD07}"/>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72936" y="3626373"/>
            <a:ext cx="488589" cy="34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61" name="Straight Arrow Connector 260">
            <a:extLst>
              <a:ext uri="{FF2B5EF4-FFF2-40B4-BE49-F238E27FC236}">
                <a16:creationId xmlns:a16="http://schemas.microsoft.com/office/drawing/2014/main" id="{9BE58C07-22C3-964F-B576-6E1C3C07E433}"/>
              </a:ext>
            </a:extLst>
          </p:cNvPr>
          <p:cNvCxnSpPr>
            <a:cxnSpLocks/>
            <a:endCxn id="120" idx="1"/>
          </p:cNvCxnSpPr>
          <p:nvPr/>
        </p:nvCxnSpPr>
        <p:spPr>
          <a:xfrm>
            <a:off x="778583" y="4061505"/>
            <a:ext cx="3475667" cy="0"/>
          </a:xfrm>
          <a:prstGeom prst="straightConnector1">
            <a:avLst/>
          </a:prstGeom>
          <a:noFill/>
          <a:ln w="12700" cap="flat" cmpd="sng" algn="ctr">
            <a:solidFill>
              <a:srgbClr val="253746"/>
            </a:solidFill>
            <a:prstDash val="solid"/>
            <a:tailEnd type="triangle"/>
          </a:ln>
          <a:effectLst/>
        </p:spPr>
      </p:cxnSp>
      <p:sp>
        <p:nvSpPr>
          <p:cNvPr id="262" name="TextBox 261">
            <a:extLst>
              <a:ext uri="{FF2B5EF4-FFF2-40B4-BE49-F238E27FC236}">
                <a16:creationId xmlns:a16="http://schemas.microsoft.com/office/drawing/2014/main" id="{5FA5A4F4-82F0-894A-9330-F1D7E5DC53F9}"/>
              </a:ext>
            </a:extLst>
          </p:cNvPr>
          <p:cNvSpPr txBox="1"/>
          <p:nvPr/>
        </p:nvSpPr>
        <p:spPr>
          <a:xfrm>
            <a:off x="675705" y="3388989"/>
            <a:ext cx="115966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Internet</a:t>
            </a:r>
          </a:p>
        </p:txBody>
      </p:sp>
      <p:sp>
        <p:nvSpPr>
          <p:cNvPr id="189" name="Rectangle 188">
            <a:extLst>
              <a:ext uri="{FF2B5EF4-FFF2-40B4-BE49-F238E27FC236}">
                <a16:creationId xmlns:a16="http://schemas.microsoft.com/office/drawing/2014/main" id="{1F0AADC7-6D68-A64F-B770-1362BF513AF8}"/>
              </a:ext>
            </a:extLst>
          </p:cNvPr>
          <p:cNvSpPr/>
          <p:nvPr/>
        </p:nvSpPr>
        <p:spPr>
          <a:xfrm>
            <a:off x="8354573" y="2525065"/>
            <a:ext cx="3670736" cy="2808935"/>
          </a:xfrm>
          <a:prstGeom prst="rect">
            <a:avLst/>
          </a:prstGeom>
          <a:solidFill>
            <a:schemeClr val="accent5">
              <a:lumMod val="20000"/>
              <a:lumOff val="80000"/>
              <a:alpha val="69804"/>
            </a:schemeClr>
          </a:solidFill>
          <a:ln w="25400" cap="flat" cmpd="sng" algn="ctr">
            <a:solidFill>
              <a:srgbClr val="253746"/>
            </a:solidFill>
            <a:prstDash val="sysDot"/>
          </a:ln>
          <a:effectLst/>
        </p:spPr>
        <p:txBody>
          <a:bodyPr rot="0" spcFirstLastPara="0" vertOverflow="overflow" horzOverflow="overflow" vert="horz" wrap="square" lIns="457200" tIns="9144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0"/>
              <a:solidFill>
                <a:srgbClr val="253746"/>
              </a:solidFill>
              <a:effectLst/>
              <a:uLnTx/>
              <a:uFillTx/>
              <a:latin typeface="Arial" panose="020B0604020202020204" pitchFamily="34" charset="0"/>
              <a:ea typeface="+mn-ea"/>
              <a:cs typeface="Arial" panose="020B0604020202020204" pitchFamily="34" charset="0"/>
            </a:endParaRPr>
          </a:p>
        </p:txBody>
      </p:sp>
      <p:pic>
        <p:nvPicPr>
          <p:cNvPr id="190" name="Picture 189">
            <a:extLst>
              <a:ext uri="{FF2B5EF4-FFF2-40B4-BE49-F238E27FC236}">
                <a16:creationId xmlns:a16="http://schemas.microsoft.com/office/drawing/2014/main" id="{09220DDB-BF07-2842-9EE0-51821D1878D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444435" y="2544965"/>
            <a:ext cx="529736" cy="320049"/>
          </a:xfrm>
          <a:prstGeom prst="rect">
            <a:avLst/>
          </a:prstGeom>
        </p:spPr>
      </p:pic>
      <p:pic>
        <p:nvPicPr>
          <p:cNvPr id="192" name="Picture 191">
            <a:extLst>
              <a:ext uri="{FF2B5EF4-FFF2-40B4-BE49-F238E27FC236}">
                <a16:creationId xmlns:a16="http://schemas.microsoft.com/office/drawing/2014/main" id="{34FA9E21-AD82-D546-9CDF-E3E126DCB326}"/>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629530" y="5071179"/>
            <a:ext cx="497970" cy="477149"/>
          </a:xfrm>
          <a:prstGeom prst="rect">
            <a:avLst/>
          </a:prstGeom>
        </p:spPr>
      </p:pic>
      <p:sp>
        <p:nvSpPr>
          <p:cNvPr id="197" name="TextBox 196">
            <a:extLst>
              <a:ext uri="{FF2B5EF4-FFF2-40B4-BE49-F238E27FC236}">
                <a16:creationId xmlns:a16="http://schemas.microsoft.com/office/drawing/2014/main" id="{4ABAEB15-E150-7B4B-B2EA-EF9CF25BB916}"/>
              </a:ext>
            </a:extLst>
          </p:cNvPr>
          <p:cNvSpPr txBox="1"/>
          <p:nvPr/>
        </p:nvSpPr>
        <p:spPr>
          <a:xfrm>
            <a:off x="8354572" y="2567922"/>
            <a:ext cx="1843527"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53746"/>
                </a:solidFill>
                <a:effectLst/>
                <a:uLnTx/>
                <a:uFillTx/>
                <a:latin typeface="Arial" panose="020B0604020202020204" pitchFamily="34" charset="0"/>
                <a:ea typeface="Arial" charset="0"/>
                <a:cs typeface="Arial" panose="020B0604020202020204" pitchFamily="34" charset="0"/>
              </a:rPr>
              <a:t>Provider Virtual Network</a:t>
            </a:r>
          </a:p>
        </p:txBody>
      </p:sp>
      <p:pic>
        <p:nvPicPr>
          <p:cNvPr id="198" name="Picture 197">
            <a:extLst>
              <a:ext uri="{FF2B5EF4-FFF2-40B4-BE49-F238E27FC236}">
                <a16:creationId xmlns:a16="http://schemas.microsoft.com/office/drawing/2014/main" id="{A0114281-17FC-2E41-B615-C611B4D7F56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1582387" y="3060700"/>
            <a:ext cx="255307" cy="313055"/>
          </a:xfrm>
          <a:prstGeom prst="rect">
            <a:avLst/>
          </a:prstGeom>
        </p:spPr>
      </p:pic>
      <p:pic>
        <p:nvPicPr>
          <p:cNvPr id="111" name="Picture 110">
            <a:extLst>
              <a:ext uri="{FF2B5EF4-FFF2-40B4-BE49-F238E27FC236}">
                <a16:creationId xmlns:a16="http://schemas.microsoft.com/office/drawing/2014/main" id="{571A358A-8D60-8A4B-BE64-E5B019140127}"/>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279900" y="5071179"/>
            <a:ext cx="497970" cy="477149"/>
          </a:xfrm>
          <a:prstGeom prst="rect">
            <a:avLst/>
          </a:prstGeom>
        </p:spPr>
      </p:pic>
      <p:pic>
        <p:nvPicPr>
          <p:cNvPr id="112" name="Picture 111">
            <a:extLst>
              <a:ext uri="{FF2B5EF4-FFF2-40B4-BE49-F238E27FC236}">
                <a16:creationId xmlns:a16="http://schemas.microsoft.com/office/drawing/2014/main" id="{5029DB69-7404-2342-8432-934C50F0204B}"/>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942959" y="5076366"/>
            <a:ext cx="497970" cy="477149"/>
          </a:xfrm>
          <a:prstGeom prst="rect">
            <a:avLst/>
          </a:prstGeom>
        </p:spPr>
      </p:pic>
      <p:sp>
        <p:nvSpPr>
          <p:cNvPr id="113" name="TextBox 112">
            <a:extLst>
              <a:ext uri="{FF2B5EF4-FFF2-40B4-BE49-F238E27FC236}">
                <a16:creationId xmlns:a16="http://schemas.microsoft.com/office/drawing/2014/main" id="{1E018931-E42B-8842-ACEC-72369D9FD930}"/>
              </a:ext>
            </a:extLst>
          </p:cNvPr>
          <p:cNvSpPr txBox="1"/>
          <p:nvPr/>
        </p:nvSpPr>
        <p:spPr>
          <a:xfrm>
            <a:off x="2573112" y="4258771"/>
            <a:ext cx="1976158"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53746"/>
                </a:solidFill>
                <a:effectLst/>
                <a:uLnTx/>
                <a:uFillTx/>
                <a:latin typeface="Arial" panose="020B0604020202020204" pitchFamily="34" charset="0"/>
                <a:ea typeface="Arial" charset="0"/>
                <a:cs typeface="Arial" panose="020B0604020202020204" pitchFamily="34" charset="0"/>
              </a:rPr>
              <a:t>Consumer Virtual Network 1</a:t>
            </a:r>
          </a:p>
        </p:txBody>
      </p:sp>
      <p:sp>
        <p:nvSpPr>
          <p:cNvPr id="119" name="TextBox 118">
            <a:extLst>
              <a:ext uri="{FF2B5EF4-FFF2-40B4-BE49-F238E27FC236}">
                <a16:creationId xmlns:a16="http://schemas.microsoft.com/office/drawing/2014/main" id="{1E5B7448-B7AE-7F4E-B5EA-7F4779E84AE0}"/>
              </a:ext>
            </a:extLst>
          </p:cNvPr>
          <p:cNvSpPr txBox="1"/>
          <p:nvPr/>
        </p:nvSpPr>
        <p:spPr>
          <a:xfrm>
            <a:off x="10105908" y="5045222"/>
            <a:ext cx="1463779" cy="24622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FortiGate NGFW</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120" name="Picture 119">
            <a:extLst>
              <a:ext uri="{FF2B5EF4-FFF2-40B4-BE49-F238E27FC236}">
                <a16:creationId xmlns:a16="http://schemas.microsoft.com/office/drawing/2014/main" id="{790F1E71-D512-EE4F-862E-CEEFEA56A483}"/>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254250" y="3770406"/>
            <a:ext cx="576653" cy="582198"/>
          </a:xfrm>
          <a:prstGeom prst="rect">
            <a:avLst/>
          </a:prstGeom>
        </p:spPr>
      </p:pic>
      <p:pic>
        <p:nvPicPr>
          <p:cNvPr id="121" name="Picture 120">
            <a:extLst>
              <a:ext uri="{FF2B5EF4-FFF2-40B4-BE49-F238E27FC236}">
                <a16:creationId xmlns:a16="http://schemas.microsoft.com/office/drawing/2014/main" id="{1DE71BB5-C282-F34F-8B30-2BB3A60BC21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066246" y="3487701"/>
            <a:ext cx="576653" cy="582198"/>
          </a:xfrm>
          <a:prstGeom prst="rect">
            <a:avLst/>
          </a:prstGeom>
        </p:spPr>
      </p:pic>
      <p:cxnSp>
        <p:nvCxnSpPr>
          <p:cNvPr id="125" name="Straight Arrow Connector 124">
            <a:extLst>
              <a:ext uri="{FF2B5EF4-FFF2-40B4-BE49-F238E27FC236}">
                <a16:creationId xmlns:a16="http://schemas.microsoft.com/office/drawing/2014/main" id="{EEE19EA1-D7A9-1748-BBED-55616B3E000D}"/>
              </a:ext>
            </a:extLst>
          </p:cNvPr>
          <p:cNvCxnSpPr>
            <a:cxnSpLocks/>
          </p:cNvCxnSpPr>
          <p:nvPr/>
        </p:nvCxnSpPr>
        <p:spPr>
          <a:xfrm>
            <a:off x="4728302" y="3770406"/>
            <a:ext cx="3234598" cy="0"/>
          </a:xfrm>
          <a:prstGeom prst="straightConnector1">
            <a:avLst/>
          </a:prstGeom>
          <a:noFill/>
          <a:ln w="12700" cap="flat" cmpd="sng" algn="ctr">
            <a:solidFill>
              <a:srgbClr val="253746"/>
            </a:solidFill>
            <a:prstDash val="solid"/>
            <a:tailEnd type="triangle"/>
          </a:ln>
          <a:effectLst/>
        </p:spPr>
      </p:cxnSp>
      <p:pic>
        <p:nvPicPr>
          <p:cNvPr id="6" name="Picture 5">
            <a:extLst>
              <a:ext uri="{FF2B5EF4-FFF2-40B4-BE49-F238E27FC236}">
                <a16:creationId xmlns:a16="http://schemas.microsoft.com/office/drawing/2014/main" id="{10DCB2B4-3D07-1945-BB42-EAEAC4B0FA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1769" y="3663720"/>
            <a:ext cx="239463" cy="279374"/>
          </a:xfrm>
          <a:prstGeom prst="rect">
            <a:avLst/>
          </a:prstGeom>
        </p:spPr>
      </p:pic>
      <p:pic>
        <p:nvPicPr>
          <p:cNvPr id="7" name="Picture 6">
            <a:extLst>
              <a:ext uri="{FF2B5EF4-FFF2-40B4-BE49-F238E27FC236}">
                <a16:creationId xmlns:a16="http://schemas.microsoft.com/office/drawing/2014/main" id="{E9F20583-3180-CA41-9F58-E390B803F2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6261" y="3487701"/>
            <a:ext cx="279400" cy="219529"/>
          </a:xfrm>
          <a:prstGeom prst="rect">
            <a:avLst/>
          </a:prstGeom>
        </p:spPr>
      </p:pic>
      <p:pic>
        <p:nvPicPr>
          <p:cNvPr id="8" name="Picture 7">
            <a:extLst>
              <a:ext uri="{FF2B5EF4-FFF2-40B4-BE49-F238E27FC236}">
                <a16:creationId xmlns:a16="http://schemas.microsoft.com/office/drawing/2014/main" id="{BDDE47D0-B62E-5F43-A3E8-E0CE7ACF451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66159" y="3494308"/>
            <a:ext cx="323645" cy="242734"/>
          </a:xfrm>
          <a:prstGeom prst="rect">
            <a:avLst/>
          </a:prstGeom>
        </p:spPr>
      </p:pic>
      <p:pic>
        <p:nvPicPr>
          <p:cNvPr id="9" name="Picture 8">
            <a:extLst>
              <a:ext uri="{FF2B5EF4-FFF2-40B4-BE49-F238E27FC236}">
                <a16:creationId xmlns:a16="http://schemas.microsoft.com/office/drawing/2014/main" id="{81B725B4-916B-3945-93B6-74A6BD4A25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70125" y="4119449"/>
            <a:ext cx="306583" cy="245266"/>
          </a:xfrm>
          <a:prstGeom prst="rect">
            <a:avLst/>
          </a:prstGeom>
        </p:spPr>
      </p:pic>
      <p:sp>
        <p:nvSpPr>
          <p:cNvPr id="126" name="TextBox 125">
            <a:extLst>
              <a:ext uri="{FF2B5EF4-FFF2-40B4-BE49-F238E27FC236}">
                <a16:creationId xmlns:a16="http://schemas.microsoft.com/office/drawing/2014/main" id="{B36CC705-A125-5A4A-8580-14183E5A3888}"/>
              </a:ext>
            </a:extLst>
          </p:cNvPr>
          <p:cNvSpPr txBox="1"/>
          <p:nvPr/>
        </p:nvSpPr>
        <p:spPr>
          <a:xfrm>
            <a:off x="2276712" y="3633294"/>
            <a:ext cx="1463779" cy="40011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Calibri" panose="020F0502020204030204"/>
                <a:ea typeface="+mn-ea"/>
                <a:cs typeface="+mn-cs"/>
              </a:rPr>
              <a:t>Traffic destined to backend application</a:t>
            </a:r>
            <a:endParaRPr kumimoji="0" lang="en-US" sz="100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10" name="Picture 9">
            <a:extLst>
              <a:ext uri="{FF2B5EF4-FFF2-40B4-BE49-F238E27FC236}">
                <a16:creationId xmlns:a16="http://schemas.microsoft.com/office/drawing/2014/main" id="{99305AF2-46EC-7647-9326-AF8AB16DEE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88954" y="4139272"/>
            <a:ext cx="280390" cy="205619"/>
          </a:xfrm>
          <a:prstGeom prst="rect">
            <a:avLst/>
          </a:prstGeom>
        </p:spPr>
      </p:pic>
      <p:sp>
        <p:nvSpPr>
          <p:cNvPr id="128" name="TextBox 127">
            <a:extLst>
              <a:ext uri="{FF2B5EF4-FFF2-40B4-BE49-F238E27FC236}">
                <a16:creationId xmlns:a16="http://schemas.microsoft.com/office/drawing/2014/main" id="{8799D9E8-4E2B-9341-93AA-65A8E72EB187}"/>
              </a:ext>
            </a:extLst>
          </p:cNvPr>
          <p:cNvSpPr txBox="1"/>
          <p:nvPr/>
        </p:nvSpPr>
        <p:spPr>
          <a:xfrm>
            <a:off x="5777975" y="3103753"/>
            <a:ext cx="1618374" cy="40011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Calibri" panose="020F0502020204030204"/>
                <a:ea typeface="+mn-ea"/>
                <a:cs typeface="+mn-cs"/>
              </a:rPr>
              <a:t>Traffic sent for inspection by FortiGate VM</a:t>
            </a:r>
            <a:endParaRPr kumimoji="0" lang="en-US" sz="1000" i="0" u="none" strike="noStrike" kern="1200" cap="none" spc="0" normalizeH="0" baseline="0" noProof="0">
              <a:ln>
                <a:noFill/>
              </a:ln>
              <a:solidFill>
                <a:prstClr val="black"/>
              </a:solidFill>
              <a:effectLst/>
              <a:uLnTx/>
              <a:uFillTx/>
              <a:latin typeface="Calibri" panose="020F0502020204030204"/>
              <a:ea typeface="+mn-ea"/>
              <a:cs typeface="Calibri"/>
            </a:endParaRPr>
          </a:p>
        </p:txBody>
      </p:sp>
      <p:cxnSp>
        <p:nvCxnSpPr>
          <p:cNvPr id="130" name="Straight Arrow Connector 129">
            <a:extLst>
              <a:ext uri="{FF2B5EF4-FFF2-40B4-BE49-F238E27FC236}">
                <a16:creationId xmlns:a16="http://schemas.microsoft.com/office/drawing/2014/main" id="{815DBE7E-43F2-3C45-ADC5-B1E8AB9E13C6}"/>
              </a:ext>
            </a:extLst>
          </p:cNvPr>
          <p:cNvCxnSpPr>
            <a:cxnSpLocks/>
          </p:cNvCxnSpPr>
          <p:nvPr/>
        </p:nvCxnSpPr>
        <p:spPr>
          <a:xfrm>
            <a:off x="8756453" y="3777118"/>
            <a:ext cx="1459928" cy="1682"/>
          </a:xfrm>
          <a:prstGeom prst="straightConnector1">
            <a:avLst/>
          </a:prstGeom>
          <a:noFill/>
          <a:ln w="12700" cap="flat" cmpd="sng" algn="ctr">
            <a:solidFill>
              <a:srgbClr val="253746"/>
            </a:solidFill>
            <a:prstDash val="solid"/>
            <a:tailEnd type="triangle"/>
          </a:ln>
          <a:effectLst/>
        </p:spPr>
      </p:cxnSp>
      <p:sp>
        <p:nvSpPr>
          <p:cNvPr id="145" name="TextBox 144">
            <a:extLst>
              <a:ext uri="{FF2B5EF4-FFF2-40B4-BE49-F238E27FC236}">
                <a16:creationId xmlns:a16="http://schemas.microsoft.com/office/drawing/2014/main" id="{C93C3C29-B63B-4D4E-BA69-E372EC8D77F0}"/>
              </a:ext>
            </a:extLst>
          </p:cNvPr>
          <p:cNvSpPr txBox="1"/>
          <p:nvPr/>
        </p:nvSpPr>
        <p:spPr>
          <a:xfrm>
            <a:off x="8725284" y="3114936"/>
            <a:ext cx="1618374" cy="40011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Calibri" panose="020F0502020204030204"/>
                <a:ea typeface="+mn-ea"/>
                <a:cs typeface="+mn-cs"/>
              </a:rPr>
              <a:t>Traffic sent for inspection by FortiGate VM</a:t>
            </a:r>
            <a:endParaRPr kumimoji="0" lang="en-US" sz="1000" i="0" u="none" strike="noStrike" kern="1200" cap="none" spc="0" normalizeH="0" baseline="0" noProof="0">
              <a:ln>
                <a:noFill/>
              </a:ln>
              <a:solidFill>
                <a:prstClr val="black"/>
              </a:solidFill>
              <a:effectLst/>
              <a:uLnTx/>
              <a:uFillTx/>
              <a:latin typeface="Calibri" panose="020F0502020204030204"/>
              <a:ea typeface="+mn-ea"/>
              <a:cs typeface="Calibri"/>
            </a:endParaRPr>
          </a:p>
        </p:txBody>
      </p:sp>
      <p:cxnSp>
        <p:nvCxnSpPr>
          <p:cNvPr id="146" name="Straight Arrow Connector 145">
            <a:extLst>
              <a:ext uri="{FF2B5EF4-FFF2-40B4-BE49-F238E27FC236}">
                <a16:creationId xmlns:a16="http://schemas.microsoft.com/office/drawing/2014/main" id="{ABBF419A-82FF-4D43-801D-529D5E250E6F}"/>
              </a:ext>
            </a:extLst>
          </p:cNvPr>
          <p:cNvCxnSpPr>
            <a:cxnSpLocks/>
          </p:cNvCxnSpPr>
          <p:nvPr/>
        </p:nvCxnSpPr>
        <p:spPr>
          <a:xfrm flipH="1">
            <a:off x="8756453" y="4033404"/>
            <a:ext cx="1420789" cy="0"/>
          </a:xfrm>
          <a:prstGeom prst="straightConnector1">
            <a:avLst/>
          </a:prstGeom>
          <a:noFill/>
          <a:ln w="12700" cap="flat" cmpd="sng" algn="ctr">
            <a:solidFill>
              <a:srgbClr val="253746"/>
            </a:solidFill>
            <a:prstDash val="solid"/>
            <a:tailEnd type="triangle"/>
          </a:ln>
          <a:effectLst/>
        </p:spPr>
      </p:cxnSp>
      <p:sp>
        <p:nvSpPr>
          <p:cNvPr id="147" name="TextBox 146">
            <a:extLst>
              <a:ext uri="{FF2B5EF4-FFF2-40B4-BE49-F238E27FC236}">
                <a16:creationId xmlns:a16="http://schemas.microsoft.com/office/drawing/2014/main" id="{4461BE01-053E-9A41-B6C5-15C8ABD9F760}"/>
              </a:ext>
            </a:extLst>
          </p:cNvPr>
          <p:cNvSpPr txBox="1"/>
          <p:nvPr/>
        </p:nvSpPr>
        <p:spPr>
          <a:xfrm>
            <a:off x="8550369" y="4371802"/>
            <a:ext cx="1618374" cy="40011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Calibri" panose="020F0502020204030204"/>
                <a:ea typeface="+mn-ea"/>
                <a:cs typeface="+mn-cs"/>
              </a:rPr>
              <a:t>Traffic sent back after inspection by FortiGate VM</a:t>
            </a:r>
            <a:endParaRPr kumimoji="0" lang="en-US" sz="1000" i="0" u="none" strike="noStrike" kern="1200" cap="none" spc="0" normalizeH="0" baseline="0" noProof="0">
              <a:ln>
                <a:noFill/>
              </a:ln>
              <a:solidFill>
                <a:prstClr val="black"/>
              </a:solidFill>
              <a:effectLst/>
              <a:uLnTx/>
              <a:uFillTx/>
              <a:latin typeface="Calibri" panose="020F0502020204030204"/>
              <a:ea typeface="+mn-ea"/>
              <a:cs typeface="Calibri"/>
            </a:endParaRPr>
          </a:p>
        </p:txBody>
      </p:sp>
      <p:cxnSp>
        <p:nvCxnSpPr>
          <p:cNvPr id="149" name="Straight Arrow Connector 148">
            <a:extLst>
              <a:ext uri="{FF2B5EF4-FFF2-40B4-BE49-F238E27FC236}">
                <a16:creationId xmlns:a16="http://schemas.microsoft.com/office/drawing/2014/main" id="{0481CEE7-7526-B445-A087-C4C15357C330}"/>
              </a:ext>
            </a:extLst>
          </p:cNvPr>
          <p:cNvCxnSpPr>
            <a:cxnSpLocks/>
          </p:cNvCxnSpPr>
          <p:nvPr/>
        </p:nvCxnSpPr>
        <p:spPr>
          <a:xfrm flipH="1">
            <a:off x="4899844" y="4033404"/>
            <a:ext cx="3044608" cy="0"/>
          </a:xfrm>
          <a:prstGeom prst="straightConnector1">
            <a:avLst/>
          </a:prstGeom>
          <a:noFill/>
          <a:ln w="12700" cap="flat" cmpd="sng" algn="ctr">
            <a:solidFill>
              <a:srgbClr val="253746"/>
            </a:solidFill>
            <a:prstDash val="solid"/>
            <a:tailEnd type="triangle"/>
          </a:ln>
          <a:effectLst/>
        </p:spPr>
      </p:cxnSp>
      <p:sp>
        <p:nvSpPr>
          <p:cNvPr id="150" name="TextBox 149">
            <a:extLst>
              <a:ext uri="{FF2B5EF4-FFF2-40B4-BE49-F238E27FC236}">
                <a16:creationId xmlns:a16="http://schemas.microsoft.com/office/drawing/2014/main" id="{9D9DEDCC-AFC2-4141-8CB2-C4A45BC5AF5E}"/>
              </a:ext>
            </a:extLst>
          </p:cNvPr>
          <p:cNvSpPr txBox="1"/>
          <p:nvPr/>
        </p:nvSpPr>
        <p:spPr>
          <a:xfrm>
            <a:off x="6373482" y="4422599"/>
            <a:ext cx="1618374" cy="40011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Calibri" panose="020F0502020204030204"/>
                <a:ea typeface="+mn-ea"/>
                <a:cs typeface="+mn-cs"/>
              </a:rPr>
              <a:t>Traffic sent back after inspection by FortiGate VM</a:t>
            </a:r>
            <a:endParaRPr kumimoji="0" lang="en-US" sz="1000" i="0" u="none" strike="noStrike" kern="1200" cap="none" spc="0" normalizeH="0" baseline="0" noProof="0">
              <a:ln>
                <a:noFill/>
              </a:ln>
              <a:solidFill>
                <a:prstClr val="black"/>
              </a:solidFill>
              <a:effectLst/>
              <a:uLnTx/>
              <a:uFillTx/>
              <a:latin typeface="Calibri" panose="020F0502020204030204"/>
              <a:ea typeface="+mn-ea"/>
              <a:cs typeface="Calibri"/>
            </a:endParaRPr>
          </a:p>
        </p:txBody>
      </p:sp>
      <p:cxnSp>
        <p:nvCxnSpPr>
          <p:cNvPr id="152" name="Straight Arrow Connector 151">
            <a:extLst>
              <a:ext uri="{FF2B5EF4-FFF2-40B4-BE49-F238E27FC236}">
                <a16:creationId xmlns:a16="http://schemas.microsoft.com/office/drawing/2014/main" id="{D4105D93-9E12-5D4A-97AD-C43C2A962872}"/>
              </a:ext>
            </a:extLst>
          </p:cNvPr>
          <p:cNvCxnSpPr>
            <a:cxnSpLocks/>
          </p:cNvCxnSpPr>
          <p:nvPr/>
        </p:nvCxnSpPr>
        <p:spPr>
          <a:xfrm>
            <a:off x="4522107" y="4394972"/>
            <a:ext cx="0" cy="599450"/>
          </a:xfrm>
          <a:prstGeom prst="straightConnector1">
            <a:avLst/>
          </a:prstGeom>
          <a:noFill/>
          <a:ln w="12700" cap="flat" cmpd="sng" algn="ctr">
            <a:solidFill>
              <a:srgbClr val="253746"/>
            </a:solidFill>
            <a:prstDash val="solid"/>
            <a:tailEnd type="triangle"/>
          </a:ln>
          <a:effectLst/>
        </p:spPr>
      </p:cxnSp>
      <p:sp>
        <p:nvSpPr>
          <p:cNvPr id="49" name="Rectangle 48">
            <a:extLst>
              <a:ext uri="{FF2B5EF4-FFF2-40B4-BE49-F238E27FC236}">
                <a16:creationId xmlns:a16="http://schemas.microsoft.com/office/drawing/2014/main" id="{8185E9A2-129F-2646-AEDC-2CFF4A2C42D7}"/>
              </a:ext>
            </a:extLst>
          </p:cNvPr>
          <p:cNvSpPr/>
          <p:nvPr/>
        </p:nvSpPr>
        <p:spPr>
          <a:xfrm>
            <a:off x="2589124" y="513979"/>
            <a:ext cx="3607357" cy="2040668"/>
          </a:xfrm>
          <a:prstGeom prst="rect">
            <a:avLst/>
          </a:prstGeom>
          <a:solidFill>
            <a:schemeClr val="accent5">
              <a:lumMod val="20000"/>
              <a:lumOff val="80000"/>
              <a:alpha val="69804"/>
            </a:schemeClr>
          </a:solidFill>
          <a:ln w="25400" cap="flat" cmpd="sng" algn="ctr">
            <a:solidFill>
              <a:srgbClr val="253746"/>
            </a:solidFill>
            <a:prstDash val="sysDot"/>
          </a:ln>
          <a:effectLst/>
        </p:spPr>
        <p:txBody>
          <a:bodyPr rot="0" spcFirstLastPara="0" vertOverflow="overflow" horzOverflow="overflow" vert="horz" wrap="square" lIns="457200" tIns="9144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w="0"/>
              <a:solidFill>
                <a:srgbClr val="253746"/>
              </a:solidFill>
              <a:effectLst/>
              <a:uLnTx/>
              <a:uFillTx/>
              <a:latin typeface="Arial" panose="020B0604020202020204" pitchFamily="34" charset="0"/>
              <a:ea typeface="+mn-ea"/>
              <a:cs typeface="Arial" panose="020B0604020202020204" pitchFamily="34" charset="0"/>
            </a:endParaRPr>
          </a:p>
        </p:txBody>
      </p:sp>
      <p:pic>
        <p:nvPicPr>
          <p:cNvPr id="50" name="Picture 49">
            <a:extLst>
              <a:ext uri="{FF2B5EF4-FFF2-40B4-BE49-F238E27FC236}">
                <a16:creationId xmlns:a16="http://schemas.microsoft.com/office/drawing/2014/main" id="{BE031BBB-6D44-B64D-BC90-38ED4954A1F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84091" y="575024"/>
            <a:ext cx="649949" cy="347828"/>
          </a:xfrm>
          <a:prstGeom prst="rect">
            <a:avLst/>
          </a:prstGeom>
        </p:spPr>
      </p:pic>
      <p:sp>
        <p:nvSpPr>
          <p:cNvPr id="51" name="Shape 652">
            <a:extLst>
              <a:ext uri="{FF2B5EF4-FFF2-40B4-BE49-F238E27FC236}">
                <a16:creationId xmlns:a16="http://schemas.microsoft.com/office/drawing/2014/main" id="{9EFF2979-93AA-6848-A95C-A5294DE005D4}"/>
              </a:ext>
            </a:extLst>
          </p:cNvPr>
          <p:cNvSpPr/>
          <p:nvPr/>
        </p:nvSpPr>
        <p:spPr>
          <a:xfrm>
            <a:off x="3231798" y="1027079"/>
            <a:ext cx="2531693" cy="1035223"/>
          </a:xfrm>
          <a:prstGeom prst="roundRect">
            <a:avLst>
              <a:gd name="adj" fmla="val 827"/>
            </a:avLst>
          </a:prstGeom>
          <a:solidFill>
            <a:schemeClr val="accent5">
              <a:lumMod val="40000"/>
              <a:lumOff val="60000"/>
            </a:schemeClr>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9E9E9E"/>
              </a:solidFill>
              <a:effectLst/>
              <a:uLnTx/>
              <a:uFillTx/>
              <a:latin typeface="Arial"/>
              <a:ea typeface="Arial"/>
              <a:cs typeface="Arial"/>
              <a:sym typeface="Arial"/>
            </a:endParaRPr>
          </a:p>
        </p:txBody>
      </p:sp>
      <p:pic>
        <p:nvPicPr>
          <p:cNvPr id="52" name="Picture 51">
            <a:extLst>
              <a:ext uri="{FF2B5EF4-FFF2-40B4-BE49-F238E27FC236}">
                <a16:creationId xmlns:a16="http://schemas.microsoft.com/office/drawing/2014/main" id="{640354EB-9D7B-9B42-870E-C515B6D805F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636019" y="1398621"/>
            <a:ext cx="497970" cy="477149"/>
          </a:xfrm>
          <a:prstGeom prst="rect">
            <a:avLst/>
          </a:prstGeom>
        </p:spPr>
      </p:pic>
      <p:pic>
        <p:nvPicPr>
          <p:cNvPr id="53" name="Picture 52">
            <a:extLst>
              <a:ext uri="{FF2B5EF4-FFF2-40B4-BE49-F238E27FC236}">
                <a16:creationId xmlns:a16="http://schemas.microsoft.com/office/drawing/2014/main" id="{B45B32A7-9881-3A4C-B466-0BB886AE42E9}"/>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286389" y="1398621"/>
            <a:ext cx="497970" cy="477149"/>
          </a:xfrm>
          <a:prstGeom prst="rect">
            <a:avLst/>
          </a:prstGeom>
        </p:spPr>
      </p:pic>
      <p:pic>
        <p:nvPicPr>
          <p:cNvPr id="54" name="Picture 53">
            <a:extLst>
              <a:ext uri="{FF2B5EF4-FFF2-40B4-BE49-F238E27FC236}">
                <a16:creationId xmlns:a16="http://schemas.microsoft.com/office/drawing/2014/main" id="{1AC972A4-E713-1F4E-8F3D-5CE55EBD8C9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949448" y="1403808"/>
            <a:ext cx="497970" cy="477149"/>
          </a:xfrm>
          <a:prstGeom prst="rect">
            <a:avLst/>
          </a:prstGeom>
        </p:spPr>
      </p:pic>
      <p:sp>
        <p:nvSpPr>
          <p:cNvPr id="55" name="TextBox 54">
            <a:extLst>
              <a:ext uri="{FF2B5EF4-FFF2-40B4-BE49-F238E27FC236}">
                <a16:creationId xmlns:a16="http://schemas.microsoft.com/office/drawing/2014/main" id="{1E945090-6549-8B4E-876D-B52F3C70B769}"/>
              </a:ext>
            </a:extLst>
          </p:cNvPr>
          <p:cNvSpPr txBox="1"/>
          <p:nvPr/>
        </p:nvSpPr>
        <p:spPr>
          <a:xfrm>
            <a:off x="2579601" y="586213"/>
            <a:ext cx="1976158" cy="2308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53746"/>
                </a:solidFill>
                <a:effectLst/>
                <a:uLnTx/>
                <a:uFillTx/>
                <a:latin typeface="Arial" panose="020B0604020202020204" pitchFamily="34" charset="0"/>
                <a:ea typeface="Arial" charset="0"/>
                <a:cs typeface="Arial" panose="020B0604020202020204" pitchFamily="34" charset="0"/>
              </a:rPr>
              <a:t>Consumer Virtual Network 2</a:t>
            </a:r>
          </a:p>
        </p:txBody>
      </p:sp>
      <p:pic>
        <p:nvPicPr>
          <p:cNvPr id="56" name="Picture 55">
            <a:extLst>
              <a:ext uri="{FF2B5EF4-FFF2-40B4-BE49-F238E27FC236}">
                <a16:creationId xmlns:a16="http://schemas.microsoft.com/office/drawing/2014/main" id="{3E1C8BCD-8DB3-DF41-9EBB-712F8DA63AD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260739" y="97848"/>
            <a:ext cx="576653" cy="582198"/>
          </a:xfrm>
          <a:prstGeom prst="rect">
            <a:avLst/>
          </a:prstGeom>
        </p:spPr>
      </p:pic>
      <p:cxnSp>
        <p:nvCxnSpPr>
          <p:cNvPr id="57" name="Straight Arrow Connector 56">
            <a:extLst>
              <a:ext uri="{FF2B5EF4-FFF2-40B4-BE49-F238E27FC236}">
                <a16:creationId xmlns:a16="http://schemas.microsoft.com/office/drawing/2014/main" id="{225A0417-F869-3F4C-BD60-CE791B9B0BD5}"/>
              </a:ext>
            </a:extLst>
          </p:cNvPr>
          <p:cNvCxnSpPr>
            <a:cxnSpLocks/>
          </p:cNvCxnSpPr>
          <p:nvPr/>
        </p:nvCxnSpPr>
        <p:spPr>
          <a:xfrm>
            <a:off x="4528596" y="722414"/>
            <a:ext cx="0" cy="599450"/>
          </a:xfrm>
          <a:prstGeom prst="straightConnector1">
            <a:avLst/>
          </a:prstGeom>
          <a:noFill/>
          <a:ln w="12700" cap="flat" cmpd="sng" algn="ctr">
            <a:solidFill>
              <a:srgbClr val="253746"/>
            </a:solidFill>
            <a:prstDash val="solid"/>
            <a:tailEnd type="triangle"/>
          </a:ln>
          <a:effectLst/>
        </p:spPr>
      </p:cxnSp>
      <p:cxnSp>
        <p:nvCxnSpPr>
          <p:cNvPr id="58" name="Straight Arrow Connector 57">
            <a:extLst>
              <a:ext uri="{FF2B5EF4-FFF2-40B4-BE49-F238E27FC236}">
                <a16:creationId xmlns:a16="http://schemas.microsoft.com/office/drawing/2014/main" id="{E4BB588B-7B3F-8D47-AB82-F481B4DBF128}"/>
              </a:ext>
            </a:extLst>
          </p:cNvPr>
          <p:cNvCxnSpPr>
            <a:cxnSpLocks/>
          </p:cNvCxnSpPr>
          <p:nvPr/>
        </p:nvCxnSpPr>
        <p:spPr>
          <a:xfrm>
            <a:off x="1704633" y="366735"/>
            <a:ext cx="2455568" cy="0"/>
          </a:xfrm>
          <a:prstGeom prst="straightConnector1">
            <a:avLst/>
          </a:prstGeom>
          <a:noFill/>
          <a:ln w="12700" cap="flat" cmpd="sng" algn="ctr">
            <a:solidFill>
              <a:srgbClr val="253746"/>
            </a:solidFill>
            <a:prstDash val="solid"/>
            <a:tailEnd type="triangle"/>
          </a:ln>
          <a:effectLst/>
        </p:spPr>
      </p:cxnSp>
      <p:pic>
        <p:nvPicPr>
          <p:cNvPr id="61" name="Picture 60">
            <a:extLst>
              <a:ext uri="{FF2B5EF4-FFF2-40B4-BE49-F238E27FC236}">
                <a16:creationId xmlns:a16="http://schemas.microsoft.com/office/drawing/2014/main" id="{69397389-2952-F842-8504-030DB51FEB0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06442" y="26545"/>
            <a:ext cx="898191" cy="694827"/>
          </a:xfrm>
          <a:prstGeom prst="rect">
            <a:avLst/>
          </a:prstGeom>
        </p:spPr>
      </p:pic>
      <p:sp>
        <p:nvSpPr>
          <p:cNvPr id="62" name="TextBox 61">
            <a:extLst>
              <a:ext uri="{FF2B5EF4-FFF2-40B4-BE49-F238E27FC236}">
                <a16:creationId xmlns:a16="http://schemas.microsoft.com/office/drawing/2014/main" id="{F21E1178-1842-124A-A110-B82DAE52B846}"/>
              </a:ext>
            </a:extLst>
          </p:cNvPr>
          <p:cNvSpPr txBox="1"/>
          <p:nvPr/>
        </p:nvSpPr>
        <p:spPr>
          <a:xfrm>
            <a:off x="675705" y="305383"/>
            <a:ext cx="115966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Internet</a:t>
            </a:r>
          </a:p>
        </p:txBody>
      </p:sp>
      <p:cxnSp>
        <p:nvCxnSpPr>
          <p:cNvPr id="63" name="Straight Arrow Connector 62">
            <a:extLst>
              <a:ext uri="{FF2B5EF4-FFF2-40B4-BE49-F238E27FC236}">
                <a16:creationId xmlns:a16="http://schemas.microsoft.com/office/drawing/2014/main" id="{DB6A1038-9C00-4F45-B90B-CF38B87E0C99}"/>
              </a:ext>
            </a:extLst>
          </p:cNvPr>
          <p:cNvCxnSpPr>
            <a:cxnSpLocks/>
          </p:cNvCxnSpPr>
          <p:nvPr/>
        </p:nvCxnSpPr>
        <p:spPr>
          <a:xfrm>
            <a:off x="4906256" y="366735"/>
            <a:ext cx="3159990" cy="0"/>
          </a:xfrm>
          <a:prstGeom prst="straightConnector1">
            <a:avLst/>
          </a:prstGeom>
          <a:noFill/>
          <a:ln w="12700" cap="flat" cmpd="sng" algn="ctr">
            <a:solidFill>
              <a:srgbClr val="253746"/>
            </a:solidFill>
            <a:prstDash val="solid"/>
            <a:tailEnd type="none"/>
          </a:ln>
          <a:effectLst/>
        </p:spPr>
      </p:cxnSp>
      <p:cxnSp>
        <p:nvCxnSpPr>
          <p:cNvPr id="65" name="Straight Arrow Connector 64">
            <a:extLst>
              <a:ext uri="{FF2B5EF4-FFF2-40B4-BE49-F238E27FC236}">
                <a16:creationId xmlns:a16="http://schemas.microsoft.com/office/drawing/2014/main" id="{FAE9FA58-ED75-054F-AC16-11E518BD3088}"/>
              </a:ext>
            </a:extLst>
          </p:cNvPr>
          <p:cNvCxnSpPr>
            <a:cxnSpLocks/>
          </p:cNvCxnSpPr>
          <p:nvPr/>
        </p:nvCxnSpPr>
        <p:spPr>
          <a:xfrm>
            <a:off x="8066246" y="366735"/>
            <a:ext cx="0" cy="3120966"/>
          </a:xfrm>
          <a:prstGeom prst="straightConnector1">
            <a:avLst/>
          </a:prstGeom>
          <a:noFill/>
          <a:ln w="12700" cap="flat" cmpd="sng" algn="ctr">
            <a:solidFill>
              <a:srgbClr val="253746"/>
            </a:solidFill>
            <a:prstDash val="solid"/>
            <a:tailEnd type="triangle"/>
          </a:ln>
          <a:effectLst/>
        </p:spPr>
      </p:cxnSp>
      <p:sp>
        <p:nvSpPr>
          <p:cNvPr id="59" name="Google Shape;942;p149">
            <a:extLst>
              <a:ext uri="{FF2B5EF4-FFF2-40B4-BE49-F238E27FC236}">
                <a16:creationId xmlns:a16="http://schemas.microsoft.com/office/drawing/2014/main" id="{FD6F0E1D-0498-8741-BECB-F01F32D72BAD}"/>
              </a:ext>
            </a:extLst>
          </p:cNvPr>
          <p:cNvSpPr txBox="1"/>
          <p:nvPr/>
        </p:nvSpPr>
        <p:spPr>
          <a:xfrm>
            <a:off x="8550369" y="270858"/>
            <a:ext cx="3841797" cy="5496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90000"/>
              </a:lnSpc>
              <a:spcBef>
                <a:spcPts val="0"/>
              </a:spcBef>
              <a:spcAft>
                <a:spcPts val="0"/>
              </a:spcAft>
              <a:buClr>
                <a:srgbClr val="253746"/>
              </a:buClr>
              <a:buSzPts val="2600"/>
              <a:buFontTx/>
              <a:buNone/>
              <a:tabLst/>
              <a:defRPr/>
            </a:pPr>
            <a:r>
              <a:rPr kumimoji="0" lang="en" sz="2400" b="1" i="0" u="none" strike="noStrike" kern="1200" cap="none" spc="0" normalizeH="0" baseline="0" noProof="0">
                <a:ln>
                  <a:noFill/>
                </a:ln>
                <a:solidFill>
                  <a:srgbClr val="253746"/>
                </a:solidFill>
                <a:effectLst/>
                <a:uLnTx/>
                <a:uFillTx/>
                <a:latin typeface="Arial"/>
                <a:ea typeface="Arial"/>
                <a:cs typeface="Arial"/>
                <a:sym typeface="Arial"/>
              </a:rPr>
              <a:t>FortiGate Service Chaining with Azure Gateway Load Balancer </a:t>
            </a:r>
            <a:endParaRPr kumimoji="0" sz="2400" b="1"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60" name="Graphic 4">
            <a:extLst>
              <a:ext uri="{FF2B5EF4-FFF2-40B4-BE49-F238E27FC236}">
                <a16:creationId xmlns:a16="http://schemas.microsoft.com/office/drawing/2014/main" id="{0FA562A8-0E01-A74D-B185-C020954B60C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194418" y="2865014"/>
            <a:ext cx="737236" cy="737236"/>
          </a:xfrm>
          <a:prstGeom prst="rect">
            <a:avLst/>
          </a:prstGeom>
        </p:spPr>
      </p:pic>
      <p:pic>
        <p:nvPicPr>
          <p:cNvPr id="66" name="Graphic 4">
            <a:extLst>
              <a:ext uri="{FF2B5EF4-FFF2-40B4-BE49-F238E27FC236}">
                <a16:creationId xmlns:a16="http://schemas.microsoft.com/office/drawing/2014/main" id="{1982180D-BC36-9C47-B4F9-F7B507515FB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206415" y="3586500"/>
            <a:ext cx="737236" cy="737236"/>
          </a:xfrm>
          <a:prstGeom prst="rect">
            <a:avLst/>
          </a:prstGeom>
        </p:spPr>
      </p:pic>
      <p:pic>
        <p:nvPicPr>
          <p:cNvPr id="67" name="Graphic 4">
            <a:extLst>
              <a:ext uri="{FF2B5EF4-FFF2-40B4-BE49-F238E27FC236}">
                <a16:creationId xmlns:a16="http://schemas.microsoft.com/office/drawing/2014/main" id="{C04ED492-C272-3143-ADC8-275C1B2F7E4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203295" y="4254036"/>
            <a:ext cx="737236" cy="737236"/>
          </a:xfrm>
          <a:prstGeom prst="rect">
            <a:avLst/>
          </a:prstGeom>
        </p:spPr>
      </p:pic>
    </p:spTree>
    <p:extLst>
      <p:ext uri="{BB962C8B-B14F-4D97-AF65-F5344CB8AC3E}">
        <p14:creationId xmlns:p14="http://schemas.microsoft.com/office/powerpoint/2010/main" val="238822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DCAE23-DD8A-3044-8397-15E5B49C28A1}"/>
              </a:ext>
            </a:extLst>
          </p:cNvPr>
          <p:cNvGrpSpPr/>
          <p:nvPr/>
        </p:nvGrpSpPr>
        <p:grpSpPr>
          <a:xfrm>
            <a:off x="2378110" y="1444296"/>
            <a:ext cx="12761299" cy="4936733"/>
            <a:chOff x="1553756" y="1470202"/>
            <a:chExt cx="12764626" cy="4938019"/>
          </a:xfrm>
        </p:grpSpPr>
        <p:sp>
          <p:nvSpPr>
            <p:cNvPr id="4" name="TextBox 3">
              <a:extLst>
                <a:ext uri="{FF2B5EF4-FFF2-40B4-BE49-F238E27FC236}">
                  <a16:creationId xmlns:a16="http://schemas.microsoft.com/office/drawing/2014/main" id="{6F7CB737-3A99-564B-941A-8D703EF047BA}"/>
                </a:ext>
              </a:extLst>
            </p:cNvPr>
            <p:cNvSpPr txBox="1"/>
            <p:nvPr/>
          </p:nvSpPr>
          <p:spPr>
            <a:xfrm>
              <a:off x="6032657" y="1712468"/>
              <a:ext cx="7318188" cy="215444"/>
            </a:xfrm>
            <a:prstGeom prst="rect">
              <a:avLst/>
            </a:prstGeom>
            <a:noFill/>
          </p:spPr>
          <p:txBody>
            <a:bodyPr wrap="square">
              <a:spAutoFit/>
            </a:bodyPr>
            <a:lstStyle/>
            <a:p>
              <a:r>
                <a:rPr lang="en-US" sz="800" b="1"/>
                <a:t>Virtual WAN Hub Router</a:t>
              </a:r>
              <a:endParaRPr lang="en-US" sz="800" b="1">
                <a:cs typeface="Calibri"/>
              </a:endParaRPr>
            </a:p>
          </p:txBody>
        </p:sp>
        <p:sp>
          <p:nvSpPr>
            <p:cNvPr id="5" name="TextBox 4">
              <a:extLst>
                <a:ext uri="{FF2B5EF4-FFF2-40B4-BE49-F238E27FC236}">
                  <a16:creationId xmlns:a16="http://schemas.microsoft.com/office/drawing/2014/main" id="{C1E2665D-072C-5B46-8008-589A8B19E943}"/>
                </a:ext>
              </a:extLst>
            </p:cNvPr>
            <p:cNvSpPr txBox="1"/>
            <p:nvPr/>
          </p:nvSpPr>
          <p:spPr>
            <a:xfrm>
              <a:off x="5861676" y="2447305"/>
              <a:ext cx="8456706" cy="246221"/>
            </a:xfrm>
            <a:prstGeom prst="rect">
              <a:avLst/>
            </a:prstGeom>
            <a:noFill/>
          </p:spPr>
          <p:txBody>
            <a:bodyPr wrap="square">
              <a:spAutoFit/>
            </a:bodyPr>
            <a:lstStyle/>
            <a:p>
              <a:r>
                <a:rPr lang="en-US" sz="1000"/>
                <a:t>BGP</a:t>
              </a:r>
            </a:p>
          </p:txBody>
        </p:sp>
        <p:grpSp>
          <p:nvGrpSpPr>
            <p:cNvPr id="6" name="Group 5">
              <a:extLst>
                <a:ext uri="{FF2B5EF4-FFF2-40B4-BE49-F238E27FC236}">
                  <a16:creationId xmlns:a16="http://schemas.microsoft.com/office/drawing/2014/main" id="{35E8CB11-CBA8-9C41-AAA0-17CF0B5F3311}"/>
                </a:ext>
              </a:extLst>
            </p:cNvPr>
            <p:cNvGrpSpPr/>
            <p:nvPr/>
          </p:nvGrpSpPr>
          <p:grpSpPr>
            <a:xfrm>
              <a:off x="1553756" y="1470202"/>
              <a:ext cx="10416309" cy="4938019"/>
              <a:chOff x="1553756" y="1470202"/>
              <a:chExt cx="10416309" cy="4938019"/>
            </a:xfrm>
          </p:grpSpPr>
          <p:sp>
            <p:nvSpPr>
              <p:cNvPr id="9" name="TextBox 8">
                <a:extLst>
                  <a:ext uri="{FF2B5EF4-FFF2-40B4-BE49-F238E27FC236}">
                    <a16:creationId xmlns:a16="http://schemas.microsoft.com/office/drawing/2014/main" id="{9C081D6A-2FC5-0145-B7E3-2F4665E6F416}"/>
                  </a:ext>
                </a:extLst>
              </p:cNvPr>
              <p:cNvSpPr txBox="1"/>
              <p:nvPr/>
            </p:nvSpPr>
            <p:spPr>
              <a:xfrm>
                <a:off x="4319367" y="2297385"/>
                <a:ext cx="1519492" cy="215500"/>
              </a:xfrm>
              <a:prstGeom prst="rect">
                <a:avLst/>
              </a:prstGeom>
              <a:noFill/>
            </p:spPr>
            <p:txBody>
              <a:bodyPr wrap="square">
                <a:spAutoFit/>
              </a:bodyPr>
              <a:lstStyle/>
              <a:p>
                <a:r>
                  <a:rPr lang="en-US" sz="800" b="1"/>
                  <a:t>Virtual Network Connection</a:t>
                </a:r>
              </a:p>
            </p:txBody>
          </p:sp>
          <p:grpSp>
            <p:nvGrpSpPr>
              <p:cNvPr id="11" name="Group 10">
                <a:extLst>
                  <a:ext uri="{FF2B5EF4-FFF2-40B4-BE49-F238E27FC236}">
                    <a16:creationId xmlns:a16="http://schemas.microsoft.com/office/drawing/2014/main" id="{2875656D-E232-754D-9AF8-FE147C974AE4}"/>
                  </a:ext>
                </a:extLst>
              </p:cNvPr>
              <p:cNvGrpSpPr/>
              <p:nvPr/>
            </p:nvGrpSpPr>
            <p:grpSpPr>
              <a:xfrm>
                <a:off x="2846571" y="1470202"/>
                <a:ext cx="9123494" cy="4938019"/>
                <a:chOff x="2846571" y="1470202"/>
                <a:chExt cx="9123494" cy="4938019"/>
              </a:xfrm>
            </p:grpSpPr>
            <p:pic>
              <p:nvPicPr>
                <p:cNvPr id="12" name="Graphic 11">
                  <a:extLst>
                    <a:ext uri="{FF2B5EF4-FFF2-40B4-BE49-F238E27FC236}">
                      <a16:creationId xmlns:a16="http://schemas.microsoft.com/office/drawing/2014/main" id="{DA2CFE27-ABAB-6748-84F4-3678CA86121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a:off x="7366889" y="5417427"/>
                  <a:ext cx="990794" cy="990794"/>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F639B6FE-523D-4241-941F-D4AAD781DDCE}"/>
                    </a:ext>
                  </a:extLst>
                </p:cNvPr>
                <p:cNvSpPr/>
                <p:nvPr/>
              </p:nvSpPr>
              <p:spPr>
                <a:xfrm>
                  <a:off x="5770819" y="1683002"/>
                  <a:ext cx="1739728" cy="119631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4" name="Graphic 4">
                  <a:extLst>
                    <a:ext uri="{FF2B5EF4-FFF2-40B4-BE49-F238E27FC236}">
                      <a16:creationId xmlns:a16="http://schemas.microsoft.com/office/drawing/2014/main" id="{F4C0D911-E02E-8A4C-9D94-F0C399D25F46}"/>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46571" y="2316805"/>
                  <a:ext cx="531249" cy="531249"/>
                </a:xfrm>
                <a:prstGeom prst="rect">
                  <a:avLst/>
                </a:prstGeom>
              </p:spPr>
            </p:pic>
            <p:pic>
              <p:nvPicPr>
                <p:cNvPr id="16" name="Picture 7" descr="Diagram&#10;&#10;Description automatically generated">
                  <a:extLst>
                    <a:ext uri="{FF2B5EF4-FFF2-40B4-BE49-F238E27FC236}">
                      <a16:creationId xmlns:a16="http://schemas.microsoft.com/office/drawing/2014/main" id="{512CFC90-AA17-3346-908F-0B34BF75A7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7376" y="1934857"/>
                  <a:ext cx="584031" cy="572112"/>
                </a:xfrm>
                <a:prstGeom prst="rect">
                  <a:avLst/>
                </a:prstGeom>
              </p:spPr>
            </p:pic>
            <p:sp>
              <p:nvSpPr>
                <p:cNvPr id="18" name="TextBox 17">
                  <a:extLst>
                    <a:ext uri="{FF2B5EF4-FFF2-40B4-BE49-F238E27FC236}">
                      <a16:creationId xmlns:a16="http://schemas.microsoft.com/office/drawing/2014/main" id="{8B8663AA-26FE-864D-B19B-F97E30A40CAA}"/>
                    </a:ext>
                  </a:extLst>
                </p:cNvPr>
                <p:cNvSpPr txBox="1"/>
                <p:nvPr/>
              </p:nvSpPr>
              <p:spPr>
                <a:xfrm>
                  <a:off x="5851307" y="1881982"/>
                  <a:ext cx="451541" cy="246221"/>
                </a:xfrm>
                <a:prstGeom prst="rect">
                  <a:avLst/>
                </a:prstGeom>
                <a:noFill/>
              </p:spPr>
              <p:txBody>
                <a:bodyPr wrap="square">
                  <a:spAutoFit/>
                </a:bodyPr>
                <a:lstStyle/>
                <a:p>
                  <a:r>
                    <a:rPr lang="en-US" sz="1000"/>
                    <a:t>BGP</a:t>
                  </a:r>
                </a:p>
              </p:txBody>
            </p:sp>
            <p:pic>
              <p:nvPicPr>
                <p:cNvPr id="19" name="Graphic 18">
                  <a:extLst>
                    <a:ext uri="{FF2B5EF4-FFF2-40B4-BE49-F238E27FC236}">
                      <a16:creationId xmlns:a16="http://schemas.microsoft.com/office/drawing/2014/main" id="{C00D39D7-9A82-3444-B6EE-259E7FBB87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29187" y="1470202"/>
                  <a:ext cx="697869" cy="697869"/>
                </a:xfrm>
                <a:prstGeom prst="rect">
                  <a:avLst/>
                </a:prstGeom>
              </p:spPr>
            </p:pic>
            <p:pic>
              <p:nvPicPr>
                <p:cNvPr id="20" name="Graphic 4">
                  <a:extLst>
                    <a:ext uri="{FF2B5EF4-FFF2-40B4-BE49-F238E27FC236}">
                      <a16:creationId xmlns:a16="http://schemas.microsoft.com/office/drawing/2014/main" id="{BD1629D6-CE50-FA48-B170-E810DD58CE1B}"/>
                    </a:ext>
                  </a:extLst>
                </p:cNvPr>
                <p:cNvPicPr>
                  <a:picLocks noChangeAspect="1"/>
                </p:cNvPicPr>
                <p:nvPr/>
              </p:nvPicPr>
              <p:blipFill>
                <a:blip r:embed="rId4"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46571" y="1642491"/>
                  <a:ext cx="531249" cy="531249"/>
                </a:xfrm>
                <a:prstGeom prst="rect">
                  <a:avLst/>
                </a:prstGeom>
              </p:spPr>
            </p:pic>
            <p:pic>
              <p:nvPicPr>
                <p:cNvPr id="22" name="Graphic 21">
                  <a:extLst>
                    <a:ext uri="{FF2B5EF4-FFF2-40B4-BE49-F238E27FC236}">
                      <a16:creationId xmlns:a16="http://schemas.microsoft.com/office/drawing/2014/main" id="{EC33E185-0EFA-CE4F-901A-C3CEFB7F04BD}"/>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auto">
                <a:xfrm>
                  <a:off x="11483156" y="5921312"/>
                  <a:ext cx="486909" cy="486909"/>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cxnSp>
              <p:nvCxnSpPr>
                <p:cNvPr id="30" name="Straight Connector 29">
                  <a:extLst>
                    <a:ext uri="{FF2B5EF4-FFF2-40B4-BE49-F238E27FC236}">
                      <a16:creationId xmlns:a16="http://schemas.microsoft.com/office/drawing/2014/main" id="{2B7F6D82-1E71-944F-8671-FFB9C6C288BB}"/>
                    </a:ext>
                  </a:extLst>
                </p:cNvPr>
                <p:cNvCxnSpPr>
                  <a:cxnSpLocks/>
                  <a:stCxn id="13" idx="1"/>
                  <a:endCxn id="61" idx="3"/>
                </p:cNvCxnSpPr>
                <p:nvPr/>
              </p:nvCxnSpPr>
              <p:spPr>
                <a:xfrm flipH="1">
                  <a:off x="4348529" y="2281158"/>
                  <a:ext cx="142229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1677D51-A8BF-1A42-B538-90042D11307D}"/>
                    </a:ext>
                  </a:extLst>
                </p:cNvPr>
                <p:cNvSpPr txBox="1"/>
                <p:nvPr/>
              </p:nvSpPr>
              <p:spPr>
                <a:xfrm>
                  <a:off x="6973016" y="5095272"/>
                  <a:ext cx="1670266" cy="215500"/>
                </a:xfrm>
                <a:prstGeom prst="rect">
                  <a:avLst/>
                </a:prstGeom>
                <a:noFill/>
              </p:spPr>
              <p:txBody>
                <a:bodyPr wrap="square">
                  <a:spAutoFit/>
                </a:bodyPr>
                <a:lstStyle/>
                <a:p>
                  <a:pPr algn="ctr"/>
                  <a:r>
                    <a:rPr lang="en-US" sz="800" b="1"/>
                    <a:t>DC</a:t>
                  </a:r>
                </a:p>
              </p:txBody>
            </p:sp>
            <p:cxnSp>
              <p:nvCxnSpPr>
                <p:cNvPr id="73" name="Straight Connector 72">
                  <a:extLst>
                    <a:ext uri="{FF2B5EF4-FFF2-40B4-BE49-F238E27FC236}">
                      <a16:creationId xmlns:a16="http://schemas.microsoft.com/office/drawing/2014/main" id="{A5667B65-C93C-ED43-BC55-9A94B5C33FF1}"/>
                    </a:ext>
                  </a:extLst>
                </p:cNvPr>
                <p:cNvCxnSpPr>
                  <a:cxnSpLocks/>
                </p:cNvCxnSpPr>
                <p:nvPr/>
              </p:nvCxnSpPr>
              <p:spPr>
                <a:xfrm flipH="1">
                  <a:off x="4348529" y="4149594"/>
                  <a:ext cx="2076886"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D8B5D1A-82A6-0641-A4D6-188B357F2BE5}"/>
                    </a:ext>
                  </a:extLst>
                </p:cNvPr>
                <p:cNvCxnSpPr>
                  <a:cxnSpLocks/>
                </p:cNvCxnSpPr>
                <p:nvPr/>
              </p:nvCxnSpPr>
              <p:spPr>
                <a:xfrm flipV="1">
                  <a:off x="6425415" y="2447305"/>
                  <a:ext cx="31777" cy="171869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38389A3-18E7-CC41-8D39-2175F9A923F7}"/>
                    </a:ext>
                  </a:extLst>
                </p:cNvPr>
                <p:cNvCxnSpPr>
                  <a:cxnSpLocks/>
                </p:cNvCxnSpPr>
                <p:nvPr/>
              </p:nvCxnSpPr>
              <p:spPr>
                <a:xfrm flipV="1">
                  <a:off x="6806735" y="2481890"/>
                  <a:ext cx="20163" cy="263349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id="{D01A8449-A6F5-8F41-B5AE-DC3777B134BF}"/>
                  </a:ext>
                </a:extLst>
              </p:cNvPr>
              <p:cNvSpPr txBox="1"/>
              <p:nvPr/>
            </p:nvSpPr>
            <p:spPr>
              <a:xfrm>
                <a:off x="4578626" y="3960105"/>
                <a:ext cx="1519492" cy="215500"/>
              </a:xfrm>
              <a:prstGeom prst="rect">
                <a:avLst/>
              </a:prstGeom>
              <a:noFill/>
            </p:spPr>
            <p:txBody>
              <a:bodyPr wrap="square">
                <a:spAutoFit/>
              </a:bodyPr>
              <a:lstStyle/>
              <a:p>
                <a:r>
                  <a:rPr lang="en-US" sz="800" b="1"/>
                  <a:t>ExpressRoute</a:t>
                </a:r>
              </a:p>
            </p:txBody>
          </p:sp>
          <p:sp>
            <p:nvSpPr>
              <p:cNvPr id="85" name="TextBox 84">
                <a:extLst>
                  <a:ext uri="{FF2B5EF4-FFF2-40B4-BE49-F238E27FC236}">
                    <a16:creationId xmlns:a16="http://schemas.microsoft.com/office/drawing/2014/main" id="{C89D475E-9569-AA41-96AF-C8B26DD058FF}"/>
                  </a:ext>
                </a:extLst>
              </p:cNvPr>
              <p:cNvSpPr txBox="1"/>
              <p:nvPr/>
            </p:nvSpPr>
            <p:spPr>
              <a:xfrm>
                <a:off x="2325532" y="3406654"/>
                <a:ext cx="1519492" cy="215500"/>
              </a:xfrm>
              <a:prstGeom prst="rect">
                <a:avLst/>
              </a:prstGeom>
              <a:noFill/>
            </p:spPr>
            <p:txBody>
              <a:bodyPr wrap="square">
                <a:spAutoFit/>
              </a:bodyPr>
              <a:lstStyle/>
              <a:p>
                <a:r>
                  <a:rPr lang="en-US" sz="800" b="1"/>
                  <a:t>AVS</a:t>
                </a:r>
              </a:p>
            </p:txBody>
          </p:sp>
          <p:sp>
            <p:nvSpPr>
              <p:cNvPr id="90" name="TextBox 89">
                <a:extLst>
                  <a:ext uri="{FF2B5EF4-FFF2-40B4-BE49-F238E27FC236}">
                    <a16:creationId xmlns:a16="http://schemas.microsoft.com/office/drawing/2014/main" id="{76050A8D-470B-694E-A2B2-83AE75CA41F9}"/>
                  </a:ext>
                </a:extLst>
              </p:cNvPr>
              <p:cNvSpPr txBox="1"/>
              <p:nvPr/>
            </p:nvSpPr>
            <p:spPr>
              <a:xfrm>
                <a:off x="6918375" y="4862984"/>
                <a:ext cx="1519492" cy="215500"/>
              </a:xfrm>
              <a:prstGeom prst="rect">
                <a:avLst/>
              </a:prstGeom>
              <a:noFill/>
            </p:spPr>
            <p:txBody>
              <a:bodyPr wrap="square">
                <a:spAutoFit/>
              </a:bodyPr>
              <a:lstStyle/>
              <a:p>
                <a:r>
                  <a:rPr lang="en-US" sz="800" b="1"/>
                  <a:t>ExpressRoute</a:t>
                </a:r>
              </a:p>
            </p:txBody>
          </p:sp>
          <p:sp>
            <p:nvSpPr>
              <p:cNvPr id="104" name="TextBox 103">
                <a:extLst>
                  <a:ext uri="{FF2B5EF4-FFF2-40B4-BE49-F238E27FC236}">
                    <a16:creationId xmlns:a16="http://schemas.microsoft.com/office/drawing/2014/main" id="{A2C65063-E36D-5E4B-B083-9B9BB0A57021}"/>
                  </a:ext>
                </a:extLst>
              </p:cNvPr>
              <p:cNvSpPr txBox="1"/>
              <p:nvPr/>
            </p:nvSpPr>
            <p:spPr>
              <a:xfrm>
                <a:off x="2265131" y="1503481"/>
                <a:ext cx="1519492" cy="215500"/>
              </a:xfrm>
              <a:prstGeom prst="rect">
                <a:avLst/>
              </a:prstGeom>
              <a:noFill/>
            </p:spPr>
            <p:txBody>
              <a:bodyPr wrap="square">
                <a:spAutoFit/>
              </a:bodyPr>
              <a:lstStyle/>
              <a:p>
                <a:r>
                  <a:rPr lang="en-US" sz="800" b="1"/>
                  <a:t>Azure VNET</a:t>
                </a:r>
              </a:p>
            </p:txBody>
          </p:sp>
          <p:sp>
            <p:nvSpPr>
              <p:cNvPr id="105" name="TextBox 104">
                <a:extLst>
                  <a:ext uri="{FF2B5EF4-FFF2-40B4-BE49-F238E27FC236}">
                    <a16:creationId xmlns:a16="http://schemas.microsoft.com/office/drawing/2014/main" id="{50E8A93F-E68D-004D-AC3D-84A8D150299C}"/>
                  </a:ext>
                </a:extLst>
              </p:cNvPr>
              <p:cNvSpPr txBox="1"/>
              <p:nvPr/>
            </p:nvSpPr>
            <p:spPr>
              <a:xfrm>
                <a:off x="3245463" y="1706771"/>
                <a:ext cx="1519492" cy="215500"/>
              </a:xfrm>
              <a:prstGeom prst="rect">
                <a:avLst/>
              </a:prstGeom>
              <a:noFill/>
            </p:spPr>
            <p:txBody>
              <a:bodyPr wrap="square">
                <a:spAutoFit/>
              </a:bodyPr>
              <a:lstStyle/>
              <a:p>
                <a:r>
                  <a:rPr lang="en-US" sz="800" b="1"/>
                  <a:t>Default Originate</a:t>
                </a:r>
              </a:p>
            </p:txBody>
          </p:sp>
          <p:sp>
            <p:nvSpPr>
              <p:cNvPr id="106" name="TextBox 105">
                <a:extLst>
                  <a:ext uri="{FF2B5EF4-FFF2-40B4-BE49-F238E27FC236}">
                    <a16:creationId xmlns:a16="http://schemas.microsoft.com/office/drawing/2014/main" id="{6A579606-69A7-0748-B67C-10290579AC53}"/>
                  </a:ext>
                </a:extLst>
              </p:cNvPr>
              <p:cNvSpPr txBox="1"/>
              <p:nvPr/>
            </p:nvSpPr>
            <p:spPr>
              <a:xfrm>
                <a:off x="3272671" y="2594625"/>
                <a:ext cx="1519492" cy="215500"/>
              </a:xfrm>
              <a:prstGeom prst="rect">
                <a:avLst/>
              </a:prstGeom>
              <a:noFill/>
            </p:spPr>
            <p:txBody>
              <a:bodyPr wrap="square">
                <a:spAutoFit/>
              </a:bodyPr>
              <a:lstStyle/>
              <a:p>
                <a:r>
                  <a:rPr lang="en-US" sz="800" b="1"/>
                  <a:t>Default Originate</a:t>
                </a:r>
              </a:p>
            </p:txBody>
          </p:sp>
          <p:sp>
            <p:nvSpPr>
              <p:cNvPr id="47" name="TextBox 46">
                <a:extLst>
                  <a:ext uri="{FF2B5EF4-FFF2-40B4-BE49-F238E27FC236}">
                    <a16:creationId xmlns:a16="http://schemas.microsoft.com/office/drawing/2014/main" id="{449E2C7A-A2C8-B741-8BD3-A179231CB3F5}"/>
                  </a:ext>
                </a:extLst>
              </p:cNvPr>
              <p:cNvSpPr txBox="1"/>
              <p:nvPr/>
            </p:nvSpPr>
            <p:spPr>
              <a:xfrm>
                <a:off x="2366807" y="2593173"/>
                <a:ext cx="1519492" cy="215500"/>
              </a:xfrm>
              <a:prstGeom prst="rect">
                <a:avLst/>
              </a:prstGeom>
              <a:noFill/>
            </p:spPr>
            <p:txBody>
              <a:bodyPr wrap="square">
                <a:spAutoFit/>
              </a:bodyPr>
              <a:lstStyle/>
              <a:p>
                <a:r>
                  <a:rPr lang="en-US" sz="800" b="1"/>
                  <a:t>Public IP</a:t>
                </a:r>
              </a:p>
            </p:txBody>
          </p:sp>
          <p:sp>
            <p:nvSpPr>
              <p:cNvPr id="48" name="TextBox 47">
                <a:extLst>
                  <a:ext uri="{FF2B5EF4-FFF2-40B4-BE49-F238E27FC236}">
                    <a16:creationId xmlns:a16="http://schemas.microsoft.com/office/drawing/2014/main" id="{35A7ED48-EB31-B642-A261-61D1AF1DF09F}"/>
                  </a:ext>
                </a:extLst>
              </p:cNvPr>
              <p:cNvSpPr txBox="1"/>
              <p:nvPr/>
            </p:nvSpPr>
            <p:spPr>
              <a:xfrm>
                <a:off x="2370225" y="1757092"/>
                <a:ext cx="1519492" cy="215500"/>
              </a:xfrm>
              <a:prstGeom prst="rect">
                <a:avLst/>
              </a:prstGeom>
              <a:noFill/>
            </p:spPr>
            <p:txBody>
              <a:bodyPr wrap="square">
                <a:spAutoFit/>
              </a:bodyPr>
              <a:lstStyle/>
              <a:p>
                <a:r>
                  <a:rPr lang="en-US" sz="800" b="1"/>
                  <a:t>Public IP</a:t>
                </a:r>
              </a:p>
            </p:txBody>
          </p:sp>
          <p:sp>
            <p:nvSpPr>
              <p:cNvPr id="49" name="TextBox 48">
                <a:extLst>
                  <a:ext uri="{FF2B5EF4-FFF2-40B4-BE49-F238E27FC236}">
                    <a16:creationId xmlns:a16="http://schemas.microsoft.com/office/drawing/2014/main" id="{B6182E7D-981C-E24C-BA04-980B386B6980}"/>
                  </a:ext>
                </a:extLst>
              </p:cNvPr>
              <p:cNvSpPr txBox="1"/>
              <p:nvPr/>
            </p:nvSpPr>
            <p:spPr>
              <a:xfrm>
                <a:off x="1553756" y="2012137"/>
                <a:ext cx="1519492" cy="215500"/>
              </a:xfrm>
              <a:prstGeom prst="rect">
                <a:avLst/>
              </a:prstGeom>
              <a:noFill/>
            </p:spPr>
            <p:txBody>
              <a:bodyPr wrap="square">
                <a:spAutoFit/>
              </a:bodyPr>
              <a:lstStyle/>
              <a:p>
                <a:r>
                  <a:rPr lang="en-US" sz="800" b="1"/>
                  <a:t>Public IP</a:t>
                </a:r>
              </a:p>
            </p:txBody>
          </p:sp>
        </p:grpSp>
        <p:sp>
          <p:nvSpPr>
            <p:cNvPr id="7" name="TextBox 6">
              <a:extLst>
                <a:ext uri="{FF2B5EF4-FFF2-40B4-BE49-F238E27FC236}">
                  <a16:creationId xmlns:a16="http://schemas.microsoft.com/office/drawing/2014/main" id="{4B95C55F-3B5E-0140-BF2D-DEBC487945A7}"/>
                </a:ext>
              </a:extLst>
            </p:cNvPr>
            <p:cNvSpPr txBox="1"/>
            <p:nvPr/>
          </p:nvSpPr>
          <p:spPr>
            <a:xfrm>
              <a:off x="6838512" y="2891220"/>
              <a:ext cx="7318188" cy="215444"/>
            </a:xfrm>
            <a:prstGeom prst="rect">
              <a:avLst/>
            </a:prstGeom>
            <a:noFill/>
          </p:spPr>
          <p:txBody>
            <a:bodyPr wrap="square">
              <a:spAutoFit/>
            </a:bodyPr>
            <a:lstStyle/>
            <a:p>
              <a:r>
                <a:rPr lang="en-US" sz="800" b="1"/>
                <a:t>Virtual WAN Hub</a:t>
              </a:r>
              <a:endParaRPr lang="en-US" sz="800" b="1">
                <a:cs typeface="Calibri"/>
              </a:endParaRPr>
            </a:p>
          </p:txBody>
        </p:sp>
      </p:grpSp>
      <p:sp>
        <p:nvSpPr>
          <p:cNvPr id="61" name="Rectangle 60">
            <a:extLst>
              <a:ext uri="{FF2B5EF4-FFF2-40B4-BE49-F238E27FC236}">
                <a16:creationId xmlns:a16="http://schemas.microsoft.com/office/drawing/2014/main" id="{7B3E4779-34C4-5045-89ED-66B0694DABD6}"/>
              </a:ext>
            </a:extLst>
          </p:cNvPr>
          <p:cNvSpPr/>
          <p:nvPr/>
        </p:nvSpPr>
        <p:spPr>
          <a:xfrm>
            <a:off x="3061603" y="1520181"/>
            <a:ext cx="2110553" cy="146971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72" name="Rectangle 71">
            <a:extLst>
              <a:ext uri="{FF2B5EF4-FFF2-40B4-BE49-F238E27FC236}">
                <a16:creationId xmlns:a16="http://schemas.microsoft.com/office/drawing/2014/main" id="{11836050-6E8C-C340-9594-7A367CE1417F}"/>
              </a:ext>
            </a:extLst>
          </p:cNvPr>
          <p:cNvSpPr/>
          <p:nvPr/>
        </p:nvSpPr>
        <p:spPr>
          <a:xfrm>
            <a:off x="3061603" y="3404530"/>
            <a:ext cx="2110553" cy="146971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80" name="Picture 79">
            <a:extLst>
              <a:ext uri="{FF2B5EF4-FFF2-40B4-BE49-F238E27FC236}">
                <a16:creationId xmlns:a16="http://schemas.microsoft.com/office/drawing/2014/main" id="{DD75EDC0-1074-6842-B85B-A723456EC157}"/>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2931007" y="1914173"/>
            <a:ext cx="502142" cy="506970"/>
          </a:xfrm>
          <a:prstGeom prst="rect">
            <a:avLst/>
          </a:prstGeom>
        </p:spPr>
      </p:pic>
      <p:pic>
        <p:nvPicPr>
          <p:cNvPr id="81" name="Picture 80">
            <a:extLst>
              <a:ext uri="{FF2B5EF4-FFF2-40B4-BE49-F238E27FC236}">
                <a16:creationId xmlns:a16="http://schemas.microsoft.com/office/drawing/2014/main" id="{5F761CDD-DE95-994E-9CF3-A1B66D54B054}"/>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359063" y="1946881"/>
            <a:ext cx="502142" cy="506970"/>
          </a:xfrm>
          <a:prstGeom prst="rect">
            <a:avLst/>
          </a:prstGeom>
        </p:spPr>
      </p:pic>
      <p:pic>
        <p:nvPicPr>
          <p:cNvPr id="82" name="Graphic 81">
            <a:extLst>
              <a:ext uri="{FF2B5EF4-FFF2-40B4-BE49-F238E27FC236}">
                <a16:creationId xmlns:a16="http://schemas.microsoft.com/office/drawing/2014/main" id="{B693698B-537E-9949-BFF7-C739EA653D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72156" y="3954921"/>
            <a:ext cx="292161" cy="292161"/>
          </a:xfrm>
          <a:prstGeom prst="rect">
            <a:avLst/>
          </a:prstGeom>
        </p:spPr>
      </p:pic>
      <p:pic>
        <p:nvPicPr>
          <p:cNvPr id="84" name="Picture 83">
            <a:extLst>
              <a:ext uri="{FF2B5EF4-FFF2-40B4-BE49-F238E27FC236}">
                <a16:creationId xmlns:a16="http://schemas.microsoft.com/office/drawing/2014/main" id="{F06D6718-4003-C841-BB95-B0414C4CF0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61333" y="3537873"/>
            <a:ext cx="1923102" cy="1222238"/>
          </a:xfrm>
          <a:prstGeom prst="rect">
            <a:avLst/>
          </a:prstGeom>
        </p:spPr>
      </p:pic>
      <p:sp>
        <p:nvSpPr>
          <p:cNvPr id="86" name="Rectangle 85">
            <a:extLst>
              <a:ext uri="{FF2B5EF4-FFF2-40B4-BE49-F238E27FC236}">
                <a16:creationId xmlns:a16="http://schemas.microsoft.com/office/drawing/2014/main" id="{5543A54E-4B29-DD43-8F18-BB460402C84E}"/>
              </a:ext>
            </a:extLst>
          </p:cNvPr>
          <p:cNvSpPr/>
          <p:nvPr/>
        </p:nvSpPr>
        <p:spPr>
          <a:xfrm>
            <a:off x="7629722" y="5088523"/>
            <a:ext cx="2110553" cy="14697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89" name="Graphic 88">
            <a:extLst>
              <a:ext uri="{FF2B5EF4-FFF2-40B4-BE49-F238E27FC236}">
                <a16:creationId xmlns:a16="http://schemas.microsoft.com/office/drawing/2014/main" id="{D99BEA1A-A063-5C4A-A85E-C75A96575C4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88559" y="4830395"/>
            <a:ext cx="292161" cy="292161"/>
          </a:xfrm>
          <a:prstGeom prst="rect">
            <a:avLst/>
          </a:prstGeom>
        </p:spPr>
      </p:pic>
      <p:cxnSp>
        <p:nvCxnSpPr>
          <p:cNvPr id="93" name="Straight Connector 92">
            <a:extLst>
              <a:ext uri="{FF2B5EF4-FFF2-40B4-BE49-F238E27FC236}">
                <a16:creationId xmlns:a16="http://schemas.microsoft.com/office/drawing/2014/main" id="{35824906-96C5-BB49-BE64-F981AF5F40DF}"/>
              </a:ext>
            </a:extLst>
          </p:cNvPr>
          <p:cNvCxnSpPr>
            <a:cxnSpLocks/>
          </p:cNvCxnSpPr>
          <p:nvPr/>
        </p:nvCxnSpPr>
        <p:spPr>
          <a:xfrm>
            <a:off x="4201700" y="1882094"/>
            <a:ext cx="2472843" cy="96953"/>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EEB5A33-6441-974C-ACEB-C02122BB1607}"/>
              </a:ext>
            </a:extLst>
          </p:cNvPr>
          <p:cNvCxnSpPr>
            <a:cxnSpLocks/>
          </p:cNvCxnSpPr>
          <p:nvPr/>
        </p:nvCxnSpPr>
        <p:spPr>
          <a:xfrm>
            <a:off x="4201700" y="1882094"/>
            <a:ext cx="2483209" cy="662128"/>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75B9126-12AE-4047-ADAE-EEEACF42315D}"/>
              </a:ext>
            </a:extLst>
          </p:cNvPr>
          <p:cNvCxnSpPr>
            <a:cxnSpLocks/>
          </p:cNvCxnSpPr>
          <p:nvPr/>
        </p:nvCxnSpPr>
        <p:spPr>
          <a:xfrm flipV="1">
            <a:off x="4201700" y="2544222"/>
            <a:ext cx="2483209" cy="1201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ADA5E97-8835-D741-8351-0035D3382856}"/>
              </a:ext>
            </a:extLst>
          </p:cNvPr>
          <p:cNvCxnSpPr>
            <a:cxnSpLocks/>
          </p:cNvCxnSpPr>
          <p:nvPr/>
        </p:nvCxnSpPr>
        <p:spPr>
          <a:xfrm flipV="1">
            <a:off x="4201700" y="1979047"/>
            <a:ext cx="2472843" cy="577185"/>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443A695E-5E71-BD49-94D4-544ECCEFB635}"/>
              </a:ext>
            </a:extLst>
          </p:cNvPr>
          <p:cNvSpPr/>
          <p:nvPr/>
        </p:nvSpPr>
        <p:spPr>
          <a:xfrm>
            <a:off x="109728" y="1477565"/>
            <a:ext cx="2218944" cy="1512332"/>
          </a:xfrm>
          <a:prstGeom prst="cloud">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8" name="Picture 7">
            <a:extLst>
              <a:ext uri="{FF2B5EF4-FFF2-40B4-BE49-F238E27FC236}">
                <a16:creationId xmlns:a16="http://schemas.microsoft.com/office/drawing/2014/main" id="{7AC2CA4E-607C-C54C-BFE5-AD8B1AA19F9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8026" y="1981475"/>
            <a:ext cx="1524000" cy="241300"/>
          </a:xfrm>
          <a:prstGeom prst="rect">
            <a:avLst/>
          </a:prstGeom>
        </p:spPr>
      </p:pic>
      <p:sp>
        <p:nvSpPr>
          <p:cNvPr id="50" name="Title 2">
            <a:extLst>
              <a:ext uri="{FF2B5EF4-FFF2-40B4-BE49-F238E27FC236}">
                <a16:creationId xmlns:a16="http://schemas.microsoft.com/office/drawing/2014/main" id="{2032D2D5-38C2-8A41-AB8C-2F5DB0F76687}"/>
              </a:ext>
            </a:extLst>
          </p:cNvPr>
          <p:cNvSpPr txBox="1">
            <a:spLocks/>
          </p:cNvSpPr>
          <p:nvPr/>
        </p:nvSpPr>
        <p:spPr>
          <a:xfrm>
            <a:off x="257952" y="178123"/>
            <a:ext cx="10837164" cy="7264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t>Secure Azure VMware Workloads with FortiGate VM</a:t>
            </a:r>
          </a:p>
        </p:txBody>
      </p:sp>
    </p:spTree>
    <p:extLst>
      <p:ext uri="{BB962C8B-B14F-4D97-AF65-F5344CB8AC3E}">
        <p14:creationId xmlns:p14="http://schemas.microsoft.com/office/powerpoint/2010/main" val="392377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941F9-B03E-8F4C-ADA1-AD20837C8634}"/>
              </a:ext>
            </a:extLst>
          </p:cNvPr>
          <p:cNvSpPr>
            <a:spLocks noGrp="1"/>
          </p:cNvSpPr>
          <p:nvPr>
            <p:ph type="title"/>
          </p:nvPr>
        </p:nvSpPr>
        <p:spPr/>
        <p:txBody>
          <a:bodyPr>
            <a:noAutofit/>
          </a:bodyPr>
          <a:lstStyle/>
          <a:p>
            <a:r>
              <a:rPr lang="en-US" sz="3600" b="1"/>
              <a:t>DevSecOps With Fortinet</a:t>
            </a:r>
          </a:p>
        </p:txBody>
      </p:sp>
      <p:pic>
        <p:nvPicPr>
          <p:cNvPr id="4" name="Picture 3">
            <a:extLst>
              <a:ext uri="{FF2B5EF4-FFF2-40B4-BE49-F238E27FC236}">
                <a16:creationId xmlns:a16="http://schemas.microsoft.com/office/drawing/2014/main" id="{5C948EAE-7AEB-D34A-A84A-6457C5C5944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58505" y="4996180"/>
            <a:ext cx="1200516" cy="1104900"/>
          </a:xfrm>
          <a:prstGeom prst="rect">
            <a:avLst/>
          </a:prstGeom>
        </p:spPr>
      </p:pic>
      <p:pic>
        <p:nvPicPr>
          <p:cNvPr id="5" name="Picture 4">
            <a:extLst>
              <a:ext uri="{FF2B5EF4-FFF2-40B4-BE49-F238E27FC236}">
                <a16:creationId xmlns:a16="http://schemas.microsoft.com/office/drawing/2014/main" id="{99C65037-7E71-1B4F-8BE2-62E429BB1638}"/>
              </a:ext>
            </a:extLst>
          </p:cNvPr>
          <p:cNvPicPr>
            <a:picLocks noChangeAspect="1"/>
          </p:cNvPicPr>
          <p:nvPr/>
        </p:nvPicPr>
        <p:blipFill>
          <a:blip r:embed="rId4"/>
          <a:stretch>
            <a:fillRect/>
          </a:stretch>
        </p:blipFill>
        <p:spPr>
          <a:xfrm>
            <a:off x="5235423" y="5133186"/>
            <a:ext cx="1071699" cy="854557"/>
          </a:xfrm>
          <a:prstGeom prst="rect">
            <a:avLst/>
          </a:prstGeom>
        </p:spPr>
      </p:pic>
      <p:cxnSp>
        <p:nvCxnSpPr>
          <p:cNvPr id="25" name="Straight Connector 24">
            <a:extLst>
              <a:ext uri="{FF2B5EF4-FFF2-40B4-BE49-F238E27FC236}">
                <a16:creationId xmlns:a16="http://schemas.microsoft.com/office/drawing/2014/main" id="{413D38BB-4711-974E-B81C-A9EC7F70FD64}"/>
              </a:ext>
            </a:extLst>
          </p:cNvPr>
          <p:cNvCxnSpPr>
            <a:cxnSpLocks/>
          </p:cNvCxnSpPr>
          <p:nvPr/>
        </p:nvCxnSpPr>
        <p:spPr>
          <a:xfrm flipH="1">
            <a:off x="8967510" y="1634129"/>
            <a:ext cx="737117" cy="3197841"/>
          </a:xfrm>
          <a:prstGeom prst="line">
            <a:avLst/>
          </a:prstGeom>
          <a:ln w="19050">
            <a:solidFill>
              <a:srgbClr val="31B3D8"/>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BCE623-4B13-D24E-BA4A-6888978BDFCC}"/>
              </a:ext>
            </a:extLst>
          </p:cNvPr>
          <p:cNvCxnSpPr>
            <a:cxnSpLocks/>
          </p:cNvCxnSpPr>
          <p:nvPr/>
        </p:nvCxnSpPr>
        <p:spPr>
          <a:xfrm flipH="1">
            <a:off x="8086622" y="1427018"/>
            <a:ext cx="1511734" cy="1360022"/>
          </a:xfrm>
          <a:prstGeom prst="line">
            <a:avLst/>
          </a:prstGeom>
          <a:ln w="19050">
            <a:solidFill>
              <a:srgbClr val="31B3D8"/>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A4A0520-C466-0442-9B38-3BB150ABDCC3}"/>
              </a:ext>
            </a:extLst>
          </p:cNvPr>
          <p:cNvCxnSpPr>
            <a:cxnSpLocks/>
          </p:cNvCxnSpPr>
          <p:nvPr/>
        </p:nvCxnSpPr>
        <p:spPr>
          <a:xfrm>
            <a:off x="1661375" y="5608232"/>
            <a:ext cx="1003331" cy="0"/>
          </a:xfrm>
          <a:prstGeom prst="line">
            <a:avLst/>
          </a:prstGeom>
          <a:ln w="22225">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CB8B462-76AF-2140-85E2-193AA529A131}"/>
              </a:ext>
            </a:extLst>
          </p:cNvPr>
          <p:cNvCxnSpPr>
            <a:cxnSpLocks/>
          </p:cNvCxnSpPr>
          <p:nvPr/>
        </p:nvCxnSpPr>
        <p:spPr>
          <a:xfrm>
            <a:off x="3669258" y="5608232"/>
            <a:ext cx="1137470" cy="0"/>
          </a:xfrm>
          <a:prstGeom prst="line">
            <a:avLst/>
          </a:prstGeom>
          <a:ln w="22225">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17D3CCF-803B-994F-BB0D-09053CCC7544}"/>
              </a:ext>
            </a:extLst>
          </p:cNvPr>
          <p:cNvCxnSpPr>
            <a:cxnSpLocks/>
          </p:cNvCxnSpPr>
          <p:nvPr/>
        </p:nvCxnSpPr>
        <p:spPr>
          <a:xfrm>
            <a:off x="6432915" y="5255308"/>
            <a:ext cx="833949" cy="0"/>
          </a:xfrm>
          <a:prstGeom prst="line">
            <a:avLst/>
          </a:prstGeom>
          <a:ln w="22225">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FC97504-C191-F947-B2E0-5FDA0FCA475F}"/>
              </a:ext>
            </a:extLst>
          </p:cNvPr>
          <p:cNvSpPr txBox="1"/>
          <p:nvPr/>
        </p:nvSpPr>
        <p:spPr>
          <a:xfrm>
            <a:off x="9640191" y="2019317"/>
            <a:ext cx="2188867" cy="1815882"/>
          </a:xfrm>
          <a:prstGeom prst="rect">
            <a:avLst/>
          </a:prstGeom>
          <a:noFill/>
          <a:effectLst/>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Scan all nodes in the cluster for  Kubernetes CIS benchmark compliance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Alert and/or block container deployment if non compliant</a:t>
            </a:r>
          </a:p>
        </p:txBody>
      </p:sp>
      <p:pic>
        <p:nvPicPr>
          <p:cNvPr id="47" name="Picture 46">
            <a:extLst>
              <a:ext uri="{FF2B5EF4-FFF2-40B4-BE49-F238E27FC236}">
                <a16:creationId xmlns:a16="http://schemas.microsoft.com/office/drawing/2014/main" id="{B2DD22E0-26BD-5345-B3CC-32D8D1590DA0}"/>
              </a:ext>
            </a:extLst>
          </p:cNvPr>
          <p:cNvPicPr>
            <a:picLocks noChangeAspect="1"/>
          </p:cNvPicPr>
          <p:nvPr/>
        </p:nvPicPr>
        <p:blipFill>
          <a:blip r:embed="rId5"/>
          <a:stretch>
            <a:fillRect/>
          </a:stretch>
        </p:blipFill>
        <p:spPr>
          <a:xfrm>
            <a:off x="7406477" y="2550696"/>
            <a:ext cx="680144" cy="828002"/>
          </a:xfrm>
          <a:prstGeom prst="rect">
            <a:avLst/>
          </a:prstGeom>
        </p:spPr>
      </p:pic>
      <p:cxnSp>
        <p:nvCxnSpPr>
          <p:cNvPr id="48" name="Straight Connector 47">
            <a:extLst>
              <a:ext uri="{FF2B5EF4-FFF2-40B4-BE49-F238E27FC236}">
                <a16:creationId xmlns:a16="http://schemas.microsoft.com/office/drawing/2014/main" id="{7024E793-CB65-3849-8D28-940E345AE8AB}"/>
              </a:ext>
            </a:extLst>
          </p:cNvPr>
          <p:cNvCxnSpPr>
            <a:cxnSpLocks/>
          </p:cNvCxnSpPr>
          <p:nvPr/>
        </p:nvCxnSpPr>
        <p:spPr>
          <a:xfrm>
            <a:off x="7980616" y="3545305"/>
            <a:ext cx="1" cy="2181727"/>
          </a:xfrm>
          <a:prstGeom prst="line">
            <a:avLst/>
          </a:prstGeom>
          <a:ln w="19050">
            <a:solidFill>
              <a:srgbClr val="31B3D8"/>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24CFD234-388E-F44C-B47B-36113C40797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908570" y="5727032"/>
            <a:ext cx="391620" cy="493670"/>
          </a:xfrm>
          <a:prstGeom prst="rect">
            <a:avLst/>
          </a:prstGeom>
        </p:spPr>
      </p:pic>
      <p:sp>
        <p:nvSpPr>
          <p:cNvPr id="50" name="Multiply 49">
            <a:extLst>
              <a:ext uri="{FF2B5EF4-FFF2-40B4-BE49-F238E27FC236}">
                <a16:creationId xmlns:a16="http://schemas.microsoft.com/office/drawing/2014/main" id="{B3732442-448F-574F-93CB-1498A689F5C8}"/>
              </a:ext>
            </a:extLst>
          </p:cNvPr>
          <p:cNvSpPr/>
          <p:nvPr/>
        </p:nvSpPr>
        <p:spPr>
          <a:xfrm>
            <a:off x="7327665" y="4957341"/>
            <a:ext cx="315102" cy="68518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Straight Connector 51">
            <a:extLst>
              <a:ext uri="{FF2B5EF4-FFF2-40B4-BE49-F238E27FC236}">
                <a16:creationId xmlns:a16="http://schemas.microsoft.com/office/drawing/2014/main" id="{AB6AA735-D4ED-2E4A-99BB-A806F53EE105}"/>
              </a:ext>
            </a:extLst>
          </p:cNvPr>
          <p:cNvCxnSpPr>
            <a:cxnSpLocks/>
          </p:cNvCxnSpPr>
          <p:nvPr/>
        </p:nvCxnSpPr>
        <p:spPr>
          <a:xfrm>
            <a:off x="7481501" y="3545305"/>
            <a:ext cx="1" cy="1450875"/>
          </a:xfrm>
          <a:prstGeom prst="line">
            <a:avLst/>
          </a:prstGeom>
          <a:ln w="19050">
            <a:solidFill>
              <a:srgbClr val="31B3D8"/>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B80C6A9-32B7-9643-8F8B-0D5B6E1BDF47}"/>
              </a:ext>
            </a:extLst>
          </p:cNvPr>
          <p:cNvCxnSpPr>
            <a:cxnSpLocks/>
          </p:cNvCxnSpPr>
          <p:nvPr/>
        </p:nvCxnSpPr>
        <p:spPr>
          <a:xfrm>
            <a:off x="6432914" y="5901657"/>
            <a:ext cx="1527172" cy="0"/>
          </a:xfrm>
          <a:prstGeom prst="line">
            <a:avLst/>
          </a:prstGeom>
          <a:ln w="22225">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3B4C7E4F-2FB7-F14C-8768-A34005AFED95}"/>
              </a:ext>
            </a:extLst>
          </p:cNvPr>
          <p:cNvSpPr txBox="1"/>
          <p:nvPr/>
        </p:nvSpPr>
        <p:spPr>
          <a:xfrm>
            <a:off x="7998449" y="3872582"/>
            <a:ext cx="1147398" cy="30777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compliant</a:t>
            </a:r>
          </a:p>
        </p:txBody>
      </p:sp>
      <p:sp>
        <p:nvSpPr>
          <p:cNvPr id="61" name="TextBox 60">
            <a:extLst>
              <a:ext uri="{FF2B5EF4-FFF2-40B4-BE49-F238E27FC236}">
                <a16:creationId xmlns:a16="http://schemas.microsoft.com/office/drawing/2014/main" id="{A8028CE9-4BD2-5C44-B8C5-E742408055C8}"/>
              </a:ext>
            </a:extLst>
          </p:cNvPr>
          <p:cNvSpPr txBox="1"/>
          <p:nvPr/>
        </p:nvSpPr>
        <p:spPr>
          <a:xfrm>
            <a:off x="6432866" y="3764861"/>
            <a:ext cx="1147398" cy="52322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Non compliant</a:t>
            </a:r>
          </a:p>
        </p:txBody>
      </p:sp>
      <p:pic>
        <p:nvPicPr>
          <p:cNvPr id="62" name="Picture 61">
            <a:extLst>
              <a:ext uri="{FF2B5EF4-FFF2-40B4-BE49-F238E27FC236}">
                <a16:creationId xmlns:a16="http://schemas.microsoft.com/office/drawing/2014/main" id="{7D0DD1DF-6D03-C543-89D5-2DEF4D593371}"/>
              </a:ext>
            </a:extLst>
          </p:cNvPr>
          <p:cNvPicPr>
            <a:picLocks noChangeAspect="1"/>
          </p:cNvPicPr>
          <p:nvPr/>
        </p:nvPicPr>
        <p:blipFill>
          <a:blip r:embed="rId7"/>
          <a:stretch>
            <a:fillRect/>
          </a:stretch>
        </p:blipFill>
        <p:spPr>
          <a:xfrm>
            <a:off x="4237993" y="1841147"/>
            <a:ext cx="618378" cy="741519"/>
          </a:xfrm>
          <a:prstGeom prst="rect">
            <a:avLst/>
          </a:prstGeom>
        </p:spPr>
      </p:pic>
      <p:sp>
        <p:nvSpPr>
          <p:cNvPr id="64" name="TextBox 63">
            <a:extLst>
              <a:ext uri="{FF2B5EF4-FFF2-40B4-BE49-F238E27FC236}">
                <a16:creationId xmlns:a16="http://schemas.microsoft.com/office/drawing/2014/main" id="{7E752B70-2252-3C4E-A62E-73049BCF01C3}"/>
              </a:ext>
            </a:extLst>
          </p:cNvPr>
          <p:cNvSpPr txBox="1"/>
          <p:nvPr/>
        </p:nvSpPr>
        <p:spPr>
          <a:xfrm>
            <a:off x="6403113" y="5567511"/>
            <a:ext cx="1147398" cy="30777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Deploy</a:t>
            </a:r>
          </a:p>
        </p:txBody>
      </p:sp>
      <p:cxnSp>
        <p:nvCxnSpPr>
          <p:cNvPr id="65" name="Straight Connector 64">
            <a:extLst>
              <a:ext uri="{FF2B5EF4-FFF2-40B4-BE49-F238E27FC236}">
                <a16:creationId xmlns:a16="http://schemas.microsoft.com/office/drawing/2014/main" id="{F2685AAE-4483-DC46-85A5-230D934FB600}"/>
              </a:ext>
            </a:extLst>
          </p:cNvPr>
          <p:cNvCxnSpPr>
            <a:cxnSpLocks/>
          </p:cNvCxnSpPr>
          <p:nvPr/>
        </p:nvCxnSpPr>
        <p:spPr>
          <a:xfrm flipV="1">
            <a:off x="3257227" y="2695074"/>
            <a:ext cx="1339665" cy="2247818"/>
          </a:xfrm>
          <a:prstGeom prst="line">
            <a:avLst/>
          </a:prstGeom>
          <a:ln w="19050">
            <a:solidFill>
              <a:srgbClr val="31B3D8"/>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3D413B8-30E2-6349-BAB4-52F36FCF43A3}"/>
              </a:ext>
            </a:extLst>
          </p:cNvPr>
          <p:cNvSpPr txBox="1"/>
          <p:nvPr/>
        </p:nvSpPr>
        <p:spPr>
          <a:xfrm>
            <a:off x="241031" y="1675622"/>
            <a:ext cx="3539688" cy="2554545"/>
          </a:xfrm>
          <a:prstGeom prst="rect">
            <a:avLst/>
          </a:prstGeom>
          <a:noFill/>
          <a:effectLst/>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Vulnerability management –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parses container image formats and detect the existence of vulnerable libraries inside a container image</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CI/CD integration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integrates natively with CI tool (such as Jenkins) for both vulnerability detection and  build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547F6484-3204-4348-9319-B77B7CA85E8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806728" y="5548243"/>
            <a:ext cx="391620" cy="493670"/>
          </a:xfrm>
          <a:prstGeom prst="rect">
            <a:avLst/>
          </a:prstGeom>
        </p:spPr>
      </p:pic>
      <p:cxnSp>
        <p:nvCxnSpPr>
          <p:cNvPr id="72" name="Straight Connector 71">
            <a:extLst>
              <a:ext uri="{FF2B5EF4-FFF2-40B4-BE49-F238E27FC236}">
                <a16:creationId xmlns:a16="http://schemas.microsoft.com/office/drawing/2014/main" id="{1108C9A6-8A8F-234B-A646-C3E578DC4AA0}"/>
              </a:ext>
            </a:extLst>
          </p:cNvPr>
          <p:cNvCxnSpPr>
            <a:cxnSpLocks/>
          </p:cNvCxnSpPr>
          <p:nvPr/>
        </p:nvCxnSpPr>
        <p:spPr>
          <a:xfrm>
            <a:off x="3645196" y="5263330"/>
            <a:ext cx="592797" cy="0"/>
          </a:xfrm>
          <a:prstGeom prst="line">
            <a:avLst/>
          </a:prstGeom>
          <a:ln w="22225">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73" name="Multiply 72">
            <a:extLst>
              <a:ext uri="{FF2B5EF4-FFF2-40B4-BE49-F238E27FC236}">
                <a16:creationId xmlns:a16="http://schemas.microsoft.com/office/drawing/2014/main" id="{10120FA5-0E80-DF4B-87BF-223F103328C9}"/>
              </a:ext>
            </a:extLst>
          </p:cNvPr>
          <p:cNvSpPr/>
          <p:nvPr/>
        </p:nvSpPr>
        <p:spPr>
          <a:xfrm>
            <a:off x="4318527" y="4831970"/>
            <a:ext cx="315102" cy="68518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7" name="Straight Connector 76">
            <a:extLst>
              <a:ext uri="{FF2B5EF4-FFF2-40B4-BE49-F238E27FC236}">
                <a16:creationId xmlns:a16="http://schemas.microsoft.com/office/drawing/2014/main" id="{7F1243E6-B6CA-324A-9AEB-04DC36A8CA9B}"/>
              </a:ext>
            </a:extLst>
          </p:cNvPr>
          <p:cNvCxnSpPr>
            <a:cxnSpLocks/>
          </p:cNvCxnSpPr>
          <p:nvPr/>
        </p:nvCxnSpPr>
        <p:spPr>
          <a:xfrm flipH="1">
            <a:off x="4705700" y="2787040"/>
            <a:ext cx="1" cy="1935872"/>
          </a:xfrm>
          <a:prstGeom prst="line">
            <a:avLst/>
          </a:prstGeom>
          <a:ln w="19050">
            <a:solidFill>
              <a:srgbClr val="31B3D8"/>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A9AE71B4-CF8F-DD43-85F9-57043A5DA032}"/>
              </a:ext>
            </a:extLst>
          </p:cNvPr>
          <p:cNvSpPr txBox="1"/>
          <p:nvPr/>
        </p:nvSpPr>
        <p:spPr>
          <a:xfrm>
            <a:off x="4806728" y="3012149"/>
            <a:ext cx="1188766" cy="101566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Configure to fail build with certain CVEs (e.g. </a:t>
            </a:r>
            <a:r>
              <a:rPr lang="en-US" sz="1200" b="1">
                <a:solidFill>
                  <a:srgbClr val="E7E6E6">
                    <a:lumMod val="25000"/>
                  </a:srgbClr>
                </a:solidFill>
                <a:latin typeface="Calibri" panose="020F0502020204030204"/>
              </a:rPr>
              <a:t>critical</a:t>
            </a:r>
            <a:r>
              <a:rPr kumimoji="0" lang="en-US" sz="12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 vulnerabilities)</a:t>
            </a:r>
          </a:p>
        </p:txBody>
      </p:sp>
      <p:pic>
        <p:nvPicPr>
          <p:cNvPr id="51" name="Google Shape;2116;p159">
            <a:extLst>
              <a:ext uri="{FF2B5EF4-FFF2-40B4-BE49-F238E27FC236}">
                <a16:creationId xmlns:a16="http://schemas.microsoft.com/office/drawing/2014/main" id="{D2398491-6124-194E-8037-6817CEBF3765}"/>
              </a:ext>
            </a:extLst>
          </p:cNvPr>
          <p:cNvPicPr preferRelativeResize="0"/>
          <p:nvPr/>
        </p:nvPicPr>
        <p:blipFill rotWithShape="1">
          <a:blip r:embed="rId8">
            <a:alphaModFix/>
          </a:blip>
          <a:srcRect/>
          <a:stretch/>
        </p:blipFill>
        <p:spPr>
          <a:xfrm>
            <a:off x="9199549" y="5290012"/>
            <a:ext cx="451301" cy="433913"/>
          </a:xfrm>
          <a:prstGeom prst="rect">
            <a:avLst/>
          </a:prstGeom>
          <a:noFill/>
          <a:ln>
            <a:noFill/>
          </a:ln>
        </p:spPr>
      </p:pic>
      <p:pic>
        <p:nvPicPr>
          <p:cNvPr id="53" name="Google Shape;2129;p159">
            <a:extLst>
              <a:ext uri="{FF2B5EF4-FFF2-40B4-BE49-F238E27FC236}">
                <a16:creationId xmlns:a16="http://schemas.microsoft.com/office/drawing/2014/main" id="{FC208598-EBAA-514F-9919-4FDFE175FFD5}"/>
              </a:ext>
            </a:extLst>
          </p:cNvPr>
          <p:cNvPicPr preferRelativeResize="0"/>
          <p:nvPr/>
        </p:nvPicPr>
        <p:blipFill rotWithShape="1">
          <a:blip r:embed="rId9">
            <a:alphaModFix/>
          </a:blip>
          <a:srcRect/>
          <a:stretch/>
        </p:blipFill>
        <p:spPr>
          <a:xfrm>
            <a:off x="11181683" y="4335014"/>
            <a:ext cx="709443" cy="627621"/>
          </a:xfrm>
          <a:prstGeom prst="rect">
            <a:avLst/>
          </a:prstGeom>
          <a:noFill/>
          <a:ln>
            <a:noFill/>
          </a:ln>
        </p:spPr>
      </p:pic>
      <p:pic>
        <p:nvPicPr>
          <p:cNvPr id="55" name="Google Shape;2107;p159">
            <a:extLst>
              <a:ext uri="{FF2B5EF4-FFF2-40B4-BE49-F238E27FC236}">
                <a16:creationId xmlns:a16="http://schemas.microsoft.com/office/drawing/2014/main" id="{5D52EFB2-1881-944D-87AD-75FAA39331CA}"/>
              </a:ext>
            </a:extLst>
          </p:cNvPr>
          <p:cNvPicPr preferRelativeResize="0"/>
          <p:nvPr/>
        </p:nvPicPr>
        <p:blipFill rotWithShape="1">
          <a:blip r:embed="rId10">
            <a:alphaModFix/>
          </a:blip>
          <a:srcRect/>
          <a:stretch/>
        </p:blipFill>
        <p:spPr>
          <a:xfrm>
            <a:off x="9604236" y="4364750"/>
            <a:ext cx="589344" cy="525023"/>
          </a:xfrm>
          <a:prstGeom prst="rect">
            <a:avLst/>
          </a:prstGeom>
          <a:noFill/>
          <a:ln>
            <a:noFill/>
          </a:ln>
        </p:spPr>
      </p:pic>
      <p:cxnSp>
        <p:nvCxnSpPr>
          <p:cNvPr id="56" name="Straight Connector 55">
            <a:extLst>
              <a:ext uri="{FF2B5EF4-FFF2-40B4-BE49-F238E27FC236}">
                <a16:creationId xmlns:a16="http://schemas.microsoft.com/office/drawing/2014/main" id="{6EF2B49B-FA7A-2343-ACDA-5245FD3F33B7}"/>
              </a:ext>
            </a:extLst>
          </p:cNvPr>
          <p:cNvCxnSpPr>
            <a:cxnSpLocks/>
          </p:cNvCxnSpPr>
          <p:nvPr/>
        </p:nvCxnSpPr>
        <p:spPr>
          <a:xfrm>
            <a:off x="10284547" y="4625348"/>
            <a:ext cx="859536" cy="0"/>
          </a:xfrm>
          <a:prstGeom prst="line">
            <a:avLst/>
          </a:prstGeom>
          <a:ln w="28575">
            <a:solidFill>
              <a:srgbClr val="7030A0"/>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0343C85-9484-CD44-9A0D-F2228167E425}"/>
              </a:ext>
            </a:extLst>
          </p:cNvPr>
          <p:cNvCxnSpPr>
            <a:cxnSpLocks/>
          </p:cNvCxnSpPr>
          <p:nvPr/>
        </p:nvCxnSpPr>
        <p:spPr>
          <a:xfrm flipH="1">
            <a:off x="9773639" y="4791924"/>
            <a:ext cx="349729" cy="784056"/>
          </a:xfrm>
          <a:prstGeom prst="line">
            <a:avLst/>
          </a:prstGeom>
          <a:ln w="28575">
            <a:solidFill>
              <a:srgbClr val="7030A0"/>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70F01C50-83AC-134E-BF93-8DB81BC48D24}"/>
              </a:ext>
            </a:extLst>
          </p:cNvPr>
          <p:cNvSpPr txBox="1"/>
          <p:nvPr/>
        </p:nvSpPr>
        <p:spPr>
          <a:xfrm>
            <a:off x="11103675" y="4990046"/>
            <a:ext cx="1147398" cy="30777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FortiGate</a:t>
            </a:r>
          </a:p>
        </p:txBody>
      </p:sp>
      <p:sp>
        <p:nvSpPr>
          <p:cNvPr id="66" name="TextBox 65">
            <a:extLst>
              <a:ext uri="{FF2B5EF4-FFF2-40B4-BE49-F238E27FC236}">
                <a16:creationId xmlns:a16="http://schemas.microsoft.com/office/drawing/2014/main" id="{065F4C13-53C5-BC4D-A35E-00E99546B040}"/>
              </a:ext>
            </a:extLst>
          </p:cNvPr>
          <p:cNvSpPr txBox="1"/>
          <p:nvPr/>
        </p:nvSpPr>
        <p:spPr>
          <a:xfrm>
            <a:off x="10111605" y="5507215"/>
            <a:ext cx="1907868" cy="52322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9522"/>
                </a:solidFill>
                <a:effectLst/>
                <a:uLnTx/>
                <a:uFillTx/>
                <a:latin typeface="Calibri" panose="020F0502020204030204"/>
                <a:ea typeface="+mn-ea"/>
                <a:cs typeface="+mn-cs"/>
              </a:rPr>
              <a:t>K8S Network Security with Calico &amp; FortiGate</a:t>
            </a:r>
          </a:p>
        </p:txBody>
      </p:sp>
      <p:grpSp>
        <p:nvGrpSpPr>
          <p:cNvPr id="41" name="Group 40">
            <a:extLst>
              <a:ext uri="{FF2B5EF4-FFF2-40B4-BE49-F238E27FC236}">
                <a16:creationId xmlns:a16="http://schemas.microsoft.com/office/drawing/2014/main" id="{553F461A-34F4-5640-B741-C1213F05F192}"/>
              </a:ext>
            </a:extLst>
          </p:cNvPr>
          <p:cNvGrpSpPr/>
          <p:nvPr/>
        </p:nvGrpSpPr>
        <p:grpSpPr>
          <a:xfrm>
            <a:off x="5574373" y="1801875"/>
            <a:ext cx="1173980" cy="1004708"/>
            <a:chOff x="6656507" y="1088069"/>
            <a:chExt cx="877316" cy="655280"/>
          </a:xfrm>
        </p:grpSpPr>
        <p:sp>
          <p:nvSpPr>
            <p:cNvPr id="42" name="TextBox 302">
              <a:extLst>
                <a:ext uri="{FF2B5EF4-FFF2-40B4-BE49-F238E27FC236}">
                  <a16:creationId xmlns:a16="http://schemas.microsoft.com/office/drawing/2014/main" id="{3DFD029D-A79F-A143-9E2F-7C3635C87836}"/>
                </a:ext>
              </a:extLst>
            </p:cNvPr>
            <p:cNvSpPr txBox="1">
              <a:spLocks noChangeArrowheads="1"/>
            </p:cNvSpPr>
            <p:nvPr/>
          </p:nvSpPr>
          <p:spPr bwMode="auto">
            <a:xfrm>
              <a:off x="6656507" y="1512517"/>
              <a:ext cx="87731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900"/>
                </a:lnSpc>
              </a:pPr>
              <a:r>
                <a:rPr lang="en-US" sz="900" b="1">
                  <a:cs typeface="Helvetica 55 Roman" charset="0"/>
                </a:rPr>
                <a:t>Container Guardian</a:t>
              </a:r>
            </a:p>
          </p:txBody>
        </p:sp>
        <p:pic>
          <p:nvPicPr>
            <p:cNvPr id="57" name="Graphic 25">
              <a:extLst>
                <a:ext uri="{FF2B5EF4-FFF2-40B4-BE49-F238E27FC236}">
                  <a16:creationId xmlns:a16="http://schemas.microsoft.com/office/drawing/2014/main" id="{3B07EB0A-1273-6748-88D2-9E53A419A7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12285" y="1088069"/>
              <a:ext cx="365760" cy="365760"/>
            </a:xfrm>
            <a:prstGeom prst="rect">
              <a:avLst/>
            </a:prstGeom>
          </p:spPr>
        </p:pic>
      </p:grpSp>
      <p:grpSp>
        <p:nvGrpSpPr>
          <p:cNvPr id="63" name="Group 62">
            <a:extLst>
              <a:ext uri="{FF2B5EF4-FFF2-40B4-BE49-F238E27FC236}">
                <a16:creationId xmlns:a16="http://schemas.microsoft.com/office/drawing/2014/main" id="{E08AAAB8-9DED-124A-B2B4-BCC87025F3C7}"/>
              </a:ext>
            </a:extLst>
          </p:cNvPr>
          <p:cNvGrpSpPr/>
          <p:nvPr/>
        </p:nvGrpSpPr>
        <p:grpSpPr>
          <a:xfrm>
            <a:off x="1848507" y="4120509"/>
            <a:ext cx="984561" cy="932022"/>
            <a:chOff x="11062437" y="5484132"/>
            <a:chExt cx="682014" cy="622022"/>
          </a:xfrm>
        </p:grpSpPr>
        <p:sp>
          <p:nvSpPr>
            <p:cNvPr id="68" name="TextBox 67">
              <a:extLst>
                <a:ext uri="{FF2B5EF4-FFF2-40B4-BE49-F238E27FC236}">
                  <a16:creationId xmlns:a16="http://schemas.microsoft.com/office/drawing/2014/main" id="{BFA5B7F9-58A6-F64F-AFF2-57DF65C9F379}"/>
                </a:ext>
              </a:extLst>
            </p:cNvPr>
            <p:cNvSpPr txBox="1">
              <a:spLocks noChangeArrowheads="1"/>
            </p:cNvSpPr>
            <p:nvPr/>
          </p:nvSpPr>
          <p:spPr bwMode="auto">
            <a:xfrm>
              <a:off x="11062437" y="5844566"/>
              <a:ext cx="682014" cy="26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60949" rIns="0" bIns="6094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900" b="1" err="1">
                  <a:cs typeface="Helvetica 55 Roman" charset="0"/>
                </a:rPr>
                <a:t>FortiDevSec</a:t>
              </a:r>
              <a:endParaRPr lang="en-US" sz="900" b="1">
                <a:cs typeface="Helvetica 55 Roman" charset="0"/>
              </a:endParaRPr>
            </a:p>
          </p:txBody>
        </p:sp>
        <p:grpSp>
          <p:nvGrpSpPr>
            <p:cNvPr id="69" name="Group 68">
              <a:extLst>
                <a:ext uri="{FF2B5EF4-FFF2-40B4-BE49-F238E27FC236}">
                  <a16:creationId xmlns:a16="http://schemas.microsoft.com/office/drawing/2014/main" id="{19004FE7-7A99-CA44-9B34-EE6598751CC5}"/>
                </a:ext>
              </a:extLst>
            </p:cNvPr>
            <p:cNvGrpSpPr/>
            <p:nvPr/>
          </p:nvGrpSpPr>
          <p:grpSpPr>
            <a:xfrm>
              <a:off x="11204005" y="5484132"/>
              <a:ext cx="398879" cy="398879"/>
              <a:chOff x="11132918" y="5484132"/>
              <a:chExt cx="398879" cy="398879"/>
            </a:xfrm>
          </p:grpSpPr>
          <p:pic>
            <p:nvPicPr>
              <p:cNvPr id="71" name="Graphic 32">
                <a:extLst>
                  <a:ext uri="{FF2B5EF4-FFF2-40B4-BE49-F238E27FC236}">
                    <a16:creationId xmlns:a16="http://schemas.microsoft.com/office/drawing/2014/main" id="{743CA222-1AE3-874A-BD49-DA92A664BFF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32918" y="5484132"/>
                <a:ext cx="398879" cy="398879"/>
              </a:xfrm>
              <a:prstGeom prst="rect">
                <a:avLst/>
              </a:prstGeom>
            </p:spPr>
          </p:pic>
          <p:sp>
            <p:nvSpPr>
              <p:cNvPr id="74" name="Rectangle 73">
                <a:extLst>
                  <a:ext uri="{FF2B5EF4-FFF2-40B4-BE49-F238E27FC236}">
                    <a16:creationId xmlns:a16="http://schemas.microsoft.com/office/drawing/2014/main" id="{35EB3FCE-EE3D-5A47-B750-E08147987306}"/>
                  </a:ext>
                </a:extLst>
              </p:cNvPr>
              <p:cNvSpPr/>
              <p:nvPr/>
            </p:nvSpPr>
            <p:spPr>
              <a:xfrm>
                <a:off x="11253524" y="5596788"/>
                <a:ext cx="163454" cy="172927"/>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5" name="Freeform: Shape 20">
                <a:extLst>
                  <a:ext uri="{FF2B5EF4-FFF2-40B4-BE49-F238E27FC236}">
                    <a16:creationId xmlns:a16="http://schemas.microsoft.com/office/drawing/2014/main" id="{86F8D7B0-60C4-2441-B20E-1EEBED3DAFAA}"/>
                  </a:ext>
                </a:extLst>
              </p:cNvPr>
              <p:cNvSpPr/>
              <p:nvPr/>
            </p:nvSpPr>
            <p:spPr>
              <a:xfrm>
                <a:off x="11244651" y="5635771"/>
                <a:ext cx="87706" cy="79741"/>
              </a:xfrm>
              <a:custGeom>
                <a:avLst/>
                <a:gdLst>
                  <a:gd name="connsiteX0" fmla="*/ 189472 w 189471"/>
                  <a:gd name="connsiteY0" fmla="*/ 81384 h 162743"/>
                  <a:gd name="connsiteX1" fmla="*/ 88277 w 189471"/>
                  <a:gd name="connsiteY1" fmla="*/ 162743 h 162743"/>
                  <a:gd name="connsiteX2" fmla="*/ 0 w 189471"/>
                  <a:gd name="connsiteY2" fmla="*/ 81384 h 162743"/>
                  <a:gd name="connsiteX3" fmla="*/ 88277 w 189471"/>
                  <a:gd name="connsiteY3" fmla="*/ 0 h 162743"/>
                  <a:gd name="connsiteX4" fmla="*/ 189472 w 189471"/>
                  <a:gd name="connsiteY4" fmla="*/ 81384 h 16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71" h="162743">
                    <a:moveTo>
                      <a:pt x="189472" y="81384"/>
                    </a:moveTo>
                    <a:cubicBezTo>
                      <a:pt x="189472" y="81384"/>
                      <a:pt x="137104" y="162743"/>
                      <a:pt x="88277" y="162743"/>
                    </a:cubicBezTo>
                    <a:cubicBezTo>
                      <a:pt x="39450" y="162743"/>
                      <a:pt x="0" y="126329"/>
                      <a:pt x="0" y="81384"/>
                    </a:cubicBezTo>
                    <a:cubicBezTo>
                      <a:pt x="0" y="36440"/>
                      <a:pt x="39525" y="0"/>
                      <a:pt x="88277" y="0"/>
                    </a:cubicBezTo>
                    <a:cubicBezTo>
                      <a:pt x="137029" y="0"/>
                      <a:pt x="189472" y="81384"/>
                      <a:pt x="189472" y="81384"/>
                    </a:cubicBezTo>
                    <a:close/>
                  </a:path>
                </a:pathLst>
              </a:custGeom>
              <a:noFill/>
              <a:ln w="19844" cap="rnd">
                <a:solidFill>
                  <a:schemeClr val="tx1"/>
                </a:solidFill>
                <a:prstDash val="solid"/>
                <a:round/>
              </a:ln>
            </p:spPr>
            <p:txBody>
              <a:bodyPr rtlCol="0" anchor="ctr"/>
              <a:lstStyle/>
              <a:p>
                <a:endParaRPr lang="en-US"/>
              </a:p>
            </p:txBody>
          </p:sp>
          <p:sp>
            <p:nvSpPr>
              <p:cNvPr id="76" name="Freeform: Shape 21">
                <a:extLst>
                  <a:ext uri="{FF2B5EF4-FFF2-40B4-BE49-F238E27FC236}">
                    <a16:creationId xmlns:a16="http://schemas.microsoft.com/office/drawing/2014/main" id="{196E4D45-CCCC-DD44-A0A0-34A8F492B34C}"/>
                  </a:ext>
                </a:extLst>
              </p:cNvPr>
              <p:cNvSpPr/>
              <p:nvPr/>
            </p:nvSpPr>
            <p:spPr>
              <a:xfrm>
                <a:off x="11332080" y="5635771"/>
                <a:ext cx="87695" cy="79741"/>
              </a:xfrm>
              <a:custGeom>
                <a:avLst/>
                <a:gdLst>
                  <a:gd name="connsiteX0" fmla="*/ 0 w 189447"/>
                  <a:gd name="connsiteY0" fmla="*/ 81384 h 162743"/>
                  <a:gd name="connsiteX1" fmla="*/ 101170 w 189447"/>
                  <a:gd name="connsiteY1" fmla="*/ 162743 h 162743"/>
                  <a:gd name="connsiteX2" fmla="*/ 189447 w 189447"/>
                  <a:gd name="connsiteY2" fmla="*/ 81384 h 162743"/>
                  <a:gd name="connsiteX3" fmla="*/ 101170 w 189447"/>
                  <a:gd name="connsiteY3" fmla="*/ 0 h 162743"/>
                  <a:gd name="connsiteX4" fmla="*/ 0 w 189447"/>
                  <a:gd name="connsiteY4" fmla="*/ 81384 h 16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47" h="162743">
                    <a:moveTo>
                      <a:pt x="0" y="81384"/>
                    </a:moveTo>
                    <a:cubicBezTo>
                      <a:pt x="0" y="81384"/>
                      <a:pt x="52368" y="162743"/>
                      <a:pt x="101170" y="162743"/>
                    </a:cubicBezTo>
                    <a:cubicBezTo>
                      <a:pt x="149972" y="162743"/>
                      <a:pt x="189447" y="126329"/>
                      <a:pt x="189447" y="81384"/>
                    </a:cubicBezTo>
                    <a:cubicBezTo>
                      <a:pt x="189447" y="36440"/>
                      <a:pt x="149922" y="0"/>
                      <a:pt x="101170" y="0"/>
                    </a:cubicBezTo>
                    <a:cubicBezTo>
                      <a:pt x="52418" y="0"/>
                      <a:pt x="0" y="81384"/>
                      <a:pt x="0" y="81384"/>
                    </a:cubicBezTo>
                    <a:close/>
                  </a:path>
                </a:pathLst>
              </a:custGeom>
              <a:noFill/>
              <a:ln w="19844" cap="rnd">
                <a:solidFill>
                  <a:schemeClr val="tx1"/>
                </a:solidFill>
                <a:prstDash val="solid"/>
                <a:round/>
              </a:ln>
            </p:spPr>
            <p:txBody>
              <a:bodyPr rtlCol="0" anchor="ctr"/>
              <a:lstStyle/>
              <a:p>
                <a:endParaRPr lang="en-US"/>
              </a:p>
            </p:txBody>
          </p:sp>
          <p:sp>
            <p:nvSpPr>
              <p:cNvPr id="78" name="Freeform: Shape 22">
                <a:extLst>
                  <a:ext uri="{FF2B5EF4-FFF2-40B4-BE49-F238E27FC236}">
                    <a16:creationId xmlns:a16="http://schemas.microsoft.com/office/drawing/2014/main" id="{4CA2EA0F-9668-9E45-A698-5E831E7D40E2}"/>
                  </a:ext>
                </a:extLst>
              </p:cNvPr>
              <p:cNvSpPr>
                <a:spLocks noChangeAspect="1"/>
              </p:cNvSpPr>
              <p:nvPr/>
            </p:nvSpPr>
            <p:spPr>
              <a:xfrm>
                <a:off x="11378681" y="5623979"/>
                <a:ext cx="11634" cy="18288"/>
              </a:xfrm>
              <a:custGeom>
                <a:avLst/>
                <a:gdLst>
                  <a:gd name="connsiteX0" fmla="*/ 150 w 40896"/>
                  <a:gd name="connsiteY0" fmla="*/ 60733 h 60732"/>
                  <a:gd name="connsiteX1" fmla="*/ 40897 w 40896"/>
                  <a:gd name="connsiteY1" fmla="*/ 30254 h 60732"/>
                  <a:gd name="connsiteX2" fmla="*/ 0 w 40896"/>
                  <a:gd name="connsiteY2" fmla="*/ 0 h 60732"/>
                  <a:gd name="connsiteX3" fmla="*/ 150 w 40896"/>
                  <a:gd name="connsiteY3" fmla="*/ 60733 h 60732"/>
                </a:gdLst>
                <a:ahLst/>
                <a:cxnLst>
                  <a:cxn ang="0">
                    <a:pos x="connsiteX0" y="connsiteY0"/>
                  </a:cxn>
                  <a:cxn ang="0">
                    <a:pos x="connsiteX1" y="connsiteY1"/>
                  </a:cxn>
                  <a:cxn ang="0">
                    <a:pos x="connsiteX2" y="connsiteY2"/>
                  </a:cxn>
                  <a:cxn ang="0">
                    <a:pos x="connsiteX3" y="connsiteY3"/>
                  </a:cxn>
                </a:cxnLst>
                <a:rect l="l" t="t" r="r" b="b"/>
                <a:pathLst>
                  <a:path w="40896" h="60732">
                    <a:moveTo>
                      <a:pt x="150" y="60733"/>
                    </a:moveTo>
                    <a:lnTo>
                      <a:pt x="40897" y="30254"/>
                    </a:lnTo>
                    <a:lnTo>
                      <a:pt x="0" y="0"/>
                    </a:lnTo>
                    <a:lnTo>
                      <a:pt x="150" y="60733"/>
                    </a:lnTo>
                    <a:close/>
                  </a:path>
                </a:pathLst>
              </a:custGeom>
              <a:solidFill>
                <a:srgbClr val="48D597"/>
              </a:solidFill>
              <a:ln w="19844" cap="flat">
                <a:solidFill>
                  <a:schemeClr val="accent3"/>
                </a:solidFill>
                <a:prstDash val="solid"/>
                <a:miter/>
              </a:ln>
            </p:spPr>
            <p:txBody>
              <a:bodyPr rtlCol="0" anchor="ctr"/>
              <a:lstStyle/>
              <a:p>
                <a:endParaRPr lang="en-US"/>
              </a:p>
            </p:txBody>
          </p:sp>
          <p:sp>
            <p:nvSpPr>
              <p:cNvPr id="80" name="Freeform: Shape 23">
                <a:extLst>
                  <a:ext uri="{FF2B5EF4-FFF2-40B4-BE49-F238E27FC236}">
                    <a16:creationId xmlns:a16="http://schemas.microsoft.com/office/drawing/2014/main" id="{248A9205-6B3C-664F-8917-9790A7BCE5F8}"/>
                  </a:ext>
                </a:extLst>
              </p:cNvPr>
              <p:cNvSpPr>
                <a:spLocks noChangeAspect="1"/>
              </p:cNvSpPr>
              <p:nvPr/>
            </p:nvSpPr>
            <p:spPr>
              <a:xfrm>
                <a:off x="11267033" y="5623979"/>
                <a:ext cx="11655" cy="18288"/>
              </a:xfrm>
              <a:custGeom>
                <a:avLst/>
                <a:gdLst>
                  <a:gd name="connsiteX0" fmla="*/ 40722 w 40971"/>
                  <a:gd name="connsiteY0" fmla="*/ 0 h 60732"/>
                  <a:gd name="connsiteX1" fmla="*/ 0 w 40971"/>
                  <a:gd name="connsiteY1" fmla="*/ 30528 h 60732"/>
                  <a:gd name="connsiteX2" fmla="*/ 40972 w 40971"/>
                  <a:gd name="connsiteY2" fmla="*/ 60733 h 60732"/>
                  <a:gd name="connsiteX3" fmla="*/ 40722 w 40971"/>
                  <a:gd name="connsiteY3" fmla="*/ 0 h 60732"/>
                </a:gdLst>
                <a:ahLst/>
                <a:cxnLst>
                  <a:cxn ang="0">
                    <a:pos x="connsiteX0" y="connsiteY0"/>
                  </a:cxn>
                  <a:cxn ang="0">
                    <a:pos x="connsiteX1" y="connsiteY1"/>
                  </a:cxn>
                  <a:cxn ang="0">
                    <a:pos x="connsiteX2" y="connsiteY2"/>
                  </a:cxn>
                  <a:cxn ang="0">
                    <a:pos x="connsiteX3" y="connsiteY3"/>
                  </a:cxn>
                </a:cxnLst>
                <a:rect l="l" t="t" r="r" b="b"/>
                <a:pathLst>
                  <a:path w="40971" h="60732">
                    <a:moveTo>
                      <a:pt x="40722" y="0"/>
                    </a:moveTo>
                    <a:lnTo>
                      <a:pt x="0" y="30528"/>
                    </a:lnTo>
                    <a:lnTo>
                      <a:pt x="40972" y="60733"/>
                    </a:lnTo>
                    <a:lnTo>
                      <a:pt x="40722" y="0"/>
                    </a:lnTo>
                    <a:close/>
                  </a:path>
                </a:pathLst>
              </a:custGeom>
              <a:solidFill>
                <a:srgbClr val="48D597"/>
              </a:solidFill>
              <a:ln w="19844" cap="flat">
                <a:solidFill>
                  <a:schemeClr val="accent3"/>
                </a:solidFill>
                <a:prstDash val="solid"/>
                <a:miter/>
              </a:ln>
            </p:spPr>
            <p:txBody>
              <a:bodyPr rtlCol="0" anchor="ctr"/>
              <a:lstStyle/>
              <a:p>
                <a:endParaRPr lang="en-US"/>
              </a:p>
            </p:txBody>
          </p:sp>
          <p:sp>
            <p:nvSpPr>
              <p:cNvPr id="81" name="Freeform: Shape 24">
                <a:extLst>
                  <a:ext uri="{FF2B5EF4-FFF2-40B4-BE49-F238E27FC236}">
                    <a16:creationId xmlns:a16="http://schemas.microsoft.com/office/drawing/2014/main" id="{F61F4165-D6A7-1E41-87DB-6912E5D866C2}"/>
                  </a:ext>
                </a:extLst>
              </p:cNvPr>
              <p:cNvSpPr/>
              <p:nvPr/>
            </p:nvSpPr>
            <p:spPr>
              <a:xfrm>
                <a:off x="11266814" y="5699626"/>
                <a:ext cx="19127" cy="18288"/>
              </a:xfrm>
              <a:custGeom>
                <a:avLst/>
                <a:gdLst>
                  <a:gd name="connsiteX0" fmla="*/ 0 w 41320"/>
                  <a:gd name="connsiteY0" fmla="*/ 60733 h 60732"/>
                  <a:gd name="connsiteX1" fmla="*/ 41321 w 41320"/>
                  <a:gd name="connsiteY1" fmla="*/ 31027 h 60732"/>
                  <a:gd name="connsiteX2" fmla="*/ 973 w 41320"/>
                  <a:gd name="connsiteY2" fmla="*/ 0 h 60732"/>
                  <a:gd name="connsiteX3" fmla="*/ 0 w 41320"/>
                  <a:gd name="connsiteY3" fmla="*/ 60733 h 60732"/>
                </a:gdLst>
                <a:ahLst/>
                <a:cxnLst>
                  <a:cxn ang="0">
                    <a:pos x="connsiteX0" y="connsiteY0"/>
                  </a:cxn>
                  <a:cxn ang="0">
                    <a:pos x="connsiteX1" y="connsiteY1"/>
                  </a:cxn>
                  <a:cxn ang="0">
                    <a:pos x="connsiteX2" y="connsiteY2"/>
                  </a:cxn>
                  <a:cxn ang="0">
                    <a:pos x="connsiteX3" y="connsiteY3"/>
                  </a:cxn>
                </a:cxnLst>
                <a:rect l="l" t="t" r="r" b="b"/>
                <a:pathLst>
                  <a:path w="41320" h="60732">
                    <a:moveTo>
                      <a:pt x="0" y="60733"/>
                    </a:moveTo>
                    <a:lnTo>
                      <a:pt x="41321" y="31027"/>
                    </a:lnTo>
                    <a:lnTo>
                      <a:pt x="973" y="0"/>
                    </a:lnTo>
                    <a:lnTo>
                      <a:pt x="0" y="60733"/>
                    </a:lnTo>
                    <a:close/>
                  </a:path>
                </a:pathLst>
              </a:custGeom>
              <a:solidFill>
                <a:srgbClr val="48D597"/>
              </a:solidFill>
              <a:ln w="19844" cap="flat">
                <a:solidFill>
                  <a:schemeClr val="accent3"/>
                </a:solidFill>
                <a:prstDash val="solid"/>
                <a:miter/>
              </a:ln>
            </p:spPr>
            <p:txBody>
              <a:bodyPr rtlCol="0" anchor="ctr"/>
              <a:lstStyle/>
              <a:p>
                <a:endParaRPr lang="en-US"/>
              </a:p>
            </p:txBody>
          </p:sp>
          <p:sp>
            <p:nvSpPr>
              <p:cNvPr id="82" name="Freeform: Shape 25">
                <a:extLst>
                  <a:ext uri="{FF2B5EF4-FFF2-40B4-BE49-F238E27FC236}">
                    <a16:creationId xmlns:a16="http://schemas.microsoft.com/office/drawing/2014/main" id="{D9C928D2-E837-C54B-AC86-FF70EC9DDAA9}"/>
                  </a:ext>
                </a:extLst>
              </p:cNvPr>
              <p:cNvSpPr>
                <a:spLocks noChangeAspect="1"/>
              </p:cNvSpPr>
              <p:nvPr/>
            </p:nvSpPr>
            <p:spPr>
              <a:xfrm>
                <a:off x="11378716" y="5699626"/>
                <a:ext cx="11679" cy="18288"/>
              </a:xfrm>
              <a:custGeom>
                <a:avLst/>
                <a:gdLst>
                  <a:gd name="connsiteX0" fmla="*/ 41071 w 41071"/>
                  <a:gd name="connsiteY0" fmla="*/ 0 h 60757"/>
                  <a:gd name="connsiteX1" fmla="*/ 0 w 41071"/>
                  <a:gd name="connsiteY1" fmla="*/ 30055 h 60757"/>
                  <a:gd name="connsiteX2" fmla="*/ 40598 w 41071"/>
                  <a:gd name="connsiteY2" fmla="*/ 60758 h 60757"/>
                  <a:gd name="connsiteX3" fmla="*/ 41071 w 41071"/>
                  <a:gd name="connsiteY3" fmla="*/ 0 h 60757"/>
                </a:gdLst>
                <a:ahLst/>
                <a:cxnLst>
                  <a:cxn ang="0">
                    <a:pos x="connsiteX0" y="connsiteY0"/>
                  </a:cxn>
                  <a:cxn ang="0">
                    <a:pos x="connsiteX1" y="connsiteY1"/>
                  </a:cxn>
                  <a:cxn ang="0">
                    <a:pos x="connsiteX2" y="connsiteY2"/>
                  </a:cxn>
                  <a:cxn ang="0">
                    <a:pos x="connsiteX3" y="connsiteY3"/>
                  </a:cxn>
                </a:cxnLst>
                <a:rect l="l" t="t" r="r" b="b"/>
                <a:pathLst>
                  <a:path w="41071" h="60757">
                    <a:moveTo>
                      <a:pt x="41071" y="0"/>
                    </a:moveTo>
                    <a:lnTo>
                      <a:pt x="0" y="30055"/>
                    </a:lnTo>
                    <a:lnTo>
                      <a:pt x="40598" y="60758"/>
                    </a:lnTo>
                    <a:lnTo>
                      <a:pt x="41071" y="0"/>
                    </a:lnTo>
                    <a:close/>
                  </a:path>
                </a:pathLst>
              </a:custGeom>
              <a:solidFill>
                <a:srgbClr val="48D597"/>
              </a:solidFill>
              <a:ln w="19844" cap="flat">
                <a:solidFill>
                  <a:schemeClr val="accent3"/>
                </a:solidFill>
                <a:prstDash val="solid"/>
                <a:miter/>
              </a:ln>
            </p:spPr>
            <p:txBody>
              <a:bodyPr rtlCol="0" anchor="ctr"/>
              <a:lstStyle/>
              <a:p>
                <a:endParaRPr lang="en-US"/>
              </a:p>
            </p:txBody>
          </p:sp>
        </p:grpSp>
      </p:grpSp>
      <p:cxnSp>
        <p:nvCxnSpPr>
          <p:cNvPr id="83" name="Straight Connector 82">
            <a:extLst>
              <a:ext uri="{FF2B5EF4-FFF2-40B4-BE49-F238E27FC236}">
                <a16:creationId xmlns:a16="http://schemas.microsoft.com/office/drawing/2014/main" id="{2C1D419A-56B9-DF4D-AAB2-BB87229C61F9}"/>
              </a:ext>
            </a:extLst>
          </p:cNvPr>
          <p:cNvCxnSpPr>
            <a:cxnSpLocks/>
          </p:cNvCxnSpPr>
          <p:nvPr/>
        </p:nvCxnSpPr>
        <p:spPr>
          <a:xfrm flipH="1">
            <a:off x="1312270" y="4467212"/>
            <a:ext cx="608640" cy="524806"/>
          </a:xfrm>
          <a:prstGeom prst="line">
            <a:avLst/>
          </a:prstGeom>
          <a:ln w="19050">
            <a:solidFill>
              <a:srgbClr val="31B3D8"/>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F14694DF-C5D1-3543-92A9-F899C6F346F1}"/>
              </a:ext>
            </a:extLst>
          </p:cNvPr>
          <p:cNvGrpSpPr/>
          <p:nvPr/>
        </p:nvGrpSpPr>
        <p:grpSpPr>
          <a:xfrm>
            <a:off x="9761013" y="762040"/>
            <a:ext cx="1100239" cy="984098"/>
            <a:chOff x="6656507" y="1088069"/>
            <a:chExt cx="877316" cy="655280"/>
          </a:xfrm>
        </p:grpSpPr>
        <p:sp>
          <p:nvSpPr>
            <p:cNvPr id="86" name="TextBox 302">
              <a:extLst>
                <a:ext uri="{FF2B5EF4-FFF2-40B4-BE49-F238E27FC236}">
                  <a16:creationId xmlns:a16="http://schemas.microsoft.com/office/drawing/2014/main" id="{D7507B69-1298-DE47-983E-CFE3D9F92E01}"/>
                </a:ext>
              </a:extLst>
            </p:cNvPr>
            <p:cNvSpPr txBox="1">
              <a:spLocks noChangeArrowheads="1"/>
            </p:cNvSpPr>
            <p:nvPr/>
          </p:nvSpPr>
          <p:spPr bwMode="auto">
            <a:xfrm>
              <a:off x="6656507" y="1512517"/>
              <a:ext cx="87731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900"/>
                </a:lnSpc>
              </a:pPr>
              <a:r>
                <a:rPr lang="en-US" sz="900" b="1">
                  <a:cs typeface="Helvetica 55 Roman" charset="0"/>
                </a:rPr>
                <a:t>Container Guardian</a:t>
              </a:r>
            </a:p>
          </p:txBody>
        </p:sp>
        <p:pic>
          <p:nvPicPr>
            <p:cNvPr id="87" name="Graphic 25">
              <a:extLst>
                <a:ext uri="{FF2B5EF4-FFF2-40B4-BE49-F238E27FC236}">
                  <a16:creationId xmlns:a16="http://schemas.microsoft.com/office/drawing/2014/main" id="{34E8E49B-114C-AB42-82FC-13C9FFCD2F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12285" y="1088069"/>
              <a:ext cx="365760" cy="365760"/>
            </a:xfrm>
            <a:prstGeom prst="rect">
              <a:avLst/>
            </a:prstGeom>
          </p:spPr>
        </p:pic>
      </p:grpSp>
      <p:pic>
        <p:nvPicPr>
          <p:cNvPr id="88" name="Graphic 87">
            <a:extLst>
              <a:ext uri="{FF2B5EF4-FFF2-40B4-BE49-F238E27FC236}">
                <a16:creationId xmlns:a16="http://schemas.microsoft.com/office/drawing/2014/main" id="{E4D658EA-D780-1D47-A968-7B6C07BBBC1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398354" y="5106636"/>
            <a:ext cx="821041" cy="821041"/>
          </a:xfrm>
          <a:prstGeom prst="rect">
            <a:avLst/>
          </a:prstGeom>
        </p:spPr>
      </p:pic>
      <p:sp>
        <p:nvSpPr>
          <p:cNvPr id="89" name="TextBox 88">
            <a:extLst>
              <a:ext uri="{FF2B5EF4-FFF2-40B4-BE49-F238E27FC236}">
                <a16:creationId xmlns:a16="http://schemas.microsoft.com/office/drawing/2014/main" id="{FCA05657-274C-364E-A5AF-9F3944A1FACB}"/>
              </a:ext>
            </a:extLst>
          </p:cNvPr>
          <p:cNvSpPr txBox="1"/>
          <p:nvPr/>
        </p:nvSpPr>
        <p:spPr>
          <a:xfrm>
            <a:off x="8572148" y="5931072"/>
            <a:ext cx="1147398"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AKS</a:t>
            </a:r>
          </a:p>
        </p:txBody>
      </p:sp>
      <p:pic>
        <p:nvPicPr>
          <p:cNvPr id="90" name="Picture 89" descr="Icon&#10;&#10;Description automatically generated">
            <a:extLst>
              <a:ext uri="{FF2B5EF4-FFF2-40B4-BE49-F238E27FC236}">
                <a16:creationId xmlns:a16="http://schemas.microsoft.com/office/drawing/2014/main" id="{12373414-D9FD-9B48-82A1-38AE363CDEFB}"/>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7710" y="4990767"/>
            <a:ext cx="717705" cy="717705"/>
          </a:xfrm>
          <a:prstGeom prst="rect">
            <a:avLst/>
          </a:prstGeom>
        </p:spPr>
      </p:pic>
      <p:sp>
        <p:nvSpPr>
          <p:cNvPr id="91" name="TextBox 90">
            <a:extLst>
              <a:ext uri="{FF2B5EF4-FFF2-40B4-BE49-F238E27FC236}">
                <a16:creationId xmlns:a16="http://schemas.microsoft.com/office/drawing/2014/main" id="{FCDEF114-33F7-6F4F-9156-B7D2BDFB01ED}"/>
              </a:ext>
            </a:extLst>
          </p:cNvPr>
          <p:cNvSpPr txBox="1"/>
          <p:nvPr/>
        </p:nvSpPr>
        <p:spPr>
          <a:xfrm>
            <a:off x="765301" y="5768825"/>
            <a:ext cx="1147398"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Calibri" panose="020F0502020204030204"/>
                <a:ea typeface="+mn-ea"/>
                <a:cs typeface="+mn-cs"/>
              </a:rPr>
              <a:t>GitHub</a:t>
            </a:r>
          </a:p>
        </p:txBody>
      </p:sp>
    </p:spTree>
    <p:extLst>
      <p:ext uri="{BB962C8B-B14F-4D97-AF65-F5344CB8AC3E}">
        <p14:creationId xmlns:p14="http://schemas.microsoft.com/office/powerpoint/2010/main" val="381891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89704A-2D4D-4623-B4F7-242519B579A9}"/>
              </a:ext>
            </a:extLst>
          </p:cNvPr>
          <p:cNvSpPr>
            <a:spLocks noGrp="1"/>
          </p:cNvSpPr>
          <p:nvPr>
            <p:ph type="title"/>
          </p:nvPr>
        </p:nvSpPr>
        <p:spPr/>
        <p:txBody>
          <a:bodyPr/>
          <a:lstStyle/>
          <a:p>
            <a:r>
              <a:rPr lang="en-US"/>
              <a:t>The Fortinet Advantage</a:t>
            </a:r>
          </a:p>
        </p:txBody>
      </p:sp>
      <p:sp>
        <p:nvSpPr>
          <p:cNvPr id="4" name="Text Placeholder 3">
            <a:extLst>
              <a:ext uri="{FF2B5EF4-FFF2-40B4-BE49-F238E27FC236}">
                <a16:creationId xmlns:a16="http://schemas.microsoft.com/office/drawing/2014/main" id="{956069A7-EFC5-4BAF-A555-A213AECE2FC5}"/>
              </a:ext>
            </a:extLst>
          </p:cNvPr>
          <p:cNvSpPr>
            <a:spLocks noGrp="1"/>
          </p:cNvSpPr>
          <p:nvPr>
            <p:ph type="body" idx="1"/>
          </p:nvPr>
        </p:nvSpPr>
        <p:spPr/>
        <p:txBody>
          <a:bodyPr/>
          <a:lstStyle/>
          <a:p>
            <a:r>
              <a:rPr lang="en-US"/>
              <a:t>You don’t have to Settle for “Good Enough” Security</a:t>
            </a:r>
          </a:p>
        </p:txBody>
      </p:sp>
    </p:spTree>
    <p:extLst>
      <p:ext uri="{BB962C8B-B14F-4D97-AF65-F5344CB8AC3E}">
        <p14:creationId xmlns:p14="http://schemas.microsoft.com/office/powerpoint/2010/main" val="327932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2D9B21-C2F4-4BCA-81BF-8A9274A52BBE}"/>
              </a:ext>
            </a:extLst>
          </p:cNvPr>
          <p:cNvSpPr/>
          <p:nvPr/>
        </p:nvSpPr>
        <p:spPr>
          <a:xfrm>
            <a:off x="5220948" y="508374"/>
            <a:ext cx="6971052" cy="6191250"/>
          </a:xfrm>
          <a:prstGeom prst="rect">
            <a:avLst/>
          </a:prstGeom>
          <a:gradFill flip="none" rotWithShape="1">
            <a:gsLst>
              <a:gs pos="100000">
                <a:srgbClr val="FFFFFF"/>
              </a:gs>
              <a:gs pos="0">
                <a:schemeClr val="bg1">
                  <a:alpha val="0"/>
                </a:schemeClr>
              </a:gs>
              <a:gs pos="29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pic>
        <p:nvPicPr>
          <p:cNvPr id="83" name="Picture 82">
            <a:extLst>
              <a:ext uri="{FF2B5EF4-FFF2-40B4-BE49-F238E27FC236}">
                <a16:creationId xmlns:a16="http://schemas.microsoft.com/office/drawing/2014/main" id="{98190E33-2CB2-4F70-884C-2D2E260CAB3F}"/>
              </a:ext>
            </a:extLst>
          </p:cNvPr>
          <p:cNvPicPr>
            <a:picLocks noChangeAspect="1"/>
          </p:cNvPicPr>
          <p:nvPr/>
        </p:nvPicPr>
        <p:blipFill>
          <a:blip r:embed="rId3"/>
          <a:stretch>
            <a:fillRect/>
          </a:stretch>
        </p:blipFill>
        <p:spPr>
          <a:xfrm>
            <a:off x="749004" y="1340019"/>
            <a:ext cx="729926" cy="523220"/>
          </a:xfrm>
          <a:prstGeom prst="rect">
            <a:avLst/>
          </a:prstGeom>
        </p:spPr>
      </p:pic>
      <p:sp>
        <p:nvSpPr>
          <p:cNvPr id="18" name="Text Placeholder 1">
            <a:extLst>
              <a:ext uri="{FF2B5EF4-FFF2-40B4-BE49-F238E27FC236}">
                <a16:creationId xmlns:a16="http://schemas.microsoft.com/office/drawing/2014/main" id="{1D8C6601-537D-DD44-B322-6490C2DE938C}"/>
              </a:ext>
            </a:extLst>
          </p:cNvPr>
          <p:cNvSpPr txBox="1">
            <a:spLocks/>
          </p:cNvSpPr>
          <p:nvPr/>
        </p:nvSpPr>
        <p:spPr>
          <a:xfrm>
            <a:off x="634704" y="2687650"/>
            <a:ext cx="4383870" cy="2191544"/>
          </a:xfrm>
          <a:prstGeom prst="rect">
            <a:avLst/>
          </a:prstGeom>
        </p:spPr>
        <p:txBody>
          <a:bodyPr/>
          <a:lstStyle>
            <a:lvl1pPr marL="0" indent="0" algn="l" defTabSz="914400" rtl="0" eaLnBrk="1" latinLnBrk="0" hangingPunct="1">
              <a:lnSpc>
                <a:spcPct val="90000"/>
              </a:lnSpc>
              <a:spcBef>
                <a:spcPts val="1200"/>
              </a:spcBef>
              <a:spcAft>
                <a:spcPts val="1000"/>
              </a:spcAft>
              <a:buFont typeface="Arial" panose="020B0604020202020204" pitchFamily="34" charset="0"/>
              <a:buNone/>
              <a:defRPr sz="2100" kern="1200">
                <a:solidFill>
                  <a:srgbClr val="000000"/>
                </a:solidFill>
                <a:latin typeface="+mn-lt"/>
                <a:ea typeface="Inter" panose="020B0502030000000004" pitchFamily="34" charset="0"/>
                <a:cs typeface="+mn-cs"/>
              </a:defRPr>
            </a:lvl1pPr>
            <a:lvl2pPr marL="457200" indent="0" algn="l" defTabSz="914400" rtl="0" eaLnBrk="1" latinLnBrk="0" hangingPunct="1">
              <a:lnSpc>
                <a:spcPct val="90000"/>
              </a:lnSpc>
              <a:spcBef>
                <a:spcPts val="1200"/>
              </a:spcBef>
              <a:spcAft>
                <a:spcPts val="1000"/>
              </a:spcAft>
              <a:buFont typeface="Arial" panose="020B0604020202020204" pitchFamily="34" charset="0"/>
              <a:buNone/>
              <a:defRPr sz="2100" kern="1200">
                <a:solidFill>
                  <a:schemeClr val="tx1"/>
                </a:solidFill>
                <a:latin typeface="+mn-lt"/>
                <a:ea typeface="+mn-ea"/>
                <a:cs typeface="+mn-cs"/>
              </a:defRPr>
            </a:lvl2pPr>
            <a:lvl3pPr marL="914400" indent="0" algn="l" defTabSz="914400" rtl="0" eaLnBrk="1" latinLnBrk="0" hangingPunct="1">
              <a:lnSpc>
                <a:spcPct val="90000"/>
              </a:lnSpc>
              <a:spcBef>
                <a:spcPts val="1200"/>
              </a:spcBef>
              <a:spcAft>
                <a:spcPts val="1000"/>
              </a:spcAft>
              <a:buFont typeface="Arial" panose="020B0604020202020204" pitchFamily="34" charset="0"/>
              <a:buNone/>
              <a:defRPr sz="2100" kern="1200">
                <a:solidFill>
                  <a:schemeClr val="tx1"/>
                </a:solidFill>
                <a:latin typeface="+mn-lt"/>
                <a:ea typeface="+mn-ea"/>
                <a:cs typeface="+mn-cs"/>
              </a:defRPr>
            </a:lvl3pPr>
            <a:lvl4pPr marL="1371600" indent="0" algn="l" defTabSz="914400" rtl="0" eaLnBrk="1" latinLnBrk="0" hangingPunct="1">
              <a:lnSpc>
                <a:spcPct val="90000"/>
              </a:lnSpc>
              <a:spcBef>
                <a:spcPts val="1200"/>
              </a:spcBef>
              <a:spcAft>
                <a:spcPts val="1000"/>
              </a:spcAft>
              <a:buFont typeface="Arial" panose="020B0604020202020204" pitchFamily="34" charset="0"/>
              <a:buNone/>
              <a:defRPr sz="2100" kern="1200">
                <a:solidFill>
                  <a:schemeClr val="tx1"/>
                </a:solidFill>
                <a:latin typeface="+mn-lt"/>
                <a:ea typeface="+mn-ea"/>
                <a:cs typeface="+mn-cs"/>
              </a:defRPr>
            </a:lvl4pPr>
            <a:lvl5pPr marL="1828800" indent="0" algn="l" defTabSz="914400" rtl="0" eaLnBrk="1" latinLnBrk="0" hangingPunct="1">
              <a:lnSpc>
                <a:spcPct val="90000"/>
              </a:lnSpc>
              <a:spcBef>
                <a:spcPts val="1200"/>
              </a:spcBef>
              <a:spcAft>
                <a:spcPts val="1000"/>
              </a:spcAft>
              <a:buFont typeface="Arial" panose="020B0604020202020204" pitchFamily="34" charset="0"/>
              <a:buNone/>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defRPr/>
            </a:pPr>
            <a:r>
              <a:rPr lang="en-US" sz="2000">
                <a:solidFill>
                  <a:srgbClr val="B3B3B3">
                    <a:lumMod val="50000"/>
                  </a:srgbClr>
                </a:solidFill>
              </a:rPr>
              <a:t>For over 20 years, Fortinet has been a driving force in the evolution of cybersecurity and the convergence of networking and security. Our network security solutions are the most deployed, most patented, and among the most validated in the industry. </a:t>
            </a:r>
            <a:endParaRPr kumimoji="0" lang="en-US" sz="2000" b="0" i="0" u="none" strike="noStrike" kern="1200" cap="none" spc="0" normalizeH="0" baseline="0" noProof="0">
              <a:ln>
                <a:noFill/>
              </a:ln>
              <a:solidFill>
                <a:srgbClr val="B3B3B3">
                  <a:lumMod val="50000"/>
                </a:srgbClr>
              </a:solidFill>
              <a:effectLst/>
              <a:uLnTx/>
              <a:uFillTx/>
              <a:latin typeface="Arial" panose="020B0604020202020204"/>
              <a:ea typeface="Inter" panose="020B0502030000000004" pitchFamily="34" charset="0"/>
              <a:cs typeface="+mn-cs"/>
            </a:endParaRPr>
          </a:p>
        </p:txBody>
      </p:sp>
      <p:sp>
        <p:nvSpPr>
          <p:cNvPr id="19" name="Title 2">
            <a:extLst>
              <a:ext uri="{FF2B5EF4-FFF2-40B4-BE49-F238E27FC236}">
                <a16:creationId xmlns:a16="http://schemas.microsoft.com/office/drawing/2014/main" id="{2CA52F16-8773-0246-9700-07181FBEF324}"/>
              </a:ext>
            </a:extLst>
          </p:cNvPr>
          <p:cNvSpPr txBox="1">
            <a:spLocks/>
          </p:cNvSpPr>
          <p:nvPr/>
        </p:nvSpPr>
        <p:spPr>
          <a:xfrm>
            <a:off x="634704" y="2008787"/>
            <a:ext cx="3947075" cy="726454"/>
          </a:xfrm>
          <a:prstGeom prst="rect">
            <a:avLst/>
          </a:prstGeom>
        </p:spPr>
        <p:txBody>
          <a:bodyPr lIns="91440" tIns="45720" rIns="91440" bIns="45720" anchor="ctr" anchorCtr="0">
            <a:noAutofit/>
          </a:bodyPr>
          <a:lstStyle>
            <a:lvl1pPr algn="l" defTabSz="914400" rtl="0" eaLnBrk="1" latinLnBrk="0" hangingPunct="1">
              <a:lnSpc>
                <a:spcPct val="90000"/>
              </a:lnSpc>
              <a:spcBef>
                <a:spcPct val="0"/>
              </a:spcBef>
              <a:buNone/>
              <a:defRPr sz="3400" b="1" kern="1200" spc="0" baseline="0">
                <a:solidFill>
                  <a:srgbClr val="000000"/>
                </a:solidFill>
                <a:latin typeface="+mj-lt"/>
                <a:ea typeface="Inter" panose="020B0502030000000004" pitchFamily="34"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000000"/>
                </a:solidFill>
                <a:effectLst/>
                <a:uLnTx/>
                <a:uFillTx/>
                <a:latin typeface="Arial" panose="020B0604020202020204"/>
                <a:ea typeface="Inter" panose="020B0502030000000004" pitchFamily="34" charset="0"/>
                <a:cs typeface="+mj-cs"/>
              </a:rPr>
              <a:t>Who is Fortinet?</a:t>
            </a:r>
          </a:p>
        </p:txBody>
      </p:sp>
      <p:sp>
        <p:nvSpPr>
          <p:cNvPr id="2" name="Rectangle 1">
            <a:extLst>
              <a:ext uri="{FF2B5EF4-FFF2-40B4-BE49-F238E27FC236}">
                <a16:creationId xmlns:a16="http://schemas.microsoft.com/office/drawing/2014/main" id="{8CA25818-755A-5446-BC13-6231102F7028}"/>
              </a:ext>
            </a:extLst>
          </p:cNvPr>
          <p:cNvSpPr/>
          <p:nvPr/>
        </p:nvSpPr>
        <p:spPr>
          <a:xfrm>
            <a:off x="0" y="6223000"/>
            <a:ext cx="863600" cy="6350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grpSp>
        <p:nvGrpSpPr>
          <p:cNvPr id="5" name="Group 4">
            <a:extLst>
              <a:ext uri="{FF2B5EF4-FFF2-40B4-BE49-F238E27FC236}">
                <a16:creationId xmlns:a16="http://schemas.microsoft.com/office/drawing/2014/main" id="{CF91A118-DBE9-4A71-A639-9ECAEA6BFD0E}"/>
              </a:ext>
            </a:extLst>
          </p:cNvPr>
          <p:cNvGrpSpPr/>
          <p:nvPr/>
        </p:nvGrpSpPr>
        <p:grpSpPr>
          <a:xfrm>
            <a:off x="5657743" y="3860717"/>
            <a:ext cx="2792144" cy="865559"/>
            <a:chOff x="5865444" y="2731136"/>
            <a:chExt cx="2792144" cy="865559"/>
          </a:xfrm>
        </p:grpSpPr>
        <p:sp>
          <p:nvSpPr>
            <p:cNvPr id="20" name="TextBox 19">
              <a:extLst>
                <a:ext uri="{FF2B5EF4-FFF2-40B4-BE49-F238E27FC236}">
                  <a16:creationId xmlns:a16="http://schemas.microsoft.com/office/drawing/2014/main" id="{32AE4676-9F79-4A21-A4FE-D6C27A698144}"/>
                </a:ext>
              </a:extLst>
            </p:cNvPr>
            <p:cNvSpPr txBox="1"/>
            <p:nvPr/>
          </p:nvSpPr>
          <p:spPr>
            <a:xfrm>
              <a:off x="5865444" y="2731136"/>
              <a:ext cx="2792144" cy="549381"/>
            </a:xfrm>
            <a:prstGeom prst="rect">
              <a:avLst/>
            </a:prstGeom>
            <a:noFill/>
          </p:spPr>
          <p:txBody>
            <a:bodyPr wrap="square" lIns="0" tIns="0" rIns="0" bIns="0" rtlCol="0">
              <a:spAutoFit/>
            </a:bodyPr>
            <a:lstStyle/>
            <a:p>
              <a:pPr>
                <a:lnSpc>
                  <a:spcPct val="85000"/>
                </a:lnSpc>
                <a:spcBef>
                  <a:spcPct val="0"/>
                </a:spcBef>
                <a:spcAft>
                  <a:spcPts val="600"/>
                </a:spcAft>
                <a:defRPr/>
              </a:pPr>
              <a:r>
                <a:rPr lang="en-US" sz="2800" b="1" kern="100" spc="-50">
                  <a:latin typeface="+mj-lt"/>
                  <a:ea typeface="+mj-ea"/>
                  <a:cs typeface="+mj-cs"/>
                </a:rPr>
                <a:t>1,000+</a:t>
              </a:r>
              <a:r>
                <a:rPr lang="en-US" sz="2400" b="1" kern="100" spc="-50">
                  <a:latin typeface="+mj-lt"/>
                  <a:ea typeface="+mj-ea"/>
                  <a:cs typeface="+mj-cs"/>
                </a:rPr>
                <a:t> </a:t>
              </a:r>
              <a:r>
                <a:rPr lang="en-US" sz="1400" kern="100" spc="-50">
                  <a:latin typeface="+mj-lt"/>
                  <a:ea typeface="+mj-ea"/>
                  <a:cs typeface="+mj-cs"/>
                </a:rPr>
                <a:t>Zero Day Discoveries</a:t>
              </a:r>
              <a:br>
                <a:rPr lang="en-US" sz="2400" b="1" kern="100" spc="-50">
                  <a:latin typeface="+mj-lt"/>
                  <a:ea typeface="+mj-ea"/>
                  <a:cs typeface="+mj-cs"/>
                </a:rPr>
              </a:br>
              <a:r>
                <a:rPr lang="en-US" sz="1400" kern="100" spc="-50">
                  <a:solidFill>
                    <a:schemeClr val="bg2">
                      <a:lumMod val="50000"/>
                    </a:schemeClr>
                  </a:solidFill>
                  <a:latin typeface="+mj-lt"/>
                  <a:ea typeface="+mj-ea"/>
                  <a:cs typeface="+mj-cs"/>
                </a:rPr>
                <a:t>WEF C4C Cybersecurity Founders</a:t>
              </a:r>
              <a:endParaRPr lang="en-US" sz="1600">
                <a:solidFill>
                  <a:schemeClr val="bg2">
                    <a:lumMod val="50000"/>
                  </a:schemeClr>
                </a:solidFill>
              </a:endParaRPr>
            </a:p>
          </p:txBody>
        </p:sp>
        <p:sp>
          <p:nvSpPr>
            <p:cNvPr id="28" name="Rectangle: Rounded Corners 27">
              <a:extLst>
                <a:ext uri="{FF2B5EF4-FFF2-40B4-BE49-F238E27FC236}">
                  <a16:creationId xmlns:a16="http://schemas.microsoft.com/office/drawing/2014/main" id="{4AB9E37E-CFDD-448C-BF88-93AA27BCBE4E}"/>
                </a:ext>
              </a:extLst>
            </p:cNvPr>
            <p:cNvSpPr/>
            <p:nvPr/>
          </p:nvSpPr>
          <p:spPr>
            <a:xfrm>
              <a:off x="5865444" y="3358659"/>
              <a:ext cx="2633472" cy="238036"/>
            </a:xfrm>
            <a:prstGeom prst="roundRect">
              <a:avLst>
                <a:gd name="adj" fmla="val 50000"/>
              </a:avLst>
            </a:prstGeom>
            <a:solidFill>
              <a:schemeClr val="accent6"/>
            </a:solidFill>
            <a:ln w="28575">
              <a:solidFill>
                <a:schemeClr val="accent6"/>
              </a:solidFill>
            </a:ln>
          </p:spPr>
          <p:txBody>
            <a:bodyPr rot="0" spcFirstLastPara="0" vertOverflow="overflow" horzOverflow="overflow" vert="horz" wrap="square" lIns="91440" tIns="0" rIns="91440" bIns="0" numCol="1" spcCol="0" rtlCol="0" fromWordArt="0" anchor="ctr" anchorCtr="0" forceAA="0" compatLnSpc="1">
              <a:prstTxWarp prst="textNoShape">
                <a:avLst/>
              </a:prstTxWarp>
              <a:spAutoFit/>
            </a:bodyPr>
            <a:lstStyle/>
            <a:p>
              <a:r>
                <a:rPr lang="en-US" sz="1100" b="1">
                  <a:solidFill>
                    <a:schemeClr val="bg1"/>
                  </a:solidFill>
                </a:rPr>
                <a:t>Advanced Threat Research</a:t>
              </a:r>
            </a:p>
          </p:txBody>
        </p:sp>
      </p:grpSp>
      <p:grpSp>
        <p:nvGrpSpPr>
          <p:cNvPr id="35" name="Group 34">
            <a:extLst>
              <a:ext uri="{FF2B5EF4-FFF2-40B4-BE49-F238E27FC236}">
                <a16:creationId xmlns:a16="http://schemas.microsoft.com/office/drawing/2014/main" id="{8F9009BE-53AA-4EC0-B525-8FAB2B688BF0}"/>
              </a:ext>
            </a:extLst>
          </p:cNvPr>
          <p:cNvGrpSpPr/>
          <p:nvPr/>
        </p:nvGrpSpPr>
        <p:grpSpPr>
          <a:xfrm>
            <a:off x="5657743" y="2372378"/>
            <a:ext cx="2681928" cy="793347"/>
            <a:chOff x="4538726" y="4480698"/>
            <a:chExt cx="2681928" cy="793347"/>
          </a:xfrm>
        </p:grpSpPr>
        <p:sp>
          <p:nvSpPr>
            <p:cNvPr id="38" name="TextBox 37">
              <a:extLst>
                <a:ext uri="{FF2B5EF4-FFF2-40B4-BE49-F238E27FC236}">
                  <a16:creationId xmlns:a16="http://schemas.microsoft.com/office/drawing/2014/main" id="{F0DDBF93-28DF-4205-938F-DCB5C5EF5204}"/>
                </a:ext>
              </a:extLst>
            </p:cNvPr>
            <p:cNvSpPr txBox="1"/>
            <p:nvPr/>
          </p:nvSpPr>
          <p:spPr>
            <a:xfrm>
              <a:off x="4538726" y="4480698"/>
              <a:ext cx="2681928" cy="497059"/>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ct val="0"/>
                </a:spcBef>
                <a:spcAft>
                  <a:spcPts val="600"/>
                </a:spcAft>
                <a:buClrTx/>
                <a:buSzTx/>
                <a:buFontTx/>
                <a:buNone/>
                <a:tabLst/>
                <a:defRPr/>
              </a:pPr>
              <a:r>
                <a:rPr lang="en-US" sz="2400" b="1" kern="100" spc="-50">
                  <a:solidFill>
                    <a:srgbClr val="000000"/>
                  </a:solidFill>
                  <a:latin typeface="Arial" panose="020B0604020202020204"/>
                </a:rPr>
                <a:t>60</a:t>
              </a:r>
              <a:r>
                <a:rPr kumimoji="0" lang="en-US" sz="2400" b="1" i="0" u="none" strike="noStrike" kern="100" cap="none" spc="-50" normalizeH="0" baseline="0" noProof="0">
                  <a:ln>
                    <a:noFill/>
                  </a:ln>
                  <a:solidFill>
                    <a:srgbClr val="000000"/>
                  </a:solidFill>
                  <a:effectLst/>
                  <a:uLnTx/>
                  <a:uFillTx/>
                  <a:latin typeface="Arial" panose="020B0604020202020204"/>
                  <a:ea typeface="+mn-ea"/>
                  <a:cs typeface="+mn-cs"/>
                </a:rPr>
                <a:t>0,000+</a:t>
              </a:r>
              <a:br>
                <a:rPr kumimoji="0" lang="en-US" sz="2400" b="1" i="0" u="none" strike="noStrike" kern="100" cap="none" spc="-50" normalizeH="0" baseline="0" noProof="0">
                  <a:ln>
                    <a:noFill/>
                  </a:ln>
                  <a:solidFill>
                    <a:srgbClr val="000000"/>
                  </a:solidFill>
                  <a:effectLst/>
                  <a:uLnTx/>
                  <a:uFillTx/>
                  <a:latin typeface="Arial" panose="020B0604020202020204"/>
                  <a:ea typeface="+mn-ea"/>
                  <a:cs typeface="+mn-cs"/>
                </a:rPr>
              </a:br>
              <a:r>
                <a:rPr lang="en-US" sz="1400">
                  <a:solidFill>
                    <a:srgbClr val="B3B3B3">
                      <a:lumMod val="75000"/>
                    </a:srgbClr>
                  </a:solidFill>
                  <a:latin typeface="Arial" panose="020B0604020202020204"/>
                </a:rPr>
                <a:t>Customers Worldwide</a:t>
              </a:r>
            </a:p>
          </p:txBody>
        </p:sp>
        <p:sp>
          <p:nvSpPr>
            <p:cNvPr id="39" name="Rectangle: Rounded Corners 24">
              <a:extLst>
                <a:ext uri="{FF2B5EF4-FFF2-40B4-BE49-F238E27FC236}">
                  <a16:creationId xmlns:a16="http://schemas.microsoft.com/office/drawing/2014/main" id="{4F233346-D732-4C94-80C2-06E50EA48DA5}"/>
                </a:ext>
              </a:extLst>
            </p:cNvPr>
            <p:cNvSpPr/>
            <p:nvPr/>
          </p:nvSpPr>
          <p:spPr>
            <a:xfrm>
              <a:off x="4538726" y="5036009"/>
              <a:ext cx="2633472" cy="238036"/>
            </a:xfrm>
            <a:prstGeom prst="roundRect">
              <a:avLst>
                <a:gd name="adj" fmla="val 50000"/>
              </a:avLst>
            </a:prstGeom>
            <a:solidFill>
              <a:schemeClr val="accent6"/>
            </a:solidFill>
            <a:ln>
              <a:solidFill>
                <a:schemeClr val="accent6"/>
              </a:solidFill>
            </a:ln>
          </p:spPr>
          <p:txBody>
            <a:bodyPr rot="0" spcFirstLastPara="0" vertOverflow="overflow" horzOverflow="overflow" vert="horz" wrap="square" lIns="91440" tIns="0" rIns="9144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Massive Customer Input</a:t>
              </a:r>
            </a:p>
          </p:txBody>
        </p:sp>
      </p:grpSp>
      <p:grpSp>
        <p:nvGrpSpPr>
          <p:cNvPr id="40" name="Group 39">
            <a:extLst>
              <a:ext uri="{FF2B5EF4-FFF2-40B4-BE49-F238E27FC236}">
                <a16:creationId xmlns:a16="http://schemas.microsoft.com/office/drawing/2014/main" id="{AAF1F2DA-361A-4CEF-A49F-BD458A7AFFFF}"/>
              </a:ext>
            </a:extLst>
          </p:cNvPr>
          <p:cNvGrpSpPr/>
          <p:nvPr/>
        </p:nvGrpSpPr>
        <p:grpSpPr>
          <a:xfrm>
            <a:off x="5657743" y="816795"/>
            <a:ext cx="2694076" cy="860591"/>
            <a:chOff x="8078090" y="401235"/>
            <a:chExt cx="2694076" cy="860591"/>
          </a:xfrm>
        </p:grpSpPr>
        <p:sp>
          <p:nvSpPr>
            <p:cNvPr id="41" name="TextBox 40">
              <a:extLst>
                <a:ext uri="{FF2B5EF4-FFF2-40B4-BE49-F238E27FC236}">
                  <a16:creationId xmlns:a16="http://schemas.microsoft.com/office/drawing/2014/main" id="{A8180B23-EFA7-4997-9348-FD288C96817E}"/>
                </a:ext>
              </a:extLst>
            </p:cNvPr>
            <p:cNvSpPr txBox="1"/>
            <p:nvPr/>
          </p:nvSpPr>
          <p:spPr>
            <a:xfrm>
              <a:off x="8090238" y="401235"/>
              <a:ext cx="2681928" cy="549381"/>
            </a:xfrm>
            <a:prstGeom prst="rect">
              <a:avLst/>
            </a:prstGeom>
            <a:noFill/>
          </p:spPr>
          <p:txBody>
            <a:bodyPr wrap="square" lIns="0" tIns="0" rIns="0" bIns="0" rtlCol="0">
              <a:spAutoFit/>
            </a:bodyPr>
            <a:lstStyle/>
            <a:p>
              <a:pPr>
                <a:lnSpc>
                  <a:spcPct val="85000"/>
                </a:lnSpc>
                <a:spcBef>
                  <a:spcPct val="0"/>
                </a:spcBef>
                <a:spcAft>
                  <a:spcPts val="600"/>
                </a:spcAft>
                <a:defRPr/>
              </a:pPr>
              <a:r>
                <a:rPr lang="en-US" sz="2800" b="1" kern="100" spc="-50">
                  <a:latin typeface="+mj-lt"/>
                  <a:ea typeface="+mj-ea"/>
                  <a:cs typeface="+mj-cs"/>
                </a:rPr>
                <a:t>10,000+</a:t>
              </a:r>
              <a:br>
                <a:rPr lang="en-US" sz="2400" b="1" kern="100" spc="-50">
                  <a:latin typeface="+mj-lt"/>
                  <a:ea typeface="+mj-ea"/>
                  <a:cs typeface="+mj-cs"/>
                </a:rPr>
              </a:br>
              <a:r>
                <a:rPr lang="en-US" sz="1400" kern="100" spc="-50">
                  <a:solidFill>
                    <a:schemeClr val="bg2">
                      <a:lumMod val="50000"/>
                    </a:schemeClr>
                  </a:solidFill>
                  <a:latin typeface="+mj-lt"/>
                  <a:ea typeface="+mj-ea"/>
                  <a:cs typeface="+mj-cs"/>
                </a:rPr>
                <a:t>Employees</a:t>
              </a:r>
              <a:endParaRPr lang="en-US" sz="1400">
                <a:solidFill>
                  <a:schemeClr val="bg2">
                    <a:lumMod val="50000"/>
                  </a:schemeClr>
                </a:solidFill>
              </a:endParaRPr>
            </a:p>
          </p:txBody>
        </p:sp>
        <p:sp>
          <p:nvSpPr>
            <p:cNvPr id="42" name="Rectangle: Rounded Corners 24">
              <a:extLst>
                <a:ext uri="{FF2B5EF4-FFF2-40B4-BE49-F238E27FC236}">
                  <a16:creationId xmlns:a16="http://schemas.microsoft.com/office/drawing/2014/main" id="{F05B654C-8097-4B04-90B9-ACD55A7C0B49}"/>
                </a:ext>
              </a:extLst>
            </p:cNvPr>
            <p:cNvSpPr/>
            <p:nvPr/>
          </p:nvSpPr>
          <p:spPr>
            <a:xfrm>
              <a:off x="8078090" y="1033226"/>
              <a:ext cx="2633472" cy="228600"/>
            </a:xfrm>
            <a:prstGeom prst="roundRect">
              <a:avLst>
                <a:gd name="adj" fmla="val 50000"/>
              </a:avLst>
            </a:prstGeom>
            <a:solidFill>
              <a:schemeClr val="accent6"/>
            </a:solidFill>
            <a:ln w="28575">
              <a:solidFill>
                <a:schemeClr val="accent6"/>
              </a:solidFill>
            </a:ln>
          </p:spPr>
          <p:txBody>
            <a:bodyPr rot="0" spcFirstLastPara="0" vertOverflow="overflow" horzOverflow="overflow" vert="horz" wrap="square" lIns="91440" tIns="0" rIns="91440" bIns="0" numCol="1" spcCol="0" rtlCol="0" fromWordArt="0" anchor="ctr" anchorCtr="0" forceAA="0" compatLnSpc="1">
              <a:prstTxWarp prst="textNoShape">
                <a:avLst/>
              </a:prstTxWarp>
              <a:spAutoFit/>
            </a:bodyPr>
            <a:lstStyle/>
            <a:p>
              <a:r>
                <a:rPr lang="en-US" sz="1100" b="1">
                  <a:solidFill>
                    <a:schemeClr val="bg1"/>
                  </a:solidFill>
                </a:rPr>
                <a:t>Global Coverage</a:t>
              </a:r>
            </a:p>
          </p:txBody>
        </p:sp>
      </p:grpSp>
      <p:grpSp>
        <p:nvGrpSpPr>
          <p:cNvPr id="4" name="Group 3">
            <a:extLst>
              <a:ext uri="{FF2B5EF4-FFF2-40B4-BE49-F238E27FC236}">
                <a16:creationId xmlns:a16="http://schemas.microsoft.com/office/drawing/2014/main" id="{178572D2-704F-4DD5-B313-397042C5506A}"/>
              </a:ext>
            </a:extLst>
          </p:cNvPr>
          <p:cNvGrpSpPr/>
          <p:nvPr/>
        </p:nvGrpSpPr>
        <p:grpSpPr>
          <a:xfrm>
            <a:off x="9070053" y="2331960"/>
            <a:ext cx="2638118" cy="833765"/>
            <a:chOff x="5981874" y="4373113"/>
            <a:chExt cx="2638118" cy="833765"/>
          </a:xfrm>
        </p:grpSpPr>
        <p:sp>
          <p:nvSpPr>
            <p:cNvPr id="32" name="TextBox 31">
              <a:extLst>
                <a:ext uri="{FF2B5EF4-FFF2-40B4-BE49-F238E27FC236}">
                  <a16:creationId xmlns:a16="http://schemas.microsoft.com/office/drawing/2014/main" id="{97CA6C64-9AFF-402F-A0ED-50EF9BE7FF5E}"/>
                </a:ext>
              </a:extLst>
            </p:cNvPr>
            <p:cNvSpPr txBox="1"/>
            <p:nvPr/>
          </p:nvSpPr>
          <p:spPr>
            <a:xfrm>
              <a:off x="6035454" y="4373113"/>
              <a:ext cx="2584538" cy="549381"/>
            </a:xfrm>
            <a:prstGeom prst="rect">
              <a:avLst/>
            </a:prstGeom>
            <a:noFill/>
          </p:spPr>
          <p:txBody>
            <a:bodyPr wrap="square" lIns="0" tIns="0" rIns="0" bIns="0" rtlCol="0">
              <a:spAutoFit/>
            </a:body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2800" b="1" i="0" u="none" strike="noStrike" kern="100" cap="none" spc="-50" normalizeH="0" baseline="0" noProof="0">
                  <a:ln>
                    <a:noFill/>
                  </a:ln>
                  <a:solidFill>
                    <a:srgbClr val="000000"/>
                  </a:solidFill>
                  <a:effectLst/>
                  <a:uLnTx/>
                  <a:uFillTx/>
                  <a:latin typeface="Arial" panose="020B0604020202020204"/>
                  <a:ea typeface="+mn-ea"/>
                  <a:cs typeface="+mn-cs"/>
                </a:rPr>
                <a:t>50+</a:t>
              </a:r>
              <a:br>
                <a:rPr kumimoji="0" lang="en-US" sz="2400" b="1" i="0" u="none" strike="noStrike" kern="100" cap="none" spc="-50" normalizeH="0" baseline="0" noProof="0">
                  <a:ln>
                    <a:noFill/>
                  </a:ln>
                  <a:solidFill>
                    <a:srgbClr val="B3B3B3">
                      <a:lumMod val="50000"/>
                    </a:srgbClr>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B3B3B3">
                      <a:lumMod val="75000"/>
                    </a:srgbClr>
                  </a:solidFill>
                  <a:effectLst/>
                  <a:uLnTx/>
                  <a:uFillTx/>
                  <a:latin typeface="Arial" panose="020B0604020202020204"/>
                  <a:ea typeface="+mn-ea"/>
                  <a:cs typeface="+mn-cs"/>
                </a:rPr>
                <a:t>Integrated Fabric Products</a:t>
              </a:r>
              <a:endParaRPr kumimoji="0" lang="en-US" sz="1600" b="0" i="0" u="none" strike="noStrike" kern="1200" cap="none" spc="0" normalizeH="0" baseline="0" noProof="0">
                <a:ln>
                  <a:noFill/>
                </a:ln>
                <a:solidFill>
                  <a:srgbClr val="B3B3B3">
                    <a:lumMod val="75000"/>
                  </a:srgbClr>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A34F000A-271D-4711-A1B7-4B4BE3F28B98}"/>
                </a:ext>
              </a:extLst>
            </p:cNvPr>
            <p:cNvSpPr txBox="1"/>
            <p:nvPr/>
          </p:nvSpPr>
          <p:spPr>
            <a:xfrm>
              <a:off x="5981874" y="4968842"/>
              <a:ext cx="2638118" cy="238036"/>
            </a:xfrm>
            <a:prstGeom prst="roundRect">
              <a:avLst>
                <a:gd name="adj" fmla="val 50000"/>
              </a:avLst>
            </a:prstGeom>
            <a:solidFill>
              <a:schemeClr val="accent6"/>
            </a:solidFill>
          </p:spPr>
          <p:txBody>
            <a:bodyPr wrap="square" lIns="45720" rIns="4572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Broadest Attack Coverage</a:t>
              </a:r>
            </a:p>
          </p:txBody>
        </p:sp>
      </p:grpSp>
      <p:grpSp>
        <p:nvGrpSpPr>
          <p:cNvPr id="3" name="Group 2">
            <a:extLst>
              <a:ext uri="{FF2B5EF4-FFF2-40B4-BE49-F238E27FC236}">
                <a16:creationId xmlns:a16="http://schemas.microsoft.com/office/drawing/2014/main" id="{5ACF9CD0-13A1-47E0-B2D7-1D5B1C4E1B97}"/>
              </a:ext>
            </a:extLst>
          </p:cNvPr>
          <p:cNvGrpSpPr/>
          <p:nvPr/>
        </p:nvGrpSpPr>
        <p:grpSpPr>
          <a:xfrm>
            <a:off x="9070054" y="3860717"/>
            <a:ext cx="2694076" cy="869369"/>
            <a:chOff x="9425128" y="1289510"/>
            <a:chExt cx="2694076" cy="869369"/>
          </a:xfrm>
        </p:grpSpPr>
        <p:sp>
          <p:nvSpPr>
            <p:cNvPr id="29" name="TextBox 28">
              <a:extLst>
                <a:ext uri="{FF2B5EF4-FFF2-40B4-BE49-F238E27FC236}">
                  <a16:creationId xmlns:a16="http://schemas.microsoft.com/office/drawing/2014/main" id="{CD86F5EF-296C-4116-8883-FBA4D2A28D92}"/>
                </a:ext>
              </a:extLst>
            </p:cNvPr>
            <p:cNvSpPr txBox="1"/>
            <p:nvPr/>
          </p:nvSpPr>
          <p:spPr>
            <a:xfrm>
              <a:off x="9425128" y="1289510"/>
              <a:ext cx="2694076" cy="549381"/>
            </a:xfrm>
            <a:prstGeom prst="rect">
              <a:avLst/>
            </a:prstGeom>
            <a:noFill/>
          </p:spPr>
          <p:txBody>
            <a:bodyPr wrap="square" lIns="0" tIns="0" rIns="0" bIns="0" rtlCol="0">
              <a:spAutoFit/>
            </a:bodyPr>
            <a:lstStyle/>
            <a:p>
              <a:pPr>
                <a:lnSpc>
                  <a:spcPct val="85000"/>
                </a:lnSpc>
                <a:spcBef>
                  <a:spcPct val="0"/>
                </a:spcBef>
                <a:spcAft>
                  <a:spcPts val="3000"/>
                </a:spcAft>
                <a:defRPr/>
              </a:pPr>
              <a:r>
                <a:rPr lang="en-US" sz="2800" b="1" kern="100" spc="-50">
                  <a:latin typeface="+mj-lt"/>
                  <a:ea typeface="+mj-ea"/>
                  <a:cs typeface="+mj-cs"/>
                </a:rPr>
                <a:t>1,250</a:t>
              </a:r>
              <a:br>
                <a:rPr lang="en-US" sz="2400" b="1" kern="100" spc="-50">
                  <a:latin typeface="+mj-lt"/>
                  <a:ea typeface="+mj-ea"/>
                  <a:cs typeface="+mj-cs"/>
                </a:rPr>
              </a:br>
              <a:r>
                <a:rPr lang="en-US" sz="1400">
                  <a:solidFill>
                    <a:schemeClr val="bg2">
                      <a:lumMod val="50000"/>
                    </a:schemeClr>
                  </a:solidFill>
                </a:rPr>
                <a:t>Patents Globally</a:t>
              </a:r>
              <a:endParaRPr lang="en-US" sz="1600">
                <a:solidFill>
                  <a:schemeClr val="bg2">
                    <a:lumMod val="50000"/>
                  </a:schemeClr>
                </a:solidFill>
              </a:endParaRPr>
            </a:p>
          </p:txBody>
        </p:sp>
        <p:sp>
          <p:nvSpPr>
            <p:cNvPr id="34" name="Rectangle: Rounded Corners 5">
              <a:extLst>
                <a:ext uri="{FF2B5EF4-FFF2-40B4-BE49-F238E27FC236}">
                  <a16:creationId xmlns:a16="http://schemas.microsoft.com/office/drawing/2014/main" id="{67F73E7E-F547-4DB9-9EDC-4E957948FD8E}"/>
                </a:ext>
              </a:extLst>
            </p:cNvPr>
            <p:cNvSpPr/>
            <p:nvPr/>
          </p:nvSpPr>
          <p:spPr>
            <a:xfrm>
              <a:off x="9425128" y="1920843"/>
              <a:ext cx="2633472" cy="238036"/>
            </a:xfrm>
            <a:prstGeom prst="roundRect">
              <a:avLst>
                <a:gd name="adj" fmla="val 50000"/>
              </a:avLst>
            </a:prstGeom>
            <a:solidFill>
              <a:schemeClr val="accent6"/>
            </a:solidFill>
            <a:ln w="28575">
              <a:solidFill>
                <a:schemeClr val="accent6"/>
              </a:solidFill>
            </a:ln>
          </p:spPr>
          <p:txBody>
            <a:bodyPr rot="0" spcFirstLastPara="0" vertOverflow="overflow" horzOverflow="overflow" vert="horz" wrap="square" lIns="91440" tIns="0" rIns="91440" bIns="0" numCol="1" spcCol="0" rtlCol="0" fromWordArt="0" anchor="ctr" anchorCtr="0" forceAA="0" compatLnSpc="1">
              <a:prstTxWarp prst="textNoShape">
                <a:avLst/>
              </a:prstTxWarp>
              <a:spAutoFit/>
            </a:bodyPr>
            <a:lstStyle/>
            <a:p>
              <a:r>
                <a:rPr lang="en-US" sz="1100" b="1">
                  <a:solidFill>
                    <a:schemeClr val="bg1"/>
                  </a:solidFill>
                </a:rPr>
                <a:t>Top Innovator</a:t>
              </a:r>
            </a:p>
          </p:txBody>
        </p:sp>
      </p:grpSp>
      <p:grpSp>
        <p:nvGrpSpPr>
          <p:cNvPr id="46" name="Group 45">
            <a:extLst>
              <a:ext uri="{FF2B5EF4-FFF2-40B4-BE49-F238E27FC236}">
                <a16:creationId xmlns:a16="http://schemas.microsoft.com/office/drawing/2014/main" id="{E8667AF6-B83D-4C9E-8F18-E9C580E58426}"/>
              </a:ext>
            </a:extLst>
          </p:cNvPr>
          <p:cNvGrpSpPr/>
          <p:nvPr/>
        </p:nvGrpSpPr>
        <p:grpSpPr>
          <a:xfrm>
            <a:off x="9070053" y="816795"/>
            <a:ext cx="2992345" cy="860092"/>
            <a:chOff x="707588" y="401234"/>
            <a:chExt cx="2992345" cy="860092"/>
          </a:xfrm>
        </p:grpSpPr>
        <p:sp>
          <p:nvSpPr>
            <p:cNvPr id="47" name="TextBox 46">
              <a:extLst>
                <a:ext uri="{FF2B5EF4-FFF2-40B4-BE49-F238E27FC236}">
                  <a16:creationId xmlns:a16="http://schemas.microsoft.com/office/drawing/2014/main" id="{53233E6A-9A3C-4684-A8B1-E0DD9A71742B}"/>
                </a:ext>
              </a:extLst>
            </p:cNvPr>
            <p:cNvSpPr txBox="1"/>
            <p:nvPr/>
          </p:nvSpPr>
          <p:spPr>
            <a:xfrm>
              <a:off x="707588" y="401234"/>
              <a:ext cx="2992345" cy="549381"/>
            </a:xfrm>
            <a:prstGeom prst="rect">
              <a:avLst/>
            </a:prstGeom>
            <a:noFill/>
          </p:spPr>
          <p:txBody>
            <a:bodyPr wrap="square" lIns="0" tIns="0" rIns="0" bIns="0" rtlCol="0">
              <a:spAutoFit/>
            </a:bodyPr>
            <a:lstStyle/>
            <a:p>
              <a:pPr>
                <a:lnSpc>
                  <a:spcPct val="85000"/>
                </a:lnSpc>
                <a:spcBef>
                  <a:spcPct val="0"/>
                </a:spcBef>
                <a:spcAft>
                  <a:spcPts val="600"/>
                </a:spcAft>
                <a:defRPr/>
              </a:pPr>
              <a:r>
                <a:rPr lang="en-US" sz="2800" b="1" kern="100" spc="-50">
                  <a:latin typeface="+mj-lt"/>
                  <a:ea typeface="+mj-ea"/>
                  <a:cs typeface="+mj-cs"/>
                </a:rPr>
                <a:t>58.2B </a:t>
              </a:r>
              <a:r>
                <a:rPr lang="en-US" sz="1400" kern="100" spc="-50">
                  <a:latin typeface="+mj-lt"/>
                  <a:ea typeface="+mj-ea"/>
                  <a:cs typeface="+mj-cs"/>
                </a:rPr>
                <a:t>Market Cap</a:t>
              </a:r>
              <a:r>
                <a:rPr lang="en-US" sz="1600" kern="100" spc="-50">
                  <a:latin typeface="+mj-lt"/>
                  <a:ea typeface="+mj-ea"/>
                  <a:cs typeface="+mj-cs"/>
                </a:rPr>
                <a:t> </a:t>
              </a:r>
              <a:r>
                <a:rPr lang="en-US" sz="800" kern="100" spc="-50">
                  <a:latin typeface="+mj-lt"/>
                  <a:ea typeface="+mj-ea"/>
                  <a:cs typeface="+mj-cs"/>
                </a:rPr>
                <a:t>(as of 12.31.21)</a:t>
              </a:r>
              <a:br>
                <a:rPr lang="en-US" sz="800" b="1" kern="100" spc="-50">
                  <a:latin typeface="+mj-lt"/>
                  <a:ea typeface="+mj-ea"/>
                  <a:cs typeface="+mj-cs"/>
                </a:rPr>
              </a:br>
              <a:r>
                <a:rPr lang="en-US" sz="1400" kern="100" spc="-50">
                  <a:solidFill>
                    <a:schemeClr val="bg2">
                      <a:lumMod val="50000"/>
                    </a:schemeClr>
                  </a:solidFill>
                  <a:latin typeface="+mj-lt"/>
                  <a:ea typeface="+mj-ea"/>
                  <a:cs typeface="+mj-cs"/>
                </a:rPr>
                <a:t>Nasdaq: FTNT</a:t>
              </a:r>
              <a:endParaRPr lang="en-US" sz="1600">
                <a:solidFill>
                  <a:schemeClr val="bg2">
                    <a:lumMod val="50000"/>
                  </a:schemeClr>
                </a:solidFill>
              </a:endParaRPr>
            </a:p>
          </p:txBody>
        </p:sp>
        <p:sp>
          <p:nvSpPr>
            <p:cNvPr id="48" name="Rectangle: Rounded Corners 47">
              <a:extLst>
                <a:ext uri="{FF2B5EF4-FFF2-40B4-BE49-F238E27FC236}">
                  <a16:creationId xmlns:a16="http://schemas.microsoft.com/office/drawing/2014/main" id="{CDA5FE8E-D99F-4F48-A220-CBAD8314DD52}"/>
                </a:ext>
              </a:extLst>
            </p:cNvPr>
            <p:cNvSpPr/>
            <p:nvPr/>
          </p:nvSpPr>
          <p:spPr>
            <a:xfrm>
              <a:off x="707589" y="1032726"/>
              <a:ext cx="2633472" cy="228600"/>
            </a:xfrm>
            <a:prstGeom prst="roundRect">
              <a:avLst>
                <a:gd name="adj" fmla="val 50000"/>
              </a:avLst>
            </a:prstGeom>
            <a:solidFill>
              <a:schemeClr val="accent6"/>
            </a:solidFill>
            <a:ln w="28575">
              <a:solidFill>
                <a:schemeClr val="accent6"/>
              </a:solidFill>
            </a:ln>
          </p:spPr>
          <p:txBody>
            <a:bodyPr rot="0" spcFirstLastPara="0" vertOverflow="overflow" horzOverflow="overflow" vert="horz" wrap="square" lIns="91440" tIns="0" rIns="91440" bIns="0" numCol="1" spcCol="0" rtlCol="0" fromWordArt="0" anchor="ctr" anchorCtr="0" forceAA="0" compatLnSpc="1">
              <a:prstTxWarp prst="textNoShape">
                <a:avLst/>
              </a:prstTxWarp>
              <a:spAutoFit/>
            </a:bodyPr>
            <a:lstStyle/>
            <a:p>
              <a:r>
                <a:rPr lang="en-US" sz="1100" b="1">
                  <a:solidFill>
                    <a:schemeClr val="bg1"/>
                  </a:solidFill>
                </a:rPr>
                <a:t>S&amp;P 500</a:t>
              </a:r>
            </a:p>
          </p:txBody>
        </p:sp>
      </p:grpSp>
      <p:grpSp>
        <p:nvGrpSpPr>
          <p:cNvPr id="49" name="Group 48">
            <a:extLst>
              <a:ext uri="{FF2B5EF4-FFF2-40B4-BE49-F238E27FC236}">
                <a16:creationId xmlns:a16="http://schemas.microsoft.com/office/drawing/2014/main" id="{1489415E-CE84-4A67-903F-F59C8F64492C}"/>
              </a:ext>
            </a:extLst>
          </p:cNvPr>
          <p:cNvGrpSpPr/>
          <p:nvPr/>
        </p:nvGrpSpPr>
        <p:grpSpPr>
          <a:xfrm>
            <a:off x="7585324" y="5248352"/>
            <a:ext cx="2584538" cy="823828"/>
            <a:chOff x="735637" y="3062609"/>
            <a:chExt cx="2584538" cy="823828"/>
          </a:xfrm>
        </p:grpSpPr>
        <p:sp>
          <p:nvSpPr>
            <p:cNvPr id="50" name="TextBox 41">
              <a:extLst>
                <a:ext uri="{FF2B5EF4-FFF2-40B4-BE49-F238E27FC236}">
                  <a16:creationId xmlns:a16="http://schemas.microsoft.com/office/drawing/2014/main" id="{CE501BE2-A133-484B-82DF-6BCB47D03CCA}"/>
                </a:ext>
              </a:extLst>
            </p:cNvPr>
            <p:cNvSpPr txBox="1"/>
            <p:nvPr/>
          </p:nvSpPr>
          <p:spPr>
            <a:xfrm>
              <a:off x="735637" y="3062609"/>
              <a:ext cx="2584538" cy="52322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ct val="0"/>
                </a:spcBef>
                <a:spcAft>
                  <a:spcPts val="600"/>
                </a:spcAft>
                <a:buClrTx/>
                <a:buSzTx/>
                <a:buFontTx/>
                <a:buNone/>
                <a:tabLst/>
                <a:defRPr/>
              </a:pPr>
              <a:r>
                <a:rPr lang="en-US" sz="2400" b="1" kern="100" spc="-50">
                  <a:solidFill>
                    <a:srgbClr val="000000"/>
                  </a:solidFill>
                  <a:latin typeface="Arial" panose="020B0604020202020204"/>
                </a:rPr>
                <a:t>7</a:t>
              </a:r>
              <a:r>
                <a:rPr kumimoji="0" lang="en-US" sz="2400" b="1" i="0" u="none" strike="noStrike" kern="100" cap="none" spc="-50" normalizeH="0" baseline="0" noProof="0">
                  <a:ln>
                    <a:noFill/>
                  </a:ln>
                  <a:solidFill>
                    <a:srgbClr val="000000"/>
                  </a:solidFill>
                  <a:effectLst/>
                  <a:uLnTx/>
                  <a:uFillTx/>
                  <a:latin typeface="Arial" panose="020B0604020202020204"/>
                  <a:ea typeface="+mn-ea"/>
                  <a:cs typeface="+mn-cs"/>
                </a:rPr>
                <a:t>M+</a:t>
              </a:r>
              <a:br>
                <a:rPr kumimoji="0" lang="en-US" sz="2400" b="1" i="0" u="none" strike="noStrike" kern="100" cap="none" spc="-50" normalizeH="0" baseline="0" noProof="0">
                  <a:ln>
                    <a:noFill/>
                  </a:ln>
                  <a:solidFill>
                    <a:srgbClr val="000000"/>
                  </a:solidFill>
                  <a:effectLst/>
                  <a:uLnTx/>
                  <a:uFillTx/>
                  <a:latin typeface="Arial" panose="020B0604020202020204"/>
                  <a:ea typeface="+mn-ea"/>
                  <a:cs typeface="+mn-cs"/>
                </a:rPr>
              </a:br>
              <a:r>
                <a:rPr kumimoji="0" lang="en-US" sz="1600" b="1" i="0" u="none" strike="noStrike" kern="1200" cap="none" spc="0" normalizeH="0" baseline="0" noProof="0">
                  <a:ln>
                    <a:noFill/>
                  </a:ln>
                  <a:solidFill>
                    <a:srgbClr val="E6E6E6">
                      <a:lumMod val="50000"/>
                    </a:srgbClr>
                  </a:solidFill>
                  <a:effectLst/>
                  <a:uLnTx/>
                  <a:uFillTx/>
                  <a:latin typeface="Arial" panose="020B0604020202020204"/>
                  <a:ea typeface="+mn-ea"/>
                  <a:cs typeface="+mn-cs"/>
                </a:rPr>
                <a:t>Global Firewall Shipments</a:t>
              </a:r>
            </a:p>
          </p:txBody>
        </p:sp>
        <p:sp>
          <p:nvSpPr>
            <p:cNvPr id="51" name="Rectangle: Rounded Corners 50">
              <a:extLst>
                <a:ext uri="{FF2B5EF4-FFF2-40B4-BE49-F238E27FC236}">
                  <a16:creationId xmlns:a16="http://schemas.microsoft.com/office/drawing/2014/main" id="{5A233AFE-68E3-4A74-AFE2-9D5C1B4E3CDE}"/>
                </a:ext>
              </a:extLst>
            </p:cNvPr>
            <p:cNvSpPr/>
            <p:nvPr/>
          </p:nvSpPr>
          <p:spPr>
            <a:xfrm>
              <a:off x="735637" y="3648401"/>
              <a:ext cx="2567728" cy="238036"/>
            </a:xfrm>
            <a:prstGeom prst="roundRect">
              <a:avLst>
                <a:gd name="adj" fmla="val 50000"/>
              </a:avLst>
            </a:prstGeom>
            <a:solidFill>
              <a:schemeClr val="accent6"/>
            </a:solidFill>
            <a:ln w="28575">
              <a:solidFill>
                <a:schemeClr val="accent6"/>
              </a:solidFill>
            </a:ln>
          </p:spPr>
          <p:txBody>
            <a:bodyPr rot="0" spcFirstLastPara="0" vert="horz" wrap="square" lIns="91440" tIns="0" rIns="91440" bIns="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World Leader in Firewalls Shipped</a:t>
              </a:r>
            </a:p>
          </p:txBody>
        </p:sp>
      </p:grpSp>
    </p:spTree>
    <p:extLst>
      <p:ext uri="{BB962C8B-B14F-4D97-AF65-F5344CB8AC3E}">
        <p14:creationId xmlns:p14="http://schemas.microsoft.com/office/powerpoint/2010/main" val="22035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94BAB4-0061-4F89-87B5-14E6AA934370}"/>
              </a:ext>
            </a:extLst>
          </p:cNvPr>
          <p:cNvSpPr>
            <a:spLocks noGrp="1"/>
          </p:cNvSpPr>
          <p:nvPr>
            <p:ph type="title"/>
          </p:nvPr>
        </p:nvSpPr>
        <p:spPr/>
        <p:txBody>
          <a:bodyPr/>
          <a:lstStyle/>
          <a:p>
            <a:r>
              <a:rPr lang="en-US"/>
              <a:t>The Fortinet Advantage – Automated Micro-Segmentation</a:t>
            </a:r>
          </a:p>
        </p:txBody>
      </p:sp>
      <p:sp>
        <p:nvSpPr>
          <p:cNvPr id="28" name="TextBox 27">
            <a:extLst>
              <a:ext uri="{FF2B5EF4-FFF2-40B4-BE49-F238E27FC236}">
                <a16:creationId xmlns:a16="http://schemas.microsoft.com/office/drawing/2014/main" id="{8FE61F50-F59A-4658-81B0-31880F4E5020}"/>
              </a:ext>
            </a:extLst>
          </p:cNvPr>
          <p:cNvSpPr txBox="1">
            <a:spLocks noChangeArrowheads="1"/>
          </p:cNvSpPr>
          <p:nvPr/>
        </p:nvSpPr>
        <p:spPr bwMode="ltGray">
          <a:xfrm>
            <a:off x="5677457" y="3863115"/>
            <a:ext cx="1431925" cy="75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lnSpc>
                <a:spcPct val="90000"/>
              </a:lnSpc>
              <a:spcBef>
                <a:spcPct val="0"/>
              </a:spcBef>
              <a:spcAft>
                <a:spcPts val="800"/>
              </a:spcAft>
            </a:pPr>
            <a:r>
              <a:rPr lang="en-US" sz="1600" b="1">
                <a:solidFill>
                  <a:schemeClr val="tx1">
                    <a:lumMod val="85000"/>
                    <a:lumOff val="15000"/>
                  </a:schemeClr>
                </a:solidFill>
                <a:latin typeface="Calibri" charset="0"/>
              </a:rPr>
              <a:t>Automated and Monitored</a:t>
            </a:r>
          </a:p>
        </p:txBody>
      </p:sp>
      <p:sp>
        <p:nvSpPr>
          <p:cNvPr id="30" name="TextBox 29">
            <a:extLst>
              <a:ext uri="{FF2B5EF4-FFF2-40B4-BE49-F238E27FC236}">
                <a16:creationId xmlns:a16="http://schemas.microsoft.com/office/drawing/2014/main" id="{39AF96E3-5860-4416-88F5-784049A18D7C}"/>
              </a:ext>
            </a:extLst>
          </p:cNvPr>
          <p:cNvSpPr txBox="1">
            <a:spLocks noChangeArrowheads="1"/>
          </p:cNvSpPr>
          <p:nvPr/>
        </p:nvSpPr>
        <p:spPr bwMode="ltGray">
          <a:xfrm>
            <a:off x="5799695" y="2294144"/>
            <a:ext cx="1187450" cy="75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lnSpc>
                <a:spcPct val="90000"/>
              </a:lnSpc>
              <a:spcBef>
                <a:spcPct val="0"/>
              </a:spcBef>
              <a:spcAft>
                <a:spcPts val="800"/>
              </a:spcAft>
            </a:pPr>
            <a:r>
              <a:rPr lang="en-US" sz="1600" b="1">
                <a:solidFill>
                  <a:schemeClr val="tx1">
                    <a:lumMod val="85000"/>
                    <a:lumOff val="15000"/>
                  </a:schemeClr>
                </a:solidFill>
                <a:latin typeface="Calibri" charset="0"/>
              </a:rPr>
              <a:t>Secure Network Design</a:t>
            </a:r>
          </a:p>
        </p:txBody>
      </p:sp>
      <p:cxnSp>
        <p:nvCxnSpPr>
          <p:cNvPr id="33" name="Straight Connector 32">
            <a:extLst>
              <a:ext uri="{FF2B5EF4-FFF2-40B4-BE49-F238E27FC236}">
                <a16:creationId xmlns:a16="http://schemas.microsoft.com/office/drawing/2014/main" id="{274A4D9A-D4AC-4042-90C9-9C3D74A63ABF}"/>
              </a:ext>
            </a:extLst>
          </p:cNvPr>
          <p:cNvCxnSpPr/>
          <p:nvPr/>
        </p:nvCxnSpPr>
        <p:spPr bwMode="auto">
          <a:xfrm>
            <a:off x="5896532" y="3651743"/>
            <a:ext cx="4038600" cy="0"/>
          </a:xfrm>
          <a:prstGeom prst="line">
            <a:avLst/>
          </a:prstGeom>
          <a:solidFill>
            <a:srgbClr val="5482AB"/>
          </a:solidFill>
          <a:ln w="19050" cap="flat" cmpd="sng" algn="ctr">
            <a:gradFill flip="none" rotWithShape="1">
              <a:gsLst>
                <a:gs pos="0">
                  <a:sysClr val="windowText" lastClr="000000">
                    <a:alpha val="45000"/>
                  </a:sysClr>
                </a:gs>
                <a:gs pos="100000">
                  <a:sysClr val="windowText" lastClr="000000">
                    <a:alpha val="23000"/>
                  </a:sysClr>
                </a:gs>
                <a:gs pos="75000">
                  <a:schemeClr val="accent6"/>
                </a:gs>
                <a:gs pos="27000">
                  <a:schemeClr val="accent6"/>
                </a:gs>
              </a:gsLst>
              <a:lin ang="0" scaled="1"/>
              <a:tileRect/>
            </a:gradFill>
            <a:prstDash val="solid"/>
            <a:round/>
            <a:headEnd type="none" w="med" len="med"/>
            <a:tailEnd type="none" w="med" len="med"/>
          </a:ln>
          <a:effectLst/>
        </p:spPr>
      </p:cxnSp>
      <p:sp>
        <p:nvSpPr>
          <p:cNvPr id="35" name="AutoShape 18">
            <a:extLst>
              <a:ext uri="{FF2B5EF4-FFF2-40B4-BE49-F238E27FC236}">
                <a16:creationId xmlns:a16="http://schemas.microsoft.com/office/drawing/2014/main" id="{5E4A72CD-D92E-4E43-A9CE-822BEB471600}"/>
              </a:ext>
            </a:extLst>
          </p:cNvPr>
          <p:cNvSpPr>
            <a:spLocks noChangeArrowheads="1"/>
          </p:cNvSpPr>
          <p:nvPr/>
        </p:nvSpPr>
        <p:spPr bwMode="gray">
          <a:xfrm>
            <a:off x="387350" y="1486628"/>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tx1"/>
          </a:solidFill>
          <a:ln w="76200">
            <a:solidFill>
              <a:srgbClr val="FFC000"/>
            </a:solidFill>
            <a:round/>
            <a:headEnd/>
            <a:tailEnd/>
          </a:ln>
        </p:spPr>
        <p:txBody>
          <a:bodyPr anchor="ctr"/>
          <a:lstStyle/>
          <a:p>
            <a:pPr fontAlgn="base">
              <a:spcBef>
                <a:spcPct val="0"/>
              </a:spcBef>
              <a:spcAft>
                <a:spcPct val="0"/>
              </a:spcAft>
            </a:pPr>
            <a:endParaRPr lang="en-US" kern="0">
              <a:solidFill>
                <a:prstClr val="white"/>
              </a:solidFill>
              <a:ea typeface="ＭＳ Ｐゴシック" charset="0"/>
              <a:cs typeface="Arial" charset="0"/>
            </a:endParaRPr>
          </a:p>
        </p:txBody>
      </p:sp>
      <p:sp>
        <p:nvSpPr>
          <p:cNvPr id="36" name="AutoShape 19">
            <a:extLst>
              <a:ext uri="{FF2B5EF4-FFF2-40B4-BE49-F238E27FC236}">
                <a16:creationId xmlns:a16="http://schemas.microsoft.com/office/drawing/2014/main" id="{AEF9D1B1-387C-498B-AEF1-469A723329BB}"/>
              </a:ext>
            </a:extLst>
          </p:cNvPr>
          <p:cNvSpPr>
            <a:spLocks noChangeArrowheads="1"/>
          </p:cNvSpPr>
          <p:nvPr/>
        </p:nvSpPr>
        <p:spPr bwMode="gray">
          <a:xfrm rot="5400000">
            <a:off x="387350" y="1495425"/>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bg2">
              <a:lumMod val="25000"/>
              <a:alpha val="53000"/>
            </a:schemeClr>
          </a:solidFill>
          <a:ln w="28575" cmpd="sng">
            <a:solidFill>
              <a:srgbClr val="000000">
                <a:lumMod val="65000"/>
                <a:lumOff val="35000"/>
              </a:srgbClr>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ＭＳ Ｐゴシック" charset="0"/>
            </a:endParaRPr>
          </a:p>
        </p:txBody>
      </p:sp>
      <p:sp>
        <p:nvSpPr>
          <p:cNvPr id="37" name="AutoShape 20">
            <a:extLst>
              <a:ext uri="{FF2B5EF4-FFF2-40B4-BE49-F238E27FC236}">
                <a16:creationId xmlns:a16="http://schemas.microsoft.com/office/drawing/2014/main" id="{D5206F35-A1D2-4A51-9CDE-A3A9BE8400CD}"/>
              </a:ext>
            </a:extLst>
          </p:cNvPr>
          <p:cNvSpPr>
            <a:spLocks noChangeArrowheads="1"/>
          </p:cNvSpPr>
          <p:nvPr/>
        </p:nvSpPr>
        <p:spPr bwMode="gray">
          <a:xfrm rot="16200000">
            <a:off x="387350" y="1495424"/>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bg2">
              <a:lumMod val="25000"/>
              <a:alpha val="53000"/>
            </a:schemeClr>
          </a:solidFill>
          <a:ln w="28575" cmpd="sng">
            <a:solidFill>
              <a:srgbClr val="000000">
                <a:lumMod val="65000"/>
                <a:lumOff val="35000"/>
              </a:srgbClr>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ＭＳ Ｐゴシック" charset="0"/>
            </a:endParaRPr>
          </a:p>
        </p:txBody>
      </p:sp>
      <p:sp>
        <p:nvSpPr>
          <p:cNvPr id="38" name="AutoShape 21">
            <a:extLst>
              <a:ext uri="{FF2B5EF4-FFF2-40B4-BE49-F238E27FC236}">
                <a16:creationId xmlns:a16="http://schemas.microsoft.com/office/drawing/2014/main" id="{F975993F-C2FC-4234-AE8F-2E0A598FDD78}"/>
              </a:ext>
            </a:extLst>
          </p:cNvPr>
          <p:cNvSpPr>
            <a:spLocks noChangeArrowheads="1"/>
          </p:cNvSpPr>
          <p:nvPr/>
        </p:nvSpPr>
        <p:spPr bwMode="gray">
          <a:xfrm rot="10800000">
            <a:off x="387350" y="1495425"/>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bg2">
              <a:lumMod val="25000"/>
              <a:alpha val="53000"/>
            </a:schemeClr>
          </a:solidFill>
          <a:ln w="28575" cmpd="sng">
            <a:solidFill>
              <a:srgbClr val="000000">
                <a:lumMod val="65000"/>
                <a:lumOff val="35000"/>
              </a:srgbClr>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ＭＳ Ｐゴシック" charset="0"/>
            </a:endParaRPr>
          </a:p>
        </p:txBody>
      </p:sp>
      <p:sp>
        <p:nvSpPr>
          <p:cNvPr id="41" name="Oval 12">
            <a:extLst>
              <a:ext uri="{FF2B5EF4-FFF2-40B4-BE49-F238E27FC236}">
                <a16:creationId xmlns:a16="http://schemas.microsoft.com/office/drawing/2014/main" id="{2CB16474-D64A-48B1-BF9B-828C3A9CB27A}"/>
              </a:ext>
            </a:extLst>
          </p:cNvPr>
          <p:cNvSpPr>
            <a:spLocks noChangeArrowheads="1"/>
          </p:cNvSpPr>
          <p:nvPr/>
        </p:nvSpPr>
        <p:spPr bwMode="gray">
          <a:xfrm>
            <a:off x="1912938" y="3024188"/>
            <a:ext cx="1700213" cy="1695450"/>
          </a:xfrm>
          <a:prstGeom prst="ellipse">
            <a:avLst/>
          </a:prstGeom>
          <a:solidFill>
            <a:schemeClr val="accent6"/>
          </a:solidFill>
          <a:ln w="19050">
            <a:noFill/>
            <a:round/>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ＭＳ Ｐゴシック" charset="0"/>
              <a:cs typeface="Arial" charset="0"/>
            </a:endParaRPr>
          </a:p>
        </p:txBody>
      </p:sp>
      <p:sp>
        <p:nvSpPr>
          <p:cNvPr id="43" name="TextBox 112">
            <a:extLst>
              <a:ext uri="{FF2B5EF4-FFF2-40B4-BE49-F238E27FC236}">
                <a16:creationId xmlns:a16="http://schemas.microsoft.com/office/drawing/2014/main" id="{3103C322-CA59-499D-BEBC-FBE34BC1F529}"/>
              </a:ext>
            </a:extLst>
          </p:cNvPr>
          <p:cNvSpPr txBox="1">
            <a:spLocks noChangeArrowheads="1"/>
          </p:cNvSpPr>
          <p:nvPr/>
        </p:nvSpPr>
        <p:spPr bwMode="ltGray">
          <a:xfrm>
            <a:off x="1813718" y="2294144"/>
            <a:ext cx="1900238" cy="31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ts val="800"/>
              </a:spcAft>
            </a:pPr>
            <a:r>
              <a:rPr lang="en-US" sz="1600" b="1">
                <a:solidFill>
                  <a:prstClr val="white"/>
                </a:solidFill>
                <a:latin typeface="Calibri" charset="0"/>
              </a:rPr>
              <a:t>Micro-segmentation</a:t>
            </a:r>
          </a:p>
        </p:txBody>
      </p:sp>
      <p:sp>
        <p:nvSpPr>
          <p:cNvPr id="47" name="TextBox 46">
            <a:extLst>
              <a:ext uri="{FF2B5EF4-FFF2-40B4-BE49-F238E27FC236}">
                <a16:creationId xmlns:a16="http://schemas.microsoft.com/office/drawing/2014/main" id="{ADA78603-2416-4D18-84FB-A8C9719475FA}"/>
              </a:ext>
            </a:extLst>
          </p:cNvPr>
          <p:cNvSpPr txBox="1"/>
          <p:nvPr/>
        </p:nvSpPr>
        <p:spPr bwMode="ltGray">
          <a:xfrm>
            <a:off x="1887537" y="5589634"/>
            <a:ext cx="1752600" cy="535511"/>
          </a:xfrm>
          <a:prstGeom prst="rect">
            <a:avLst/>
          </a:prstGeom>
          <a:noFill/>
          <a:ln w="9525">
            <a:noFill/>
            <a:miter lim="800000"/>
            <a:headEnd/>
            <a:tailEnd/>
          </a:ln>
        </p:spPr>
        <p:txBody>
          <a:bodyPr lIns="91419" tIns="45710" rIns="91419" bIns="45710">
            <a:spAutoFit/>
          </a:bodyPr>
          <a:lstStyle/>
          <a:p>
            <a:pPr algn="ctr" fontAlgn="base">
              <a:lnSpc>
                <a:spcPct val="90000"/>
              </a:lnSpc>
              <a:spcAft>
                <a:spcPts val="800"/>
              </a:spcAft>
              <a:defRPr/>
            </a:pPr>
            <a:r>
              <a:rPr lang="en-US" sz="1600" b="1">
                <a:solidFill>
                  <a:schemeClr val="bg1"/>
                </a:solidFill>
                <a:latin typeface="Calibri" pitchFamily="34" charset="0"/>
                <a:ea typeface="ＭＳ Ｐゴシック" charset="0"/>
              </a:rPr>
              <a:t>Azure Virtual WAN Integration</a:t>
            </a:r>
          </a:p>
        </p:txBody>
      </p:sp>
      <p:sp>
        <p:nvSpPr>
          <p:cNvPr id="49" name="TextBox 48">
            <a:extLst>
              <a:ext uri="{FF2B5EF4-FFF2-40B4-BE49-F238E27FC236}">
                <a16:creationId xmlns:a16="http://schemas.microsoft.com/office/drawing/2014/main" id="{CBF185CF-7B25-4E36-9D7A-4D59C779A6B7}"/>
              </a:ext>
            </a:extLst>
          </p:cNvPr>
          <p:cNvSpPr txBox="1"/>
          <p:nvPr/>
        </p:nvSpPr>
        <p:spPr bwMode="ltGray">
          <a:xfrm>
            <a:off x="146050" y="3870325"/>
            <a:ext cx="1752600" cy="535511"/>
          </a:xfrm>
          <a:prstGeom prst="rect">
            <a:avLst/>
          </a:prstGeom>
          <a:noFill/>
          <a:ln w="9525">
            <a:noFill/>
            <a:miter lim="800000"/>
            <a:headEnd/>
            <a:tailEnd/>
          </a:ln>
        </p:spPr>
        <p:txBody>
          <a:bodyPr lIns="91419" tIns="45710" rIns="91419" bIns="45710">
            <a:spAutoFit/>
          </a:bodyPr>
          <a:lstStyle/>
          <a:p>
            <a:pPr algn="ctr" fontAlgn="base">
              <a:lnSpc>
                <a:spcPct val="90000"/>
              </a:lnSpc>
              <a:spcAft>
                <a:spcPts val="800"/>
              </a:spcAft>
              <a:defRPr/>
            </a:pPr>
            <a:r>
              <a:rPr lang="en-US" sz="1600" b="1">
                <a:solidFill>
                  <a:schemeClr val="bg1"/>
                </a:solidFill>
                <a:latin typeface="Calibri" pitchFamily="34" charset="0"/>
                <a:ea typeface="ＭＳ Ｐゴシック" charset="0"/>
              </a:rPr>
              <a:t>Zero Trust Architecture</a:t>
            </a:r>
          </a:p>
        </p:txBody>
      </p:sp>
      <p:grpSp>
        <p:nvGrpSpPr>
          <p:cNvPr id="102" name="Group 101">
            <a:extLst>
              <a:ext uri="{FF2B5EF4-FFF2-40B4-BE49-F238E27FC236}">
                <a16:creationId xmlns:a16="http://schemas.microsoft.com/office/drawing/2014/main" id="{DB178564-BC51-4F67-8B93-1729C119BA72}"/>
              </a:ext>
            </a:extLst>
          </p:cNvPr>
          <p:cNvGrpSpPr/>
          <p:nvPr/>
        </p:nvGrpSpPr>
        <p:grpSpPr>
          <a:xfrm>
            <a:off x="2523754" y="1682142"/>
            <a:ext cx="480167" cy="539225"/>
            <a:chOff x="2520361" y="1682142"/>
            <a:chExt cx="480167" cy="539225"/>
          </a:xfrm>
        </p:grpSpPr>
        <p:sp>
          <p:nvSpPr>
            <p:cNvPr id="94" name="Freeform: Shape 93">
              <a:extLst>
                <a:ext uri="{FF2B5EF4-FFF2-40B4-BE49-F238E27FC236}">
                  <a16:creationId xmlns:a16="http://schemas.microsoft.com/office/drawing/2014/main" id="{6A06C6C4-9C1A-481E-A165-92A17DDF7A12}"/>
                </a:ext>
              </a:extLst>
            </p:cNvPr>
            <p:cNvSpPr/>
            <p:nvPr/>
          </p:nvSpPr>
          <p:spPr>
            <a:xfrm>
              <a:off x="2674022" y="2055923"/>
              <a:ext cx="178042" cy="165444"/>
            </a:xfrm>
            <a:custGeom>
              <a:avLst/>
              <a:gdLst>
                <a:gd name="connsiteX0" fmla="*/ 133532 w 178042"/>
                <a:gd name="connsiteY0" fmla="*/ 0 h 165444"/>
                <a:gd name="connsiteX1" fmla="*/ 44511 w 178042"/>
                <a:gd name="connsiteY1" fmla="*/ 0 h 165444"/>
                <a:gd name="connsiteX2" fmla="*/ 0 w 178042"/>
                <a:gd name="connsiteY2" fmla="*/ 82722 h 165444"/>
                <a:gd name="connsiteX3" fmla="*/ 44511 w 178042"/>
                <a:gd name="connsiteY3" fmla="*/ 165444 h 165444"/>
                <a:gd name="connsiteX4" fmla="*/ 133532 w 178042"/>
                <a:gd name="connsiteY4" fmla="*/ 165444 h 165444"/>
                <a:gd name="connsiteX5" fmla="*/ 178043 w 178042"/>
                <a:gd name="connsiteY5" fmla="*/ 82722 h 165444"/>
                <a:gd name="connsiteX6" fmla="*/ 133532 w 178042"/>
                <a:gd name="connsiteY6"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42" h="165444">
                  <a:moveTo>
                    <a:pt x="133532"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6103970-A030-4B6A-8DDB-4E9DF8692FB3}"/>
                </a:ext>
              </a:extLst>
            </p:cNvPr>
            <p:cNvSpPr/>
            <p:nvPr/>
          </p:nvSpPr>
          <p:spPr>
            <a:xfrm>
              <a:off x="2674022" y="1682142"/>
              <a:ext cx="178042" cy="165444"/>
            </a:xfrm>
            <a:custGeom>
              <a:avLst/>
              <a:gdLst>
                <a:gd name="connsiteX0" fmla="*/ 120427 w 178042"/>
                <a:gd name="connsiteY0" fmla="*/ 24510 h 165444"/>
                <a:gd name="connsiteX1" fmla="*/ 151833 w 178042"/>
                <a:gd name="connsiteY1" fmla="*/ 82722 h 165444"/>
                <a:gd name="connsiteX2" fmla="*/ 120427 w 178042"/>
                <a:gd name="connsiteY2" fmla="*/ 140934 h 165444"/>
                <a:gd name="connsiteX3" fmla="*/ 57615 w 178042"/>
                <a:gd name="connsiteY3" fmla="*/ 140934 h 165444"/>
                <a:gd name="connsiteX4" fmla="*/ 26210 w 178042"/>
                <a:gd name="connsiteY4" fmla="*/ 82722 h 165444"/>
                <a:gd name="connsiteX5" fmla="*/ 57615 w 178042"/>
                <a:gd name="connsiteY5" fmla="*/ 24510 h 165444"/>
                <a:gd name="connsiteX6" fmla="*/ 120427 w 178042"/>
                <a:gd name="connsiteY6" fmla="*/ 24510 h 165444"/>
                <a:gd name="connsiteX7" fmla="*/ 133618 w 178042"/>
                <a:gd name="connsiteY7" fmla="*/ 0 h 165444"/>
                <a:gd name="connsiteX8" fmla="*/ 44511 w 178042"/>
                <a:gd name="connsiteY8" fmla="*/ 0 h 165444"/>
                <a:gd name="connsiteX9" fmla="*/ 0 w 178042"/>
                <a:gd name="connsiteY9" fmla="*/ 82722 h 165444"/>
                <a:gd name="connsiteX10" fmla="*/ 44511 w 178042"/>
                <a:gd name="connsiteY10" fmla="*/ 165444 h 165444"/>
                <a:gd name="connsiteX11" fmla="*/ 133532 w 178042"/>
                <a:gd name="connsiteY11" fmla="*/ 165444 h 165444"/>
                <a:gd name="connsiteX12" fmla="*/ 178043 w 178042"/>
                <a:gd name="connsiteY12" fmla="*/ 82722 h 165444"/>
                <a:gd name="connsiteX13" fmla="*/ 133532 w 178042"/>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42" h="165444">
                  <a:moveTo>
                    <a:pt x="120427" y="24510"/>
                  </a:moveTo>
                  <a:lnTo>
                    <a:pt x="151833" y="82722"/>
                  </a:lnTo>
                  <a:lnTo>
                    <a:pt x="120427" y="140934"/>
                  </a:lnTo>
                  <a:lnTo>
                    <a:pt x="57615" y="140934"/>
                  </a:lnTo>
                  <a:lnTo>
                    <a:pt x="26210" y="82722"/>
                  </a:lnTo>
                  <a:lnTo>
                    <a:pt x="57615" y="24510"/>
                  </a:lnTo>
                  <a:lnTo>
                    <a:pt x="120427" y="24510"/>
                  </a:lnTo>
                  <a:moveTo>
                    <a:pt x="133618"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E8A2132-28D7-43AE-9A43-F20F4784D8C8}"/>
                </a:ext>
              </a:extLst>
            </p:cNvPr>
            <p:cNvSpPr/>
            <p:nvPr/>
          </p:nvSpPr>
          <p:spPr>
            <a:xfrm>
              <a:off x="2674022" y="1869032"/>
              <a:ext cx="178042" cy="165444"/>
            </a:xfrm>
            <a:custGeom>
              <a:avLst/>
              <a:gdLst>
                <a:gd name="connsiteX0" fmla="*/ 120427 w 178042"/>
                <a:gd name="connsiteY0" fmla="*/ 24510 h 165444"/>
                <a:gd name="connsiteX1" fmla="*/ 151833 w 178042"/>
                <a:gd name="connsiteY1" fmla="*/ 82722 h 165444"/>
                <a:gd name="connsiteX2" fmla="*/ 120427 w 178042"/>
                <a:gd name="connsiteY2" fmla="*/ 140934 h 165444"/>
                <a:gd name="connsiteX3" fmla="*/ 57615 w 178042"/>
                <a:gd name="connsiteY3" fmla="*/ 140934 h 165444"/>
                <a:gd name="connsiteX4" fmla="*/ 26210 w 178042"/>
                <a:gd name="connsiteY4" fmla="*/ 82722 h 165444"/>
                <a:gd name="connsiteX5" fmla="*/ 57615 w 178042"/>
                <a:gd name="connsiteY5" fmla="*/ 24510 h 165444"/>
                <a:gd name="connsiteX6" fmla="*/ 120427 w 178042"/>
                <a:gd name="connsiteY6" fmla="*/ 24510 h 165444"/>
                <a:gd name="connsiteX7" fmla="*/ 133618 w 178042"/>
                <a:gd name="connsiteY7" fmla="*/ 0 h 165444"/>
                <a:gd name="connsiteX8" fmla="*/ 44511 w 178042"/>
                <a:gd name="connsiteY8" fmla="*/ 0 h 165444"/>
                <a:gd name="connsiteX9" fmla="*/ 0 w 178042"/>
                <a:gd name="connsiteY9" fmla="*/ 82722 h 165444"/>
                <a:gd name="connsiteX10" fmla="*/ 44511 w 178042"/>
                <a:gd name="connsiteY10" fmla="*/ 165444 h 165444"/>
                <a:gd name="connsiteX11" fmla="*/ 133532 w 178042"/>
                <a:gd name="connsiteY11" fmla="*/ 165444 h 165444"/>
                <a:gd name="connsiteX12" fmla="*/ 178043 w 178042"/>
                <a:gd name="connsiteY12" fmla="*/ 82722 h 165444"/>
                <a:gd name="connsiteX13" fmla="*/ 133532 w 178042"/>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42" h="165444">
                  <a:moveTo>
                    <a:pt x="120427" y="24510"/>
                  </a:moveTo>
                  <a:lnTo>
                    <a:pt x="151833" y="82722"/>
                  </a:lnTo>
                  <a:lnTo>
                    <a:pt x="120427" y="140934"/>
                  </a:lnTo>
                  <a:lnTo>
                    <a:pt x="57615" y="140934"/>
                  </a:lnTo>
                  <a:lnTo>
                    <a:pt x="26210" y="82722"/>
                  </a:lnTo>
                  <a:lnTo>
                    <a:pt x="57615" y="24510"/>
                  </a:lnTo>
                  <a:lnTo>
                    <a:pt x="120427" y="24510"/>
                  </a:lnTo>
                  <a:moveTo>
                    <a:pt x="133618"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2354E9C-6810-43DE-A838-879C1373EE60}"/>
                </a:ext>
              </a:extLst>
            </p:cNvPr>
            <p:cNvSpPr/>
            <p:nvPr/>
          </p:nvSpPr>
          <p:spPr>
            <a:xfrm>
              <a:off x="2520361" y="1780183"/>
              <a:ext cx="178014" cy="165444"/>
            </a:xfrm>
            <a:custGeom>
              <a:avLst/>
              <a:gdLst>
                <a:gd name="connsiteX0" fmla="*/ 133532 w 178014"/>
                <a:gd name="connsiteY0" fmla="*/ 0 h 165444"/>
                <a:gd name="connsiteX1" fmla="*/ 44511 w 178014"/>
                <a:gd name="connsiteY1" fmla="*/ 0 h 165444"/>
                <a:gd name="connsiteX2" fmla="*/ 0 w 178014"/>
                <a:gd name="connsiteY2" fmla="*/ 82722 h 165444"/>
                <a:gd name="connsiteX3" fmla="*/ 44511 w 178014"/>
                <a:gd name="connsiteY3" fmla="*/ 165444 h 165444"/>
                <a:gd name="connsiteX4" fmla="*/ 133532 w 178014"/>
                <a:gd name="connsiteY4" fmla="*/ 165444 h 165444"/>
                <a:gd name="connsiteX5" fmla="*/ 178014 w 178014"/>
                <a:gd name="connsiteY5" fmla="*/ 82722 h 165444"/>
                <a:gd name="connsiteX6" fmla="*/ 133532 w 178014"/>
                <a:gd name="connsiteY6"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14" h="165444">
                  <a:moveTo>
                    <a:pt x="133532" y="0"/>
                  </a:moveTo>
                  <a:lnTo>
                    <a:pt x="44511" y="0"/>
                  </a:lnTo>
                  <a:lnTo>
                    <a:pt x="0" y="82722"/>
                  </a:lnTo>
                  <a:lnTo>
                    <a:pt x="44511" y="165444"/>
                  </a:lnTo>
                  <a:lnTo>
                    <a:pt x="133532" y="165444"/>
                  </a:lnTo>
                  <a:lnTo>
                    <a:pt x="178014"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3165439C-4D6B-4A6A-B6B2-28B278D5C9E5}"/>
                </a:ext>
              </a:extLst>
            </p:cNvPr>
            <p:cNvSpPr/>
            <p:nvPr/>
          </p:nvSpPr>
          <p:spPr>
            <a:xfrm>
              <a:off x="2520361" y="1967073"/>
              <a:ext cx="178014" cy="165444"/>
            </a:xfrm>
            <a:custGeom>
              <a:avLst/>
              <a:gdLst>
                <a:gd name="connsiteX0" fmla="*/ 120342 w 178014"/>
                <a:gd name="connsiteY0" fmla="*/ 24510 h 165444"/>
                <a:gd name="connsiteX1" fmla="*/ 151747 w 178014"/>
                <a:gd name="connsiteY1" fmla="*/ 82722 h 165444"/>
                <a:gd name="connsiteX2" fmla="*/ 120342 w 178014"/>
                <a:gd name="connsiteY2" fmla="*/ 140934 h 165444"/>
                <a:gd name="connsiteX3" fmla="*/ 57701 w 178014"/>
                <a:gd name="connsiteY3" fmla="*/ 140934 h 165444"/>
                <a:gd name="connsiteX4" fmla="*/ 26295 w 178014"/>
                <a:gd name="connsiteY4" fmla="*/ 82722 h 165444"/>
                <a:gd name="connsiteX5" fmla="*/ 57701 w 178014"/>
                <a:gd name="connsiteY5" fmla="*/ 24510 h 165444"/>
                <a:gd name="connsiteX6" fmla="*/ 120342 w 178014"/>
                <a:gd name="connsiteY6" fmla="*/ 24510 h 165444"/>
                <a:gd name="connsiteX7" fmla="*/ 133532 w 178014"/>
                <a:gd name="connsiteY7" fmla="*/ 0 h 165444"/>
                <a:gd name="connsiteX8" fmla="*/ 44511 w 178014"/>
                <a:gd name="connsiteY8" fmla="*/ 0 h 165444"/>
                <a:gd name="connsiteX9" fmla="*/ 0 w 178014"/>
                <a:gd name="connsiteY9" fmla="*/ 82722 h 165444"/>
                <a:gd name="connsiteX10" fmla="*/ 44511 w 178014"/>
                <a:gd name="connsiteY10" fmla="*/ 165444 h 165444"/>
                <a:gd name="connsiteX11" fmla="*/ 133532 w 178014"/>
                <a:gd name="connsiteY11" fmla="*/ 165444 h 165444"/>
                <a:gd name="connsiteX12" fmla="*/ 178014 w 178014"/>
                <a:gd name="connsiteY12" fmla="*/ 82722 h 165444"/>
                <a:gd name="connsiteX13" fmla="*/ 133532 w 178014"/>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14" h="165444">
                  <a:moveTo>
                    <a:pt x="120342" y="24510"/>
                  </a:moveTo>
                  <a:lnTo>
                    <a:pt x="151747" y="82722"/>
                  </a:lnTo>
                  <a:lnTo>
                    <a:pt x="120342" y="140934"/>
                  </a:lnTo>
                  <a:lnTo>
                    <a:pt x="57701" y="140934"/>
                  </a:lnTo>
                  <a:lnTo>
                    <a:pt x="26295" y="82722"/>
                  </a:lnTo>
                  <a:lnTo>
                    <a:pt x="57701" y="24510"/>
                  </a:lnTo>
                  <a:lnTo>
                    <a:pt x="120342" y="24510"/>
                  </a:lnTo>
                  <a:moveTo>
                    <a:pt x="133532" y="0"/>
                  </a:moveTo>
                  <a:lnTo>
                    <a:pt x="44511" y="0"/>
                  </a:lnTo>
                  <a:lnTo>
                    <a:pt x="0" y="82722"/>
                  </a:lnTo>
                  <a:lnTo>
                    <a:pt x="44511" y="165444"/>
                  </a:lnTo>
                  <a:lnTo>
                    <a:pt x="133532" y="165444"/>
                  </a:lnTo>
                  <a:lnTo>
                    <a:pt x="178014"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E37532E-320B-45CD-8914-00B9FB28CD29}"/>
                </a:ext>
              </a:extLst>
            </p:cNvPr>
            <p:cNvSpPr/>
            <p:nvPr/>
          </p:nvSpPr>
          <p:spPr>
            <a:xfrm>
              <a:off x="2822486" y="1780183"/>
              <a:ext cx="178042" cy="165444"/>
            </a:xfrm>
            <a:custGeom>
              <a:avLst/>
              <a:gdLst>
                <a:gd name="connsiteX0" fmla="*/ 133532 w 178042"/>
                <a:gd name="connsiteY0" fmla="*/ 0 h 165444"/>
                <a:gd name="connsiteX1" fmla="*/ 44511 w 178042"/>
                <a:gd name="connsiteY1" fmla="*/ 0 h 165444"/>
                <a:gd name="connsiteX2" fmla="*/ 0 w 178042"/>
                <a:gd name="connsiteY2" fmla="*/ 82722 h 165444"/>
                <a:gd name="connsiteX3" fmla="*/ 44511 w 178042"/>
                <a:gd name="connsiteY3" fmla="*/ 165444 h 165444"/>
                <a:gd name="connsiteX4" fmla="*/ 133532 w 178042"/>
                <a:gd name="connsiteY4" fmla="*/ 165444 h 165444"/>
                <a:gd name="connsiteX5" fmla="*/ 178043 w 178042"/>
                <a:gd name="connsiteY5" fmla="*/ 82722 h 165444"/>
                <a:gd name="connsiteX6" fmla="*/ 133532 w 178042"/>
                <a:gd name="connsiteY6"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42" h="165444">
                  <a:moveTo>
                    <a:pt x="133532"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2B6F0F6-F41F-4C7E-B650-66A34FD69895}"/>
                </a:ext>
              </a:extLst>
            </p:cNvPr>
            <p:cNvSpPr/>
            <p:nvPr/>
          </p:nvSpPr>
          <p:spPr>
            <a:xfrm>
              <a:off x="2822486" y="1967073"/>
              <a:ext cx="178042" cy="165444"/>
            </a:xfrm>
            <a:custGeom>
              <a:avLst/>
              <a:gdLst>
                <a:gd name="connsiteX0" fmla="*/ 120427 w 178042"/>
                <a:gd name="connsiteY0" fmla="*/ 24510 h 165444"/>
                <a:gd name="connsiteX1" fmla="*/ 151833 w 178042"/>
                <a:gd name="connsiteY1" fmla="*/ 82722 h 165444"/>
                <a:gd name="connsiteX2" fmla="*/ 120427 w 178042"/>
                <a:gd name="connsiteY2" fmla="*/ 140934 h 165444"/>
                <a:gd name="connsiteX3" fmla="*/ 57615 w 178042"/>
                <a:gd name="connsiteY3" fmla="*/ 140934 h 165444"/>
                <a:gd name="connsiteX4" fmla="*/ 26210 w 178042"/>
                <a:gd name="connsiteY4" fmla="*/ 82722 h 165444"/>
                <a:gd name="connsiteX5" fmla="*/ 57615 w 178042"/>
                <a:gd name="connsiteY5" fmla="*/ 24510 h 165444"/>
                <a:gd name="connsiteX6" fmla="*/ 120427 w 178042"/>
                <a:gd name="connsiteY6" fmla="*/ 24510 h 165444"/>
                <a:gd name="connsiteX7" fmla="*/ 133618 w 178042"/>
                <a:gd name="connsiteY7" fmla="*/ 0 h 165444"/>
                <a:gd name="connsiteX8" fmla="*/ 44511 w 178042"/>
                <a:gd name="connsiteY8" fmla="*/ 0 h 165444"/>
                <a:gd name="connsiteX9" fmla="*/ 0 w 178042"/>
                <a:gd name="connsiteY9" fmla="*/ 82722 h 165444"/>
                <a:gd name="connsiteX10" fmla="*/ 44511 w 178042"/>
                <a:gd name="connsiteY10" fmla="*/ 165444 h 165444"/>
                <a:gd name="connsiteX11" fmla="*/ 133532 w 178042"/>
                <a:gd name="connsiteY11" fmla="*/ 165444 h 165444"/>
                <a:gd name="connsiteX12" fmla="*/ 178043 w 178042"/>
                <a:gd name="connsiteY12" fmla="*/ 82722 h 165444"/>
                <a:gd name="connsiteX13" fmla="*/ 133532 w 178042"/>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42" h="165444">
                  <a:moveTo>
                    <a:pt x="120427" y="24510"/>
                  </a:moveTo>
                  <a:lnTo>
                    <a:pt x="151833" y="82722"/>
                  </a:lnTo>
                  <a:lnTo>
                    <a:pt x="120427" y="140934"/>
                  </a:lnTo>
                  <a:lnTo>
                    <a:pt x="57615" y="140934"/>
                  </a:lnTo>
                  <a:lnTo>
                    <a:pt x="26210" y="82722"/>
                  </a:lnTo>
                  <a:lnTo>
                    <a:pt x="57615" y="24510"/>
                  </a:lnTo>
                  <a:lnTo>
                    <a:pt x="120427" y="24510"/>
                  </a:lnTo>
                  <a:moveTo>
                    <a:pt x="133618"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grpSp>
      <p:sp>
        <p:nvSpPr>
          <p:cNvPr id="55" name="TextBox 54">
            <a:extLst>
              <a:ext uri="{FF2B5EF4-FFF2-40B4-BE49-F238E27FC236}">
                <a16:creationId xmlns:a16="http://schemas.microsoft.com/office/drawing/2014/main" id="{559FC9BE-7FE6-4DC9-A5D2-544A31589DA3}"/>
              </a:ext>
            </a:extLst>
          </p:cNvPr>
          <p:cNvSpPr txBox="1"/>
          <p:nvPr/>
        </p:nvSpPr>
        <p:spPr>
          <a:xfrm>
            <a:off x="7094387" y="2294144"/>
            <a:ext cx="3691995" cy="1354217"/>
          </a:xfrm>
          <a:prstGeom prst="rect">
            <a:avLst/>
          </a:prstGeom>
          <a:noFill/>
        </p:spPr>
        <p:txBody>
          <a:bodyPr wrap="square" rtlCol="0">
            <a:spAutoFit/>
          </a:bodyPr>
          <a:lstStyle/>
          <a:p>
            <a:pPr marL="171450" indent="-171450">
              <a:buFont typeface="Arial" panose="020B0604020202020204" pitchFamily="34" charset="0"/>
              <a:buChar char="•"/>
            </a:pPr>
            <a:r>
              <a:rPr lang="en-US" sz="1600">
                <a:solidFill>
                  <a:prstClr val="black"/>
                </a:solidFill>
                <a:latin typeface="Calibri" panose="020F0502020204030204" pitchFamily="34" charset="0"/>
                <a:ea typeface="Inter" panose="020B0502030000000004" pitchFamily="34" charset="0"/>
                <a:cs typeface="Calibri" panose="020F0502020204030204" pitchFamily="34" charset="0"/>
              </a:rPr>
              <a:t>Micro-segmentation</a:t>
            </a:r>
          </a:p>
          <a:p>
            <a:pPr marL="171450" indent="-171450">
              <a:buFont typeface="Arial" panose="020B0604020202020204" pitchFamily="34" charset="0"/>
              <a:buChar char="•"/>
            </a:pPr>
            <a:r>
              <a:rPr lang="en-US" sz="1600">
                <a:solidFill>
                  <a:prstClr val="black"/>
                </a:solidFill>
                <a:latin typeface="Calibri" panose="020F0502020204030204" pitchFamily="34" charset="0"/>
                <a:ea typeface="Inter" panose="020B0502030000000004" pitchFamily="34" charset="0"/>
                <a:cs typeface="Calibri" panose="020F0502020204030204" pitchFamily="34" charset="0"/>
              </a:rPr>
              <a:t>N/S or E/W traffic</a:t>
            </a:r>
          </a:p>
          <a:p>
            <a:pPr marL="171450" indent="-171450">
              <a:buFont typeface="Arial" panose="020B0604020202020204" pitchFamily="34" charset="0"/>
              <a:buChar char="•"/>
            </a:pPr>
            <a:r>
              <a:rPr lang="en-US" sz="1600">
                <a:solidFill>
                  <a:prstClr val="black"/>
                </a:solidFill>
                <a:latin typeface="Calibri" panose="020F0502020204030204" pitchFamily="34" charset="0"/>
                <a:ea typeface="Inter" panose="020B0502030000000004" pitchFamily="34" charset="0"/>
                <a:cs typeface="Calibri" panose="020F0502020204030204" pitchFamily="34" charset="0"/>
              </a:rPr>
              <a:t>Isolate sensitive workloads</a:t>
            </a:r>
          </a:p>
          <a:p>
            <a:pPr marL="171450" indent="-171450">
              <a:buFont typeface="Arial" panose="020B0604020202020204" pitchFamily="34" charset="0"/>
              <a:buChar char="•"/>
            </a:pPr>
            <a:r>
              <a:rPr lang="en-US" sz="1600">
                <a:solidFill>
                  <a:prstClr val="black"/>
                </a:solidFill>
                <a:latin typeface="Calibri" panose="020F0502020204030204" pitchFamily="34" charset="0"/>
                <a:ea typeface="Inter" panose="020B0502030000000004" pitchFamily="34" charset="0"/>
                <a:cs typeface="Calibri" panose="020F0502020204030204" pitchFamily="34" charset="0"/>
              </a:rPr>
              <a:t>Prevents breach transversal </a:t>
            </a:r>
          </a:p>
          <a:p>
            <a:endParaRPr lang="en-US">
              <a:latin typeface="Calibri" panose="020F0502020204030204" pitchFamily="34" charset="0"/>
              <a:cs typeface="Calibri" panose="020F0502020204030204" pitchFamily="34" charset="0"/>
            </a:endParaRPr>
          </a:p>
        </p:txBody>
      </p:sp>
      <p:sp>
        <p:nvSpPr>
          <p:cNvPr id="104" name="TextBox 103">
            <a:extLst>
              <a:ext uri="{FF2B5EF4-FFF2-40B4-BE49-F238E27FC236}">
                <a16:creationId xmlns:a16="http://schemas.microsoft.com/office/drawing/2014/main" id="{6881FF7C-34E9-4F00-9D00-391D601F56FE}"/>
              </a:ext>
            </a:extLst>
          </p:cNvPr>
          <p:cNvSpPr txBox="1"/>
          <p:nvPr/>
        </p:nvSpPr>
        <p:spPr>
          <a:xfrm>
            <a:off x="7094386" y="3863115"/>
            <a:ext cx="3691995" cy="1600438"/>
          </a:xfrm>
          <a:prstGeom prst="rect">
            <a:avLst/>
          </a:prstGeom>
          <a:noFill/>
        </p:spPr>
        <p:txBody>
          <a:bodyPr wrap="square" rtlCol="0">
            <a:spAutoFit/>
          </a:bodyPr>
          <a:lstStyle/>
          <a:p>
            <a:pPr marL="171450" indent="-171450">
              <a:buFont typeface="Arial" panose="020B0604020202020204" pitchFamily="34" charset="0"/>
              <a:buChar char="•"/>
            </a:pPr>
            <a:r>
              <a:rPr lang="en-US" sz="1600">
                <a:solidFill>
                  <a:prstClr val="black"/>
                </a:solidFill>
                <a:latin typeface="Calibri" panose="020F0502020204030204" pitchFamily="34" charset="0"/>
                <a:ea typeface="Inter" panose="020B0502030000000004" pitchFamily="34" charset="0"/>
                <a:cs typeface="Calibri" panose="020F0502020204030204" pitchFamily="34" charset="0"/>
              </a:rPr>
              <a:t>Leverages User Defined Routes (Azure) and Automation stitches</a:t>
            </a:r>
          </a:p>
          <a:p>
            <a:pPr marL="171450" indent="-171450">
              <a:buFont typeface="Arial" panose="020B0604020202020204" pitchFamily="34" charset="0"/>
              <a:buChar char="•"/>
            </a:pPr>
            <a:r>
              <a:rPr lang="en-US" sz="1600">
                <a:solidFill>
                  <a:prstClr val="black"/>
                </a:solidFill>
                <a:latin typeface="Calibri" panose="020F0502020204030204" pitchFamily="34" charset="0"/>
                <a:ea typeface="Inter" panose="020B0502030000000004" pitchFamily="34" charset="0"/>
                <a:cs typeface="Calibri" panose="020F0502020204030204" pitchFamily="34" charset="0"/>
              </a:rPr>
              <a:t>Forces network traffic through a FortiGate for inspection and policy enforcement</a:t>
            </a:r>
          </a:p>
          <a:p>
            <a:pPr marL="171450" indent="-171450">
              <a:buFont typeface="Arial" panose="020B0604020202020204" pitchFamily="34" charset="0"/>
              <a:buChar char="•"/>
            </a:pPr>
            <a:r>
              <a:rPr lang="en-US" sz="1600">
                <a:solidFill>
                  <a:prstClr val="black"/>
                </a:solidFill>
                <a:latin typeface="Calibri" panose="020F0502020204030204" pitchFamily="34" charset="0"/>
                <a:ea typeface="Inter" panose="020B0502030000000004" pitchFamily="34" charset="0"/>
                <a:cs typeface="Calibri" panose="020F0502020204030204" pitchFamily="34" charset="0"/>
              </a:rPr>
              <a:t>Separates systems/hosts into subsets  </a:t>
            </a:r>
            <a:endParaRPr lang="en-US" sz="1600">
              <a:latin typeface="Calibri" panose="020F0502020204030204" pitchFamily="34" charset="0"/>
              <a:cs typeface="Calibri" panose="020F0502020204030204" pitchFamily="34" charset="0"/>
            </a:endParaRPr>
          </a:p>
        </p:txBody>
      </p:sp>
      <p:grpSp>
        <p:nvGrpSpPr>
          <p:cNvPr id="148" name="Graphic 104">
            <a:extLst>
              <a:ext uri="{FF2B5EF4-FFF2-40B4-BE49-F238E27FC236}">
                <a16:creationId xmlns:a16="http://schemas.microsoft.com/office/drawing/2014/main" id="{2BC1B062-4918-4CAC-B29D-D6A4720BBB44}"/>
              </a:ext>
            </a:extLst>
          </p:cNvPr>
          <p:cNvGrpSpPr/>
          <p:nvPr/>
        </p:nvGrpSpPr>
        <p:grpSpPr>
          <a:xfrm>
            <a:off x="2541939" y="5136072"/>
            <a:ext cx="443797" cy="438451"/>
            <a:chOff x="2541938" y="5126546"/>
            <a:chExt cx="443797" cy="438451"/>
          </a:xfrm>
        </p:grpSpPr>
        <p:sp>
          <p:nvSpPr>
            <p:cNvPr id="149" name="Freeform: Shape 148">
              <a:extLst>
                <a:ext uri="{FF2B5EF4-FFF2-40B4-BE49-F238E27FC236}">
                  <a16:creationId xmlns:a16="http://schemas.microsoft.com/office/drawing/2014/main" id="{E031A883-3D87-468B-8227-0BFA55804265}"/>
                </a:ext>
              </a:extLst>
            </p:cNvPr>
            <p:cNvSpPr/>
            <p:nvPr/>
          </p:nvSpPr>
          <p:spPr>
            <a:xfrm>
              <a:off x="2541938" y="5126546"/>
              <a:ext cx="443797" cy="316031"/>
            </a:xfrm>
            <a:custGeom>
              <a:avLst/>
              <a:gdLst>
                <a:gd name="connsiteX0" fmla="*/ 443797 w 443797"/>
                <a:gd name="connsiteY0" fmla="*/ 216728 h 316031"/>
                <a:gd name="connsiteX1" fmla="*/ 357648 w 443797"/>
                <a:gd name="connsiteY1" fmla="*/ 120137 h 316031"/>
                <a:gd name="connsiteX2" fmla="*/ 227120 w 443797"/>
                <a:gd name="connsiteY2" fmla="*/ 51 h 316031"/>
                <a:gd name="connsiteX3" fmla="*/ 104423 w 443797"/>
                <a:gd name="connsiteY3" fmla="*/ 83589 h 316031"/>
                <a:gd name="connsiteX4" fmla="*/ 0 w 443797"/>
                <a:gd name="connsiteY4" fmla="*/ 198454 h 316031"/>
                <a:gd name="connsiteX5" fmla="*/ 123189 w 443797"/>
                <a:gd name="connsiteY5" fmla="*/ 315998 h 316031"/>
                <a:gd name="connsiteX6" fmla="*/ 125307 w 443797"/>
                <a:gd name="connsiteY6" fmla="*/ 315930 h 316031"/>
                <a:gd name="connsiteX7" fmla="*/ 344596 w 443797"/>
                <a:gd name="connsiteY7" fmla="*/ 315930 h 316031"/>
                <a:gd name="connsiteX8" fmla="*/ 443797 w 443797"/>
                <a:gd name="connsiteY8" fmla="*/ 216728 h 31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797" h="316031">
                  <a:moveTo>
                    <a:pt x="443797" y="216728"/>
                  </a:moveTo>
                  <a:cubicBezTo>
                    <a:pt x="442348" y="167882"/>
                    <a:pt x="406012" y="127140"/>
                    <a:pt x="357648" y="120137"/>
                  </a:cubicBezTo>
                  <a:cubicBezTo>
                    <a:pt x="353842" y="51363"/>
                    <a:pt x="295971" y="-1879"/>
                    <a:pt x="227120" y="51"/>
                  </a:cubicBezTo>
                  <a:cubicBezTo>
                    <a:pt x="172852" y="-249"/>
                    <a:pt x="124035" y="32988"/>
                    <a:pt x="104423" y="83589"/>
                  </a:cubicBezTo>
                  <a:cubicBezTo>
                    <a:pt x="46704" y="92127"/>
                    <a:pt x="3015" y="140185"/>
                    <a:pt x="0" y="198454"/>
                  </a:cubicBezTo>
                  <a:cubicBezTo>
                    <a:pt x="1559" y="264930"/>
                    <a:pt x="56712" y="317556"/>
                    <a:pt x="123189" y="315998"/>
                  </a:cubicBezTo>
                  <a:cubicBezTo>
                    <a:pt x="123895" y="315982"/>
                    <a:pt x="124602" y="315959"/>
                    <a:pt x="125307" y="315930"/>
                  </a:cubicBezTo>
                  <a:lnTo>
                    <a:pt x="344596" y="315930"/>
                  </a:lnTo>
                  <a:cubicBezTo>
                    <a:pt x="399384" y="315930"/>
                    <a:pt x="443797" y="271516"/>
                    <a:pt x="443797" y="216728"/>
                  </a:cubicBezTo>
                  <a:close/>
                </a:path>
              </a:pathLst>
            </a:custGeom>
            <a:noFill/>
            <a:ln w="25929" cap="flat">
              <a:solidFill>
                <a:schemeClr val="bg1"/>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0D512812-ABB7-4DCD-B57A-50AD2B05AACB}"/>
                </a:ext>
              </a:extLst>
            </p:cNvPr>
            <p:cNvSpPr/>
            <p:nvPr/>
          </p:nvSpPr>
          <p:spPr>
            <a:xfrm>
              <a:off x="2648972" y="5332832"/>
              <a:ext cx="229730" cy="229730"/>
            </a:xfrm>
            <a:custGeom>
              <a:avLst/>
              <a:gdLst>
                <a:gd name="connsiteX0" fmla="*/ 229730 w 229730"/>
                <a:gd name="connsiteY0" fmla="*/ 114865 h 229730"/>
                <a:gd name="connsiteX1" fmla="*/ 114865 w 229730"/>
                <a:gd name="connsiteY1" fmla="*/ 229730 h 229730"/>
                <a:gd name="connsiteX2" fmla="*/ 0 w 229730"/>
                <a:gd name="connsiteY2" fmla="*/ 114865 h 229730"/>
                <a:gd name="connsiteX3" fmla="*/ 114865 w 229730"/>
                <a:gd name="connsiteY3" fmla="*/ 0 h 229730"/>
                <a:gd name="connsiteX4" fmla="*/ 229730 w 229730"/>
                <a:gd name="connsiteY4" fmla="*/ 114865 h 22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30" h="229730">
                  <a:moveTo>
                    <a:pt x="229730" y="114865"/>
                  </a:moveTo>
                  <a:cubicBezTo>
                    <a:pt x="229730" y="178303"/>
                    <a:pt x="178303" y="229730"/>
                    <a:pt x="114865" y="229730"/>
                  </a:cubicBezTo>
                  <a:cubicBezTo>
                    <a:pt x="51427" y="229730"/>
                    <a:pt x="0" y="178303"/>
                    <a:pt x="0" y="114865"/>
                  </a:cubicBezTo>
                  <a:cubicBezTo>
                    <a:pt x="0" y="51427"/>
                    <a:pt x="51427" y="0"/>
                    <a:pt x="114865" y="0"/>
                  </a:cubicBezTo>
                  <a:cubicBezTo>
                    <a:pt x="178303" y="0"/>
                    <a:pt x="229730" y="51427"/>
                    <a:pt x="229730" y="114865"/>
                  </a:cubicBezTo>
                  <a:close/>
                </a:path>
              </a:pathLst>
            </a:custGeom>
            <a:solidFill>
              <a:srgbClr val="F2F2F2"/>
            </a:solidFill>
            <a:ln w="25929"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A5F03AFD-E1D0-40AC-BA5A-9E40883018B8}"/>
                </a:ext>
              </a:extLst>
            </p:cNvPr>
            <p:cNvSpPr/>
            <p:nvPr/>
          </p:nvSpPr>
          <p:spPr>
            <a:xfrm>
              <a:off x="2646298" y="5327392"/>
              <a:ext cx="238006" cy="237605"/>
            </a:xfrm>
            <a:custGeom>
              <a:avLst/>
              <a:gdLst>
                <a:gd name="connsiteX0" fmla="*/ 214130 w 238006"/>
                <a:gd name="connsiteY0" fmla="*/ 47209 h 237605"/>
                <a:gd name="connsiteX1" fmla="*/ 47054 w 238006"/>
                <a:gd name="connsiteY1" fmla="*/ 23714 h 237605"/>
                <a:gd name="connsiteX2" fmla="*/ 47054 w 238006"/>
                <a:gd name="connsiteY2" fmla="*/ 23714 h 237605"/>
                <a:gd name="connsiteX3" fmla="*/ 24258 w 238006"/>
                <a:gd name="connsiteY3" fmla="*/ 190551 h 237605"/>
                <a:gd name="connsiteX4" fmla="*/ 191095 w 238006"/>
                <a:gd name="connsiteY4" fmla="*/ 213349 h 237605"/>
                <a:gd name="connsiteX5" fmla="*/ 193246 w 238006"/>
                <a:gd name="connsiteY5" fmla="*/ 211675 h 237605"/>
                <a:gd name="connsiteX6" fmla="*/ 193246 w 238006"/>
                <a:gd name="connsiteY6" fmla="*/ 211675 h 237605"/>
                <a:gd name="connsiteX7" fmla="*/ 214130 w 238006"/>
                <a:gd name="connsiteY7" fmla="*/ 47209 h 237605"/>
                <a:gd name="connsiteX8" fmla="*/ 15727 w 238006"/>
                <a:gd name="connsiteY8" fmla="*/ 112474 h 237605"/>
                <a:gd name="connsiteX9" fmla="*/ 26169 w 238006"/>
                <a:gd name="connsiteY9" fmla="*/ 70705 h 237605"/>
                <a:gd name="connsiteX10" fmla="*/ 54885 w 238006"/>
                <a:gd name="connsiteY10" fmla="*/ 70705 h 237605"/>
                <a:gd name="connsiteX11" fmla="*/ 49664 w 238006"/>
                <a:gd name="connsiteY11" fmla="*/ 112474 h 237605"/>
                <a:gd name="connsiteX12" fmla="*/ 70549 w 238006"/>
                <a:gd name="connsiteY12" fmla="*/ 70705 h 237605"/>
                <a:gd name="connsiteX13" fmla="*/ 109707 w 238006"/>
                <a:gd name="connsiteY13" fmla="*/ 70705 h 237605"/>
                <a:gd name="connsiteX14" fmla="*/ 109707 w 238006"/>
                <a:gd name="connsiteY14" fmla="*/ 112474 h 237605"/>
                <a:gd name="connsiteX15" fmla="*/ 65328 w 238006"/>
                <a:gd name="connsiteY15" fmla="*/ 112474 h 237605"/>
                <a:gd name="connsiteX16" fmla="*/ 70549 w 238006"/>
                <a:gd name="connsiteY16" fmla="*/ 70705 h 237605"/>
                <a:gd name="connsiteX17" fmla="*/ 125371 w 238006"/>
                <a:gd name="connsiteY17" fmla="*/ 70705 h 237605"/>
                <a:gd name="connsiteX18" fmla="*/ 164529 w 238006"/>
                <a:gd name="connsiteY18" fmla="*/ 70705 h 237605"/>
                <a:gd name="connsiteX19" fmla="*/ 169750 w 238006"/>
                <a:gd name="connsiteY19" fmla="*/ 112474 h 237605"/>
                <a:gd name="connsiteX20" fmla="*/ 125371 w 238006"/>
                <a:gd name="connsiteY20" fmla="*/ 112474 h 237605"/>
                <a:gd name="connsiteX21" fmla="*/ 112318 w 238006"/>
                <a:gd name="connsiteY21" fmla="*/ 125527 h 237605"/>
                <a:gd name="connsiteX22" fmla="*/ 112318 w 238006"/>
                <a:gd name="connsiteY22" fmla="*/ 167296 h 237605"/>
                <a:gd name="connsiteX23" fmla="*/ 70549 w 238006"/>
                <a:gd name="connsiteY23" fmla="*/ 167296 h 237605"/>
                <a:gd name="connsiteX24" fmla="*/ 62717 w 238006"/>
                <a:gd name="connsiteY24" fmla="*/ 128137 h 237605"/>
                <a:gd name="connsiteX25" fmla="*/ 125371 w 238006"/>
                <a:gd name="connsiteY25" fmla="*/ 125527 h 237605"/>
                <a:gd name="connsiteX26" fmla="*/ 172361 w 238006"/>
                <a:gd name="connsiteY26" fmla="*/ 125527 h 237605"/>
                <a:gd name="connsiteX27" fmla="*/ 167140 w 238006"/>
                <a:gd name="connsiteY27" fmla="*/ 167296 h 237605"/>
                <a:gd name="connsiteX28" fmla="*/ 125371 w 238006"/>
                <a:gd name="connsiteY28" fmla="*/ 167296 h 237605"/>
                <a:gd name="connsiteX29" fmla="*/ 188024 w 238006"/>
                <a:gd name="connsiteY29" fmla="*/ 125527 h 237605"/>
                <a:gd name="connsiteX30" fmla="*/ 221962 w 238006"/>
                <a:gd name="connsiteY30" fmla="*/ 125527 h 237605"/>
                <a:gd name="connsiteX31" fmla="*/ 211520 w 238006"/>
                <a:gd name="connsiteY31" fmla="*/ 167296 h 237605"/>
                <a:gd name="connsiteX32" fmla="*/ 182803 w 238006"/>
                <a:gd name="connsiteY32" fmla="*/ 167296 h 237605"/>
                <a:gd name="connsiteX33" fmla="*/ 188024 w 238006"/>
                <a:gd name="connsiteY33" fmla="*/ 125527 h 237605"/>
                <a:gd name="connsiteX34" fmla="*/ 188024 w 238006"/>
                <a:gd name="connsiteY34" fmla="*/ 112474 h 237605"/>
                <a:gd name="connsiteX35" fmla="*/ 182803 w 238006"/>
                <a:gd name="connsiteY35" fmla="*/ 70705 h 237605"/>
                <a:gd name="connsiteX36" fmla="*/ 211520 w 238006"/>
                <a:gd name="connsiteY36" fmla="*/ 70705 h 237605"/>
                <a:gd name="connsiteX37" fmla="*/ 221962 w 238006"/>
                <a:gd name="connsiteY37" fmla="*/ 112474 h 237605"/>
                <a:gd name="connsiteX38" fmla="*/ 201077 w 238006"/>
                <a:gd name="connsiteY38" fmla="*/ 55041 h 237605"/>
                <a:gd name="connsiteX39" fmla="*/ 177582 w 238006"/>
                <a:gd name="connsiteY39" fmla="*/ 55041 h 237605"/>
                <a:gd name="connsiteX40" fmla="*/ 161919 w 238006"/>
                <a:gd name="connsiteY40" fmla="*/ 23714 h 237605"/>
                <a:gd name="connsiteX41" fmla="*/ 201077 w 238006"/>
                <a:gd name="connsiteY41" fmla="*/ 55041 h 237605"/>
                <a:gd name="connsiteX42" fmla="*/ 161919 w 238006"/>
                <a:gd name="connsiteY42" fmla="*/ 55041 h 237605"/>
                <a:gd name="connsiteX43" fmla="*/ 125371 w 238006"/>
                <a:gd name="connsiteY43" fmla="*/ 55041 h 237605"/>
                <a:gd name="connsiteX44" fmla="*/ 125371 w 238006"/>
                <a:gd name="connsiteY44" fmla="*/ 18493 h 237605"/>
                <a:gd name="connsiteX45" fmla="*/ 161919 w 238006"/>
                <a:gd name="connsiteY45" fmla="*/ 55041 h 237605"/>
                <a:gd name="connsiteX46" fmla="*/ 112318 w 238006"/>
                <a:gd name="connsiteY46" fmla="*/ 18493 h 237605"/>
                <a:gd name="connsiteX47" fmla="*/ 112318 w 238006"/>
                <a:gd name="connsiteY47" fmla="*/ 57652 h 237605"/>
                <a:gd name="connsiteX48" fmla="*/ 75770 w 238006"/>
                <a:gd name="connsiteY48" fmla="*/ 57652 h 237605"/>
                <a:gd name="connsiteX49" fmla="*/ 112318 w 238006"/>
                <a:gd name="connsiteY49" fmla="*/ 18493 h 237605"/>
                <a:gd name="connsiteX50" fmla="*/ 54885 w 238006"/>
                <a:gd name="connsiteY50" fmla="*/ 36767 h 237605"/>
                <a:gd name="connsiteX51" fmla="*/ 54885 w 238006"/>
                <a:gd name="connsiteY51" fmla="*/ 36767 h 237605"/>
                <a:gd name="connsiteX52" fmla="*/ 75770 w 238006"/>
                <a:gd name="connsiteY52" fmla="*/ 23714 h 237605"/>
                <a:gd name="connsiteX53" fmla="*/ 60106 w 238006"/>
                <a:gd name="connsiteY53" fmla="*/ 57652 h 237605"/>
                <a:gd name="connsiteX54" fmla="*/ 36611 w 238006"/>
                <a:gd name="connsiteY54" fmla="*/ 57652 h 237605"/>
                <a:gd name="connsiteX55" fmla="*/ 54885 w 238006"/>
                <a:gd name="connsiteY55" fmla="*/ 36767 h 237605"/>
                <a:gd name="connsiteX56" fmla="*/ 15727 w 238006"/>
                <a:gd name="connsiteY56" fmla="*/ 128137 h 237605"/>
                <a:gd name="connsiteX57" fmla="*/ 49664 w 238006"/>
                <a:gd name="connsiteY57" fmla="*/ 128137 h 237605"/>
                <a:gd name="connsiteX58" fmla="*/ 54885 w 238006"/>
                <a:gd name="connsiteY58" fmla="*/ 169906 h 237605"/>
                <a:gd name="connsiteX59" fmla="*/ 26169 w 238006"/>
                <a:gd name="connsiteY59" fmla="*/ 169906 h 237605"/>
                <a:gd name="connsiteX60" fmla="*/ 15727 w 238006"/>
                <a:gd name="connsiteY60" fmla="*/ 128137 h 237605"/>
                <a:gd name="connsiteX61" fmla="*/ 36611 w 238006"/>
                <a:gd name="connsiteY61" fmla="*/ 182959 h 237605"/>
                <a:gd name="connsiteX62" fmla="*/ 60106 w 238006"/>
                <a:gd name="connsiteY62" fmla="*/ 182959 h 237605"/>
                <a:gd name="connsiteX63" fmla="*/ 75770 w 238006"/>
                <a:gd name="connsiteY63" fmla="*/ 214286 h 237605"/>
                <a:gd name="connsiteX64" fmla="*/ 36611 w 238006"/>
                <a:gd name="connsiteY64" fmla="*/ 182959 h 237605"/>
                <a:gd name="connsiteX65" fmla="*/ 75770 w 238006"/>
                <a:gd name="connsiteY65" fmla="*/ 182959 h 237605"/>
                <a:gd name="connsiteX66" fmla="*/ 109707 w 238006"/>
                <a:gd name="connsiteY66" fmla="*/ 182959 h 237605"/>
                <a:gd name="connsiteX67" fmla="*/ 109707 w 238006"/>
                <a:gd name="connsiteY67" fmla="*/ 222118 h 237605"/>
                <a:gd name="connsiteX68" fmla="*/ 75770 w 238006"/>
                <a:gd name="connsiteY68" fmla="*/ 182959 h 237605"/>
                <a:gd name="connsiteX69" fmla="*/ 125371 w 238006"/>
                <a:gd name="connsiteY69" fmla="*/ 222118 h 237605"/>
                <a:gd name="connsiteX70" fmla="*/ 125371 w 238006"/>
                <a:gd name="connsiteY70" fmla="*/ 182959 h 237605"/>
                <a:gd name="connsiteX71" fmla="*/ 159308 w 238006"/>
                <a:gd name="connsiteY71" fmla="*/ 182959 h 237605"/>
                <a:gd name="connsiteX72" fmla="*/ 125371 w 238006"/>
                <a:gd name="connsiteY72" fmla="*/ 222118 h 237605"/>
                <a:gd name="connsiteX73" fmla="*/ 182803 w 238006"/>
                <a:gd name="connsiteY73" fmla="*/ 201233 h 237605"/>
                <a:gd name="connsiteX74" fmla="*/ 182803 w 238006"/>
                <a:gd name="connsiteY74" fmla="*/ 201233 h 237605"/>
                <a:gd name="connsiteX75" fmla="*/ 159308 w 238006"/>
                <a:gd name="connsiteY75" fmla="*/ 214286 h 237605"/>
                <a:gd name="connsiteX76" fmla="*/ 174972 w 238006"/>
                <a:gd name="connsiteY76" fmla="*/ 182959 h 237605"/>
                <a:gd name="connsiteX77" fmla="*/ 198467 w 238006"/>
                <a:gd name="connsiteY77" fmla="*/ 182959 h 237605"/>
                <a:gd name="connsiteX78" fmla="*/ 182803 w 238006"/>
                <a:gd name="connsiteY78" fmla="*/ 201233 h 23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38006" h="237605">
                  <a:moveTo>
                    <a:pt x="214130" y="47209"/>
                  </a:moveTo>
                  <a:cubicBezTo>
                    <a:pt x="174246" y="-5017"/>
                    <a:pt x="99794" y="-15487"/>
                    <a:pt x="47054" y="23714"/>
                  </a:cubicBezTo>
                  <a:lnTo>
                    <a:pt x="47054" y="23714"/>
                  </a:lnTo>
                  <a:cubicBezTo>
                    <a:pt x="-5312" y="63491"/>
                    <a:pt x="-15518" y="138185"/>
                    <a:pt x="24258" y="190551"/>
                  </a:cubicBezTo>
                  <a:cubicBezTo>
                    <a:pt x="64034" y="242919"/>
                    <a:pt x="138730" y="253123"/>
                    <a:pt x="191095" y="213349"/>
                  </a:cubicBezTo>
                  <a:cubicBezTo>
                    <a:pt x="191818" y="212798"/>
                    <a:pt x="192536" y="212242"/>
                    <a:pt x="193246" y="211675"/>
                  </a:cubicBezTo>
                  <a:lnTo>
                    <a:pt x="193246" y="211675"/>
                  </a:lnTo>
                  <a:cubicBezTo>
                    <a:pt x="243549" y="171527"/>
                    <a:pt x="252803" y="98656"/>
                    <a:pt x="214130" y="47209"/>
                  </a:cubicBezTo>
                  <a:close/>
                  <a:moveTo>
                    <a:pt x="15727" y="112474"/>
                  </a:moveTo>
                  <a:cubicBezTo>
                    <a:pt x="16722" y="98045"/>
                    <a:pt x="20257" y="83904"/>
                    <a:pt x="26169" y="70705"/>
                  </a:cubicBezTo>
                  <a:lnTo>
                    <a:pt x="54885" y="70705"/>
                  </a:lnTo>
                  <a:cubicBezTo>
                    <a:pt x="51701" y="84410"/>
                    <a:pt x="49952" y="98408"/>
                    <a:pt x="49664" y="112474"/>
                  </a:cubicBezTo>
                  <a:close/>
                  <a:moveTo>
                    <a:pt x="70549" y="70705"/>
                  </a:moveTo>
                  <a:lnTo>
                    <a:pt x="109707" y="70705"/>
                  </a:lnTo>
                  <a:lnTo>
                    <a:pt x="109707" y="112474"/>
                  </a:lnTo>
                  <a:lnTo>
                    <a:pt x="65328" y="112474"/>
                  </a:lnTo>
                  <a:cubicBezTo>
                    <a:pt x="65615" y="98408"/>
                    <a:pt x="67365" y="84410"/>
                    <a:pt x="70549" y="70705"/>
                  </a:cubicBezTo>
                  <a:close/>
                  <a:moveTo>
                    <a:pt x="125371" y="70705"/>
                  </a:moveTo>
                  <a:lnTo>
                    <a:pt x="164529" y="70705"/>
                  </a:lnTo>
                  <a:cubicBezTo>
                    <a:pt x="167714" y="84410"/>
                    <a:pt x="169463" y="98408"/>
                    <a:pt x="169750" y="112474"/>
                  </a:cubicBezTo>
                  <a:lnTo>
                    <a:pt x="125371" y="112474"/>
                  </a:lnTo>
                  <a:close/>
                  <a:moveTo>
                    <a:pt x="112318" y="125527"/>
                  </a:moveTo>
                  <a:lnTo>
                    <a:pt x="112318" y="167296"/>
                  </a:lnTo>
                  <a:lnTo>
                    <a:pt x="70549" y="167296"/>
                  </a:lnTo>
                  <a:lnTo>
                    <a:pt x="62717" y="128137"/>
                  </a:lnTo>
                  <a:close/>
                  <a:moveTo>
                    <a:pt x="125371" y="125527"/>
                  </a:moveTo>
                  <a:lnTo>
                    <a:pt x="172361" y="125527"/>
                  </a:lnTo>
                  <a:cubicBezTo>
                    <a:pt x="171750" y="139569"/>
                    <a:pt x="170006" y="153535"/>
                    <a:pt x="167140" y="167296"/>
                  </a:cubicBezTo>
                  <a:lnTo>
                    <a:pt x="125371" y="167296"/>
                  </a:lnTo>
                  <a:close/>
                  <a:moveTo>
                    <a:pt x="188024" y="125527"/>
                  </a:moveTo>
                  <a:lnTo>
                    <a:pt x="221962" y="125527"/>
                  </a:lnTo>
                  <a:cubicBezTo>
                    <a:pt x="220967" y="139955"/>
                    <a:pt x="217433" y="154097"/>
                    <a:pt x="211520" y="167296"/>
                  </a:cubicBezTo>
                  <a:lnTo>
                    <a:pt x="182803" y="167296"/>
                  </a:lnTo>
                  <a:cubicBezTo>
                    <a:pt x="185988" y="153590"/>
                    <a:pt x="187737" y="139592"/>
                    <a:pt x="188024" y="125527"/>
                  </a:cubicBezTo>
                  <a:close/>
                  <a:moveTo>
                    <a:pt x="188024" y="112474"/>
                  </a:moveTo>
                  <a:cubicBezTo>
                    <a:pt x="187414" y="98431"/>
                    <a:pt x="185670" y="84465"/>
                    <a:pt x="182803" y="70705"/>
                  </a:cubicBezTo>
                  <a:lnTo>
                    <a:pt x="211520" y="70705"/>
                  </a:lnTo>
                  <a:cubicBezTo>
                    <a:pt x="217730" y="83799"/>
                    <a:pt x="221281" y="97995"/>
                    <a:pt x="221962" y="112474"/>
                  </a:cubicBezTo>
                  <a:close/>
                  <a:moveTo>
                    <a:pt x="201077" y="55041"/>
                  </a:moveTo>
                  <a:lnTo>
                    <a:pt x="177582" y="55041"/>
                  </a:lnTo>
                  <a:cubicBezTo>
                    <a:pt x="173956" y="43875"/>
                    <a:pt x="168675" y="33315"/>
                    <a:pt x="161919" y="23714"/>
                  </a:cubicBezTo>
                  <a:cubicBezTo>
                    <a:pt x="177107" y="31165"/>
                    <a:pt x="190473" y="41859"/>
                    <a:pt x="201077" y="55041"/>
                  </a:cubicBezTo>
                  <a:close/>
                  <a:moveTo>
                    <a:pt x="161919" y="55041"/>
                  </a:moveTo>
                  <a:lnTo>
                    <a:pt x="125371" y="55041"/>
                  </a:lnTo>
                  <a:lnTo>
                    <a:pt x="125371" y="18493"/>
                  </a:lnTo>
                  <a:cubicBezTo>
                    <a:pt x="142723" y="24088"/>
                    <a:pt x="156324" y="37689"/>
                    <a:pt x="161919" y="55041"/>
                  </a:cubicBezTo>
                  <a:close/>
                  <a:moveTo>
                    <a:pt x="112318" y="18493"/>
                  </a:moveTo>
                  <a:lnTo>
                    <a:pt x="112318" y="57652"/>
                  </a:lnTo>
                  <a:lnTo>
                    <a:pt x="75770" y="57652"/>
                  </a:lnTo>
                  <a:cubicBezTo>
                    <a:pt x="80395" y="39175"/>
                    <a:pt x="94204" y="24380"/>
                    <a:pt x="112318" y="18493"/>
                  </a:cubicBezTo>
                  <a:close/>
                  <a:moveTo>
                    <a:pt x="54885" y="36767"/>
                  </a:moveTo>
                  <a:lnTo>
                    <a:pt x="54885" y="36767"/>
                  </a:lnTo>
                  <a:cubicBezTo>
                    <a:pt x="61466" y="31835"/>
                    <a:pt x="68452" y="27468"/>
                    <a:pt x="75770" y="23714"/>
                  </a:cubicBezTo>
                  <a:cubicBezTo>
                    <a:pt x="67972" y="33650"/>
                    <a:pt x="62608" y="45272"/>
                    <a:pt x="60106" y="57652"/>
                  </a:cubicBezTo>
                  <a:lnTo>
                    <a:pt x="36611" y="57652"/>
                  </a:lnTo>
                  <a:cubicBezTo>
                    <a:pt x="41258" y="49548"/>
                    <a:pt x="47470" y="42449"/>
                    <a:pt x="54885" y="36767"/>
                  </a:cubicBezTo>
                  <a:close/>
                  <a:moveTo>
                    <a:pt x="15727" y="128137"/>
                  </a:moveTo>
                  <a:lnTo>
                    <a:pt x="49664" y="128137"/>
                  </a:lnTo>
                  <a:cubicBezTo>
                    <a:pt x="50274" y="142179"/>
                    <a:pt x="52020" y="156146"/>
                    <a:pt x="54885" y="169906"/>
                  </a:cubicBezTo>
                  <a:lnTo>
                    <a:pt x="26169" y="169906"/>
                  </a:lnTo>
                  <a:cubicBezTo>
                    <a:pt x="20550" y="156608"/>
                    <a:pt x="17027" y="142516"/>
                    <a:pt x="15727" y="128137"/>
                  </a:cubicBezTo>
                  <a:close/>
                  <a:moveTo>
                    <a:pt x="36611" y="182959"/>
                  </a:moveTo>
                  <a:lnTo>
                    <a:pt x="60106" y="182959"/>
                  </a:lnTo>
                  <a:lnTo>
                    <a:pt x="75770" y="214286"/>
                  </a:lnTo>
                  <a:cubicBezTo>
                    <a:pt x="60044" y="207710"/>
                    <a:pt x="46478" y="196858"/>
                    <a:pt x="36611" y="182959"/>
                  </a:cubicBezTo>
                  <a:close/>
                  <a:moveTo>
                    <a:pt x="75770" y="182959"/>
                  </a:moveTo>
                  <a:lnTo>
                    <a:pt x="109707" y="182959"/>
                  </a:lnTo>
                  <a:lnTo>
                    <a:pt x="109707" y="222118"/>
                  </a:lnTo>
                  <a:cubicBezTo>
                    <a:pt x="93343" y="214482"/>
                    <a:pt x="81001" y="200244"/>
                    <a:pt x="75770" y="182959"/>
                  </a:cubicBezTo>
                  <a:close/>
                  <a:moveTo>
                    <a:pt x="125371" y="222118"/>
                  </a:moveTo>
                  <a:lnTo>
                    <a:pt x="125371" y="182959"/>
                  </a:lnTo>
                  <a:lnTo>
                    <a:pt x="159308" y="182959"/>
                  </a:lnTo>
                  <a:cubicBezTo>
                    <a:pt x="155888" y="201178"/>
                    <a:pt x="142920" y="216145"/>
                    <a:pt x="125371" y="222118"/>
                  </a:cubicBezTo>
                  <a:close/>
                  <a:moveTo>
                    <a:pt x="182803" y="201233"/>
                  </a:moveTo>
                  <a:lnTo>
                    <a:pt x="182803" y="201233"/>
                  </a:lnTo>
                  <a:cubicBezTo>
                    <a:pt x="175911" y="207094"/>
                    <a:pt x="167926" y="211529"/>
                    <a:pt x="159308" y="214286"/>
                  </a:cubicBezTo>
                  <a:cubicBezTo>
                    <a:pt x="166571" y="204995"/>
                    <a:pt x="171896" y="194344"/>
                    <a:pt x="174972" y="182959"/>
                  </a:cubicBezTo>
                  <a:lnTo>
                    <a:pt x="198467" y="182959"/>
                  </a:lnTo>
                  <a:cubicBezTo>
                    <a:pt x="195564" y="190707"/>
                    <a:pt x="190016" y="197179"/>
                    <a:pt x="182803" y="201233"/>
                  </a:cubicBezTo>
                  <a:close/>
                </a:path>
              </a:pathLst>
            </a:custGeom>
            <a:solidFill>
              <a:srgbClr val="0078D4"/>
            </a:solidFill>
            <a:ln w="25929"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A0E05B7-4A1C-424B-9C8A-D7976E1942AB}"/>
                </a:ext>
              </a:extLst>
            </p:cNvPr>
            <p:cNvSpPr/>
            <p:nvPr/>
          </p:nvSpPr>
          <p:spPr>
            <a:xfrm>
              <a:off x="2604592" y="5244073"/>
              <a:ext cx="67874" cy="164466"/>
            </a:xfrm>
            <a:custGeom>
              <a:avLst/>
              <a:gdLst>
                <a:gd name="connsiteX0" fmla="*/ 57433 w 67874"/>
                <a:gd name="connsiteY0" fmla="*/ 164466 h 164466"/>
                <a:gd name="connsiteX1" fmla="*/ 0 w 67874"/>
                <a:gd name="connsiteY1" fmla="*/ 88759 h 164466"/>
                <a:gd name="connsiteX2" fmla="*/ 39159 w 67874"/>
                <a:gd name="connsiteY2" fmla="*/ 13053 h 164466"/>
                <a:gd name="connsiteX3" fmla="*/ 54822 w 67874"/>
                <a:gd name="connsiteY3" fmla="*/ 0 h 164466"/>
                <a:gd name="connsiteX4" fmla="*/ 67875 w 67874"/>
                <a:gd name="connsiteY4" fmla="*/ 15663 h 164466"/>
                <a:gd name="connsiteX5" fmla="*/ 52211 w 67874"/>
                <a:gd name="connsiteY5" fmla="*/ 28716 h 164466"/>
                <a:gd name="connsiteX6" fmla="*/ 20885 w 67874"/>
                <a:gd name="connsiteY6" fmla="*/ 86149 h 164466"/>
                <a:gd name="connsiteX7" fmla="*/ 67875 w 67874"/>
                <a:gd name="connsiteY7" fmla="*/ 146192 h 16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74" h="164466">
                  <a:moveTo>
                    <a:pt x="57433" y="164466"/>
                  </a:moveTo>
                  <a:cubicBezTo>
                    <a:pt x="27319" y="149823"/>
                    <a:pt x="5988" y="121705"/>
                    <a:pt x="0" y="88759"/>
                  </a:cubicBezTo>
                  <a:cubicBezTo>
                    <a:pt x="393" y="58763"/>
                    <a:pt x="14905" y="30707"/>
                    <a:pt x="39159" y="13053"/>
                  </a:cubicBezTo>
                  <a:lnTo>
                    <a:pt x="54822" y="0"/>
                  </a:lnTo>
                  <a:lnTo>
                    <a:pt x="67875" y="15663"/>
                  </a:lnTo>
                  <a:lnTo>
                    <a:pt x="52211" y="28716"/>
                  </a:lnTo>
                  <a:cubicBezTo>
                    <a:pt x="32272" y="40902"/>
                    <a:pt x="20334" y="62787"/>
                    <a:pt x="20885" y="86149"/>
                  </a:cubicBezTo>
                  <a:cubicBezTo>
                    <a:pt x="25237" y="112888"/>
                    <a:pt x="42966" y="135541"/>
                    <a:pt x="67875" y="146192"/>
                  </a:cubicBezTo>
                  <a:close/>
                </a:path>
              </a:pathLst>
            </a:custGeom>
            <a:solidFill>
              <a:srgbClr val="E6E6E6"/>
            </a:solidFill>
            <a:ln w="25929"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53A8C6CB-BB95-4D6E-9EB0-0FCC2A34BA6E}"/>
                </a:ext>
              </a:extLst>
            </p:cNvPr>
            <p:cNvSpPr/>
            <p:nvPr/>
          </p:nvSpPr>
          <p:spPr>
            <a:xfrm>
              <a:off x="2638530" y="5223188"/>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F2F2F2"/>
            </a:solidFill>
            <a:ln w="25929"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04A92D41-8F24-4F57-B538-1E5DB9DEAEC2}"/>
                </a:ext>
              </a:extLst>
            </p:cNvPr>
            <p:cNvSpPr/>
            <p:nvPr/>
          </p:nvSpPr>
          <p:spPr>
            <a:xfrm>
              <a:off x="2849986" y="5246683"/>
              <a:ext cx="68152" cy="161855"/>
            </a:xfrm>
            <a:custGeom>
              <a:avLst/>
              <a:gdLst>
                <a:gd name="connsiteX0" fmla="*/ 10442 w 68152"/>
                <a:gd name="connsiteY0" fmla="*/ 161855 h 161855"/>
                <a:gd name="connsiteX1" fmla="*/ 0 w 68152"/>
                <a:gd name="connsiteY1" fmla="*/ 143581 h 161855"/>
                <a:gd name="connsiteX2" fmla="*/ 46990 w 68152"/>
                <a:gd name="connsiteY2" fmla="*/ 83538 h 161855"/>
                <a:gd name="connsiteX3" fmla="*/ 15663 w 68152"/>
                <a:gd name="connsiteY3" fmla="*/ 26106 h 161855"/>
                <a:gd name="connsiteX4" fmla="*/ 0 w 68152"/>
                <a:gd name="connsiteY4" fmla="*/ 15663 h 161855"/>
                <a:gd name="connsiteX5" fmla="*/ 13053 w 68152"/>
                <a:gd name="connsiteY5" fmla="*/ 0 h 161855"/>
                <a:gd name="connsiteX6" fmla="*/ 28716 w 68152"/>
                <a:gd name="connsiteY6" fmla="*/ 10442 h 161855"/>
                <a:gd name="connsiteX7" fmla="*/ 67875 w 68152"/>
                <a:gd name="connsiteY7" fmla="*/ 86149 h 161855"/>
                <a:gd name="connsiteX8" fmla="*/ 10442 w 68152"/>
                <a:gd name="connsiteY8" fmla="*/ 161855 h 16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52" h="161855">
                  <a:moveTo>
                    <a:pt x="10442" y="161855"/>
                  </a:moveTo>
                  <a:lnTo>
                    <a:pt x="0" y="143581"/>
                  </a:lnTo>
                  <a:cubicBezTo>
                    <a:pt x="24257" y="132098"/>
                    <a:pt x="41673" y="109844"/>
                    <a:pt x="46990" y="83538"/>
                  </a:cubicBezTo>
                  <a:cubicBezTo>
                    <a:pt x="46392" y="60470"/>
                    <a:pt x="34736" y="39097"/>
                    <a:pt x="15663" y="26106"/>
                  </a:cubicBezTo>
                  <a:lnTo>
                    <a:pt x="0" y="15663"/>
                  </a:lnTo>
                  <a:lnTo>
                    <a:pt x="13053" y="0"/>
                  </a:lnTo>
                  <a:lnTo>
                    <a:pt x="28716" y="10442"/>
                  </a:lnTo>
                  <a:cubicBezTo>
                    <a:pt x="55214" y="26074"/>
                    <a:pt x="70428" y="55490"/>
                    <a:pt x="67875" y="86149"/>
                  </a:cubicBezTo>
                  <a:cubicBezTo>
                    <a:pt x="61886" y="119094"/>
                    <a:pt x="40555" y="147213"/>
                    <a:pt x="10442" y="161855"/>
                  </a:cubicBezTo>
                  <a:close/>
                </a:path>
              </a:pathLst>
            </a:custGeom>
            <a:solidFill>
              <a:srgbClr val="E6E6E6"/>
            </a:solidFill>
            <a:ln w="25929"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7398E65D-96AC-4F6B-914C-CB7C13135159}"/>
                </a:ext>
              </a:extLst>
            </p:cNvPr>
            <p:cNvSpPr/>
            <p:nvPr/>
          </p:nvSpPr>
          <p:spPr>
            <a:xfrm>
              <a:off x="2829101" y="5223188"/>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F2F2F2"/>
            </a:solidFill>
            <a:ln w="25929"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FA6A5B3A-8D4C-4CAE-B795-015C64BF6B53}"/>
                </a:ext>
              </a:extLst>
            </p:cNvPr>
            <p:cNvSpPr/>
            <p:nvPr/>
          </p:nvSpPr>
          <p:spPr>
            <a:xfrm>
              <a:off x="2638530" y="5371991"/>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CE74B6"/>
            </a:solidFill>
            <a:ln w="25929"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4C6C665F-C8A4-4CE5-9C08-2A8DE445B68C}"/>
                </a:ext>
              </a:extLst>
            </p:cNvPr>
            <p:cNvSpPr/>
            <p:nvPr/>
          </p:nvSpPr>
          <p:spPr>
            <a:xfrm>
              <a:off x="2829101" y="5371991"/>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CE74B6"/>
            </a:solidFill>
            <a:ln w="25929" cap="flat">
              <a:noFill/>
              <a:prstDash val="solid"/>
              <a:miter/>
            </a:ln>
          </p:spPr>
          <p:txBody>
            <a:bodyPr rtlCol="0" anchor="ctr"/>
            <a:lstStyle/>
            <a:p>
              <a:endParaRPr lang="en-US"/>
            </a:p>
          </p:txBody>
        </p:sp>
      </p:grpSp>
      <p:sp>
        <p:nvSpPr>
          <p:cNvPr id="106" name="TextBox 119">
            <a:extLst>
              <a:ext uri="{FF2B5EF4-FFF2-40B4-BE49-F238E27FC236}">
                <a16:creationId xmlns:a16="http://schemas.microsoft.com/office/drawing/2014/main" id="{8ACD0ADB-609B-4F2B-AD5D-0F170D7B9D16}"/>
              </a:ext>
            </a:extLst>
          </p:cNvPr>
          <p:cNvSpPr txBox="1">
            <a:spLocks noChangeArrowheads="1"/>
          </p:cNvSpPr>
          <p:nvPr/>
        </p:nvSpPr>
        <p:spPr bwMode="ltGray">
          <a:xfrm>
            <a:off x="3797264" y="3870325"/>
            <a:ext cx="1290986" cy="75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ts val="800"/>
              </a:spcAft>
            </a:pPr>
            <a:r>
              <a:rPr lang="en-US" sz="1600" b="1">
                <a:solidFill>
                  <a:schemeClr val="bg1"/>
                </a:solidFill>
                <a:latin typeface="Calibri" pitchFamily="34" charset="0"/>
                <a:cs typeface="+mn-cs"/>
              </a:rPr>
              <a:t>SAP Integration/Automation </a:t>
            </a:r>
          </a:p>
        </p:txBody>
      </p:sp>
      <p:sp>
        <p:nvSpPr>
          <p:cNvPr id="109" name="Oval 12">
            <a:extLst>
              <a:ext uri="{FF2B5EF4-FFF2-40B4-BE49-F238E27FC236}">
                <a16:creationId xmlns:a16="http://schemas.microsoft.com/office/drawing/2014/main" id="{A13DF713-4CF9-4297-885E-BEEC7D418C88}"/>
              </a:ext>
            </a:extLst>
          </p:cNvPr>
          <p:cNvSpPr>
            <a:spLocks noChangeArrowheads="1"/>
          </p:cNvSpPr>
          <p:nvPr/>
        </p:nvSpPr>
        <p:spPr bwMode="gray">
          <a:xfrm>
            <a:off x="1752343" y="2863252"/>
            <a:ext cx="2022988" cy="2017321"/>
          </a:xfrm>
          <a:prstGeom prst="ellipse">
            <a:avLst/>
          </a:prstGeom>
          <a:solidFill>
            <a:schemeClr val="tx1"/>
          </a:solidFill>
          <a:ln w="76200">
            <a:solidFill>
              <a:srgbClr val="FFC000"/>
            </a:solidFill>
            <a:round/>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ＭＳ Ｐゴシック" charset="0"/>
              <a:cs typeface="Arial" charset="0"/>
            </a:endParaRPr>
          </a:p>
        </p:txBody>
      </p:sp>
      <p:pic>
        <p:nvPicPr>
          <p:cNvPr id="147" name="Picture 146">
            <a:extLst>
              <a:ext uri="{FF2B5EF4-FFF2-40B4-BE49-F238E27FC236}">
                <a16:creationId xmlns:a16="http://schemas.microsoft.com/office/drawing/2014/main" id="{519EEC78-01DC-4573-A737-A5AEEB8652D5}"/>
              </a:ext>
            </a:extLst>
          </p:cNvPr>
          <p:cNvPicPr>
            <a:picLocks noChangeAspect="1"/>
          </p:cNvPicPr>
          <p:nvPr/>
        </p:nvPicPr>
        <p:blipFill>
          <a:blip r:embed="rId2"/>
          <a:stretch>
            <a:fillRect/>
          </a:stretch>
        </p:blipFill>
        <p:spPr>
          <a:xfrm>
            <a:off x="1998782" y="3096697"/>
            <a:ext cx="1550431" cy="1550431"/>
          </a:xfrm>
          <a:prstGeom prst="rect">
            <a:avLst/>
          </a:prstGeom>
        </p:spPr>
      </p:pic>
      <p:grpSp>
        <p:nvGrpSpPr>
          <p:cNvPr id="164" name="Group 163">
            <a:extLst>
              <a:ext uri="{FF2B5EF4-FFF2-40B4-BE49-F238E27FC236}">
                <a16:creationId xmlns:a16="http://schemas.microsoft.com/office/drawing/2014/main" id="{B6607AA9-67B8-42B3-800F-A55DDFB9C1DD}"/>
              </a:ext>
            </a:extLst>
          </p:cNvPr>
          <p:cNvGrpSpPr/>
          <p:nvPr/>
        </p:nvGrpSpPr>
        <p:grpSpPr>
          <a:xfrm>
            <a:off x="4172337" y="3403407"/>
            <a:ext cx="707813" cy="354722"/>
            <a:chOff x="4183983" y="3472444"/>
            <a:chExt cx="707813" cy="354722"/>
          </a:xfrm>
        </p:grpSpPr>
        <p:sp>
          <p:nvSpPr>
            <p:cNvPr id="160" name="Rectangle 159">
              <a:extLst>
                <a:ext uri="{FF2B5EF4-FFF2-40B4-BE49-F238E27FC236}">
                  <a16:creationId xmlns:a16="http://schemas.microsoft.com/office/drawing/2014/main" id="{4A88F002-1618-488F-A049-F50A4DD878A9}"/>
                </a:ext>
              </a:extLst>
            </p:cNvPr>
            <p:cNvSpPr/>
            <p:nvPr/>
          </p:nvSpPr>
          <p:spPr>
            <a:xfrm>
              <a:off x="4195762" y="3520258"/>
              <a:ext cx="507779" cy="145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02B45AC8-B51B-4BF6-9FDA-AA936BBFD761}"/>
                </a:ext>
              </a:extLst>
            </p:cNvPr>
            <p:cNvSpPr/>
            <p:nvPr/>
          </p:nvSpPr>
          <p:spPr>
            <a:xfrm>
              <a:off x="4192211" y="3649805"/>
              <a:ext cx="383878" cy="132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ight Triangle 161">
              <a:extLst>
                <a:ext uri="{FF2B5EF4-FFF2-40B4-BE49-F238E27FC236}">
                  <a16:creationId xmlns:a16="http://schemas.microsoft.com/office/drawing/2014/main" id="{C7D99558-D7F8-45A5-85FE-CA77E8AF7F18}"/>
                </a:ext>
              </a:extLst>
            </p:cNvPr>
            <p:cNvSpPr/>
            <p:nvPr/>
          </p:nvSpPr>
          <p:spPr>
            <a:xfrm rot="5400000">
              <a:off x="4578189" y="3661214"/>
              <a:ext cx="107450" cy="11165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Graphic 157">
              <a:extLst>
                <a:ext uri="{FF2B5EF4-FFF2-40B4-BE49-F238E27FC236}">
                  <a16:creationId xmlns:a16="http://schemas.microsoft.com/office/drawing/2014/main" id="{B516586D-31F4-4B3B-907F-20CF133A5D66}"/>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5881" t="27837" r="6133" b="28068"/>
            <a:stretch/>
          </p:blipFill>
          <p:spPr>
            <a:xfrm>
              <a:off x="4183983" y="3472444"/>
              <a:ext cx="707813" cy="354722"/>
            </a:xfrm>
            <a:prstGeom prst="rect">
              <a:avLst/>
            </a:prstGeom>
          </p:spPr>
        </p:pic>
      </p:grpSp>
      <p:grpSp>
        <p:nvGrpSpPr>
          <p:cNvPr id="172" name="Group 171">
            <a:extLst>
              <a:ext uri="{FF2B5EF4-FFF2-40B4-BE49-F238E27FC236}">
                <a16:creationId xmlns:a16="http://schemas.microsoft.com/office/drawing/2014/main" id="{65D02D21-9EFD-4C5C-BEE9-887057D064D0}"/>
              </a:ext>
            </a:extLst>
          </p:cNvPr>
          <p:cNvGrpSpPr/>
          <p:nvPr/>
        </p:nvGrpSpPr>
        <p:grpSpPr>
          <a:xfrm>
            <a:off x="785281" y="3275516"/>
            <a:ext cx="605926" cy="610504"/>
            <a:chOff x="666334" y="3051254"/>
            <a:chExt cx="789028" cy="794990"/>
          </a:xfrm>
        </p:grpSpPr>
        <p:pic>
          <p:nvPicPr>
            <p:cNvPr id="167" name="Graphic 166">
              <a:extLst>
                <a:ext uri="{FF2B5EF4-FFF2-40B4-BE49-F238E27FC236}">
                  <a16:creationId xmlns:a16="http://schemas.microsoft.com/office/drawing/2014/main" id="{5DAC70C8-F6A9-4FB1-8B4D-108924E2B8F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5266" t="3472" r="12754" b="24004"/>
            <a:stretch/>
          </p:blipFill>
          <p:spPr>
            <a:xfrm>
              <a:off x="666334" y="3051254"/>
              <a:ext cx="789028" cy="794990"/>
            </a:xfrm>
            <a:prstGeom prst="rect">
              <a:avLst/>
            </a:prstGeom>
          </p:spPr>
        </p:pic>
        <p:sp>
          <p:nvSpPr>
            <p:cNvPr id="168" name="TextBox 167">
              <a:extLst>
                <a:ext uri="{FF2B5EF4-FFF2-40B4-BE49-F238E27FC236}">
                  <a16:creationId xmlns:a16="http://schemas.microsoft.com/office/drawing/2014/main" id="{2E990B30-E7B0-4FE5-823D-232D933B6A4B}"/>
                </a:ext>
              </a:extLst>
            </p:cNvPr>
            <p:cNvSpPr txBox="1"/>
            <p:nvPr/>
          </p:nvSpPr>
          <p:spPr>
            <a:xfrm>
              <a:off x="667690" y="3151345"/>
              <a:ext cx="786317" cy="357912"/>
            </a:xfrm>
            <a:prstGeom prst="rect">
              <a:avLst/>
            </a:prstGeom>
            <a:noFill/>
          </p:spPr>
          <p:txBody>
            <a:bodyPr wrap="square" rtlCol="0">
              <a:spAutoFit/>
            </a:bodyPr>
            <a:lstStyle/>
            <a:p>
              <a:pPr algn="ctr"/>
              <a:r>
                <a:rPr lang="en-US" sz="700" b="1">
                  <a:solidFill>
                    <a:schemeClr val="bg1"/>
                  </a:solidFill>
                </a:rPr>
                <a:t>Zero </a:t>
              </a:r>
            </a:p>
            <a:p>
              <a:pPr algn="ctr"/>
              <a:r>
                <a:rPr lang="en-US" sz="800" b="1">
                  <a:solidFill>
                    <a:schemeClr val="bg1"/>
                  </a:solidFill>
                </a:rPr>
                <a:t>TRUST</a:t>
              </a:r>
              <a:endParaRPr lang="en-US" sz="700" b="1">
                <a:solidFill>
                  <a:schemeClr val="bg1"/>
                </a:solidFill>
              </a:endParaRPr>
            </a:p>
          </p:txBody>
        </p:sp>
        <p:pic>
          <p:nvPicPr>
            <p:cNvPr id="171" name="Graphic 170">
              <a:extLst>
                <a:ext uri="{FF2B5EF4-FFF2-40B4-BE49-F238E27FC236}">
                  <a16:creationId xmlns:a16="http://schemas.microsoft.com/office/drawing/2014/main" id="{6A3CCA4E-4B4C-4132-B0A1-2B68C70AEE80}"/>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9000" t="9722" r="28958" b="29792"/>
            <a:stretch/>
          </p:blipFill>
          <p:spPr>
            <a:xfrm>
              <a:off x="985376" y="3519554"/>
              <a:ext cx="138545" cy="199327"/>
            </a:xfrm>
            <a:prstGeom prst="rect">
              <a:avLst/>
            </a:prstGeom>
          </p:spPr>
        </p:pic>
      </p:grpSp>
    </p:spTree>
    <p:extLst>
      <p:ext uri="{BB962C8B-B14F-4D97-AF65-F5344CB8AC3E}">
        <p14:creationId xmlns:p14="http://schemas.microsoft.com/office/powerpoint/2010/main" val="398147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94BAB4-0061-4F89-87B5-14E6AA934370}"/>
              </a:ext>
            </a:extLst>
          </p:cNvPr>
          <p:cNvSpPr>
            <a:spLocks noGrp="1"/>
          </p:cNvSpPr>
          <p:nvPr>
            <p:ph type="title"/>
          </p:nvPr>
        </p:nvSpPr>
        <p:spPr/>
        <p:txBody>
          <a:bodyPr/>
          <a:lstStyle/>
          <a:p>
            <a:r>
              <a:rPr lang="en-US"/>
              <a:t>The Fortinet Advantage – SAP Integration</a:t>
            </a:r>
          </a:p>
        </p:txBody>
      </p:sp>
      <p:sp>
        <p:nvSpPr>
          <p:cNvPr id="28" name="TextBox 27">
            <a:extLst>
              <a:ext uri="{FF2B5EF4-FFF2-40B4-BE49-F238E27FC236}">
                <a16:creationId xmlns:a16="http://schemas.microsoft.com/office/drawing/2014/main" id="{8FE61F50-F59A-4658-81B0-31880F4E5020}"/>
              </a:ext>
            </a:extLst>
          </p:cNvPr>
          <p:cNvSpPr txBox="1">
            <a:spLocks noChangeArrowheads="1"/>
          </p:cNvSpPr>
          <p:nvPr/>
        </p:nvSpPr>
        <p:spPr bwMode="ltGray">
          <a:xfrm>
            <a:off x="5677457" y="3863115"/>
            <a:ext cx="1431925" cy="75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lnSpc>
                <a:spcPct val="90000"/>
              </a:lnSpc>
              <a:spcBef>
                <a:spcPct val="0"/>
              </a:spcBef>
              <a:spcAft>
                <a:spcPts val="800"/>
              </a:spcAft>
            </a:pPr>
            <a:r>
              <a:rPr lang="en-US" sz="1600" b="1">
                <a:solidFill>
                  <a:schemeClr val="tx1">
                    <a:lumMod val="85000"/>
                    <a:lumOff val="15000"/>
                  </a:schemeClr>
                </a:solidFill>
                <a:latin typeface="Calibri" charset="0"/>
              </a:rPr>
              <a:t>Automated and Monitored</a:t>
            </a:r>
          </a:p>
        </p:txBody>
      </p:sp>
      <p:sp>
        <p:nvSpPr>
          <p:cNvPr id="30" name="TextBox 29">
            <a:extLst>
              <a:ext uri="{FF2B5EF4-FFF2-40B4-BE49-F238E27FC236}">
                <a16:creationId xmlns:a16="http://schemas.microsoft.com/office/drawing/2014/main" id="{39AF96E3-5860-4416-88F5-784049A18D7C}"/>
              </a:ext>
            </a:extLst>
          </p:cNvPr>
          <p:cNvSpPr txBox="1">
            <a:spLocks noChangeArrowheads="1"/>
          </p:cNvSpPr>
          <p:nvPr/>
        </p:nvSpPr>
        <p:spPr bwMode="ltGray">
          <a:xfrm>
            <a:off x="5799695" y="2184603"/>
            <a:ext cx="1187450" cy="75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lnSpc>
                <a:spcPct val="90000"/>
              </a:lnSpc>
              <a:spcBef>
                <a:spcPct val="0"/>
              </a:spcBef>
              <a:spcAft>
                <a:spcPts val="800"/>
              </a:spcAft>
            </a:pPr>
            <a:r>
              <a:rPr lang="en-US" sz="1600" b="1">
                <a:solidFill>
                  <a:schemeClr val="tx1">
                    <a:lumMod val="85000"/>
                    <a:lumOff val="15000"/>
                  </a:schemeClr>
                </a:solidFill>
                <a:latin typeface="Calibri" charset="0"/>
              </a:rPr>
              <a:t>Secure Network Design</a:t>
            </a:r>
          </a:p>
        </p:txBody>
      </p:sp>
      <p:cxnSp>
        <p:nvCxnSpPr>
          <p:cNvPr id="33" name="Straight Connector 32">
            <a:extLst>
              <a:ext uri="{FF2B5EF4-FFF2-40B4-BE49-F238E27FC236}">
                <a16:creationId xmlns:a16="http://schemas.microsoft.com/office/drawing/2014/main" id="{274A4D9A-D4AC-4042-90C9-9C3D74A63ABF}"/>
              </a:ext>
            </a:extLst>
          </p:cNvPr>
          <p:cNvCxnSpPr/>
          <p:nvPr/>
        </p:nvCxnSpPr>
        <p:spPr bwMode="auto">
          <a:xfrm>
            <a:off x="5896532" y="3651743"/>
            <a:ext cx="4038600" cy="0"/>
          </a:xfrm>
          <a:prstGeom prst="line">
            <a:avLst/>
          </a:prstGeom>
          <a:solidFill>
            <a:srgbClr val="5482AB"/>
          </a:solidFill>
          <a:ln w="19050" cap="flat" cmpd="sng" algn="ctr">
            <a:gradFill flip="none" rotWithShape="1">
              <a:gsLst>
                <a:gs pos="0">
                  <a:sysClr val="windowText" lastClr="000000">
                    <a:alpha val="45000"/>
                  </a:sysClr>
                </a:gs>
                <a:gs pos="100000">
                  <a:sysClr val="windowText" lastClr="000000">
                    <a:alpha val="23000"/>
                  </a:sysClr>
                </a:gs>
                <a:gs pos="75000">
                  <a:schemeClr val="accent6"/>
                </a:gs>
                <a:gs pos="27000">
                  <a:schemeClr val="accent6"/>
                </a:gs>
              </a:gsLst>
              <a:lin ang="0" scaled="1"/>
              <a:tileRect/>
            </a:gradFill>
            <a:prstDash val="solid"/>
            <a:round/>
            <a:headEnd type="none" w="med" len="med"/>
            <a:tailEnd type="none" w="med" len="med"/>
          </a:ln>
          <a:effectLst/>
        </p:spPr>
      </p:cxnSp>
      <p:sp>
        <p:nvSpPr>
          <p:cNvPr id="35" name="AutoShape 18">
            <a:extLst>
              <a:ext uri="{FF2B5EF4-FFF2-40B4-BE49-F238E27FC236}">
                <a16:creationId xmlns:a16="http://schemas.microsoft.com/office/drawing/2014/main" id="{5E4A72CD-D92E-4E43-A9CE-822BEB471600}"/>
              </a:ext>
            </a:extLst>
          </p:cNvPr>
          <p:cNvSpPr>
            <a:spLocks noChangeArrowheads="1"/>
          </p:cNvSpPr>
          <p:nvPr/>
        </p:nvSpPr>
        <p:spPr bwMode="gray">
          <a:xfrm>
            <a:off x="387350" y="1486628"/>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bg2">
              <a:lumMod val="25000"/>
              <a:alpha val="53000"/>
            </a:schemeClr>
          </a:solidFill>
          <a:ln w="28575" cmpd="sng">
            <a:solidFill>
              <a:srgbClr val="000000">
                <a:lumMod val="65000"/>
                <a:lumOff val="35000"/>
              </a:srgbClr>
            </a:solidFill>
            <a:miter lim="800000"/>
            <a:headEnd/>
            <a:tailEnd/>
          </a:ln>
        </p:spPr>
        <p:txBody>
          <a:bodyPr wrap="none" anchor="ctr"/>
          <a:lstStyle/>
          <a:p>
            <a:pPr algn="ctr" fontAlgn="base">
              <a:spcBef>
                <a:spcPct val="0"/>
              </a:spcBef>
              <a:spcAft>
                <a:spcPct val="0"/>
              </a:spcAft>
            </a:pPr>
            <a:endParaRPr lang="en-US" sz="2400" kern="0">
              <a:solidFill>
                <a:prstClr val="black"/>
              </a:solidFill>
              <a:ea typeface="ＭＳ Ｐゴシック" charset="0"/>
            </a:endParaRPr>
          </a:p>
        </p:txBody>
      </p:sp>
      <p:sp>
        <p:nvSpPr>
          <p:cNvPr id="36" name="AutoShape 19">
            <a:extLst>
              <a:ext uri="{FF2B5EF4-FFF2-40B4-BE49-F238E27FC236}">
                <a16:creationId xmlns:a16="http://schemas.microsoft.com/office/drawing/2014/main" id="{AEF9D1B1-387C-498B-AEF1-469A723329BB}"/>
              </a:ext>
            </a:extLst>
          </p:cNvPr>
          <p:cNvSpPr>
            <a:spLocks noChangeArrowheads="1"/>
          </p:cNvSpPr>
          <p:nvPr/>
        </p:nvSpPr>
        <p:spPr bwMode="gray">
          <a:xfrm rot="5400000">
            <a:off x="387350" y="1495425"/>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tx1"/>
          </a:solidFill>
          <a:ln w="76200">
            <a:solidFill>
              <a:srgbClr val="FFC000"/>
            </a:solidFill>
            <a:round/>
            <a:headEnd/>
            <a:tailEnd/>
          </a:ln>
        </p:spPr>
        <p:txBody>
          <a:bodyPr anchor="ctr"/>
          <a:lstStyle/>
          <a:p>
            <a:pPr fontAlgn="base">
              <a:spcBef>
                <a:spcPct val="0"/>
              </a:spcBef>
              <a:spcAft>
                <a:spcPct val="0"/>
              </a:spcAft>
            </a:pPr>
            <a:endParaRPr lang="en-US" kern="0">
              <a:solidFill>
                <a:prstClr val="white"/>
              </a:solidFill>
              <a:ea typeface="ＭＳ Ｐゴシック" charset="0"/>
              <a:cs typeface="Arial" charset="0"/>
            </a:endParaRPr>
          </a:p>
        </p:txBody>
      </p:sp>
      <p:sp>
        <p:nvSpPr>
          <p:cNvPr id="37" name="AutoShape 20">
            <a:extLst>
              <a:ext uri="{FF2B5EF4-FFF2-40B4-BE49-F238E27FC236}">
                <a16:creationId xmlns:a16="http://schemas.microsoft.com/office/drawing/2014/main" id="{D5206F35-A1D2-4A51-9CDE-A3A9BE8400CD}"/>
              </a:ext>
            </a:extLst>
          </p:cNvPr>
          <p:cNvSpPr>
            <a:spLocks noChangeArrowheads="1"/>
          </p:cNvSpPr>
          <p:nvPr/>
        </p:nvSpPr>
        <p:spPr bwMode="gray">
          <a:xfrm rot="16200000">
            <a:off x="387350" y="1495424"/>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bg2">
              <a:lumMod val="25000"/>
              <a:alpha val="53000"/>
            </a:schemeClr>
          </a:solidFill>
          <a:ln w="28575" cmpd="sng">
            <a:solidFill>
              <a:srgbClr val="000000">
                <a:lumMod val="65000"/>
                <a:lumOff val="35000"/>
              </a:srgbClr>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ＭＳ Ｐゴシック" charset="0"/>
            </a:endParaRPr>
          </a:p>
        </p:txBody>
      </p:sp>
      <p:sp>
        <p:nvSpPr>
          <p:cNvPr id="38" name="AutoShape 21">
            <a:extLst>
              <a:ext uri="{FF2B5EF4-FFF2-40B4-BE49-F238E27FC236}">
                <a16:creationId xmlns:a16="http://schemas.microsoft.com/office/drawing/2014/main" id="{F975993F-C2FC-4234-AE8F-2E0A598FDD78}"/>
              </a:ext>
            </a:extLst>
          </p:cNvPr>
          <p:cNvSpPr>
            <a:spLocks noChangeArrowheads="1"/>
          </p:cNvSpPr>
          <p:nvPr/>
        </p:nvSpPr>
        <p:spPr bwMode="gray">
          <a:xfrm rot="10800000">
            <a:off x="387350" y="1495425"/>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bg2">
              <a:lumMod val="25000"/>
              <a:alpha val="53000"/>
            </a:schemeClr>
          </a:solidFill>
          <a:ln w="28575" cmpd="sng">
            <a:solidFill>
              <a:srgbClr val="000000">
                <a:lumMod val="65000"/>
                <a:lumOff val="35000"/>
              </a:srgbClr>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ＭＳ Ｐゴシック" charset="0"/>
            </a:endParaRPr>
          </a:p>
        </p:txBody>
      </p:sp>
      <p:sp>
        <p:nvSpPr>
          <p:cNvPr id="41" name="Oval 12">
            <a:extLst>
              <a:ext uri="{FF2B5EF4-FFF2-40B4-BE49-F238E27FC236}">
                <a16:creationId xmlns:a16="http://schemas.microsoft.com/office/drawing/2014/main" id="{2CB16474-D64A-48B1-BF9B-828C3A9CB27A}"/>
              </a:ext>
            </a:extLst>
          </p:cNvPr>
          <p:cNvSpPr>
            <a:spLocks noChangeArrowheads="1"/>
          </p:cNvSpPr>
          <p:nvPr/>
        </p:nvSpPr>
        <p:spPr bwMode="gray">
          <a:xfrm>
            <a:off x="1912938" y="3024188"/>
            <a:ext cx="1700213" cy="1695450"/>
          </a:xfrm>
          <a:prstGeom prst="ellipse">
            <a:avLst/>
          </a:prstGeom>
          <a:solidFill>
            <a:schemeClr val="accent6"/>
          </a:solidFill>
          <a:ln w="19050">
            <a:noFill/>
            <a:round/>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ＭＳ Ｐゴシック" charset="0"/>
              <a:cs typeface="Arial" charset="0"/>
            </a:endParaRPr>
          </a:p>
        </p:txBody>
      </p:sp>
      <p:sp>
        <p:nvSpPr>
          <p:cNvPr id="43" name="TextBox 112">
            <a:extLst>
              <a:ext uri="{FF2B5EF4-FFF2-40B4-BE49-F238E27FC236}">
                <a16:creationId xmlns:a16="http://schemas.microsoft.com/office/drawing/2014/main" id="{3103C322-CA59-499D-BEBC-FBE34BC1F529}"/>
              </a:ext>
            </a:extLst>
          </p:cNvPr>
          <p:cNvSpPr txBox="1">
            <a:spLocks noChangeArrowheads="1"/>
          </p:cNvSpPr>
          <p:nvPr/>
        </p:nvSpPr>
        <p:spPr bwMode="ltGray">
          <a:xfrm>
            <a:off x="1813718" y="2294144"/>
            <a:ext cx="1900238" cy="31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ts val="800"/>
              </a:spcAft>
            </a:pPr>
            <a:r>
              <a:rPr lang="en-US" sz="1600" b="1">
                <a:solidFill>
                  <a:prstClr val="white"/>
                </a:solidFill>
                <a:latin typeface="Calibri" charset="0"/>
              </a:rPr>
              <a:t>Micro-segmentation</a:t>
            </a:r>
          </a:p>
        </p:txBody>
      </p:sp>
      <p:sp>
        <p:nvSpPr>
          <p:cNvPr id="47" name="TextBox 46">
            <a:extLst>
              <a:ext uri="{FF2B5EF4-FFF2-40B4-BE49-F238E27FC236}">
                <a16:creationId xmlns:a16="http://schemas.microsoft.com/office/drawing/2014/main" id="{ADA78603-2416-4D18-84FB-A8C9719475FA}"/>
              </a:ext>
            </a:extLst>
          </p:cNvPr>
          <p:cNvSpPr txBox="1"/>
          <p:nvPr/>
        </p:nvSpPr>
        <p:spPr bwMode="ltGray">
          <a:xfrm>
            <a:off x="1887537" y="5589634"/>
            <a:ext cx="1752600" cy="535511"/>
          </a:xfrm>
          <a:prstGeom prst="rect">
            <a:avLst/>
          </a:prstGeom>
          <a:noFill/>
          <a:ln w="9525">
            <a:noFill/>
            <a:miter lim="800000"/>
            <a:headEnd/>
            <a:tailEnd/>
          </a:ln>
        </p:spPr>
        <p:txBody>
          <a:bodyPr lIns="91419" tIns="45710" rIns="91419" bIns="45710">
            <a:spAutoFit/>
          </a:bodyPr>
          <a:lstStyle/>
          <a:p>
            <a:pPr algn="ctr" fontAlgn="base">
              <a:lnSpc>
                <a:spcPct val="90000"/>
              </a:lnSpc>
              <a:spcAft>
                <a:spcPts val="800"/>
              </a:spcAft>
              <a:defRPr/>
            </a:pPr>
            <a:r>
              <a:rPr lang="en-US" sz="1600" b="1">
                <a:solidFill>
                  <a:schemeClr val="bg1"/>
                </a:solidFill>
                <a:latin typeface="Calibri" pitchFamily="34" charset="0"/>
                <a:ea typeface="ＭＳ Ｐゴシック" charset="0"/>
              </a:rPr>
              <a:t>Azure Virtual WAN Integration</a:t>
            </a:r>
          </a:p>
        </p:txBody>
      </p:sp>
      <p:sp>
        <p:nvSpPr>
          <p:cNvPr id="49" name="TextBox 48">
            <a:extLst>
              <a:ext uri="{FF2B5EF4-FFF2-40B4-BE49-F238E27FC236}">
                <a16:creationId xmlns:a16="http://schemas.microsoft.com/office/drawing/2014/main" id="{CBF185CF-7B25-4E36-9D7A-4D59C779A6B7}"/>
              </a:ext>
            </a:extLst>
          </p:cNvPr>
          <p:cNvSpPr txBox="1"/>
          <p:nvPr/>
        </p:nvSpPr>
        <p:spPr bwMode="ltGray">
          <a:xfrm>
            <a:off x="146050" y="3870325"/>
            <a:ext cx="1752600" cy="535511"/>
          </a:xfrm>
          <a:prstGeom prst="rect">
            <a:avLst/>
          </a:prstGeom>
          <a:noFill/>
          <a:ln w="9525">
            <a:noFill/>
            <a:miter lim="800000"/>
            <a:headEnd/>
            <a:tailEnd/>
          </a:ln>
        </p:spPr>
        <p:txBody>
          <a:bodyPr lIns="91419" tIns="45710" rIns="91419" bIns="45710">
            <a:spAutoFit/>
          </a:bodyPr>
          <a:lstStyle/>
          <a:p>
            <a:pPr algn="ctr" fontAlgn="base">
              <a:lnSpc>
                <a:spcPct val="90000"/>
              </a:lnSpc>
              <a:spcAft>
                <a:spcPts val="800"/>
              </a:spcAft>
              <a:defRPr/>
            </a:pPr>
            <a:r>
              <a:rPr lang="en-US" sz="1600" b="1">
                <a:solidFill>
                  <a:schemeClr val="bg1"/>
                </a:solidFill>
                <a:latin typeface="Calibri" pitchFamily="34" charset="0"/>
                <a:ea typeface="ＭＳ Ｐゴシック" charset="0"/>
              </a:rPr>
              <a:t>Zero Trust Architecture</a:t>
            </a:r>
          </a:p>
        </p:txBody>
      </p:sp>
      <p:grpSp>
        <p:nvGrpSpPr>
          <p:cNvPr id="102" name="Group 101">
            <a:extLst>
              <a:ext uri="{FF2B5EF4-FFF2-40B4-BE49-F238E27FC236}">
                <a16:creationId xmlns:a16="http://schemas.microsoft.com/office/drawing/2014/main" id="{DB178564-BC51-4F67-8B93-1729C119BA72}"/>
              </a:ext>
            </a:extLst>
          </p:cNvPr>
          <p:cNvGrpSpPr/>
          <p:nvPr/>
        </p:nvGrpSpPr>
        <p:grpSpPr>
          <a:xfrm>
            <a:off x="2523754" y="1682142"/>
            <a:ext cx="480167" cy="539225"/>
            <a:chOff x="2520361" y="1682142"/>
            <a:chExt cx="480167" cy="539225"/>
          </a:xfrm>
        </p:grpSpPr>
        <p:sp>
          <p:nvSpPr>
            <p:cNvPr id="94" name="Freeform: Shape 93">
              <a:extLst>
                <a:ext uri="{FF2B5EF4-FFF2-40B4-BE49-F238E27FC236}">
                  <a16:creationId xmlns:a16="http://schemas.microsoft.com/office/drawing/2014/main" id="{6A06C6C4-9C1A-481E-A165-92A17DDF7A12}"/>
                </a:ext>
              </a:extLst>
            </p:cNvPr>
            <p:cNvSpPr/>
            <p:nvPr/>
          </p:nvSpPr>
          <p:spPr>
            <a:xfrm>
              <a:off x="2674022" y="2055923"/>
              <a:ext cx="178042" cy="165444"/>
            </a:xfrm>
            <a:custGeom>
              <a:avLst/>
              <a:gdLst>
                <a:gd name="connsiteX0" fmla="*/ 133532 w 178042"/>
                <a:gd name="connsiteY0" fmla="*/ 0 h 165444"/>
                <a:gd name="connsiteX1" fmla="*/ 44511 w 178042"/>
                <a:gd name="connsiteY1" fmla="*/ 0 h 165444"/>
                <a:gd name="connsiteX2" fmla="*/ 0 w 178042"/>
                <a:gd name="connsiteY2" fmla="*/ 82722 h 165444"/>
                <a:gd name="connsiteX3" fmla="*/ 44511 w 178042"/>
                <a:gd name="connsiteY3" fmla="*/ 165444 h 165444"/>
                <a:gd name="connsiteX4" fmla="*/ 133532 w 178042"/>
                <a:gd name="connsiteY4" fmla="*/ 165444 h 165444"/>
                <a:gd name="connsiteX5" fmla="*/ 178043 w 178042"/>
                <a:gd name="connsiteY5" fmla="*/ 82722 h 165444"/>
                <a:gd name="connsiteX6" fmla="*/ 133532 w 178042"/>
                <a:gd name="connsiteY6"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42" h="165444">
                  <a:moveTo>
                    <a:pt x="133532"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6103970-A030-4B6A-8DDB-4E9DF8692FB3}"/>
                </a:ext>
              </a:extLst>
            </p:cNvPr>
            <p:cNvSpPr/>
            <p:nvPr/>
          </p:nvSpPr>
          <p:spPr>
            <a:xfrm>
              <a:off x="2674022" y="1682142"/>
              <a:ext cx="178042" cy="165444"/>
            </a:xfrm>
            <a:custGeom>
              <a:avLst/>
              <a:gdLst>
                <a:gd name="connsiteX0" fmla="*/ 120427 w 178042"/>
                <a:gd name="connsiteY0" fmla="*/ 24510 h 165444"/>
                <a:gd name="connsiteX1" fmla="*/ 151833 w 178042"/>
                <a:gd name="connsiteY1" fmla="*/ 82722 h 165444"/>
                <a:gd name="connsiteX2" fmla="*/ 120427 w 178042"/>
                <a:gd name="connsiteY2" fmla="*/ 140934 h 165444"/>
                <a:gd name="connsiteX3" fmla="*/ 57615 w 178042"/>
                <a:gd name="connsiteY3" fmla="*/ 140934 h 165444"/>
                <a:gd name="connsiteX4" fmla="*/ 26210 w 178042"/>
                <a:gd name="connsiteY4" fmla="*/ 82722 h 165444"/>
                <a:gd name="connsiteX5" fmla="*/ 57615 w 178042"/>
                <a:gd name="connsiteY5" fmla="*/ 24510 h 165444"/>
                <a:gd name="connsiteX6" fmla="*/ 120427 w 178042"/>
                <a:gd name="connsiteY6" fmla="*/ 24510 h 165444"/>
                <a:gd name="connsiteX7" fmla="*/ 133618 w 178042"/>
                <a:gd name="connsiteY7" fmla="*/ 0 h 165444"/>
                <a:gd name="connsiteX8" fmla="*/ 44511 w 178042"/>
                <a:gd name="connsiteY8" fmla="*/ 0 h 165444"/>
                <a:gd name="connsiteX9" fmla="*/ 0 w 178042"/>
                <a:gd name="connsiteY9" fmla="*/ 82722 h 165444"/>
                <a:gd name="connsiteX10" fmla="*/ 44511 w 178042"/>
                <a:gd name="connsiteY10" fmla="*/ 165444 h 165444"/>
                <a:gd name="connsiteX11" fmla="*/ 133532 w 178042"/>
                <a:gd name="connsiteY11" fmla="*/ 165444 h 165444"/>
                <a:gd name="connsiteX12" fmla="*/ 178043 w 178042"/>
                <a:gd name="connsiteY12" fmla="*/ 82722 h 165444"/>
                <a:gd name="connsiteX13" fmla="*/ 133532 w 178042"/>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42" h="165444">
                  <a:moveTo>
                    <a:pt x="120427" y="24510"/>
                  </a:moveTo>
                  <a:lnTo>
                    <a:pt x="151833" y="82722"/>
                  </a:lnTo>
                  <a:lnTo>
                    <a:pt x="120427" y="140934"/>
                  </a:lnTo>
                  <a:lnTo>
                    <a:pt x="57615" y="140934"/>
                  </a:lnTo>
                  <a:lnTo>
                    <a:pt x="26210" y="82722"/>
                  </a:lnTo>
                  <a:lnTo>
                    <a:pt x="57615" y="24510"/>
                  </a:lnTo>
                  <a:lnTo>
                    <a:pt x="120427" y="24510"/>
                  </a:lnTo>
                  <a:moveTo>
                    <a:pt x="133618"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E8A2132-28D7-43AE-9A43-F20F4784D8C8}"/>
                </a:ext>
              </a:extLst>
            </p:cNvPr>
            <p:cNvSpPr/>
            <p:nvPr/>
          </p:nvSpPr>
          <p:spPr>
            <a:xfrm>
              <a:off x="2674022" y="1869032"/>
              <a:ext cx="178042" cy="165444"/>
            </a:xfrm>
            <a:custGeom>
              <a:avLst/>
              <a:gdLst>
                <a:gd name="connsiteX0" fmla="*/ 120427 w 178042"/>
                <a:gd name="connsiteY0" fmla="*/ 24510 h 165444"/>
                <a:gd name="connsiteX1" fmla="*/ 151833 w 178042"/>
                <a:gd name="connsiteY1" fmla="*/ 82722 h 165444"/>
                <a:gd name="connsiteX2" fmla="*/ 120427 w 178042"/>
                <a:gd name="connsiteY2" fmla="*/ 140934 h 165444"/>
                <a:gd name="connsiteX3" fmla="*/ 57615 w 178042"/>
                <a:gd name="connsiteY3" fmla="*/ 140934 h 165444"/>
                <a:gd name="connsiteX4" fmla="*/ 26210 w 178042"/>
                <a:gd name="connsiteY4" fmla="*/ 82722 h 165444"/>
                <a:gd name="connsiteX5" fmla="*/ 57615 w 178042"/>
                <a:gd name="connsiteY5" fmla="*/ 24510 h 165444"/>
                <a:gd name="connsiteX6" fmla="*/ 120427 w 178042"/>
                <a:gd name="connsiteY6" fmla="*/ 24510 h 165444"/>
                <a:gd name="connsiteX7" fmla="*/ 133618 w 178042"/>
                <a:gd name="connsiteY7" fmla="*/ 0 h 165444"/>
                <a:gd name="connsiteX8" fmla="*/ 44511 w 178042"/>
                <a:gd name="connsiteY8" fmla="*/ 0 h 165444"/>
                <a:gd name="connsiteX9" fmla="*/ 0 w 178042"/>
                <a:gd name="connsiteY9" fmla="*/ 82722 h 165444"/>
                <a:gd name="connsiteX10" fmla="*/ 44511 w 178042"/>
                <a:gd name="connsiteY10" fmla="*/ 165444 h 165444"/>
                <a:gd name="connsiteX11" fmla="*/ 133532 w 178042"/>
                <a:gd name="connsiteY11" fmla="*/ 165444 h 165444"/>
                <a:gd name="connsiteX12" fmla="*/ 178043 w 178042"/>
                <a:gd name="connsiteY12" fmla="*/ 82722 h 165444"/>
                <a:gd name="connsiteX13" fmla="*/ 133532 w 178042"/>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42" h="165444">
                  <a:moveTo>
                    <a:pt x="120427" y="24510"/>
                  </a:moveTo>
                  <a:lnTo>
                    <a:pt x="151833" y="82722"/>
                  </a:lnTo>
                  <a:lnTo>
                    <a:pt x="120427" y="140934"/>
                  </a:lnTo>
                  <a:lnTo>
                    <a:pt x="57615" y="140934"/>
                  </a:lnTo>
                  <a:lnTo>
                    <a:pt x="26210" y="82722"/>
                  </a:lnTo>
                  <a:lnTo>
                    <a:pt x="57615" y="24510"/>
                  </a:lnTo>
                  <a:lnTo>
                    <a:pt x="120427" y="24510"/>
                  </a:lnTo>
                  <a:moveTo>
                    <a:pt x="133618"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2354E9C-6810-43DE-A838-879C1373EE60}"/>
                </a:ext>
              </a:extLst>
            </p:cNvPr>
            <p:cNvSpPr/>
            <p:nvPr/>
          </p:nvSpPr>
          <p:spPr>
            <a:xfrm>
              <a:off x="2520361" y="1780183"/>
              <a:ext cx="178014" cy="165444"/>
            </a:xfrm>
            <a:custGeom>
              <a:avLst/>
              <a:gdLst>
                <a:gd name="connsiteX0" fmla="*/ 133532 w 178014"/>
                <a:gd name="connsiteY0" fmla="*/ 0 h 165444"/>
                <a:gd name="connsiteX1" fmla="*/ 44511 w 178014"/>
                <a:gd name="connsiteY1" fmla="*/ 0 h 165444"/>
                <a:gd name="connsiteX2" fmla="*/ 0 w 178014"/>
                <a:gd name="connsiteY2" fmla="*/ 82722 h 165444"/>
                <a:gd name="connsiteX3" fmla="*/ 44511 w 178014"/>
                <a:gd name="connsiteY3" fmla="*/ 165444 h 165444"/>
                <a:gd name="connsiteX4" fmla="*/ 133532 w 178014"/>
                <a:gd name="connsiteY4" fmla="*/ 165444 h 165444"/>
                <a:gd name="connsiteX5" fmla="*/ 178014 w 178014"/>
                <a:gd name="connsiteY5" fmla="*/ 82722 h 165444"/>
                <a:gd name="connsiteX6" fmla="*/ 133532 w 178014"/>
                <a:gd name="connsiteY6"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14" h="165444">
                  <a:moveTo>
                    <a:pt x="133532" y="0"/>
                  </a:moveTo>
                  <a:lnTo>
                    <a:pt x="44511" y="0"/>
                  </a:lnTo>
                  <a:lnTo>
                    <a:pt x="0" y="82722"/>
                  </a:lnTo>
                  <a:lnTo>
                    <a:pt x="44511" y="165444"/>
                  </a:lnTo>
                  <a:lnTo>
                    <a:pt x="133532" y="165444"/>
                  </a:lnTo>
                  <a:lnTo>
                    <a:pt x="178014"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3165439C-4D6B-4A6A-B6B2-28B278D5C9E5}"/>
                </a:ext>
              </a:extLst>
            </p:cNvPr>
            <p:cNvSpPr/>
            <p:nvPr/>
          </p:nvSpPr>
          <p:spPr>
            <a:xfrm>
              <a:off x="2520361" y="1967073"/>
              <a:ext cx="178014" cy="165444"/>
            </a:xfrm>
            <a:custGeom>
              <a:avLst/>
              <a:gdLst>
                <a:gd name="connsiteX0" fmla="*/ 120342 w 178014"/>
                <a:gd name="connsiteY0" fmla="*/ 24510 h 165444"/>
                <a:gd name="connsiteX1" fmla="*/ 151747 w 178014"/>
                <a:gd name="connsiteY1" fmla="*/ 82722 h 165444"/>
                <a:gd name="connsiteX2" fmla="*/ 120342 w 178014"/>
                <a:gd name="connsiteY2" fmla="*/ 140934 h 165444"/>
                <a:gd name="connsiteX3" fmla="*/ 57701 w 178014"/>
                <a:gd name="connsiteY3" fmla="*/ 140934 h 165444"/>
                <a:gd name="connsiteX4" fmla="*/ 26295 w 178014"/>
                <a:gd name="connsiteY4" fmla="*/ 82722 h 165444"/>
                <a:gd name="connsiteX5" fmla="*/ 57701 w 178014"/>
                <a:gd name="connsiteY5" fmla="*/ 24510 h 165444"/>
                <a:gd name="connsiteX6" fmla="*/ 120342 w 178014"/>
                <a:gd name="connsiteY6" fmla="*/ 24510 h 165444"/>
                <a:gd name="connsiteX7" fmla="*/ 133532 w 178014"/>
                <a:gd name="connsiteY7" fmla="*/ 0 h 165444"/>
                <a:gd name="connsiteX8" fmla="*/ 44511 w 178014"/>
                <a:gd name="connsiteY8" fmla="*/ 0 h 165444"/>
                <a:gd name="connsiteX9" fmla="*/ 0 w 178014"/>
                <a:gd name="connsiteY9" fmla="*/ 82722 h 165444"/>
                <a:gd name="connsiteX10" fmla="*/ 44511 w 178014"/>
                <a:gd name="connsiteY10" fmla="*/ 165444 h 165444"/>
                <a:gd name="connsiteX11" fmla="*/ 133532 w 178014"/>
                <a:gd name="connsiteY11" fmla="*/ 165444 h 165444"/>
                <a:gd name="connsiteX12" fmla="*/ 178014 w 178014"/>
                <a:gd name="connsiteY12" fmla="*/ 82722 h 165444"/>
                <a:gd name="connsiteX13" fmla="*/ 133532 w 178014"/>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14" h="165444">
                  <a:moveTo>
                    <a:pt x="120342" y="24510"/>
                  </a:moveTo>
                  <a:lnTo>
                    <a:pt x="151747" y="82722"/>
                  </a:lnTo>
                  <a:lnTo>
                    <a:pt x="120342" y="140934"/>
                  </a:lnTo>
                  <a:lnTo>
                    <a:pt x="57701" y="140934"/>
                  </a:lnTo>
                  <a:lnTo>
                    <a:pt x="26295" y="82722"/>
                  </a:lnTo>
                  <a:lnTo>
                    <a:pt x="57701" y="24510"/>
                  </a:lnTo>
                  <a:lnTo>
                    <a:pt x="120342" y="24510"/>
                  </a:lnTo>
                  <a:moveTo>
                    <a:pt x="133532" y="0"/>
                  </a:moveTo>
                  <a:lnTo>
                    <a:pt x="44511" y="0"/>
                  </a:lnTo>
                  <a:lnTo>
                    <a:pt x="0" y="82722"/>
                  </a:lnTo>
                  <a:lnTo>
                    <a:pt x="44511" y="165444"/>
                  </a:lnTo>
                  <a:lnTo>
                    <a:pt x="133532" y="165444"/>
                  </a:lnTo>
                  <a:lnTo>
                    <a:pt x="178014"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E37532E-320B-45CD-8914-00B9FB28CD29}"/>
                </a:ext>
              </a:extLst>
            </p:cNvPr>
            <p:cNvSpPr/>
            <p:nvPr/>
          </p:nvSpPr>
          <p:spPr>
            <a:xfrm>
              <a:off x="2822486" y="1780183"/>
              <a:ext cx="178042" cy="165444"/>
            </a:xfrm>
            <a:custGeom>
              <a:avLst/>
              <a:gdLst>
                <a:gd name="connsiteX0" fmla="*/ 133532 w 178042"/>
                <a:gd name="connsiteY0" fmla="*/ 0 h 165444"/>
                <a:gd name="connsiteX1" fmla="*/ 44511 w 178042"/>
                <a:gd name="connsiteY1" fmla="*/ 0 h 165444"/>
                <a:gd name="connsiteX2" fmla="*/ 0 w 178042"/>
                <a:gd name="connsiteY2" fmla="*/ 82722 h 165444"/>
                <a:gd name="connsiteX3" fmla="*/ 44511 w 178042"/>
                <a:gd name="connsiteY3" fmla="*/ 165444 h 165444"/>
                <a:gd name="connsiteX4" fmla="*/ 133532 w 178042"/>
                <a:gd name="connsiteY4" fmla="*/ 165444 h 165444"/>
                <a:gd name="connsiteX5" fmla="*/ 178043 w 178042"/>
                <a:gd name="connsiteY5" fmla="*/ 82722 h 165444"/>
                <a:gd name="connsiteX6" fmla="*/ 133532 w 178042"/>
                <a:gd name="connsiteY6"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42" h="165444">
                  <a:moveTo>
                    <a:pt x="133532"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2B6F0F6-F41F-4C7E-B650-66A34FD69895}"/>
                </a:ext>
              </a:extLst>
            </p:cNvPr>
            <p:cNvSpPr/>
            <p:nvPr/>
          </p:nvSpPr>
          <p:spPr>
            <a:xfrm>
              <a:off x="2822486" y="1967073"/>
              <a:ext cx="178042" cy="165444"/>
            </a:xfrm>
            <a:custGeom>
              <a:avLst/>
              <a:gdLst>
                <a:gd name="connsiteX0" fmla="*/ 120427 w 178042"/>
                <a:gd name="connsiteY0" fmla="*/ 24510 h 165444"/>
                <a:gd name="connsiteX1" fmla="*/ 151833 w 178042"/>
                <a:gd name="connsiteY1" fmla="*/ 82722 h 165444"/>
                <a:gd name="connsiteX2" fmla="*/ 120427 w 178042"/>
                <a:gd name="connsiteY2" fmla="*/ 140934 h 165444"/>
                <a:gd name="connsiteX3" fmla="*/ 57615 w 178042"/>
                <a:gd name="connsiteY3" fmla="*/ 140934 h 165444"/>
                <a:gd name="connsiteX4" fmla="*/ 26210 w 178042"/>
                <a:gd name="connsiteY4" fmla="*/ 82722 h 165444"/>
                <a:gd name="connsiteX5" fmla="*/ 57615 w 178042"/>
                <a:gd name="connsiteY5" fmla="*/ 24510 h 165444"/>
                <a:gd name="connsiteX6" fmla="*/ 120427 w 178042"/>
                <a:gd name="connsiteY6" fmla="*/ 24510 h 165444"/>
                <a:gd name="connsiteX7" fmla="*/ 133618 w 178042"/>
                <a:gd name="connsiteY7" fmla="*/ 0 h 165444"/>
                <a:gd name="connsiteX8" fmla="*/ 44511 w 178042"/>
                <a:gd name="connsiteY8" fmla="*/ 0 h 165444"/>
                <a:gd name="connsiteX9" fmla="*/ 0 w 178042"/>
                <a:gd name="connsiteY9" fmla="*/ 82722 h 165444"/>
                <a:gd name="connsiteX10" fmla="*/ 44511 w 178042"/>
                <a:gd name="connsiteY10" fmla="*/ 165444 h 165444"/>
                <a:gd name="connsiteX11" fmla="*/ 133532 w 178042"/>
                <a:gd name="connsiteY11" fmla="*/ 165444 h 165444"/>
                <a:gd name="connsiteX12" fmla="*/ 178043 w 178042"/>
                <a:gd name="connsiteY12" fmla="*/ 82722 h 165444"/>
                <a:gd name="connsiteX13" fmla="*/ 133532 w 178042"/>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42" h="165444">
                  <a:moveTo>
                    <a:pt x="120427" y="24510"/>
                  </a:moveTo>
                  <a:lnTo>
                    <a:pt x="151833" y="82722"/>
                  </a:lnTo>
                  <a:lnTo>
                    <a:pt x="120427" y="140934"/>
                  </a:lnTo>
                  <a:lnTo>
                    <a:pt x="57615" y="140934"/>
                  </a:lnTo>
                  <a:lnTo>
                    <a:pt x="26210" y="82722"/>
                  </a:lnTo>
                  <a:lnTo>
                    <a:pt x="57615" y="24510"/>
                  </a:lnTo>
                  <a:lnTo>
                    <a:pt x="120427" y="24510"/>
                  </a:lnTo>
                  <a:moveTo>
                    <a:pt x="133618"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grpSp>
      <p:sp>
        <p:nvSpPr>
          <p:cNvPr id="55" name="TextBox 54">
            <a:extLst>
              <a:ext uri="{FF2B5EF4-FFF2-40B4-BE49-F238E27FC236}">
                <a16:creationId xmlns:a16="http://schemas.microsoft.com/office/drawing/2014/main" id="{559FC9BE-7FE6-4DC9-A5D2-544A31589DA3}"/>
              </a:ext>
            </a:extLst>
          </p:cNvPr>
          <p:cNvSpPr txBox="1"/>
          <p:nvPr/>
        </p:nvSpPr>
        <p:spPr>
          <a:xfrm>
            <a:off x="7113442" y="2184603"/>
            <a:ext cx="3816496" cy="1323439"/>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Calibri" panose="020F0502020204030204" pitchFamily="34" charset="0"/>
                <a:cs typeface="Calibri" panose="020F0502020204030204" pitchFamily="34" charset="0"/>
              </a:rPr>
              <a:t>Extensive SAP integrations</a:t>
            </a:r>
          </a:p>
          <a:p>
            <a:pPr marL="285750" indent="-285750">
              <a:buFont typeface="Arial" panose="020B0604020202020204" pitchFamily="34" charset="0"/>
              <a:buChar char="•"/>
            </a:pPr>
            <a:r>
              <a:rPr lang="en-US" sz="1600">
                <a:latin typeface="Calibri" panose="020F0502020204030204" pitchFamily="34" charset="0"/>
                <a:cs typeface="Calibri" panose="020F0502020204030204" pitchFamily="34" charset="0"/>
              </a:rPr>
              <a:t>Tested reference architectures</a:t>
            </a:r>
          </a:p>
          <a:p>
            <a:pPr marL="285750" indent="-285750">
              <a:buFont typeface="Arial" panose="020B0604020202020204" pitchFamily="34" charset="0"/>
              <a:buChar char="•"/>
            </a:pPr>
            <a:r>
              <a:rPr lang="en-US" sz="1600">
                <a:latin typeface="Calibri" panose="020F0502020204030204" pitchFamily="34" charset="0"/>
                <a:cs typeface="Calibri" panose="020F0502020204030204" pitchFamily="34" charset="0"/>
              </a:rPr>
              <a:t>NGFW, WAF, IPS, Endpoint, SAP Honeypots, SAP specific threat intelligence</a:t>
            </a:r>
          </a:p>
        </p:txBody>
      </p:sp>
      <p:sp>
        <p:nvSpPr>
          <p:cNvPr id="104" name="TextBox 103">
            <a:extLst>
              <a:ext uri="{FF2B5EF4-FFF2-40B4-BE49-F238E27FC236}">
                <a16:creationId xmlns:a16="http://schemas.microsoft.com/office/drawing/2014/main" id="{6881FF7C-34E9-4F00-9D00-391D601F56FE}"/>
              </a:ext>
            </a:extLst>
          </p:cNvPr>
          <p:cNvSpPr txBox="1"/>
          <p:nvPr/>
        </p:nvSpPr>
        <p:spPr>
          <a:xfrm>
            <a:off x="7094386" y="3863115"/>
            <a:ext cx="3691995" cy="1569660"/>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1600">
                <a:latin typeface="Calibri" panose="020F0502020204030204" pitchFamily="34" charset="0"/>
                <a:cs typeface="Calibri" panose="020F0502020204030204" pitchFamily="34" charset="0"/>
              </a:defRPr>
            </a:lvl1pPr>
          </a:lstStyle>
          <a:p>
            <a:r>
              <a:rPr lang="en-US"/>
              <a:t>SUSE SAP automation integration</a:t>
            </a:r>
          </a:p>
          <a:p>
            <a:r>
              <a:rPr lang="en-US"/>
              <a:t> Automation Templates</a:t>
            </a:r>
          </a:p>
          <a:p>
            <a:r>
              <a:rPr lang="en-US"/>
              <a:t>SAP traffic visibility</a:t>
            </a:r>
          </a:p>
          <a:p>
            <a:r>
              <a:rPr lang="en-US"/>
              <a:t>SSLi with extensive threat detection</a:t>
            </a:r>
          </a:p>
          <a:p>
            <a:r>
              <a:rPr lang="en-US"/>
              <a:t>Centralized security analytics</a:t>
            </a:r>
          </a:p>
          <a:p>
            <a:r>
              <a:rPr lang="en-US"/>
              <a:t>Reference architectures</a:t>
            </a:r>
          </a:p>
        </p:txBody>
      </p:sp>
      <p:grpSp>
        <p:nvGrpSpPr>
          <p:cNvPr id="148" name="Graphic 104">
            <a:extLst>
              <a:ext uri="{FF2B5EF4-FFF2-40B4-BE49-F238E27FC236}">
                <a16:creationId xmlns:a16="http://schemas.microsoft.com/office/drawing/2014/main" id="{2BC1B062-4918-4CAC-B29D-D6A4720BBB44}"/>
              </a:ext>
            </a:extLst>
          </p:cNvPr>
          <p:cNvGrpSpPr/>
          <p:nvPr/>
        </p:nvGrpSpPr>
        <p:grpSpPr>
          <a:xfrm>
            <a:off x="2541939" y="5136072"/>
            <a:ext cx="443797" cy="438451"/>
            <a:chOff x="2541938" y="5126546"/>
            <a:chExt cx="443797" cy="438451"/>
          </a:xfrm>
        </p:grpSpPr>
        <p:sp>
          <p:nvSpPr>
            <p:cNvPr id="149" name="Freeform: Shape 148">
              <a:extLst>
                <a:ext uri="{FF2B5EF4-FFF2-40B4-BE49-F238E27FC236}">
                  <a16:creationId xmlns:a16="http://schemas.microsoft.com/office/drawing/2014/main" id="{E031A883-3D87-468B-8227-0BFA55804265}"/>
                </a:ext>
              </a:extLst>
            </p:cNvPr>
            <p:cNvSpPr/>
            <p:nvPr/>
          </p:nvSpPr>
          <p:spPr>
            <a:xfrm>
              <a:off x="2541938" y="5126546"/>
              <a:ext cx="443797" cy="316031"/>
            </a:xfrm>
            <a:custGeom>
              <a:avLst/>
              <a:gdLst>
                <a:gd name="connsiteX0" fmla="*/ 443797 w 443797"/>
                <a:gd name="connsiteY0" fmla="*/ 216728 h 316031"/>
                <a:gd name="connsiteX1" fmla="*/ 357648 w 443797"/>
                <a:gd name="connsiteY1" fmla="*/ 120137 h 316031"/>
                <a:gd name="connsiteX2" fmla="*/ 227120 w 443797"/>
                <a:gd name="connsiteY2" fmla="*/ 51 h 316031"/>
                <a:gd name="connsiteX3" fmla="*/ 104423 w 443797"/>
                <a:gd name="connsiteY3" fmla="*/ 83589 h 316031"/>
                <a:gd name="connsiteX4" fmla="*/ 0 w 443797"/>
                <a:gd name="connsiteY4" fmla="*/ 198454 h 316031"/>
                <a:gd name="connsiteX5" fmla="*/ 123189 w 443797"/>
                <a:gd name="connsiteY5" fmla="*/ 315998 h 316031"/>
                <a:gd name="connsiteX6" fmla="*/ 125307 w 443797"/>
                <a:gd name="connsiteY6" fmla="*/ 315930 h 316031"/>
                <a:gd name="connsiteX7" fmla="*/ 344596 w 443797"/>
                <a:gd name="connsiteY7" fmla="*/ 315930 h 316031"/>
                <a:gd name="connsiteX8" fmla="*/ 443797 w 443797"/>
                <a:gd name="connsiteY8" fmla="*/ 216728 h 31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797" h="316031">
                  <a:moveTo>
                    <a:pt x="443797" y="216728"/>
                  </a:moveTo>
                  <a:cubicBezTo>
                    <a:pt x="442348" y="167882"/>
                    <a:pt x="406012" y="127140"/>
                    <a:pt x="357648" y="120137"/>
                  </a:cubicBezTo>
                  <a:cubicBezTo>
                    <a:pt x="353842" y="51363"/>
                    <a:pt x="295971" y="-1879"/>
                    <a:pt x="227120" y="51"/>
                  </a:cubicBezTo>
                  <a:cubicBezTo>
                    <a:pt x="172852" y="-249"/>
                    <a:pt x="124035" y="32988"/>
                    <a:pt x="104423" y="83589"/>
                  </a:cubicBezTo>
                  <a:cubicBezTo>
                    <a:pt x="46704" y="92127"/>
                    <a:pt x="3015" y="140185"/>
                    <a:pt x="0" y="198454"/>
                  </a:cubicBezTo>
                  <a:cubicBezTo>
                    <a:pt x="1559" y="264930"/>
                    <a:pt x="56712" y="317556"/>
                    <a:pt x="123189" y="315998"/>
                  </a:cubicBezTo>
                  <a:cubicBezTo>
                    <a:pt x="123895" y="315982"/>
                    <a:pt x="124602" y="315959"/>
                    <a:pt x="125307" y="315930"/>
                  </a:cubicBezTo>
                  <a:lnTo>
                    <a:pt x="344596" y="315930"/>
                  </a:lnTo>
                  <a:cubicBezTo>
                    <a:pt x="399384" y="315930"/>
                    <a:pt x="443797" y="271516"/>
                    <a:pt x="443797" y="216728"/>
                  </a:cubicBezTo>
                  <a:close/>
                </a:path>
              </a:pathLst>
            </a:custGeom>
            <a:noFill/>
            <a:ln w="25929" cap="flat">
              <a:solidFill>
                <a:schemeClr val="bg1"/>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0D512812-ABB7-4DCD-B57A-50AD2B05AACB}"/>
                </a:ext>
              </a:extLst>
            </p:cNvPr>
            <p:cNvSpPr/>
            <p:nvPr/>
          </p:nvSpPr>
          <p:spPr>
            <a:xfrm>
              <a:off x="2648972" y="5332832"/>
              <a:ext cx="229730" cy="229730"/>
            </a:xfrm>
            <a:custGeom>
              <a:avLst/>
              <a:gdLst>
                <a:gd name="connsiteX0" fmla="*/ 229730 w 229730"/>
                <a:gd name="connsiteY0" fmla="*/ 114865 h 229730"/>
                <a:gd name="connsiteX1" fmla="*/ 114865 w 229730"/>
                <a:gd name="connsiteY1" fmla="*/ 229730 h 229730"/>
                <a:gd name="connsiteX2" fmla="*/ 0 w 229730"/>
                <a:gd name="connsiteY2" fmla="*/ 114865 h 229730"/>
                <a:gd name="connsiteX3" fmla="*/ 114865 w 229730"/>
                <a:gd name="connsiteY3" fmla="*/ 0 h 229730"/>
                <a:gd name="connsiteX4" fmla="*/ 229730 w 229730"/>
                <a:gd name="connsiteY4" fmla="*/ 114865 h 22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30" h="229730">
                  <a:moveTo>
                    <a:pt x="229730" y="114865"/>
                  </a:moveTo>
                  <a:cubicBezTo>
                    <a:pt x="229730" y="178303"/>
                    <a:pt x="178303" y="229730"/>
                    <a:pt x="114865" y="229730"/>
                  </a:cubicBezTo>
                  <a:cubicBezTo>
                    <a:pt x="51427" y="229730"/>
                    <a:pt x="0" y="178303"/>
                    <a:pt x="0" y="114865"/>
                  </a:cubicBezTo>
                  <a:cubicBezTo>
                    <a:pt x="0" y="51427"/>
                    <a:pt x="51427" y="0"/>
                    <a:pt x="114865" y="0"/>
                  </a:cubicBezTo>
                  <a:cubicBezTo>
                    <a:pt x="178303" y="0"/>
                    <a:pt x="229730" y="51427"/>
                    <a:pt x="229730" y="114865"/>
                  </a:cubicBezTo>
                  <a:close/>
                </a:path>
              </a:pathLst>
            </a:custGeom>
            <a:solidFill>
              <a:srgbClr val="F2F2F2"/>
            </a:solidFill>
            <a:ln w="25929"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A5F03AFD-E1D0-40AC-BA5A-9E40883018B8}"/>
                </a:ext>
              </a:extLst>
            </p:cNvPr>
            <p:cNvSpPr/>
            <p:nvPr/>
          </p:nvSpPr>
          <p:spPr>
            <a:xfrm>
              <a:off x="2646298" y="5327392"/>
              <a:ext cx="238006" cy="237605"/>
            </a:xfrm>
            <a:custGeom>
              <a:avLst/>
              <a:gdLst>
                <a:gd name="connsiteX0" fmla="*/ 214130 w 238006"/>
                <a:gd name="connsiteY0" fmla="*/ 47209 h 237605"/>
                <a:gd name="connsiteX1" fmla="*/ 47054 w 238006"/>
                <a:gd name="connsiteY1" fmla="*/ 23714 h 237605"/>
                <a:gd name="connsiteX2" fmla="*/ 47054 w 238006"/>
                <a:gd name="connsiteY2" fmla="*/ 23714 h 237605"/>
                <a:gd name="connsiteX3" fmla="*/ 24258 w 238006"/>
                <a:gd name="connsiteY3" fmla="*/ 190551 h 237605"/>
                <a:gd name="connsiteX4" fmla="*/ 191095 w 238006"/>
                <a:gd name="connsiteY4" fmla="*/ 213349 h 237605"/>
                <a:gd name="connsiteX5" fmla="*/ 193246 w 238006"/>
                <a:gd name="connsiteY5" fmla="*/ 211675 h 237605"/>
                <a:gd name="connsiteX6" fmla="*/ 193246 w 238006"/>
                <a:gd name="connsiteY6" fmla="*/ 211675 h 237605"/>
                <a:gd name="connsiteX7" fmla="*/ 214130 w 238006"/>
                <a:gd name="connsiteY7" fmla="*/ 47209 h 237605"/>
                <a:gd name="connsiteX8" fmla="*/ 15727 w 238006"/>
                <a:gd name="connsiteY8" fmla="*/ 112474 h 237605"/>
                <a:gd name="connsiteX9" fmla="*/ 26169 w 238006"/>
                <a:gd name="connsiteY9" fmla="*/ 70705 h 237605"/>
                <a:gd name="connsiteX10" fmla="*/ 54885 w 238006"/>
                <a:gd name="connsiteY10" fmla="*/ 70705 h 237605"/>
                <a:gd name="connsiteX11" fmla="*/ 49664 w 238006"/>
                <a:gd name="connsiteY11" fmla="*/ 112474 h 237605"/>
                <a:gd name="connsiteX12" fmla="*/ 70549 w 238006"/>
                <a:gd name="connsiteY12" fmla="*/ 70705 h 237605"/>
                <a:gd name="connsiteX13" fmla="*/ 109707 w 238006"/>
                <a:gd name="connsiteY13" fmla="*/ 70705 h 237605"/>
                <a:gd name="connsiteX14" fmla="*/ 109707 w 238006"/>
                <a:gd name="connsiteY14" fmla="*/ 112474 h 237605"/>
                <a:gd name="connsiteX15" fmla="*/ 65328 w 238006"/>
                <a:gd name="connsiteY15" fmla="*/ 112474 h 237605"/>
                <a:gd name="connsiteX16" fmla="*/ 70549 w 238006"/>
                <a:gd name="connsiteY16" fmla="*/ 70705 h 237605"/>
                <a:gd name="connsiteX17" fmla="*/ 125371 w 238006"/>
                <a:gd name="connsiteY17" fmla="*/ 70705 h 237605"/>
                <a:gd name="connsiteX18" fmla="*/ 164529 w 238006"/>
                <a:gd name="connsiteY18" fmla="*/ 70705 h 237605"/>
                <a:gd name="connsiteX19" fmla="*/ 169750 w 238006"/>
                <a:gd name="connsiteY19" fmla="*/ 112474 h 237605"/>
                <a:gd name="connsiteX20" fmla="*/ 125371 w 238006"/>
                <a:gd name="connsiteY20" fmla="*/ 112474 h 237605"/>
                <a:gd name="connsiteX21" fmla="*/ 112318 w 238006"/>
                <a:gd name="connsiteY21" fmla="*/ 125527 h 237605"/>
                <a:gd name="connsiteX22" fmla="*/ 112318 w 238006"/>
                <a:gd name="connsiteY22" fmla="*/ 167296 h 237605"/>
                <a:gd name="connsiteX23" fmla="*/ 70549 w 238006"/>
                <a:gd name="connsiteY23" fmla="*/ 167296 h 237605"/>
                <a:gd name="connsiteX24" fmla="*/ 62717 w 238006"/>
                <a:gd name="connsiteY24" fmla="*/ 128137 h 237605"/>
                <a:gd name="connsiteX25" fmla="*/ 125371 w 238006"/>
                <a:gd name="connsiteY25" fmla="*/ 125527 h 237605"/>
                <a:gd name="connsiteX26" fmla="*/ 172361 w 238006"/>
                <a:gd name="connsiteY26" fmla="*/ 125527 h 237605"/>
                <a:gd name="connsiteX27" fmla="*/ 167140 w 238006"/>
                <a:gd name="connsiteY27" fmla="*/ 167296 h 237605"/>
                <a:gd name="connsiteX28" fmla="*/ 125371 w 238006"/>
                <a:gd name="connsiteY28" fmla="*/ 167296 h 237605"/>
                <a:gd name="connsiteX29" fmla="*/ 188024 w 238006"/>
                <a:gd name="connsiteY29" fmla="*/ 125527 h 237605"/>
                <a:gd name="connsiteX30" fmla="*/ 221962 w 238006"/>
                <a:gd name="connsiteY30" fmla="*/ 125527 h 237605"/>
                <a:gd name="connsiteX31" fmla="*/ 211520 w 238006"/>
                <a:gd name="connsiteY31" fmla="*/ 167296 h 237605"/>
                <a:gd name="connsiteX32" fmla="*/ 182803 w 238006"/>
                <a:gd name="connsiteY32" fmla="*/ 167296 h 237605"/>
                <a:gd name="connsiteX33" fmla="*/ 188024 w 238006"/>
                <a:gd name="connsiteY33" fmla="*/ 125527 h 237605"/>
                <a:gd name="connsiteX34" fmla="*/ 188024 w 238006"/>
                <a:gd name="connsiteY34" fmla="*/ 112474 h 237605"/>
                <a:gd name="connsiteX35" fmla="*/ 182803 w 238006"/>
                <a:gd name="connsiteY35" fmla="*/ 70705 h 237605"/>
                <a:gd name="connsiteX36" fmla="*/ 211520 w 238006"/>
                <a:gd name="connsiteY36" fmla="*/ 70705 h 237605"/>
                <a:gd name="connsiteX37" fmla="*/ 221962 w 238006"/>
                <a:gd name="connsiteY37" fmla="*/ 112474 h 237605"/>
                <a:gd name="connsiteX38" fmla="*/ 201077 w 238006"/>
                <a:gd name="connsiteY38" fmla="*/ 55041 h 237605"/>
                <a:gd name="connsiteX39" fmla="*/ 177582 w 238006"/>
                <a:gd name="connsiteY39" fmla="*/ 55041 h 237605"/>
                <a:gd name="connsiteX40" fmla="*/ 161919 w 238006"/>
                <a:gd name="connsiteY40" fmla="*/ 23714 h 237605"/>
                <a:gd name="connsiteX41" fmla="*/ 201077 w 238006"/>
                <a:gd name="connsiteY41" fmla="*/ 55041 h 237605"/>
                <a:gd name="connsiteX42" fmla="*/ 161919 w 238006"/>
                <a:gd name="connsiteY42" fmla="*/ 55041 h 237605"/>
                <a:gd name="connsiteX43" fmla="*/ 125371 w 238006"/>
                <a:gd name="connsiteY43" fmla="*/ 55041 h 237605"/>
                <a:gd name="connsiteX44" fmla="*/ 125371 w 238006"/>
                <a:gd name="connsiteY44" fmla="*/ 18493 h 237605"/>
                <a:gd name="connsiteX45" fmla="*/ 161919 w 238006"/>
                <a:gd name="connsiteY45" fmla="*/ 55041 h 237605"/>
                <a:gd name="connsiteX46" fmla="*/ 112318 w 238006"/>
                <a:gd name="connsiteY46" fmla="*/ 18493 h 237605"/>
                <a:gd name="connsiteX47" fmla="*/ 112318 w 238006"/>
                <a:gd name="connsiteY47" fmla="*/ 57652 h 237605"/>
                <a:gd name="connsiteX48" fmla="*/ 75770 w 238006"/>
                <a:gd name="connsiteY48" fmla="*/ 57652 h 237605"/>
                <a:gd name="connsiteX49" fmla="*/ 112318 w 238006"/>
                <a:gd name="connsiteY49" fmla="*/ 18493 h 237605"/>
                <a:gd name="connsiteX50" fmla="*/ 54885 w 238006"/>
                <a:gd name="connsiteY50" fmla="*/ 36767 h 237605"/>
                <a:gd name="connsiteX51" fmla="*/ 54885 w 238006"/>
                <a:gd name="connsiteY51" fmla="*/ 36767 h 237605"/>
                <a:gd name="connsiteX52" fmla="*/ 75770 w 238006"/>
                <a:gd name="connsiteY52" fmla="*/ 23714 h 237605"/>
                <a:gd name="connsiteX53" fmla="*/ 60106 w 238006"/>
                <a:gd name="connsiteY53" fmla="*/ 57652 h 237605"/>
                <a:gd name="connsiteX54" fmla="*/ 36611 w 238006"/>
                <a:gd name="connsiteY54" fmla="*/ 57652 h 237605"/>
                <a:gd name="connsiteX55" fmla="*/ 54885 w 238006"/>
                <a:gd name="connsiteY55" fmla="*/ 36767 h 237605"/>
                <a:gd name="connsiteX56" fmla="*/ 15727 w 238006"/>
                <a:gd name="connsiteY56" fmla="*/ 128137 h 237605"/>
                <a:gd name="connsiteX57" fmla="*/ 49664 w 238006"/>
                <a:gd name="connsiteY57" fmla="*/ 128137 h 237605"/>
                <a:gd name="connsiteX58" fmla="*/ 54885 w 238006"/>
                <a:gd name="connsiteY58" fmla="*/ 169906 h 237605"/>
                <a:gd name="connsiteX59" fmla="*/ 26169 w 238006"/>
                <a:gd name="connsiteY59" fmla="*/ 169906 h 237605"/>
                <a:gd name="connsiteX60" fmla="*/ 15727 w 238006"/>
                <a:gd name="connsiteY60" fmla="*/ 128137 h 237605"/>
                <a:gd name="connsiteX61" fmla="*/ 36611 w 238006"/>
                <a:gd name="connsiteY61" fmla="*/ 182959 h 237605"/>
                <a:gd name="connsiteX62" fmla="*/ 60106 w 238006"/>
                <a:gd name="connsiteY62" fmla="*/ 182959 h 237605"/>
                <a:gd name="connsiteX63" fmla="*/ 75770 w 238006"/>
                <a:gd name="connsiteY63" fmla="*/ 214286 h 237605"/>
                <a:gd name="connsiteX64" fmla="*/ 36611 w 238006"/>
                <a:gd name="connsiteY64" fmla="*/ 182959 h 237605"/>
                <a:gd name="connsiteX65" fmla="*/ 75770 w 238006"/>
                <a:gd name="connsiteY65" fmla="*/ 182959 h 237605"/>
                <a:gd name="connsiteX66" fmla="*/ 109707 w 238006"/>
                <a:gd name="connsiteY66" fmla="*/ 182959 h 237605"/>
                <a:gd name="connsiteX67" fmla="*/ 109707 w 238006"/>
                <a:gd name="connsiteY67" fmla="*/ 222118 h 237605"/>
                <a:gd name="connsiteX68" fmla="*/ 75770 w 238006"/>
                <a:gd name="connsiteY68" fmla="*/ 182959 h 237605"/>
                <a:gd name="connsiteX69" fmla="*/ 125371 w 238006"/>
                <a:gd name="connsiteY69" fmla="*/ 222118 h 237605"/>
                <a:gd name="connsiteX70" fmla="*/ 125371 w 238006"/>
                <a:gd name="connsiteY70" fmla="*/ 182959 h 237605"/>
                <a:gd name="connsiteX71" fmla="*/ 159308 w 238006"/>
                <a:gd name="connsiteY71" fmla="*/ 182959 h 237605"/>
                <a:gd name="connsiteX72" fmla="*/ 125371 w 238006"/>
                <a:gd name="connsiteY72" fmla="*/ 222118 h 237605"/>
                <a:gd name="connsiteX73" fmla="*/ 182803 w 238006"/>
                <a:gd name="connsiteY73" fmla="*/ 201233 h 237605"/>
                <a:gd name="connsiteX74" fmla="*/ 182803 w 238006"/>
                <a:gd name="connsiteY74" fmla="*/ 201233 h 237605"/>
                <a:gd name="connsiteX75" fmla="*/ 159308 w 238006"/>
                <a:gd name="connsiteY75" fmla="*/ 214286 h 237605"/>
                <a:gd name="connsiteX76" fmla="*/ 174972 w 238006"/>
                <a:gd name="connsiteY76" fmla="*/ 182959 h 237605"/>
                <a:gd name="connsiteX77" fmla="*/ 198467 w 238006"/>
                <a:gd name="connsiteY77" fmla="*/ 182959 h 237605"/>
                <a:gd name="connsiteX78" fmla="*/ 182803 w 238006"/>
                <a:gd name="connsiteY78" fmla="*/ 201233 h 23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38006" h="237605">
                  <a:moveTo>
                    <a:pt x="214130" y="47209"/>
                  </a:moveTo>
                  <a:cubicBezTo>
                    <a:pt x="174246" y="-5017"/>
                    <a:pt x="99794" y="-15487"/>
                    <a:pt x="47054" y="23714"/>
                  </a:cubicBezTo>
                  <a:lnTo>
                    <a:pt x="47054" y="23714"/>
                  </a:lnTo>
                  <a:cubicBezTo>
                    <a:pt x="-5312" y="63491"/>
                    <a:pt x="-15518" y="138185"/>
                    <a:pt x="24258" y="190551"/>
                  </a:cubicBezTo>
                  <a:cubicBezTo>
                    <a:pt x="64034" y="242919"/>
                    <a:pt x="138730" y="253123"/>
                    <a:pt x="191095" y="213349"/>
                  </a:cubicBezTo>
                  <a:cubicBezTo>
                    <a:pt x="191818" y="212798"/>
                    <a:pt x="192536" y="212242"/>
                    <a:pt x="193246" y="211675"/>
                  </a:cubicBezTo>
                  <a:lnTo>
                    <a:pt x="193246" y="211675"/>
                  </a:lnTo>
                  <a:cubicBezTo>
                    <a:pt x="243549" y="171527"/>
                    <a:pt x="252803" y="98656"/>
                    <a:pt x="214130" y="47209"/>
                  </a:cubicBezTo>
                  <a:close/>
                  <a:moveTo>
                    <a:pt x="15727" y="112474"/>
                  </a:moveTo>
                  <a:cubicBezTo>
                    <a:pt x="16722" y="98045"/>
                    <a:pt x="20257" y="83904"/>
                    <a:pt x="26169" y="70705"/>
                  </a:cubicBezTo>
                  <a:lnTo>
                    <a:pt x="54885" y="70705"/>
                  </a:lnTo>
                  <a:cubicBezTo>
                    <a:pt x="51701" y="84410"/>
                    <a:pt x="49952" y="98408"/>
                    <a:pt x="49664" y="112474"/>
                  </a:cubicBezTo>
                  <a:close/>
                  <a:moveTo>
                    <a:pt x="70549" y="70705"/>
                  </a:moveTo>
                  <a:lnTo>
                    <a:pt x="109707" y="70705"/>
                  </a:lnTo>
                  <a:lnTo>
                    <a:pt x="109707" y="112474"/>
                  </a:lnTo>
                  <a:lnTo>
                    <a:pt x="65328" y="112474"/>
                  </a:lnTo>
                  <a:cubicBezTo>
                    <a:pt x="65615" y="98408"/>
                    <a:pt x="67365" y="84410"/>
                    <a:pt x="70549" y="70705"/>
                  </a:cubicBezTo>
                  <a:close/>
                  <a:moveTo>
                    <a:pt x="125371" y="70705"/>
                  </a:moveTo>
                  <a:lnTo>
                    <a:pt x="164529" y="70705"/>
                  </a:lnTo>
                  <a:cubicBezTo>
                    <a:pt x="167714" y="84410"/>
                    <a:pt x="169463" y="98408"/>
                    <a:pt x="169750" y="112474"/>
                  </a:cubicBezTo>
                  <a:lnTo>
                    <a:pt x="125371" y="112474"/>
                  </a:lnTo>
                  <a:close/>
                  <a:moveTo>
                    <a:pt x="112318" y="125527"/>
                  </a:moveTo>
                  <a:lnTo>
                    <a:pt x="112318" y="167296"/>
                  </a:lnTo>
                  <a:lnTo>
                    <a:pt x="70549" y="167296"/>
                  </a:lnTo>
                  <a:lnTo>
                    <a:pt x="62717" y="128137"/>
                  </a:lnTo>
                  <a:close/>
                  <a:moveTo>
                    <a:pt x="125371" y="125527"/>
                  </a:moveTo>
                  <a:lnTo>
                    <a:pt x="172361" y="125527"/>
                  </a:lnTo>
                  <a:cubicBezTo>
                    <a:pt x="171750" y="139569"/>
                    <a:pt x="170006" y="153535"/>
                    <a:pt x="167140" y="167296"/>
                  </a:cubicBezTo>
                  <a:lnTo>
                    <a:pt x="125371" y="167296"/>
                  </a:lnTo>
                  <a:close/>
                  <a:moveTo>
                    <a:pt x="188024" y="125527"/>
                  </a:moveTo>
                  <a:lnTo>
                    <a:pt x="221962" y="125527"/>
                  </a:lnTo>
                  <a:cubicBezTo>
                    <a:pt x="220967" y="139955"/>
                    <a:pt x="217433" y="154097"/>
                    <a:pt x="211520" y="167296"/>
                  </a:cubicBezTo>
                  <a:lnTo>
                    <a:pt x="182803" y="167296"/>
                  </a:lnTo>
                  <a:cubicBezTo>
                    <a:pt x="185988" y="153590"/>
                    <a:pt x="187737" y="139592"/>
                    <a:pt x="188024" y="125527"/>
                  </a:cubicBezTo>
                  <a:close/>
                  <a:moveTo>
                    <a:pt x="188024" y="112474"/>
                  </a:moveTo>
                  <a:cubicBezTo>
                    <a:pt x="187414" y="98431"/>
                    <a:pt x="185670" y="84465"/>
                    <a:pt x="182803" y="70705"/>
                  </a:cubicBezTo>
                  <a:lnTo>
                    <a:pt x="211520" y="70705"/>
                  </a:lnTo>
                  <a:cubicBezTo>
                    <a:pt x="217730" y="83799"/>
                    <a:pt x="221281" y="97995"/>
                    <a:pt x="221962" y="112474"/>
                  </a:cubicBezTo>
                  <a:close/>
                  <a:moveTo>
                    <a:pt x="201077" y="55041"/>
                  </a:moveTo>
                  <a:lnTo>
                    <a:pt x="177582" y="55041"/>
                  </a:lnTo>
                  <a:cubicBezTo>
                    <a:pt x="173956" y="43875"/>
                    <a:pt x="168675" y="33315"/>
                    <a:pt x="161919" y="23714"/>
                  </a:cubicBezTo>
                  <a:cubicBezTo>
                    <a:pt x="177107" y="31165"/>
                    <a:pt x="190473" y="41859"/>
                    <a:pt x="201077" y="55041"/>
                  </a:cubicBezTo>
                  <a:close/>
                  <a:moveTo>
                    <a:pt x="161919" y="55041"/>
                  </a:moveTo>
                  <a:lnTo>
                    <a:pt x="125371" y="55041"/>
                  </a:lnTo>
                  <a:lnTo>
                    <a:pt x="125371" y="18493"/>
                  </a:lnTo>
                  <a:cubicBezTo>
                    <a:pt x="142723" y="24088"/>
                    <a:pt x="156324" y="37689"/>
                    <a:pt x="161919" y="55041"/>
                  </a:cubicBezTo>
                  <a:close/>
                  <a:moveTo>
                    <a:pt x="112318" y="18493"/>
                  </a:moveTo>
                  <a:lnTo>
                    <a:pt x="112318" y="57652"/>
                  </a:lnTo>
                  <a:lnTo>
                    <a:pt x="75770" y="57652"/>
                  </a:lnTo>
                  <a:cubicBezTo>
                    <a:pt x="80395" y="39175"/>
                    <a:pt x="94204" y="24380"/>
                    <a:pt x="112318" y="18493"/>
                  </a:cubicBezTo>
                  <a:close/>
                  <a:moveTo>
                    <a:pt x="54885" y="36767"/>
                  </a:moveTo>
                  <a:lnTo>
                    <a:pt x="54885" y="36767"/>
                  </a:lnTo>
                  <a:cubicBezTo>
                    <a:pt x="61466" y="31835"/>
                    <a:pt x="68452" y="27468"/>
                    <a:pt x="75770" y="23714"/>
                  </a:cubicBezTo>
                  <a:cubicBezTo>
                    <a:pt x="67972" y="33650"/>
                    <a:pt x="62608" y="45272"/>
                    <a:pt x="60106" y="57652"/>
                  </a:cubicBezTo>
                  <a:lnTo>
                    <a:pt x="36611" y="57652"/>
                  </a:lnTo>
                  <a:cubicBezTo>
                    <a:pt x="41258" y="49548"/>
                    <a:pt x="47470" y="42449"/>
                    <a:pt x="54885" y="36767"/>
                  </a:cubicBezTo>
                  <a:close/>
                  <a:moveTo>
                    <a:pt x="15727" y="128137"/>
                  </a:moveTo>
                  <a:lnTo>
                    <a:pt x="49664" y="128137"/>
                  </a:lnTo>
                  <a:cubicBezTo>
                    <a:pt x="50274" y="142179"/>
                    <a:pt x="52020" y="156146"/>
                    <a:pt x="54885" y="169906"/>
                  </a:cubicBezTo>
                  <a:lnTo>
                    <a:pt x="26169" y="169906"/>
                  </a:lnTo>
                  <a:cubicBezTo>
                    <a:pt x="20550" y="156608"/>
                    <a:pt x="17027" y="142516"/>
                    <a:pt x="15727" y="128137"/>
                  </a:cubicBezTo>
                  <a:close/>
                  <a:moveTo>
                    <a:pt x="36611" y="182959"/>
                  </a:moveTo>
                  <a:lnTo>
                    <a:pt x="60106" y="182959"/>
                  </a:lnTo>
                  <a:lnTo>
                    <a:pt x="75770" y="214286"/>
                  </a:lnTo>
                  <a:cubicBezTo>
                    <a:pt x="60044" y="207710"/>
                    <a:pt x="46478" y="196858"/>
                    <a:pt x="36611" y="182959"/>
                  </a:cubicBezTo>
                  <a:close/>
                  <a:moveTo>
                    <a:pt x="75770" y="182959"/>
                  </a:moveTo>
                  <a:lnTo>
                    <a:pt x="109707" y="182959"/>
                  </a:lnTo>
                  <a:lnTo>
                    <a:pt x="109707" y="222118"/>
                  </a:lnTo>
                  <a:cubicBezTo>
                    <a:pt x="93343" y="214482"/>
                    <a:pt x="81001" y="200244"/>
                    <a:pt x="75770" y="182959"/>
                  </a:cubicBezTo>
                  <a:close/>
                  <a:moveTo>
                    <a:pt x="125371" y="222118"/>
                  </a:moveTo>
                  <a:lnTo>
                    <a:pt x="125371" y="182959"/>
                  </a:lnTo>
                  <a:lnTo>
                    <a:pt x="159308" y="182959"/>
                  </a:lnTo>
                  <a:cubicBezTo>
                    <a:pt x="155888" y="201178"/>
                    <a:pt x="142920" y="216145"/>
                    <a:pt x="125371" y="222118"/>
                  </a:cubicBezTo>
                  <a:close/>
                  <a:moveTo>
                    <a:pt x="182803" y="201233"/>
                  </a:moveTo>
                  <a:lnTo>
                    <a:pt x="182803" y="201233"/>
                  </a:lnTo>
                  <a:cubicBezTo>
                    <a:pt x="175911" y="207094"/>
                    <a:pt x="167926" y="211529"/>
                    <a:pt x="159308" y="214286"/>
                  </a:cubicBezTo>
                  <a:cubicBezTo>
                    <a:pt x="166571" y="204995"/>
                    <a:pt x="171896" y="194344"/>
                    <a:pt x="174972" y="182959"/>
                  </a:cubicBezTo>
                  <a:lnTo>
                    <a:pt x="198467" y="182959"/>
                  </a:lnTo>
                  <a:cubicBezTo>
                    <a:pt x="195564" y="190707"/>
                    <a:pt x="190016" y="197179"/>
                    <a:pt x="182803" y="201233"/>
                  </a:cubicBezTo>
                  <a:close/>
                </a:path>
              </a:pathLst>
            </a:custGeom>
            <a:solidFill>
              <a:srgbClr val="0078D4"/>
            </a:solidFill>
            <a:ln w="25929"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A0E05B7-4A1C-424B-9C8A-D7976E1942AB}"/>
                </a:ext>
              </a:extLst>
            </p:cNvPr>
            <p:cNvSpPr/>
            <p:nvPr/>
          </p:nvSpPr>
          <p:spPr>
            <a:xfrm>
              <a:off x="2604592" y="5244073"/>
              <a:ext cx="67874" cy="164466"/>
            </a:xfrm>
            <a:custGeom>
              <a:avLst/>
              <a:gdLst>
                <a:gd name="connsiteX0" fmla="*/ 57433 w 67874"/>
                <a:gd name="connsiteY0" fmla="*/ 164466 h 164466"/>
                <a:gd name="connsiteX1" fmla="*/ 0 w 67874"/>
                <a:gd name="connsiteY1" fmla="*/ 88759 h 164466"/>
                <a:gd name="connsiteX2" fmla="*/ 39159 w 67874"/>
                <a:gd name="connsiteY2" fmla="*/ 13053 h 164466"/>
                <a:gd name="connsiteX3" fmla="*/ 54822 w 67874"/>
                <a:gd name="connsiteY3" fmla="*/ 0 h 164466"/>
                <a:gd name="connsiteX4" fmla="*/ 67875 w 67874"/>
                <a:gd name="connsiteY4" fmla="*/ 15663 h 164466"/>
                <a:gd name="connsiteX5" fmla="*/ 52211 w 67874"/>
                <a:gd name="connsiteY5" fmla="*/ 28716 h 164466"/>
                <a:gd name="connsiteX6" fmla="*/ 20885 w 67874"/>
                <a:gd name="connsiteY6" fmla="*/ 86149 h 164466"/>
                <a:gd name="connsiteX7" fmla="*/ 67875 w 67874"/>
                <a:gd name="connsiteY7" fmla="*/ 146192 h 16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74" h="164466">
                  <a:moveTo>
                    <a:pt x="57433" y="164466"/>
                  </a:moveTo>
                  <a:cubicBezTo>
                    <a:pt x="27319" y="149823"/>
                    <a:pt x="5988" y="121705"/>
                    <a:pt x="0" y="88759"/>
                  </a:cubicBezTo>
                  <a:cubicBezTo>
                    <a:pt x="393" y="58763"/>
                    <a:pt x="14905" y="30707"/>
                    <a:pt x="39159" y="13053"/>
                  </a:cubicBezTo>
                  <a:lnTo>
                    <a:pt x="54822" y="0"/>
                  </a:lnTo>
                  <a:lnTo>
                    <a:pt x="67875" y="15663"/>
                  </a:lnTo>
                  <a:lnTo>
                    <a:pt x="52211" y="28716"/>
                  </a:lnTo>
                  <a:cubicBezTo>
                    <a:pt x="32272" y="40902"/>
                    <a:pt x="20334" y="62787"/>
                    <a:pt x="20885" y="86149"/>
                  </a:cubicBezTo>
                  <a:cubicBezTo>
                    <a:pt x="25237" y="112888"/>
                    <a:pt x="42966" y="135541"/>
                    <a:pt x="67875" y="146192"/>
                  </a:cubicBezTo>
                  <a:close/>
                </a:path>
              </a:pathLst>
            </a:custGeom>
            <a:solidFill>
              <a:srgbClr val="E6E6E6"/>
            </a:solidFill>
            <a:ln w="25929"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53A8C6CB-BB95-4D6E-9EB0-0FCC2A34BA6E}"/>
                </a:ext>
              </a:extLst>
            </p:cNvPr>
            <p:cNvSpPr/>
            <p:nvPr/>
          </p:nvSpPr>
          <p:spPr>
            <a:xfrm>
              <a:off x="2638530" y="5223188"/>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F2F2F2"/>
            </a:solidFill>
            <a:ln w="25929"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04A92D41-8F24-4F57-B538-1E5DB9DEAEC2}"/>
                </a:ext>
              </a:extLst>
            </p:cNvPr>
            <p:cNvSpPr/>
            <p:nvPr/>
          </p:nvSpPr>
          <p:spPr>
            <a:xfrm>
              <a:off x="2849986" y="5246683"/>
              <a:ext cx="68152" cy="161855"/>
            </a:xfrm>
            <a:custGeom>
              <a:avLst/>
              <a:gdLst>
                <a:gd name="connsiteX0" fmla="*/ 10442 w 68152"/>
                <a:gd name="connsiteY0" fmla="*/ 161855 h 161855"/>
                <a:gd name="connsiteX1" fmla="*/ 0 w 68152"/>
                <a:gd name="connsiteY1" fmla="*/ 143581 h 161855"/>
                <a:gd name="connsiteX2" fmla="*/ 46990 w 68152"/>
                <a:gd name="connsiteY2" fmla="*/ 83538 h 161855"/>
                <a:gd name="connsiteX3" fmla="*/ 15663 w 68152"/>
                <a:gd name="connsiteY3" fmla="*/ 26106 h 161855"/>
                <a:gd name="connsiteX4" fmla="*/ 0 w 68152"/>
                <a:gd name="connsiteY4" fmla="*/ 15663 h 161855"/>
                <a:gd name="connsiteX5" fmla="*/ 13053 w 68152"/>
                <a:gd name="connsiteY5" fmla="*/ 0 h 161855"/>
                <a:gd name="connsiteX6" fmla="*/ 28716 w 68152"/>
                <a:gd name="connsiteY6" fmla="*/ 10442 h 161855"/>
                <a:gd name="connsiteX7" fmla="*/ 67875 w 68152"/>
                <a:gd name="connsiteY7" fmla="*/ 86149 h 161855"/>
                <a:gd name="connsiteX8" fmla="*/ 10442 w 68152"/>
                <a:gd name="connsiteY8" fmla="*/ 161855 h 16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52" h="161855">
                  <a:moveTo>
                    <a:pt x="10442" y="161855"/>
                  </a:moveTo>
                  <a:lnTo>
                    <a:pt x="0" y="143581"/>
                  </a:lnTo>
                  <a:cubicBezTo>
                    <a:pt x="24257" y="132098"/>
                    <a:pt x="41673" y="109844"/>
                    <a:pt x="46990" y="83538"/>
                  </a:cubicBezTo>
                  <a:cubicBezTo>
                    <a:pt x="46392" y="60470"/>
                    <a:pt x="34736" y="39097"/>
                    <a:pt x="15663" y="26106"/>
                  </a:cubicBezTo>
                  <a:lnTo>
                    <a:pt x="0" y="15663"/>
                  </a:lnTo>
                  <a:lnTo>
                    <a:pt x="13053" y="0"/>
                  </a:lnTo>
                  <a:lnTo>
                    <a:pt x="28716" y="10442"/>
                  </a:lnTo>
                  <a:cubicBezTo>
                    <a:pt x="55214" y="26074"/>
                    <a:pt x="70428" y="55490"/>
                    <a:pt x="67875" y="86149"/>
                  </a:cubicBezTo>
                  <a:cubicBezTo>
                    <a:pt x="61886" y="119094"/>
                    <a:pt x="40555" y="147213"/>
                    <a:pt x="10442" y="161855"/>
                  </a:cubicBezTo>
                  <a:close/>
                </a:path>
              </a:pathLst>
            </a:custGeom>
            <a:solidFill>
              <a:srgbClr val="E6E6E6"/>
            </a:solidFill>
            <a:ln w="25929"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7398E65D-96AC-4F6B-914C-CB7C13135159}"/>
                </a:ext>
              </a:extLst>
            </p:cNvPr>
            <p:cNvSpPr/>
            <p:nvPr/>
          </p:nvSpPr>
          <p:spPr>
            <a:xfrm>
              <a:off x="2829101" y="5223188"/>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F2F2F2"/>
            </a:solidFill>
            <a:ln w="25929"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FA6A5B3A-8D4C-4CAE-B795-015C64BF6B53}"/>
                </a:ext>
              </a:extLst>
            </p:cNvPr>
            <p:cNvSpPr/>
            <p:nvPr/>
          </p:nvSpPr>
          <p:spPr>
            <a:xfrm>
              <a:off x="2638530" y="5371991"/>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CE74B6"/>
            </a:solidFill>
            <a:ln w="25929"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4C6C665F-C8A4-4CE5-9C08-2A8DE445B68C}"/>
                </a:ext>
              </a:extLst>
            </p:cNvPr>
            <p:cNvSpPr/>
            <p:nvPr/>
          </p:nvSpPr>
          <p:spPr>
            <a:xfrm>
              <a:off x="2829101" y="5371991"/>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CE74B6"/>
            </a:solidFill>
            <a:ln w="25929" cap="flat">
              <a:noFill/>
              <a:prstDash val="solid"/>
              <a:miter/>
            </a:ln>
          </p:spPr>
          <p:txBody>
            <a:bodyPr rtlCol="0" anchor="ctr"/>
            <a:lstStyle/>
            <a:p>
              <a:endParaRPr lang="en-US"/>
            </a:p>
          </p:txBody>
        </p:sp>
      </p:grpSp>
      <p:sp>
        <p:nvSpPr>
          <p:cNvPr id="106" name="TextBox 119">
            <a:extLst>
              <a:ext uri="{FF2B5EF4-FFF2-40B4-BE49-F238E27FC236}">
                <a16:creationId xmlns:a16="http://schemas.microsoft.com/office/drawing/2014/main" id="{8ACD0ADB-609B-4F2B-AD5D-0F170D7B9D16}"/>
              </a:ext>
            </a:extLst>
          </p:cNvPr>
          <p:cNvSpPr txBox="1">
            <a:spLocks noChangeArrowheads="1"/>
          </p:cNvSpPr>
          <p:nvPr/>
        </p:nvSpPr>
        <p:spPr bwMode="ltGray">
          <a:xfrm>
            <a:off x="3797264" y="3870325"/>
            <a:ext cx="1290986" cy="75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ts val="800"/>
              </a:spcAft>
            </a:pPr>
            <a:r>
              <a:rPr lang="en-US" sz="1600" b="1">
                <a:solidFill>
                  <a:schemeClr val="bg1"/>
                </a:solidFill>
                <a:latin typeface="Calibri" pitchFamily="34" charset="0"/>
                <a:cs typeface="+mn-cs"/>
              </a:rPr>
              <a:t>SAP Integration/Automation </a:t>
            </a:r>
          </a:p>
        </p:txBody>
      </p:sp>
      <p:sp>
        <p:nvSpPr>
          <p:cNvPr id="109" name="Oval 12">
            <a:extLst>
              <a:ext uri="{FF2B5EF4-FFF2-40B4-BE49-F238E27FC236}">
                <a16:creationId xmlns:a16="http://schemas.microsoft.com/office/drawing/2014/main" id="{A13DF713-4CF9-4297-885E-BEEC7D418C88}"/>
              </a:ext>
            </a:extLst>
          </p:cNvPr>
          <p:cNvSpPr>
            <a:spLocks noChangeArrowheads="1"/>
          </p:cNvSpPr>
          <p:nvPr/>
        </p:nvSpPr>
        <p:spPr bwMode="gray">
          <a:xfrm>
            <a:off x="1752343" y="2863252"/>
            <a:ext cx="2022988" cy="2017321"/>
          </a:xfrm>
          <a:prstGeom prst="ellipse">
            <a:avLst/>
          </a:prstGeom>
          <a:solidFill>
            <a:schemeClr val="tx1"/>
          </a:solidFill>
          <a:ln w="76200">
            <a:solidFill>
              <a:srgbClr val="FFC000"/>
            </a:solidFill>
            <a:round/>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ＭＳ Ｐゴシック" charset="0"/>
              <a:cs typeface="Arial" charset="0"/>
            </a:endParaRPr>
          </a:p>
        </p:txBody>
      </p:sp>
      <p:pic>
        <p:nvPicPr>
          <p:cNvPr id="147" name="Picture 146">
            <a:extLst>
              <a:ext uri="{FF2B5EF4-FFF2-40B4-BE49-F238E27FC236}">
                <a16:creationId xmlns:a16="http://schemas.microsoft.com/office/drawing/2014/main" id="{519EEC78-01DC-4573-A737-A5AEEB8652D5}"/>
              </a:ext>
            </a:extLst>
          </p:cNvPr>
          <p:cNvPicPr>
            <a:picLocks noChangeAspect="1"/>
          </p:cNvPicPr>
          <p:nvPr/>
        </p:nvPicPr>
        <p:blipFill>
          <a:blip r:embed="rId3"/>
          <a:stretch>
            <a:fillRect/>
          </a:stretch>
        </p:blipFill>
        <p:spPr>
          <a:xfrm>
            <a:off x="1998782" y="3096697"/>
            <a:ext cx="1550431" cy="1550431"/>
          </a:xfrm>
          <a:prstGeom prst="rect">
            <a:avLst/>
          </a:prstGeom>
        </p:spPr>
      </p:pic>
      <p:grpSp>
        <p:nvGrpSpPr>
          <p:cNvPr id="164" name="Group 163">
            <a:extLst>
              <a:ext uri="{FF2B5EF4-FFF2-40B4-BE49-F238E27FC236}">
                <a16:creationId xmlns:a16="http://schemas.microsoft.com/office/drawing/2014/main" id="{B6607AA9-67B8-42B3-800F-A55DDFB9C1DD}"/>
              </a:ext>
            </a:extLst>
          </p:cNvPr>
          <p:cNvGrpSpPr/>
          <p:nvPr/>
        </p:nvGrpSpPr>
        <p:grpSpPr>
          <a:xfrm>
            <a:off x="4172337" y="3403407"/>
            <a:ext cx="707813" cy="354722"/>
            <a:chOff x="4183983" y="3472444"/>
            <a:chExt cx="707813" cy="354722"/>
          </a:xfrm>
        </p:grpSpPr>
        <p:sp>
          <p:nvSpPr>
            <p:cNvPr id="160" name="Rectangle 159">
              <a:extLst>
                <a:ext uri="{FF2B5EF4-FFF2-40B4-BE49-F238E27FC236}">
                  <a16:creationId xmlns:a16="http://schemas.microsoft.com/office/drawing/2014/main" id="{4A88F002-1618-488F-A049-F50A4DD878A9}"/>
                </a:ext>
              </a:extLst>
            </p:cNvPr>
            <p:cNvSpPr/>
            <p:nvPr/>
          </p:nvSpPr>
          <p:spPr>
            <a:xfrm>
              <a:off x="4195762" y="3520258"/>
              <a:ext cx="507779" cy="145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02B45AC8-B51B-4BF6-9FDA-AA936BBFD761}"/>
                </a:ext>
              </a:extLst>
            </p:cNvPr>
            <p:cNvSpPr/>
            <p:nvPr/>
          </p:nvSpPr>
          <p:spPr>
            <a:xfrm>
              <a:off x="4192211" y="3649805"/>
              <a:ext cx="383878" cy="132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ight Triangle 161">
              <a:extLst>
                <a:ext uri="{FF2B5EF4-FFF2-40B4-BE49-F238E27FC236}">
                  <a16:creationId xmlns:a16="http://schemas.microsoft.com/office/drawing/2014/main" id="{C7D99558-D7F8-45A5-85FE-CA77E8AF7F18}"/>
                </a:ext>
              </a:extLst>
            </p:cNvPr>
            <p:cNvSpPr/>
            <p:nvPr/>
          </p:nvSpPr>
          <p:spPr>
            <a:xfrm rot="5400000">
              <a:off x="4578189" y="3661214"/>
              <a:ext cx="107450" cy="11165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Graphic 157">
              <a:extLst>
                <a:ext uri="{FF2B5EF4-FFF2-40B4-BE49-F238E27FC236}">
                  <a16:creationId xmlns:a16="http://schemas.microsoft.com/office/drawing/2014/main" id="{B516586D-31F4-4B3B-907F-20CF133A5D66}"/>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5881" t="27837" r="6133" b="28068"/>
            <a:stretch/>
          </p:blipFill>
          <p:spPr>
            <a:xfrm>
              <a:off x="4183983" y="3472444"/>
              <a:ext cx="707813" cy="354722"/>
            </a:xfrm>
            <a:prstGeom prst="rect">
              <a:avLst/>
            </a:prstGeom>
          </p:spPr>
        </p:pic>
      </p:grpSp>
      <p:grpSp>
        <p:nvGrpSpPr>
          <p:cNvPr id="172" name="Group 171">
            <a:extLst>
              <a:ext uri="{FF2B5EF4-FFF2-40B4-BE49-F238E27FC236}">
                <a16:creationId xmlns:a16="http://schemas.microsoft.com/office/drawing/2014/main" id="{65D02D21-9EFD-4C5C-BEE9-887057D064D0}"/>
              </a:ext>
            </a:extLst>
          </p:cNvPr>
          <p:cNvGrpSpPr/>
          <p:nvPr/>
        </p:nvGrpSpPr>
        <p:grpSpPr>
          <a:xfrm>
            <a:off x="785281" y="3275516"/>
            <a:ext cx="605926" cy="610504"/>
            <a:chOff x="666334" y="3051254"/>
            <a:chExt cx="789028" cy="794990"/>
          </a:xfrm>
        </p:grpSpPr>
        <p:pic>
          <p:nvPicPr>
            <p:cNvPr id="167" name="Graphic 166">
              <a:extLst>
                <a:ext uri="{FF2B5EF4-FFF2-40B4-BE49-F238E27FC236}">
                  <a16:creationId xmlns:a16="http://schemas.microsoft.com/office/drawing/2014/main" id="{5DAC70C8-F6A9-4FB1-8B4D-108924E2B8FA}"/>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5266" t="3472" r="12754" b="24004"/>
            <a:stretch/>
          </p:blipFill>
          <p:spPr>
            <a:xfrm>
              <a:off x="666334" y="3051254"/>
              <a:ext cx="789028" cy="794990"/>
            </a:xfrm>
            <a:prstGeom prst="rect">
              <a:avLst/>
            </a:prstGeom>
          </p:spPr>
        </p:pic>
        <p:sp>
          <p:nvSpPr>
            <p:cNvPr id="168" name="TextBox 167">
              <a:extLst>
                <a:ext uri="{FF2B5EF4-FFF2-40B4-BE49-F238E27FC236}">
                  <a16:creationId xmlns:a16="http://schemas.microsoft.com/office/drawing/2014/main" id="{2E990B30-E7B0-4FE5-823D-232D933B6A4B}"/>
                </a:ext>
              </a:extLst>
            </p:cNvPr>
            <p:cNvSpPr txBox="1"/>
            <p:nvPr/>
          </p:nvSpPr>
          <p:spPr>
            <a:xfrm>
              <a:off x="667690" y="3151345"/>
              <a:ext cx="786317" cy="357912"/>
            </a:xfrm>
            <a:prstGeom prst="rect">
              <a:avLst/>
            </a:prstGeom>
            <a:noFill/>
          </p:spPr>
          <p:txBody>
            <a:bodyPr wrap="square" rtlCol="0">
              <a:spAutoFit/>
            </a:bodyPr>
            <a:lstStyle/>
            <a:p>
              <a:pPr algn="ctr"/>
              <a:r>
                <a:rPr lang="en-US" sz="700" b="1">
                  <a:solidFill>
                    <a:schemeClr val="bg1"/>
                  </a:solidFill>
                </a:rPr>
                <a:t>Zero </a:t>
              </a:r>
            </a:p>
            <a:p>
              <a:pPr algn="ctr"/>
              <a:r>
                <a:rPr lang="en-US" sz="800" b="1">
                  <a:solidFill>
                    <a:schemeClr val="bg1"/>
                  </a:solidFill>
                </a:rPr>
                <a:t>TRUST</a:t>
              </a:r>
              <a:endParaRPr lang="en-US" sz="700" b="1">
                <a:solidFill>
                  <a:schemeClr val="bg1"/>
                </a:solidFill>
              </a:endParaRPr>
            </a:p>
          </p:txBody>
        </p:sp>
        <p:pic>
          <p:nvPicPr>
            <p:cNvPr id="171" name="Graphic 170">
              <a:extLst>
                <a:ext uri="{FF2B5EF4-FFF2-40B4-BE49-F238E27FC236}">
                  <a16:creationId xmlns:a16="http://schemas.microsoft.com/office/drawing/2014/main" id="{6A3CCA4E-4B4C-4132-B0A1-2B68C70AEE80}"/>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9000" t="9722" r="28958" b="29792"/>
            <a:stretch/>
          </p:blipFill>
          <p:spPr>
            <a:xfrm>
              <a:off x="985376" y="3519554"/>
              <a:ext cx="138545" cy="199327"/>
            </a:xfrm>
            <a:prstGeom prst="rect">
              <a:avLst/>
            </a:prstGeom>
          </p:spPr>
        </p:pic>
      </p:grpSp>
      <p:sp>
        <p:nvSpPr>
          <p:cNvPr id="2" name="Rectangle: Rounded Corners 1">
            <a:hlinkClick r:id="rId10" action="ppaction://hlinksldjump"/>
            <a:extLst>
              <a:ext uri="{FF2B5EF4-FFF2-40B4-BE49-F238E27FC236}">
                <a16:creationId xmlns:a16="http://schemas.microsoft.com/office/drawing/2014/main" id="{6065F808-9C76-4276-BA8B-7677F62EBCF3}"/>
              </a:ext>
            </a:extLst>
          </p:cNvPr>
          <p:cNvSpPr/>
          <p:nvPr/>
        </p:nvSpPr>
        <p:spPr>
          <a:xfrm>
            <a:off x="5799695" y="5541627"/>
            <a:ext cx="4881563" cy="67304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10" action="ppaction://hlinksldjump">
                  <a:extLst>
                    <a:ext uri="{A12FA001-AC4F-418D-AE19-62706E023703}">
                      <ahyp:hlinkClr xmlns:ahyp="http://schemas.microsoft.com/office/drawing/2018/hyperlinkcolor" val="tx"/>
                    </a:ext>
                  </a:extLst>
                </a:hlinkClick>
              </a:rPr>
              <a:t>Learn more about securing SAP</a:t>
            </a:r>
            <a:endParaRPr lang="en-US">
              <a:solidFill>
                <a:schemeClr val="bg1"/>
              </a:solidFill>
            </a:endParaRPr>
          </a:p>
        </p:txBody>
      </p:sp>
    </p:spTree>
    <p:extLst>
      <p:ext uri="{BB962C8B-B14F-4D97-AF65-F5344CB8AC3E}">
        <p14:creationId xmlns:p14="http://schemas.microsoft.com/office/powerpoint/2010/main" val="4284395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94BAB4-0061-4F89-87B5-14E6AA934370}"/>
              </a:ext>
            </a:extLst>
          </p:cNvPr>
          <p:cNvSpPr>
            <a:spLocks noGrp="1"/>
          </p:cNvSpPr>
          <p:nvPr>
            <p:ph type="title"/>
          </p:nvPr>
        </p:nvSpPr>
        <p:spPr/>
        <p:txBody>
          <a:bodyPr/>
          <a:lstStyle/>
          <a:p>
            <a:r>
              <a:rPr lang="en-US"/>
              <a:t>The Fortinet Advantage – Azure Virtual WAN Integration</a:t>
            </a:r>
          </a:p>
        </p:txBody>
      </p:sp>
      <p:sp>
        <p:nvSpPr>
          <p:cNvPr id="2" name="Content Placeholder 1">
            <a:extLst>
              <a:ext uri="{FF2B5EF4-FFF2-40B4-BE49-F238E27FC236}">
                <a16:creationId xmlns:a16="http://schemas.microsoft.com/office/drawing/2014/main" id="{9B183EF3-384C-4B06-899B-B21577F35379}"/>
              </a:ext>
            </a:extLst>
          </p:cNvPr>
          <p:cNvSpPr>
            <a:spLocks noGrp="1"/>
          </p:cNvSpPr>
          <p:nvPr>
            <p:ph sz="quarter" idx="11"/>
          </p:nvPr>
        </p:nvSpPr>
        <p:spPr/>
        <p:txBody>
          <a:bodyPr/>
          <a:lstStyle/>
          <a:p>
            <a:r>
              <a:rPr lang="en-US" b="1">
                <a:solidFill>
                  <a:schemeClr val="accent6"/>
                </a:solidFill>
              </a:rPr>
              <a:t>Only dual-role SD-WAN and NGFW integrated natively with the Azure Virtual WAN hub</a:t>
            </a:r>
          </a:p>
        </p:txBody>
      </p:sp>
      <p:sp>
        <p:nvSpPr>
          <p:cNvPr id="28" name="TextBox 27">
            <a:extLst>
              <a:ext uri="{FF2B5EF4-FFF2-40B4-BE49-F238E27FC236}">
                <a16:creationId xmlns:a16="http://schemas.microsoft.com/office/drawing/2014/main" id="{8FE61F50-F59A-4658-81B0-31880F4E5020}"/>
              </a:ext>
            </a:extLst>
          </p:cNvPr>
          <p:cNvSpPr txBox="1">
            <a:spLocks noChangeArrowheads="1"/>
          </p:cNvSpPr>
          <p:nvPr/>
        </p:nvSpPr>
        <p:spPr bwMode="ltGray">
          <a:xfrm>
            <a:off x="5677457" y="3863115"/>
            <a:ext cx="1431925" cy="75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lnSpc>
                <a:spcPct val="90000"/>
              </a:lnSpc>
              <a:spcBef>
                <a:spcPct val="0"/>
              </a:spcBef>
              <a:spcAft>
                <a:spcPts val="800"/>
              </a:spcAft>
            </a:pPr>
            <a:r>
              <a:rPr lang="en-US" sz="1600" b="1">
                <a:solidFill>
                  <a:schemeClr val="tx1">
                    <a:lumMod val="85000"/>
                    <a:lumOff val="15000"/>
                  </a:schemeClr>
                </a:solidFill>
                <a:latin typeface="Calibri" charset="0"/>
              </a:rPr>
              <a:t>Automated and Monitored</a:t>
            </a:r>
          </a:p>
        </p:txBody>
      </p:sp>
      <p:sp>
        <p:nvSpPr>
          <p:cNvPr id="30" name="TextBox 29">
            <a:extLst>
              <a:ext uri="{FF2B5EF4-FFF2-40B4-BE49-F238E27FC236}">
                <a16:creationId xmlns:a16="http://schemas.microsoft.com/office/drawing/2014/main" id="{39AF96E3-5860-4416-88F5-784049A18D7C}"/>
              </a:ext>
            </a:extLst>
          </p:cNvPr>
          <p:cNvSpPr txBox="1">
            <a:spLocks noChangeArrowheads="1"/>
          </p:cNvSpPr>
          <p:nvPr/>
        </p:nvSpPr>
        <p:spPr bwMode="ltGray">
          <a:xfrm>
            <a:off x="5799695" y="2294144"/>
            <a:ext cx="1187450" cy="75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lnSpc>
                <a:spcPct val="90000"/>
              </a:lnSpc>
              <a:spcBef>
                <a:spcPct val="0"/>
              </a:spcBef>
              <a:spcAft>
                <a:spcPts val="800"/>
              </a:spcAft>
            </a:pPr>
            <a:r>
              <a:rPr lang="en-US" sz="1600" b="1">
                <a:solidFill>
                  <a:schemeClr val="tx1">
                    <a:lumMod val="85000"/>
                    <a:lumOff val="15000"/>
                  </a:schemeClr>
                </a:solidFill>
                <a:latin typeface="Calibri" charset="0"/>
              </a:rPr>
              <a:t>Secure Network Design</a:t>
            </a:r>
          </a:p>
        </p:txBody>
      </p:sp>
      <p:cxnSp>
        <p:nvCxnSpPr>
          <p:cNvPr id="33" name="Straight Connector 32">
            <a:extLst>
              <a:ext uri="{FF2B5EF4-FFF2-40B4-BE49-F238E27FC236}">
                <a16:creationId xmlns:a16="http://schemas.microsoft.com/office/drawing/2014/main" id="{274A4D9A-D4AC-4042-90C9-9C3D74A63ABF}"/>
              </a:ext>
            </a:extLst>
          </p:cNvPr>
          <p:cNvCxnSpPr/>
          <p:nvPr/>
        </p:nvCxnSpPr>
        <p:spPr bwMode="auto">
          <a:xfrm>
            <a:off x="5896532" y="3651743"/>
            <a:ext cx="4038600" cy="0"/>
          </a:xfrm>
          <a:prstGeom prst="line">
            <a:avLst/>
          </a:prstGeom>
          <a:solidFill>
            <a:srgbClr val="5482AB"/>
          </a:solidFill>
          <a:ln w="19050" cap="flat" cmpd="sng" algn="ctr">
            <a:gradFill flip="none" rotWithShape="1">
              <a:gsLst>
                <a:gs pos="0">
                  <a:sysClr val="windowText" lastClr="000000">
                    <a:alpha val="45000"/>
                  </a:sysClr>
                </a:gs>
                <a:gs pos="100000">
                  <a:sysClr val="windowText" lastClr="000000">
                    <a:alpha val="23000"/>
                  </a:sysClr>
                </a:gs>
                <a:gs pos="75000">
                  <a:schemeClr val="accent6"/>
                </a:gs>
                <a:gs pos="27000">
                  <a:schemeClr val="accent6"/>
                </a:gs>
              </a:gsLst>
              <a:lin ang="0" scaled="1"/>
              <a:tileRect/>
            </a:gradFill>
            <a:prstDash val="solid"/>
            <a:round/>
            <a:headEnd type="none" w="med" len="med"/>
            <a:tailEnd type="none" w="med" len="med"/>
          </a:ln>
          <a:effectLst/>
        </p:spPr>
      </p:cxnSp>
      <p:sp>
        <p:nvSpPr>
          <p:cNvPr id="35" name="AutoShape 18">
            <a:extLst>
              <a:ext uri="{FF2B5EF4-FFF2-40B4-BE49-F238E27FC236}">
                <a16:creationId xmlns:a16="http://schemas.microsoft.com/office/drawing/2014/main" id="{5E4A72CD-D92E-4E43-A9CE-822BEB471600}"/>
              </a:ext>
            </a:extLst>
          </p:cNvPr>
          <p:cNvSpPr>
            <a:spLocks noChangeArrowheads="1"/>
          </p:cNvSpPr>
          <p:nvPr/>
        </p:nvSpPr>
        <p:spPr bwMode="gray">
          <a:xfrm>
            <a:off x="387350" y="1486628"/>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bg2">
              <a:lumMod val="25000"/>
              <a:alpha val="53000"/>
            </a:schemeClr>
          </a:solidFill>
          <a:ln w="28575" cmpd="sng">
            <a:solidFill>
              <a:srgbClr val="000000">
                <a:lumMod val="65000"/>
                <a:lumOff val="35000"/>
              </a:srgbClr>
            </a:solidFill>
            <a:miter lim="800000"/>
            <a:headEnd/>
            <a:tailEnd/>
          </a:ln>
        </p:spPr>
        <p:txBody>
          <a:bodyPr wrap="none" anchor="ctr"/>
          <a:lstStyle/>
          <a:p>
            <a:pPr algn="ctr" fontAlgn="base">
              <a:spcBef>
                <a:spcPct val="0"/>
              </a:spcBef>
              <a:spcAft>
                <a:spcPct val="0"/>
              </a:spcAft>
            </a:pPr>
            <a:endParaRPr lang="en-US" sz="2400" kern="0">
              <a:solidFill>
                <a:prstClr val="black"/>
              </a:solidFill>
              <a:ea typeface="ＭＳ Ｐゴシック" charset="0"/>
            </a:endParaRPr>
          </a:p>
        </p:txBody>
      </p:sp>
      <p:sp>
        <p:nvSpPr>
          <p:cNvPr id="36" name="AutoShape 19">
            <a:extLst>
              <a:ext uri="{FF2B5EF4-FFF2-40B4-BE49-F238E27FC236}">
                <a16:creationId xmlns:a16="http://schemas.microsoft.com/office/drawing/2014/main" id="{AEF9D1B1-387C-498B-AEF1-469A723329BB}"/>
              </a:ext>
            </a:extLst>
          </p:cNvPr>
          <p:cNvSpPr>
            <a:spLocks noChangeArrowheads="1"/>
          </p:cNvSpPr>
          <p:nvPr/>
        </p:nvSpPr>
        <p:spPr bwMode="gray">
          <a:xfrm rot="5400000">
            <a:off x="387350" y="1495425"/>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bg2">
              <a:lumMod val="25000"/>
              <a:alpha val="53000"/>
            </a:schemeClr>
          </a:solidFill>
          <a:ln w="28575" cmpd="sng">
            <a:solidFill>
              <a:srgbClr val="000000">
                <a:lumMod val="65000"/>
                <a:lumOff val="35000"/>
              </a:srgbClr>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ＭＳ Ｐゴシック" charset="0"/>
            </a:endParaRPr>
          </a:p>
        </p:txBody>
      </p:sp>
      <p:sp>
        <p:nvSpPr>
          <p:cNvPr id="37" name="AutoShape 20">
            <a:extLst>
              <a:ext uri="{FF2B5EF4-FFF2-40B4-BE49-F238E27FC236}">
                <a16:creationId xmlns:a16="http://schemas.microsoft.com/office/drawing/2014/main" id="{D5206F35-A1D2-4A51-9CDE-A3A9BE8400CD}"/>
              </a:ext>
            </a:extLst>
          </p:cNvPr>
          <p:cNvSpPr>
            <a:spLocks noChangeArrowheads="1"/>
          </p:cNvSpPr>
          <p:nvPr/>
        </p:nvSpPr>
        <p:spPr bwMode="gray">
          <a:xfrm rot="16200000">
            <a:off x="387350" y="1495424"/>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bg2">
              <a:lumMod val="25000"/>
              <a:alpha val="53000"/>
            </a:schemeClr>
          </a:solidFill>
          <a:ln w="28575" cmpd="sng">
            <a:solidFill>
              <a:srgbClr val="000000">
                <a:lumMod val="65000"/>
                <a:lumOff val="35000"/>
              </a:srgbClr>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ＭＳ Ｐゴシック" charset="0"/>
            </a:endParaRPr>
          </a:p>
        </p:txBody>
      </p:sp>
      <p:sp>
        <p:nvSpPr>
          <p:cNvPr id="38" name="AutoShape 21">
            <a:extLst>
              <a:ext uri="{FF2B5EF4-FFF2-40B4-BE49-F238E27FC236}">
                <a16:creationId xmlns:a16="http://schemas.microsoft.com/office/drawing/2014/main" id="{F975993F-C2FC-4234-AE8F-2E0A598FDD78}"/>
              </a:ext>
            </a:extLst>
          </p:cNvPr>
          <p:cNvSpPr>
            <a:spLocks noChangeArrowheads="1"/>
          </p:cNvSpPr>
          <p:nvPr/>
        </p:nvSpPr>
        <p:spPr bwMode="gray">
          <a:xfrm rot="10800000">
            <a:off x="387350" y="1495425"/>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tx1"/>
          </a:solidFill>
          <a:ln w="76200">
            <a:solidFill>
              <a:srgbClr val="FFC000"/>
            </a:solidFill>
            <a:round/>
            <a:headEnd/>
            <a:tailEnd/>
          </a:ln>
        </p:spPr>
        <p:txBody>
          <a:bodyPr anchor="ctr"/>
          <a:lstStyle/>
          <a:p>
            <a:pPr fontAlgn="base">
              <a:spcBef>
                <a:spcPct val="0"/>
              </a:spcBef>
              <a:spcAft>
                <a:spcPct val="0"/>
              </a:spcAft>
            </a:pPr>
            <a:endParaRPr lang="en-US" kern="0">
              <a:solidFill>
                <a:prstClr val="white"/>
              </a:solidFill>
              <a:ea typeface="ＭＳ Ｐゴシック" charset="0"/>
              <a:cs typeface="Arial" charset="0"/>
            </a:endParaRPr>
          </a:p>
        </p:txBody>
      </p:sp>
      <p:sp>
        <p:nvSpPr>
          <p:cNvPr id="41" name="Oval 12">
            <a:extLst>
              <a:ext uri="{FF2B5EF4-FFF2-40B4-BE49-F238E27FC236}">
                <a16:creationId xmlns:a16="http://schemas.microsoft.com/office/drawing/2014/main" id="{2CB16474-D64A-48B1-BF9B-828C3A9CB27A}"/>
              </a:ext>
            </a:extLst>
          </p:cNvPr>
          <p:cNvSpPr>
            <a:spLocks noChangeArrowheads="1"/>
          </p:cNvSpPr>
          <p:nvPr/>
        </p:nvSpPr>
        <p:spPr bwMode="gray">
          <a:xfrm>
            <a:off x="1912938" y="3024188"/>
            <a:ext cx="1700213" cy="1695450"/>
          </a:xfrm>
          <a:prstGeom prst="ellipse">
            <a:avLst/>
          </a:prstGeom>
          <a:solidFill>
            <a:schemeClr val="accent6"/>
          </a:solidFill>
          <a:ln w="19050">
            <a:noFill/>
            <a:round/>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ＭＳ Ｐゴシック" charset="0"/>
              <a:cs typeface="Arial" charset="0"/>
            </a:endParaRPr>
          </a:p>
        </p:txBody>
      </p:sp>
      <p:sp>
        <p:nvSpPr>
          <p:cNvPr id="43" name="TextBox 112">
            <a:extLst>
              <a:ext uri="{FF2B5EF4-FFF2-40B4-BE49-F238E27FC236}">
                <a16:creationId xmlns:a16="http://schemas.microsoft.com/office/drawing/2014/main" id="{3103C322-CA59-499D-BEBC-FBE34BC1F529}"/>
              </a:ext>
            </a:extLst>
          </p:cNvPr>
          <p:cNvSpPr txBox="1">
            <a:spLocks noChangeArrowheads="1"/>
          </p:cNvSpPr>
          <p:nvPr/>
        </p:nvSpPr>
        <p:spPr bwMode="ltGray">
          <a:xfrm>
            <a:off x="1813718" y="2294144"/>
            <a:ext cx="1900238" cy="31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ts val="800"/>
              </a:spcAft>
            </a:pPr>
            <a:r>
              <a:rPr lang="en-US" sz="1600" b="1">
                <a:solidFill>
                  <a:prstClr val="white"/>
                </a:solidFill>
                <a:latin typeface="Calibri" charset="0"/>
              </a:rPr>
              <a:t>Micro-segmentation</a:t>
            </a:r>
          </a:p>
        </p:txBody>
      </p:sp>
      <p:sp>
        <p:nvSpPr>
          <p:cNvPr id="47" name="TextBox 46">
            <a:extLst>
              <a:ext uri="{FF2B5EF4-FFF2-40B4-BE49-F238E27FC236}">
                <a16:creationId xmlns:a16="http://schemas.microsoft.com/office/drawing/2014/main" id="{ADA78603-2416-4D18-84FB-A8C9719475FA}"/>
              </a:ext>
            </a:extLst>
          </p:cNvPr>
          <p:cNvSpPr txBox="1"/>
          <p:nvPr/>
        </p:nvSpPr>
        <p:spPr bwMode="ltGray">
          <a:xfrm>
            <a:off x="1887537" y="5589634"/>
            <a:ext cx="1752600" cy="535511"/>
          </a:xfrm>
          <a:prstGeom prst="rect">
            <a:avLst/>
          </a:prstGeom>
          <a:noFill/>
          <a:ln w="9525">
            <a:noFill/>
            <a:miter lim="800000"/>
            <a:headEnd/>
            <a:tailEnd/>
          </a:ln>
        </p:spPr>
        <p:txBody>
          <a:bodyPr lIns="91419" tIns="45710" rIns="91419" bIns="45710">
            <a:spAutoFit/>
          </a:bodyPr>
          <a:lstStyle/>
          <a:p>
            <a:pPr algn="ctr" fontAlgn="base">
              <a:lnSpc>
                <a:spcPct val="90000"/>
              </a:lnSpc>
              <a:spcAft>
                <a:spcPts val="800"/>
              </a:spcAft>
              <a:defRPr/>
            </a:pPr>
            <a:r>
              <a:rPr lang="en-US" sz="1600" b="1">
                <a:solidFill>
                  <a:schemeClr val="bg1"/>
                </a:solidFill>
                <a:latin typeface="Calibri" pitchFamily="34" charset="0"/>
                <a:ea typeface="ＭＳ Ｐゴシック" charset="0"/>
              </a:rPr>
              <a:t>Azure Virtual WAN Integration</a:t>
            </a:r>
          </a:p>
        </p:txBody>
      </p:sp>
      <p:sp>
        <p:nvSpPr>
          <p:cNvPr id="49" name="TextBox 48">
            <a:extLst>
              <a:ext uri="{FF2B5EF4-FFF2-40B4-BE49-F238E27FC236}">
                <a16:creationId xmlns:a16="http://schemas.microsoft.com/office/drawing/2014/main" id="{CBF185CF-7B25-4E36-9D7A-4D59C779A6B7}"/>
              </a:ext>
            </a:extLst>
          </p:cNvPr>
          <p:cNvSpPr txBox="1"/>
          <p:nvPr/>
        </p:nvSpPr>
        <p:spPr bwMode="ltGray">
          <a:xfrm>
            <a:off x="146050" y="3870325"/>
            <a:ext cx="1752600" cy="535511"/>
          </a:xfrm>
          <a:prstGeom prst="rect">
            <a:avLst/>
          </a:prstGeom>
          <a:noFill/>
          <a:ln w="9525">
            <a:noFill/>
            <a:miter lim="800000"/>
            <a:headEnd/>
            <a:tailEnd/>
          </a:ln>
        </p:spPr>
        <p:txBody>
          <a:bodyPr lIns="91419" tIns="45710" rIns="91419" bIns="45710">
            <a:spAutoFit/>
          </a:bodyPr>
          <a:lstStyle/>
          <a:p>
            <a:pPr algn="ctr" fontAlgn="base">
              <a:lnSpc>
                <a:spcPct val="90000"/>
              </a:lnSpc>
              <a:spcAft>
                <a:spcPts val="800"/>
              </a:spcAft>
              <a:defRPr/>
            </a:pPr>
            <a:r>
              <a:rPr lang="en-US" sz="1600" b="1">
                <a:solidFill>
                  <a:schemeClr val="bg1"/>
                </a:solidFill>
                <a:latin typeface="Calibri" pitchFamily="34" charset="0"/>
                <a:ea typeface="ＭＳ Ｐゴシック" charset="0"/>
              </a:rPr>
              <a:t>Zero Trust Architecture</a:t>
            </a:r>
          </a:p>
        </p:txBody>
      </p:sp>
      <p:grpSp>
        <p:nvGrpSpPr>
          <p:cNvPr id="102" name="Group 101">
            <a:extLst>
              <a:ext uri="{FF2B5EF4-FFF2-40B4-BE49-F238E27FC236}">
                <a16:creationId xmlns:a16="http://schemas.microsoft.com/office/drawing/2014/main" id="{DB178564-BC51-4F67-8B93-1729C119BA72}"/>
              </a:ext>
            </a:extLst>
          </p:cNvPr>
          <p:cNvGrpSpPr/>
          <p:nvPr/>
        </p:nvGrpSpPr>
        <p:grpSpPr>
          <a:xfrm>
            <a:off x="2523754" y="1682142"/>
            <a:ext cx="480167" cy="539225"/>
            <a:chOff x="2520361" y="1682142"/>
            <a:chExt cx="480167" cy="539225"/>
          </a:xfrm>
        </p:grpSpPr>
        <p:sp>
          <p:nvSpPr>
            <p:cNvPr id="94" name="Freeform: Shape 93">
              <a:extLst>
                <a:ext uri="{FF2B5EF4-FFF2-40B4-BE49-F238E27FC236}">
                  <a16:creationId xmlns:a16="http://schemas.microsoft.com/office/drawing/2014/main" id="{6A06C6C4-9C1A-481E-A165-92A17DDF7A12}"/>
                </a:ext>
              </a:extLst>
            </p:cNvPr>
            <p:cNvSpPr/>
            <p:nvPr/>
          </p:nvSpPr>
          <p:spPr>
            <a:xfrm>
              <a:off x="2674022" y="2055923"/>
              <a:ext cx="178042" cy="165444"/>
            </a:xfrm>
            <a:custGeom>
              <a:avLst/>
              <a:gdLst>
                <a:gd name="connsiteX0" fmla="*/ 133532 w 178042"/>
                <a:gd name="connsiteY0" fmla="*/ 0 h 165444"/>
                <a:gd name="connsiteX1" fmla="*/ 44511 w 178042"/>
                <a:gd name="connsiteY1" fmla="*/ 0 h 165444"/>
                <a:gd name="connsiteX2" fmla="*/ 0 w 178042"/>
                <a:gd name="connsiteY2" fmla="*/ 82722 h 165444"/>
                <a:gd name="connsiteX3" fmla="*/ 44511 w 178042"/>
                <a:gd name="connsiteY3" fmla="*/ 165444 h 165444"/>
                <a:gd name="connsiteX4" fmla="*/ 133532 w 178042"/>
                <a:gd name="connsiteY4" fmla="*/ 165444 h 165444"/>
                <a:gd name="connsiteX5" fmla="*/ 178043 w 178042"/>
                <a:gd name="connsiteY5" fmla="*/ 82722 h 165444"/>
                <a:gd name="connsiteX6" fmla="*/ 133532 w 178042"/>
                <a:gd name="connsiteY6"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42" h="165444">
                  <a:moveTo>
                    <a:pt x="133532"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6103970-A030-4B6A-8DDB-4E9DF8692FB3}"/>
                </a:ext>
              </a:extLst>
            </p:cNvPr>
            <p:cNvSpPr/>
            <p:nvPr/>
          </p:nvSpPr>
          <p:spPr>
            <a:xfrm>
              <a:off x="2674022" y="1682142"/>
              <a:ext cx="178042" cy="165444"/>
            </a:xfrm>
            <a:custGeom>
              <a:avLst/>
              <a:gdLst>
                <a:gd name="connsiteX0" fmla="*/ 120427 w 178042"/>
                <a:gd name="connsiteY0" fmla="*/ 24510 h 165444"/>
                <a:gd name="connsiteX1" fmla="*/ 151833 w 178042"/>
                <a:gd name="connsiteY1" fmla="*/ 82722 h 165444"/>
                <a:gd name="connsiteX2" fmla="*/ 120427 w 178042"/>
                <a:gd name="connsiteY2" fmla="*/ 140934 h 165444"/>
                <a:gd name="connsiteX3" fmla="*/ 57615 w 178042"/>
                <a:gd name="connsiteY3" fmla="*/ 140934 h 165444"/>
                <a:gd name="connsiteX4" fmla="*/ 26210 w 178042"/>
                <a:gd name="connsiteY4" fmla="*/ 82722 h 165444"/>
                <a:gd name="connsiteX5" fmla="*/ 57615 w 178042"/>
                <a:gd name="connsiteY5" fmla="*/ 24510 h 165444"/>
                <a:gd name="connsiteX6" fmla="*/ 120427 w 178042"/>
                <a:gd name="connsiteY6" fmla="*/ 24510 h 165444"/>
                <a:gd name="connsiteX7" fmla="*/ 133618 w 178042"/>
                <a:gd name="connsiteY7" fmla="*/ 0 h 165444"/>
                <a:gd name="connsiteX8" fmla="*/ 44511 w 178042"/>
                <a:gd name="connsiteY8" fmla="*/ 0 h 165444"/>
                <a:gd name="connsiteX9" fmla="*/ 0 w 178042"/>
                <a:gd name="connsiteY9" fmla="*/ 82722 h 165444"/>
                <a:gd name="connsiteX10" fmla="*/ 44511 w 178042"/>
                <a:gd name="connsiteY10" fmla="*/ 165444 h 165444"/>
                <a:gd name="connsiteX11" fmla="*/ 133532 w 178042"/>
                <a:gd name="connsiteY11" fmla="*/ 165444 h 165444"/>
                <a:gd name="connsiteX12" fmla="*/ 178043 w 178042"/>
                <a:gd name="connsiteY12" fmla="*/ 82722 h 165444"/>
                <a:gd name="connsiteX13" fmla="*/ 133532 w 178042"/>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42" h="165444">
                  <a:moveTo>
                    <a:pt x="120427" y="24510"/>
                  </a:moveTo>
                  <a:lnTo>
                    <a:pt x="151833" y="82722"/>
                  </a:lnTo>
                  <a:lnTo>
                    <a:pt x="120427" y="140934"/>
                  </a:lnTo>
                  <a:lnTo>
                    <a:pt x="57615" y="140934"/>
                  </a:lnTo>
                  <a:lnTo>
                    <a:pt x="26210" y="82722"/>
                  </a:lnTo>
                  <a:lnTo>
                    <a:pt x="57615" y="24510"/>
                  </a:lnTo>
                  <a:lnTo>
                    <a:pt x="120427" y="24510"/>
                  </a:lnTo>
                  <a:moveTo>
                    <a:pt x="133618"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E8A2132-28D7-43AE-9A43-F20F4784D8C8}"/>
                </a:ext>
              </a:extLst>
            </p:cNvPr>
            <p:cNvSpPr/>
            <p:nvPr/>
          </p:nvSpPr>
          <p:spPr>
            <a:xfrm>
              <a:off x="2674022" y="1869032"/>
              <a:ext cx="178042" cy="165444"/>
            </a:xfrm>
            <a:custGeom>
              <a:avLst/>
              <a:gdLst>
                <a:gd name="connsiteX0" fmla="*/ 120427 w 178042"/>
                <a:gd name="connsiteY0" fmla="*/ 24510 h 165444"/>
                <a:gd name="connsiteX1" fmla="*/ 151833 w 178042"/>
                <a:gd name="connsiteY1" fmla="*/ 82722 h 165444"/>
                <a:gd name="connsiteX2" fmla="*/ 120427 w 178042"/>
                <a:gd name="connsiteY2" fmla="*/ 140934 h 165444"/>
                <a:gd name="connsiteX3" fmla="*/ 57615 w 178042"/>
                <a:gd name="connsiteY3" fmla="*/ 140934 h 165444"/>
                <a:gd name="connsiteX4" fmla="*/ 26210 w 178042"/>
                <a:gd name="connsiteY4" fmla="*/ 82722 h 165444"/>
                <a:gd name="connsiteX5" fmla="*/ 57615 w 178042"/>
                <a:gd name="connsiteY5" fmla="*/ 24510 h 165444"/>
                <a:gd name="connsiteX6" fmla="*/ 120427 w 178042"/>
                <a:gd name="connsiteY6" fmla="*/ 24510 h 165444"/>
                <a:gd name="connsiteX7" fmla="*/ 133618 w 178042"/>
                <a:gd name="connsiteY7" fmla="*/ 0 h 165444"/>
                <a:gd name="connsiteX8" fmla="*/ 44511 w 178042"/>
                <a:gd name="connsiteY8" fmla="*/ 0 h 165444"/>
                <a:gd name="connsiteX9" fmla="*/ 0 w 178042"/>
                <a:gd name="connsiteY9" fmla="*/ 82722 h 165444"/>
                <a:gd name="connsiteX10" fmla="*/ 44511 w 178042"/>
                <a:gd name="connsiteY10" fmla="*/ 165444 h 165444"/>
                <a:gd name="connsiteX11" fmla="*/ 133532 w 178042"/>
                <a:gd name="connsiteY11" fmla="*/ 165444 h 165444"/>
                <a:gd name="connsiteX12" fmla="*/ 178043 w 178042"/>
                <a:gd name="connsiteY12" fmla="*/ 82722 h 165444"/>
                <a:gd name="connsiteX13" fmla="*/ 133532 w 178042"/>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42" h="165444">
                  <a:moveTo>
                    <a:pt x="120427" y="24510"/>
                  </a:moveTo>
                  <a:lnTo>
                    <a:pt x="151833" y="82722"/>
                  </a:lnTo>
                  <a:lnTo>
                    <a:pt x="120427" y="140934"/>
                  </a:lnTo>
                  <a:lnTo>
                    <a:pt x="57615" y="140934"/>
                  </a:lnTo>
                  <a:lnTo>
                    <a:pt x="26210" y="82722"/>
                  </a:lnTo>
                  <a:lnTo>
                    <a:pt x="57615" y="24510"/>
                  </a:lnTo>
                  <a:lnTo>
                    <a:pt x="120427" y="24510"/>
                  </a:lnTo>
                  <a:moveTo>
                    <a:pt x="133618"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2354E9C-6810-43DE-A838-879C1373EE60}"/>
                </a:ext>
              </a:extLst>
            </p:cNvPr>
            <p:cNvSpPr/>
            <p:nvPr/>
          </p:nvSpPr>
          <p:spPr>
            <a:xfrm>
              <a:off x="2520361" y="1780183"/>
              <a:ext cx="178014" cy="165444"/>
            </a:xfrm>
            <a:custGeom>
              <a:avLst/>
              <a:gdLst>
                <a:gd name="connsiteX0" fmla="*/ 133532 w 178014"/>
                <a:gd name="connsiteY0" fmla="*/ 0 h 165444"/>
                <a:gd name="connsiteX1" fmla="*/ 44511 w 178014"/>
                <a:gd name="connsiteY1" fmla="*/ 0 h 165444"/>
                <a:gd name="connsiteX2" fmla="*/ 0 w 178014"/>
                <a:gd name="connsiteY2" fmla="*/ 82722 h 165444"/>
                <a:gd name="connsiteX3" fmla="*/ 44511 w 178014"/>
                <a:gd name="connsiteY3" fmla="*/ 165444 h 165444"/>
                <a:gd name="connsiteX4" fmla="*/ 133532 w 178014"/>
                <a:gd name="connsiteY4" fmla="*/ 165444 h 165444"/>
                <a:gd name="connsiteX5" fmla="*/ 178014 w 178014"/>
                <a:gd name="connsiteY5" fmla="*/ 82722 h 165444"/>
                <a:gd name="connsiteX6" fmla="*/ 133532 w 178014"/>
                <a:gd name="connsiteY6"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14" h="165444">
                  <a:moveTo>
                    <a:pt x="133532" y="0"/>
                  </a:moveTo>
                  <a:lnTo>
                    <a:pt x="44511" y="0"/>
                  </a:lnTo>
                  <a:lnTo>
                    <a:pt x="0" y="82722"/>
                  </a:lnTo>
                  <a:lnTo>
                    <a:pt x="44511" y="165444"/>
                  </a:lnTo>
                  <a:lnTo>
                    <a:pt x="133532" y="165444"/>
                  </a:lnTo>
                  <a:lnTo>
                    <a:pt x="178014"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3165439C-4D6B-4A6A-B6B2-28B278D5C9E5}"/>
                </a:ext>
              </a:extLst>
            </p:cNvPr>
            <p:cNvSpPr/>
            <p:nvPr/>
          </p:nvSpPr>
          <p:spPr>
            <a:xfrm>
              <a:off x="2520361" y="1967073"/>
              <a:ext cx="178014" cy="165444"/>
            </a:xfrm>
            <a:custGeom>
              <a:avLst/>
              <a:gdLst>
                <a:gd name="connsiteX0" fmla="*/ 120342 w 178014"/>
                <a:gd name="connsiteY0" fmla="*/ 24510 h 165444"/>
                <a:gd name="connsiteX1" fmla="*/ 151747 w 178014"/>
                <a:gd name="connsiteY1" fmla="*/ 82722 h 165444"/>
                <a:gd name="connsiteX2" fmla="*/ 120342 w 178014"/>
                <a:gd name="connsiteY2" fmla="*/ 140934 h 165444"/>
                <a:gd name="connsiteX3" fmla="*/ 57701 w 178014"/>
                <a:gd name="connsiteY3" fmla="*/ 140934 h 165444"/>
                <a:gd name="connsiteX4" fmla="*/ 26295 w 178014"/>
                <a:gd name="connsiteY4" fmla="*/ 82722 h 165444"/>
                <a:gd name="connsiteX5" fmla="*/ 57701 w 178014"/>
                <a:gd name="connsiteY5" fmla="*/ 24510 h 165444"/>
                <a:gd name="connsiteX6" fmla="*/ 120342 w 178014"/>
                <a:gd name="connsiteY6" fmla="*/ 24510 h 165444"/>
                <a:gd name="connsiteX7" fmla="*/ 133532 w 178014"/>
                <a:gd name="connsiteY7" fmla="*/ 0 h 165444"/>
                <a:gd name="connsiteX8" fmla="*/ 44511 w 178014"/>
                <a:gd name="connsiteY8" fmla="*/ 0 h 165444"/>
                <a:gd name="connsiteX9" fmla="*/ 0 w 178014"/>
                <a:gd name="connsiteY9" fmla="*/ 82722 h 165444"/>
                <a:gd name="connsiteX10" fmla="*/ 44511 w 178014"/>
                <a:gd name="connsiteY10" fmla="*/ 165444 h 165444"/>
                <a:gd name="connsiteX11" fmla="*/ 133532 w 178014"/>
                <a:gd name="connsiteY11" fmla="*/ 165444 h 165444"/>
                <a:gd name="connsiteX12" fmla="*/ 178014 w 178014"/>
                <a:gd name="connsiteY12" fmla="*/ 82722 h 165444"/>
                <a:gd name="connsiteX13" fmla="*/ 133532 w 178014"/>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14" h="165444">
                  <a:moveTo>
                    <a:pt x="120342" y="24510"/>
                  </a:moveTo>
                  <a:lnTo>
                    <a:pt x="151747" y="82722"/>
                  </a:lnTo>
                  <a:lnTo>
                    <a:pt x="120342" y="140934"/>
                  </a:lnTo>
                  <a:lnTo>
                    <a:pt x="57701" y="140934"/>
                  </a:lnTo>
                  <a:lnTo>
                    <a:pt x="26295" y="82722"/>
                  </a:lnTo>
                  <a:lnTo>
                    <a:pt x="57701" y="24510"/>
                  </a:lnTo>
                  <a:lnTo>
                    <a:pt x="120342" y="24510"/>
                  </a:lnTo>
                  <a:moveTo>
                    <a:pt x="133532" y="0"/>
                  </a:moveTo>
                  <a:lnTo>
                    <a:pt x="44511" y="0"/>
                  </a:lnTo>
                  <a:lnTo>
                    <a:pt x="0" y="82722"/>
                  </a:lnTo>
                  <a:lnTo>
                    <a:pt x="44511" y="165444"/>
                  </a:lnTo>
                  <a:lnTo>
                    <a:pt x="133532" y="165444"/>
                  </a:lnTo>
                  <a:lnTo>
                    <a:pt x="178014"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E37532E-320B-45CD-8914-00B9FB28CD29}"/>
                </a:ext>
              </a:extLst>
            </p:cNvPr>
            <p:cNvSpPr/>
            <p:nvPr/>
          </p:nvSpPr>
          <p:spPr>
            <a:xfrm>
              <a:off x="2822486" y="1780183"/>
              <a:ext cx="178042" cy="165444"/>
            </a:xfrm>
            <a:custGeom>
              <a:avLst/>
              <a:gdLst>
                <a:gd name="connsiteX0" fmla="*/ 133532 w 178042"/>
                <a:gd name="connsiteY0" fmla="*/ 0 h 165444"/>
                <a:gd name="connsiteX1" fmla="*/ 44511 w 178042"/>
                <a:gd name="connsiteY1" fmla="*/ 0 h 165444"/>
                <a:gd name="connsiteX2" fmla="*/ 0 w 178042"/>
                <a:gd name="connsiteY2" fmla="*/ 82722 h 165444"/>
                <a:gd name="connsiteX3" fmla="*/ 44511 w 178042"/>
                <a:gd name="connsiteY3" fmla="*/ 165444 h 165444"/>
                <a:gd name="connsiteX4" fmla="*/ 133532 w 178042"/>
                <a:gd name="connsiteY4" fmla="*/ 165444 h 165444"/>
                <a:gd name="connsiteX5" fmla="*/ 178043 w 178042"/>
                <a:gd name="connsiteY5" fmla="*/ 82722 h 165444"/>
                <a:gd name="connsiteX6" fmla="*/ 133532 w 178042"/>
                <a:gd name="connsiteY6"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42" h="165444">
                  <a:moveTo>
                    <a:pt x="133532"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2B6F0F6-F41F-4C7E-B650-66A34FD69895}"/>
                </a:ext>
              </a:extLst>
            </p:cNvPr>
            <p:cNvSpPr/>
            <p:nvPr/>
          </p:nvSpPr>
          <p:spPr>
            <a:xfrm>
              <a:off x="2822486" y="1967073"/>
              <a:ext cx="178042" cy="165444"/>
            </a:xfrm>
            <a:custGeom>
              <a:avLst/>
              <a:gdLst>
                <a:gd name="connsiteX0" fmla="*/ 120427 w 178042"/>
                <a:gd name="connsiteY0" fmla="*/ 24510 h 165444"/>
                <a:gd name="connsiteX1" fmla="*/ 151833 w 178042"/>
                <a:gd name="connsiteY1" fmla="*/ 82722 h 165444"/>
                <a:gd name="connsiteX2" fmla="*/ 120427 w 178042"/>
                <a:gd name="connsiteY2" fmla="*/ 140934 h 165444"/>
                <a:gd name="connsiteX3" fmla="*/ 57615 w 178042"/>
                <a:gd name="connsiteY3" fmla="*/ 140934 h 165444"/>
                <a:gd name="connsiteX4" fmla="*/ 26210 w 178042"/>
                <a:gd name="connsiteY4" fmla="*/ 82722 h 165444"/>
                <a:gd name="connsiteX5" fmla="*/ 57615 w 178042"/>
                <a:gd name="connsiteY5" fmla="*/ 24510 h 165444"/>
                <a:gd name="connsiteX6" fmla="*/ 120427 w 178042"/>
                <a:gd name="connsiteY6" fmla="*/ 24510 h 165444"/>
                <a:gd name="connsiteX7" fmla="*/ 133618 w 178042"/>
                <a:gd name="connsiteY7" fmla="*/ 0 h 165444"/>
                <a:gd name="connsiteX8" fmla="*/ 44511 w 178042"/>
                <a:gd name="connsiteY8" fmla="*/ 0 h 165444"/>
                <a:gd name="connsiteX9" fmla="*/ 0 w 178042"/>
                <a:gd name="connsiteY9" fmla="*/ 82722 h 165444"/>
                <a:gd name="connsiteX10" fmla="*/ 44511 w 178042"/>
                <a:gd name="connsiteY10" fmla="*/ 165444 h 165444"/>
                <a:gd name="connsiteX11" fmla="*/ 133532 w 178042"/>
                <a:gd name="connsiteY11" fmla="*/ 165444 h 165444"/>
                <a:gd name="connsiteX12" fmla="*/ 178043 w 178042"/>
                <a:gd name="connsiteY12" fmla="*/ 82722 h 165444"/>
                <a:gd name="connsiteX13" fmla="*/ 133532 w 178042"/>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42" h="165444">
                  <a:moveTo>
                    <a:pt x="120427" y="24510"/>
                  </a:moveTo>
                  <a:lnTo>
                    <a:pt x="151833" y="82722"/>
                  </a:lnTo>
                  <a:lnTo>
                    <a:pt x="120427" y="140934"/>
                  </a:lnTo>
                  <a:lnTo>
                    <a:pt x="57615" y="140934"/>
                  </a:lnTo>
                  <a:lnTo>
                    <a:pt x="26210" y="82722"/>
                  </a:lnTo>
                  <a:lnTo>
                    <a:pt x="57615" y="24510"/>
                  </a:lnTo>
                  <a:lnTo>
                    <a:pt x="120427" y="24510"/>
                  </a:lnTo>
                  <a:moveTo>
                    <a:pt x="133618"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grpSp>
      <p:sp>
        <p:nvSpPr>
          <p:cNvPr id="55" name="TextBox 54">
            <a:extLst>
              <a:ext uri="{FF2B5EF4-FFF2-40B4-BE49-F238E27FC236}">
                <a16:creationId xmlns:a16="http://schemas.microsoft.com/office/drawing/2014/main" id="{559FC9BE-7FE6-4DC9-A5D2-544A31589DA3}"/>
              </a:ext>
            </a:extLst>
          </p:cNvPr>
          <p:cNvSpPr txBox="1"/>
          <p:nvPr/>
        </p:nvSpPr>
        <p:spPr>
          <a:xfrm>
            <a:off x="7094387" y="2294144"/>
            <a:ext cx="3691995" cy="1323439"/>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Calibri" panose="020F0502020204030204" pitchFamily="34" charset="0"/>
                <a:cs typeface="Calibri" panose="020F0502020204030204" pitchFamily="34" charset="0"/>
              </a:rPr>
              <a:t>Branch to Azure Virtual WAN Connectivity</a:t>
            </a:r>
          </a:p>
          <a:p>
            <a:pPr marL="285750" indent="-285750">
              <a:buFont typeface="Arial" panose="020B0604020202020204" pitchFamily="34" charset="0"/>
              <a:buChar char="•"/>
            </a:pPr>
            <a:r>
              <a:rPr lang="en-US" sz="1600">
                <a:latin typeface="Calibri" panose="020F0502020204030204" pitchFamily="34" charset="0"/>
                <a:cs typeface="Calibri" panose="020F0502020204030204" pitchFamily="34" charset="0"/>
              </a:rPr>
              <a:t>Secure Cloud-on Ramp</a:t>
            </a:r>
          </a:p>
          <a:p>
            <a:pPr marL="285750" indent="-285750">
              <a:buFont typeface="Arial" panose="020B0604020202020204" pitchFamily="34" charset="0"/>
              <a:buChar char="•"/>
            </a:pPr>
            <a:r>
              <a:rPr lang="en-US" sz="1600">
                <a:latin typeface="Calibri" panose="020F0502020204030204" pitchFamily="34" charset="0"/>
                <a:cs typeface="Calibri" panose="020F0502020204030204" pitchFamily="34" charset="0"/>
              </a:rPr>
              <a:t>Secure Branch to Branch Connectivity</a:t>
            </a:r>
          </a:p>
          <a:p>
            <a:pPr marL="285750" indent="-285750">
              <a:buFont typeface="Arial" panose="020B0604020202020204" pitchFamily="34" charset="0"/>
              <a:buChar char="•"/>
            </a:pPr>
            <a:r>
              <a:rPr lang="en-US" sz="1600">
                <a:latin typeface="Calibri" panose="020F0502020204030204" pitchFamily="34" charset="0"/>
                <a:cs typeface="Calibri" panose="020F0502020204030204" pitchFamily="34" charset="0"/>
              </a:rPr>
              <a:t>ExpressRoute Support</a:t>
            </a:r>
          </a:p>
        </p:txBody>
      </p:sp>
      <p:sp>
        <p:nvSpPr>
          <p:cNvPr id="104" name="TextBox 103">
            <a:extLst>
              <a:ext uri="{FF2B5EF4-FFF2-40B4-BE49-F238E27FC236}">
                <a16:creationId xmlns:a16="http://schemas.microsoft.com/office/drawing/2014/main" id="{6881FF7C-34E9-4F00-9D00-391D601F56FE}"/>
              </a:ext>
            </a:extLst>
          </p:cNvPr>
          <p:cNvSpPr txBox="1"/>
          <p:nvPr/>
        </p:nvSpPr>
        <p:spPr>
          <a:xfrm>
            <a:off x="7094386" y="3863115"/>
            <a:ext cx="3691995" cy="1323439"/>
          </a:xfrm>
          <a:prstGeom prst="rect">
            <a:avLst/>
          </a:prstGeom>
          <a:noFill/>
        </p:spPr>
        <p:txBody>
          <a:bodyPr wrap="square" rtlCol="0">
            <a:spAutoFit/>
          </a:bodyPr>
          <a:lstStyle/>
          <a:p>
            <a:pPr marL="171450" indent="-171450">
              <a:buFont typeface="Arial" panose="020B0604020202020204" pitchFamily="34" charset="0"/>
              <a:buChar char="•"/>
            </a:pPr>
            <a:r>
              <a:rPr lang="en-US" sz="1600">
                <a:solidFill>
                  <a:prstClr val="black"/>
                </a:solidFill>
                <a:latin typeface="Calibri" panose="020F0502020204030204" pitchFamily="34" charset="0"/>
                <a:ea typeface="Inter" panose="020B0502030000000004" pitchFamily="34" charset="0"/>
                <a:cs typeface="Calibri" panose="020F0502020204030204" pitchFamily="34" charset="0"/>
              </a:rPr>
              <a:t>One-touch configuration</a:t>
            </a:r>
          </a:p>
          <a:p>
            <a:pPr marL="171450" indent="-171450">
              <a:buFont typeface="Arial" panose="020B0604020202020204" pitchFamily="34" charset="0"/>
              <a:buChar char="•"/>
            </a:pPr>
            <a:r>
              <a:rPr lang="en-US" sz="1600">
                <a:solidFill>
                  <a:prstClr val="black"/>
                </a:solidFill>
                <a:latin typeface="Calibri" panose="020F0502020204030204" pitchFamily="34" charset="0"/>
                <a:cs typeface="Calibri" panose="020F0502020204030204" pitchFamily="34" charset="0"/>
              </a:rPr>
              <a:t>Automatically peer via BGP with the Virtual WAN hub router</a:t>
            </a:r>
          </a:p>
          <a:p>
            <a:pPr marL="171450" indent="-171450">
              <a:buFont typeface="Arial" panose="020B0604020202020204" pitchFamily="34" charset="0"/>
              <a:buChar char="•"/>
            </a:pPr>
            <a:r>
              <a:rPr lang="en-US" sz="1600">
                <a:solidFill>
                  <a:prstClr val="black"/>
                </a:solidFill>
                <a:latin typeface="Calibri" panose="020F0502020204030204" pitchFamily="34" charset="0"/>
                <a:cs typeface="Calibri" panose="020F0502020204030204" pitchFamily="34" charset="0"/>
              </a:rPr>
              <a:t>Can be deployed from the Azure portal or from Azure Marketplace </a:t>
            </a:r>
            <a:endParaRPr lang="en-US" sz="1600">
              <a:latin typeface="Calibri" panose="020F0502020204030204" pitchFamily="34" charset="0"/>
              <a:cs typeface="Calibri" panose="020F0502020204030204" pitchFamily="34" charset="0"/>
            </a:endParaRPr>
          </a:p>
        </p:txBody>
      </p:sp>
      <p:grpSp>
        <p:nvGrpSpPr>
          <p:cNvPr id="148" name="Graphic 104">
            <a:extLst>
              <a:ext uri="{FF2B5EF4-FFF2-40B4-BE49-F238E27FC236}">
                <a16:creationId xmlns:a16="http://schemas.microsoft.com/office/drawing/2014/main" id="{2BC1B062-4918-4CAC-B29D-D6A4720BBB44}"/>
              </a:ext>
            </a:extLst>
          </p:cNvPr>
          <p:cNvGrpSpPr/>
          <p:nvPr/>
        </p:nvGrpSpPr>
        <p:grpSpPr>
          <a:xfrm>
            <a:off x="2541939" y="5136072"/>
            <a:ext cx="443797" cy="438451"/>
            <a:chOff x="2541938" y="5126546"/>
            <a:chExt cx="443797" cy="438451"/>
          </a:xfrm>
        </p:grpSpPr>
        <p:sp>
          <p:nvSpPr>
            <p:cNvPr id="149" name="Freeform: Shape 148">
              <a:extLst>
                <a:ext uri="{FF2B5EF4-FFF2-40B4-BE49-F238E27FC236}">
                  <a16:creationId xmlns:a16="http://schemas.microsoft.com/office/drawing/2014/main" id="{E031A883-3D87-468B-8227-0BFA55804265}"/>
                </a:ext>
              </a:extLst>
            </p:cNvPr>
            <p:cNvSpPr/>
            <p:nvPr/>
          </p:nvSpPr>
          <p:spPr>
            <a:xfrm>
              <a:off x="2541938" y="5126546"/>
              <a:ext cx="443797" cy="316031"/>
            </a:xfrm>
            <a:custGeom>
              <a:avLst/>
              <a:gdLst>
                <a:gd name="connsiteX0" fmla="*/ 443797 w 443797"/>
                <a:gd name="connsiteY0" fmla="*/ 216728 h 316031"/>
                <a:gd name="connsiteX1" fmla="*/ 357648 w 443797"/>
                <a:gd name="connsiteY1" fmla="*/ 120137 h 316031"/>
                <a:gd name="connsiteX2" fmla="*/ 227120 w 443797"/>
                <a:gd name="connsiteY2" fmla="*/ 51 h 316031"/>
                <a:gd name="connsiteX3" fmla="*/ 104423 w 443797"/>
                <a:gd name="connsiteY3" fmla="*/ 83589 h 316031"/>
                <a:gd name="connsiteX4" fmla="*/ 0 w 443797"/>
                <a:gd name="connsiteY4" fmla="*/ 198454 h 316031"/>
                <a:gd name="connsiteX5" fmla="*/ 123189 w 443797"/>
                <a:gd name="connsiteY5" fmla="*/ 315998 h 316031"/>
                <a:gd name="connsiteX6" fmla="*/ 125307 w 443797"/>
                <a:gd name="connsiteY6" fmla="*/ 315930 h 316031"/>
                <a:gd name="connsiteX7" fmla="*/ 344596 w 443797"/>
                <a:gd name="connsiteY7" fmla="*/ 315930 h 316031"/>
                <a:gd name="connsiteX8" fmla="*/ 443797 w 443797"/>
                <a:gd name="connsiteY8" fmla="*/ 216728 h 31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797" h="316031">
                  <a:moveTo>
                    <a:pt x="443797" y="216728"/>
                  </a:moveTo>
                  <a:cubicBezTo>
                    <a:pt x="442348" y="167882"/>
                    <a:pt x="406012" y="127140"/>
                    <a:pt x="357648" y="120137"/>
                  </a:cubicBezTo>
                  <a:cubicBezTo>
                    <a:pt x="353842" y="51363"/>
                    <a:pt x="295971" y="-1879"/>
                    <a:pt x="227120" y="51"/>
                  </a:cubicBezTo>
                  <a:cubicBezTo>
                    <a:pt x="172852" y="-249"/>
                    <a:pt x="124035" y="32988"/>
                    <a:pt x="104423" y="83589"/>
                  </a:cubicBezTo>
                  <a:cubicBezTo>
                    <a:pt x="46704" y="92127"/>
                    <a:pt x="3015" y="140185"/>
                    <a:pt x="0" y="198454"/>
                  </a:cubicBezTo>
                  <a:cubicBezTo>
                    <a:pt x="1559" y="264930"/>
                    <a:pt x="56712" y="317556"/>
                    <a:pt x="123189" y="315998"/>
                  </a:cubicBezTo>
                  <a:cubicBezTo>
                    <a:pt x="123895" y="315982"/>
                    <a:pt x="124602" y="315959"/>
                    <a:pt x="125307" y="315930"/>
                  </a:cubicBezTo>
                  <a:lnTo>
                    <a:pt x="344596" y="315930"/>
                  </a:lnTo>
                  <a:cubicBezTo>
                    <a:pt x="399384" y="315930"/>
                    <a:pt x="443797" y="271516"/>
                    <a:pt x="443797" y="216728"/>
                  </a:cubicBezTo>
                  <a:close/>
                </a:path>
              </a:pathLst>
            </a:custGeom>
            <a:noFill/>
            <a:ln w="25929" cap="flat">
              <a:solidFill>
                <a:schemeClr val="bg1"/>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0D512812-ABB7-4DCD-B57A-50AD2B05AACB}"/>
                </a:ext>
              </a:extLst>
            </p:cNvPr>
            <p:cNvSpPr/>
            <p:nvPr/>
          </p:nvSpPr>
          <p:spPr>
            <a:xfrm>
              <a:off x="2648972" y="5332832"/>
              <a:ext cx="229730" cy="229730"/>
            </a:xfrm>
            <a:custGeom>
              <a:avLst/>
              <a:gdLst>
                <a:gd name="connsiteX0" fmla="*/ 229730 w 229730"/>
                <a:gd name="connsiteY0" fmla="*/ 114865 h 229730"/>
                <a:gd name="connsiteX1" fmla="*/ 114865 w 229730"/>
                <a:gd name="connsiteY1" fmla="*/ 229730 h 229730"/>
                <a:gd name="connsiteX2" fmla="*/ 0 w 229730"/>
                <a:gd name="connsiteY2" fmla="*/ 114865 h 229730"/>
                <a:gd name="connsiteX3" fmla="*/ 114865 w 229730"/>
                <a:gd name="connsiteY3" fmla="*/ 0 h 229730"/>
                <a:gd name="connsiteX4" fmla="*/ 229730 w 229730"/>
                <a:gd name="connsiteY4" fmla="*/ 114865 h 22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30" h="229730">
                  <a:moveTo>
                    <a:pt x="229730" y="114865"/>
                  </a:moveTo>
                  <a:cubicBezTo>
                    <a:pt x="229730" y="178303"/>
                    <a:pt x="178303" y="229730"/>
                    <a:pt x="114865" y="229730"/>
                  </a:cubicBezTo>
                  <a:cubicBezTo>
                    <a:pt x="51427" y="229730"/>
                    <a:pt x="0" y="178303"/>
                    <a:pt x="0" y="114865"/>
                  </a:cubicBezTo>
                  <a:cubicBezTo>
                    <a:pt x="0" y="51427"/>
                    <a:pt x="51427" y="0"/>
                    <a:pt x="114865" y="0"/>
                  </a:cubicBezTo>
                  <a:cubicBezTo>
                    <a:pt x="178303" y="0"/>
                    <a:pt x="229730" y="51427"/>
                    <a:pt x="229730" y="114865"/>
                  </a:cubicBezTo>
                  <a:close/>
                </a:path>
              </a:pathLst>
            </a:custGeom>
            <a:solidFill>
              <a:srgbClr val="F2F2F2"/>
            </a:solidFill>
            <a:ln w="25929"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A5F03AFD-E1D0-40AC-BA5A-9E40883018B8}"/>
                </a:ext>
              </a:extLst>
            </p:cNvPr>
            <p:cNvSpPr/>
            <p:nvPr/>
          </p:nvSpPr>
          <p:spPr>
            <a:xfrm>
              <a:off x="2646298" y="5327392"/>
              <a:ext cx="238006" cy="237605"/>
            </a:xfrm>
            <a:custGeom>
              <a:avLst/>
              <a:gdLst>
                <a:gd name="connsiteX0" fmla="*/ 214130 w 238006"/>
                <a:gd name="connsiteY0" fmla="*/ 47209 h 237605"/>
                <a:gd name="connsiteX1" fmla="*/ 47054 w 238006"/>
                <a:gd name="connsiteY1" fmla="*/ 23714 h 237605"/>
                <a:gd name="connsiteX2" fmla="*/ 47054 w 238006"/>
                <a:gd name="connsiteY2" fmla="*/ 23714 h 237605"/>
                <a:gd name="connsiteX3" fmla="*/ 24258 w 238006"/>
                <a:gd name="connsiteY3" fmla="*/ 190551 h 237605"/>
                <a:gd name="connsiteX4" fmla="*/ 191095 w 238006"/>
                <a:gd name="connsiteY4" fmla="*/ 213349 h 237605"/>
                <a:gd name="connsiteX5" fmla="*/ 193246 w 238006"/>
                <a:gd name="connsiteY5" fmla="*/ 211675 h 237605"/>
                <a:gd name="connsiteX6" fmla="*/ 193246 w 238006"/>
                <a:gd name="connsiteY6" fmla="*/ 211675 h 237605"/>
                <a:gd name="connsiteX7" fmla="*/ 214130 w 238006"/>
                <a:gd name="connsiteY7" fmla="*/ 47209 h 237605"/>
                <a:gd name="connsiteX8" fmla="*/ 15727 w 238006"/>
                <a:gd name="connsiteY8" fmla="*/ 112474 h 237605"/>
                <a:gd name="connsiteX9" fmla="*/ 26169 w 238006"/>
                <a:gd name="connsiteY9" fmla="*/ 70705 h 237605"/>
                <a:gd name="connsiteX10" fmla="*/ 54885 w 238006"/>
                <a:gd name="connsiteY10" fmla="*/ 70705 h 237605"/>
                <a:gd name="connsiteX11" fmla="*/ 49664 w 238006"/>
                <a:gd name="connsiteY11" fmla="*/ 112474 h 237605"/>
                <a:gd name="connsiteX12" fmla="*/ 70549 w 238006"/>
                <a:gd name="connsiteY12" fmla="*/ 70705 h 237605"/>
                <a:gd name="connsiteX13" fmla="*/ 109707 w 238006"/>
                <a:gd name="connsiteY13" fmla="*/ 70705 h 237605"/>
                <a:gd name="connsiteX14" fmla="*/ 109707 w 238006"/>
                <a:gd name="connsiteY14" fmla="*/ 112474 h 237605"/>
                <a:gd name="connsiteX15" fmla="*/ 65328 w 238006"/>
                <a:gd name="connsiteY15" fmla="*/ 112474 h 237605"/>
                <a:gd name="connsiteX16" fmla="*/ 70549 w 238006"/>
                <a:gd name="connsiteY16" fmla="*/ 70705 h 237605"/>
                <a:gd name="connsiteX17" fmla="*/ 125371 w 238006"/>
                <a:gd name="connsiteY17" fmla="*/ 70705 h 237605"/>
                <a:gd name="connsiteX18" fmla="*/ 164529 w 238006"/>
                <a:gd name="connsiteY18" fmla="*/ 70705 h 237605"/>
                <a:gd name="connsiteX19" fmla="*/ 169750 w 238006"/>
                <a:gd name="connsiteY19" fmla="*/ 112474 h 237605"/>
                <a:gd name="connsiteX20" fmla="*/ 125371 w 238006"/>
                <a:gd name="connsiteY20" fmla="*/ 112474 h 237605"/>
                <a:gd name="connsiteX21" fmla="*/ 112318 w 238006"/>
                <a:gd name="connsiteY21" fmla="*/ 125527 h 237605"/>
                <a:gd name="connsiteX22" fmla="*/ 112318 w 238006"/>
                <a:gd name="connsiteY22" fmla="*/ 167296 h 237605"/>
                <a:gd name="connsiteX23" fmla="*/ 70549 w 238006"/>
                <a:gd name="connsiteY23" fmla="*/ 167296 h 237605"/>
                <a:gd name="connsiteX24" fmla="*/ 62717 w 238006"/>
                <a:gd name="connsiteY24" fmla="*/ 128137 h 237605"/>
                <a:gd name="connsiteX25" fmla="*/ 125371 w 238006"/>
                <a:gd name="connsiteY25" fmla="*/ 125527 h 237605"/>
                <a:gd name="connsiteX26" fmla="*/ 172361 w 238006"/>
                <a:gd name="connsiteY26" fmla="*/ 125527 h 237605"/>
                <a:gd name="connsiteX27" fmla="*/ 167140 w 238006"/>
                <a:gd name="connsiteY27" fmla="*/ 167296 h 237605"/>
                <a:gd name="connsiteX28" fmla="*/ 125371 w 238006"/>
                <a:gd name="connsiteY28" fmla="*/ 167296 h 237605"/>
                <a:gd name="connsiteX29" fmla="*/ 188024 w 238006"/>
                <a:gd name="connsiteY29" fmla="*/ 125527 h 237605"/>
                <a:gd name="connsiteX30" fmla="*/ 221962 w 238006"/>
                <a:gd name="connsiteY30" fmla="*/ 125527 h 237605"/>
                <a:gd name="connsiteX31" fmla="*/ 211520 w 238006"/>
                <a:gd name="connsiteY31" fmla="*/ 167296 h 237605"/>
                <a:gd name="connsiteX32" fmla="*/ 182803 w 238006"/>
                <a:gd name="connsiteY32" fmla="*/ 167296 h 237605"/>
                <a:gd name="connsiteX33" fmla="*/ 188024 w 238006"/>
                <a:gd name="connsiteY33" fmla="*/ 125527 h 237605"/>
                <a:gd name="connsiteX34" fmla="*/ 188024 w 238006"/>
                <a:gd name="connsiteY34" fmla="*/ 112474 h 237605"/>
                <a:gd name="connsiteX35" fmla="*/ 182803 w 238006"/>
                <a:gd name="connsiteY35" fmla="*/ 70705 h 237605"/>
                <a:gd name="connsiteX36" fmla="*/ 211520 w 238006"/>
                <a:gd name="connsiteY36" fmla="*/ 70705 h 237605"/>
                <a:gd name="connsiteX37" fmla="*/ 221962 w 238006"/>
                <a:gd name="connsiteY37" fmla="*/ 112474 h 237605"/>
                <a:gd name="connsiteX38" fmla="*/ 201077 w 238006"/>
                <a:gd name="connsiteY38" fmla="*/ 55041 h 237605"/>
                <a:gd name="connsiteX39" fmla="*/ 177582 w 238006"/>
                <a:gd name="connsiteY39" fmla="*/ 55041 h 237605"/>
                <a:gd name="connsiteX40" fmla="*/ 161919 w 238006"/>
                <a:gd name="connsiteY40" fmla="*/ 23714 h 237605"/>
                <a:gd name="connsiteX41" fmla="*/ 201077 w 238006"/>
                <a:gd name="connsiteY41" fmla="*/ 55041 h 237605"/>
                <a:gd name="connsiteX42" fmla="*/ 161919 w 238006"/>
                <a:gd name="connsiteY42" fmla="*/ 55041 h 237605"/>
                <a:gd name="connsiteX43" fmla="*/ 125371 w 238006"/>
                <a:gd name="connsiteY43" fmla="*/ 55041 h 237605"/>
                <a:gd name="connsiteX44" fmla="*/ 125371 w 238006"/>
                <a:gd name="connsiteY44" fmla="*/ 18493 h 237605"/>
                <a:gd name="connsiteX45" fmla="*/ 161919 w 238006"/>
                <a:gd name="connsiteY45" fmla="*/ 55041 h 237605"/>
                <a:gd name="connsiteX46" fmla="*/ 112318 w 238006"/>
                <a:gd name="connsiteY46" fmla="*/ 18493 h 237605"/>
                <a:gd name="connsiteX47" fmla="*/ 112318 w 238006"/>
                <a:gd name="connsiteY47" fmla="*/ 57652 h 237605"/>
                <a:gd name="connsiteX48" fmla="*/ 75770 w 238006"/>
                <a:gd name="connsiteY48" fmla="*/ 57652 h 237605"/>
                <a:gd name="connsiteX49" fmla="*/ 112318 w 238006"/>
                <a:gd name="connsiteY49" fmla="*/ 18493 h 237605"/>
                <a:gd name="connsiteX50" fmla="*/ 54885 w 238006"/>
                <a:gd name="connsiteY50" fmla="*/ 36767 h 237605"/>
                <a:gd name="connsiteX51" fmla="*/ 54885 w 238006"/>
                <a:gd name="connsiteY51" fmla="*/ 36767 h 237605"/>
                <a:gd name="connsiteX52" fmla="*/ 75770 w 238006"/>
                <a:gd name="connsiteY52" fmla="*/ 23714 h 237605"/>
                <a:gd name="connsiteX53" fmla="*/ 60106 w 238006"/>
                <a:gd name="connsiteY53" fmla="*/ 57652 h 237605"/>
                <a:gd name="connsiteX54" fmla="*/ 36611 w 238006"/>
                <a:gd name="connsiteY54" fmla="*/ 57652 h 237605"/>
                <a:gd name="connsiteX55" fmla="*/ 54885 w 238006"/>
                <a:gd name="connsiteY55" fmla="*/ 36767 h 237605"/>
                <a:gd name="connsiteX56" fmla="*/ 15727 w 238006"/>
                <a:gd name="connsiteY56" fmla="*/ 128137 h 237605"/>
                <a:gd name="connsiteX57" fmla="*/ 49664 w 238006"/>
                <a:gd name="connsiteY57" fmla="*/ 128137 h 237605"/>
                <a:gd name="connsiteX58" fmla="*/ 54885 w 238006"/>
                <a:gd name="connsiteY58" fmla="*/ 169906 h 237605"/>
                <a:gd name="connsiteX59" fmla="*/ 26169 w 238006"/>
                <a:gd name="connsiteY59" fmla="*/ 169906 h 237605"/>
                <a:gd name="connsiteX60" fmla="*/ 15727 w 238006"/>
                <a:gd name="connsiteY60" fmla="*/ 128137 h 237605"/>
                <a:gd name="connsiteX61" fmla="*/ 36611 w 238006"/>
                <a:gd name="connsiteY61" fmla="*/ 182959 h 237605"/>
                <a:gd name="connsiteX62" fmla="*/ 60106 w 238006"/>
                <a:gd name="connsiteY62" fmla="*/ 182959 h 237605"/>
                <a:gd name="connsiteX63" fmla="*/ 75770 w 238006"/>
                <a:gd name="connsiteY63" fmla="*/ 214286 h 237605"/>
                <a:gd name="connsiteX64" fmla="*/ 36611 w 238006"/>
                <a:gd name="connsiteY64" fmla="*/ 182959 h 237605"/>
                <a:gd name="connsiteX65" fmla="*/ 75770 w 238006"/>
                <a:gd name="connsiteY65" fmla="*/ 182959 h 237605"/>
                <a:gd name="connsiteX66" fmla="*/ 109707 w 238006"/>
                <a:gd name="connsiteY66" fmla="*/ 182959 h 237605"/>
                <a:gd name="connsiteX67" fmla="*/ 109707 w 238006"/>
                <a:gd name="connsiteY67" fmla="*/ 222118 h 237605"/>
                <a:gd name="connsiteX68" fmla="*/ 75770 w 238006"/>
                <a:gd name="connsiteY68" fmla="*/ 182959 h 237605"/>
                <a:gd name="connsiteX69" fmla="*/ 125371 w 238006"/>
                <a:gd name="connsiteY69" fmla="*/ 222118 h 237605"/>
                <a:gd name="connsiteX70" fmla="*/ 125371 w 238006"/>
                <a:gd name="connsiteY70" fmla="*/ 182959 h 237605"/>
                <a:gd name="connsiteX71" fmla="*/ 159308 w 238006"/>
                <a:gd name="connsiteY71" fmla="*/ 182959 h 237605"/>
                <a:gd name="connsiteX72" fmla="*/ 125371 w 238006"/>
                <a:gd name="connsiteY72" fmla="*/ 222118 h 237605"/>
                <a:gd name="connsiteX73" fmla="*/ 182803 w 238006"/>
                <a:gd name="connsiteY73" fmla="*/ 201233 h 237605"/>
                <a:gd name="connsiteX74" fmla="*/ 182803 w 238006"/>
                <a:gd name="connsiteY74" fmla="*/ 201233 h 237605"/>
                <a:gd name="connsiteX75" fmla="*/ 159308 w 238006"/>
                <a:gd name="connsiteY75" fmla="*/ 214286 h 237605"/>
                <a:gd name="connsiteX76" fmla="*/ 174972 w 238006"/>
                <a:gd name="connsiteY76" fmla="*/ 182959 h 237605"/>
                <a:gd name="connsiteX77" fmla="*/ 198467 w 238006"/>
                <a:gd name="connsiteY77" fmla="*/ 182959 h 237605"/>
                <a:gd name="connsiteX78" fmla="*/ 182803 w 238006"/>
                <a:gd name="connsiteY78" fmla="*/ 201233 h 23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38006" h="237605">
                  <a:moveTo>
                    <a:pt x="214130" y="47209"/>
                  </a:moveTo>
                  <a:cubicBezTo>
                    <a:pt x="174246" y="-5017"/>
                    <a:pt x="99794" y="-15487"/>
                    <a:pt x="47054" y="23714"/>
                  </a:cubicBezTo>
                  <a:lnTo>
                    <a:pt x="47054" y="23714"/>
                  </a:lnTo>
                  <a:cubicBezTo>
                    <a:pt x="-5312" y="63491"/>
                    <a:pt x="-15518" y="138185"/>
                    <a:pt x="24258" y="190551"/>
                  </a:cubicBezTo>
                  <a:cubicBezTo>
                    <a:pt x="64034" y="242919"/>
                    <a:pt x="138730" y="253123"/>
                    <a:pt x="191095" y="213349"/>
                  </a:cubicBezTo>
                  <a:cubicBezTo>
                    <a:pt x="191818" y="212798"/>
                    <a:pt x="192536" y="212242"/>
                    <a:pt x="193246" y="211675"/>
                  </a:cubicBezTo>
                  <a:lnTo>
                    <a:pt x="193246" y="211675"/>
                  </a:lnTo>
                  <a:cubicBezTo>
                    <a:pt x="243549" y="171527"/>
                    <a:pt x="252803" y="98656"/>
                    <a:pt x="214130" y="47209"/>
                  </a:cubicBezTo>
                  <a:close/>
                  <a:moveTo>
                    <a:pt x="15727" y="112474"/>
                  </a:moveTo>
                  <a:cubicBezTo>
                    <a:pt x="16722" y="98045"/>
                    <a:pt x="20257" y="83904"/>
                    <a:pt x="26169" y="70705"/>
                  </a:cubicBezTo>
                  <a:lnTo>
                    <a:pt x="54885" y="70705"/>
                  </a:lnTo>
                  <a:cubicBezTo>
                    <a:pt x="51701" y="84410"/>
                    <a:pt x="49952" y="98408"/>
                    <a:pt x="49664" y="112474"/>
                  </a:cubicBezTo>
                  <a:close/>
                  <a:moveTo>
                    <a:pt x="70549" y="70705"/>
                  </a:moveTo>
                  <a:lnTo>
                    <a:pt x="109707" y="70705"/>
                  </a:lnTo>
                  <a:lnTo>
                    <a:pt x="109707" y="112474"/>
                  </a:lnTo>
                  <a:lnTo>
                    <a:pt x="65328" y="112474"/>
                  </a:lnTo>
                  <a:cubicBezTo>
                    <a:pt x="65615" y="98408"/>
                    <a:pt x="67365" y="84410"/>
                    <a:pt x="70549" y="70705"/>
                  </a:cubicBezTo>
                  <a:close/>
                  <a:moveTo>
                    <a:pt x="125371" y="70705"/>
                  </a:moveTo>
                  <a:lnTo>
                    <a:pt x="164529" y="70705"/>
                  </a:lnTo>
                  <a:cubicBezTo>
                    <a:pt x="167714" y="84410"/>
                    <a:pt x="169463" y="98408"/>
                    <a:pt x="169750" y="112474"/>
                  </a:cubicBezTo>
                  <a:lnTo>
                    <a:pt x="125371" y="112474"/>
                  </a:lnTo>
                  <a:close/>
                  <a:moveTo>
                    <a:pt x="112318" y="125527"/>
                  </a:moveTo>
                  <a:lnTo>
                    <a:pt x="112318" y="167296"/>
                  </a:lnTo>
                  <a:lnTo>
                    <a:pt x="70549" y="167296"/>
                  </a:lnTo>
                  <a:lnTo>
                    <a:pt x="62717" y="128137"/>
                  </a:lnTo>
                  <a:close/>
                  <a:moveTo>
                    <a:pt x="125371" y="125527"/>
                  </a:moveTo>
                  <a:lnTo>
                    <a:pt x="172361" y="125527"/>
                  </a:lnTo>
                  <a:cubicBezTo>
                    <a:pt x="171750" y="139569"/>
                    <a:pt x="170006" y="153535"/>
                    <a:pt x="167140" y="167296"/>
                  </a:cubicBezTo>
                  <a:lnTo>
                    <a:pt x="125371" y="167296"/>
                  </a:lnTo>
                  <a:close/>
                  <a:moveTo>
                    <a:pt x="188024" y="125527"/>
                  </a:moveTo>
                  <a:lnTo>
                    <a:pt x="221962" y="125527"/>
                  </a:lnTo>
                  <a:cubicBezTo>
                    <a:pt x="220967" y="139955"/>
                    <a:pt x="217433" y="154097"/>
                    <a:pt x="211520" y="167296"/>
                  </a:cubicBezTo>
                  <a:lnTo>
                    <a:pt x="182803" y="167296"/>
                  </a:lnTo>
                  <a:cubicBezTo>
                    <a:pt x="185988" y="153590"/>
                    <a:pt x="187737" y="139592"/>
                    <a:pt x="188024" y="125527"/>
                  </a:cubicBezTo>
                  <a:close/>
                  <a:moveTo>
                    <a:pt x="188024" y="112474"/>
                  </a:moveTo>
                  <a:cubicBezTo>
                    <a:pt x="187414" y="98431"/>
                    <a:pt x="185670" y="84465"/>
                    <a:pt x="182803" y="70705"/>
                  </a:cubicBezTo>
                  <a:lnTo>
                    <a:pt x="211520" y="70705"/>
                  </a:lnTo>
                  <a:cubicBezTo>
                    <a:pt x="217730" y="83799"/>
                    <a:pt x="221281" y="97995"/>
                    <a:pt x="221962" y="112474"/>
                  </a:cubicBezTo>
                  <a:close/>
                  <a:moveTo>
                    <a:pt x="201077" y="55041"/>
                  </a:moveTo>
                  <a:lnTo>
                    <a:pt x="177582" y="55041"/>
                  </a:lnTo>
                  <a:cubicBezTo>
                    <a:pt x="173956" y="43875"/>
                    <a:pt x="168675" y="33315"/>
                    <a:pt x="161919" y="23714"/>
                  </a:cubicBezTo>
                  <a:cubicBezTo>
                    <a:pt x="177107" y="31165"/>
                    <a:pt x="190473" y="41859"/>
                    <a:pt x="201077" y="55041"/>
                  </a:cubicBezTo>
                  <a:close/>
                  <a:moveTo>
                    <a:pt x="161919" y="55041"/>
                  </a:moveTo>
                  <a:lnTo>
                    <a:pt x="125371" y="55041"/>
                  </a:lnTo>
                  <a:lnTo>
                    <a:pt x="125371" y="18493"/>
                  </a:lnTo>
                  <a:cubicBezTo>
                    <a:pt x="142723" y="24088"/>
                    <a:pt x="156324" y="37689"/>
                    <a:pt x="161919" y="55041"/>
                  </a:cubicBezTo>
                  <a:close/>
                  <a:moveTo>
                    <a:pt x="112318" y="18493"/>
                  </a:moveTo>
                  <a:lnTo>
                    <a:pt x="112318" y="57652"/>
                  </a:lnTo>
                  <a:lnTo>
                    <a:pt x="75770" y="57652"/>
                  </a:lnTo>
                  <a:cubicBezTo>
                    <a:pt x="80395" y="39175"/>
                    <a:pt x="94204" y="24380"/>
                    <a:pt x="112318" y="18493"/>
                  </a:cubicBezTo>
                  <a:close/>
                  <a:moveTo>
                    <a:pt x="54885" y="36767"/>
                  </a:moveTo>
                  <a:lnTo>
                    <a:pt x="54885" y="36767"/>
                  </a:lnTo>
                  <a:cubicBezTo>
                    <a:pt x="61466" y="31835"/>
                    <a:pt x="68452" y="27468"/>
                    <a:pt x="75770" y="23714"/>
                  </a:cubicBezTo>
                  <a:cubicBezTo>
                    <a:pt x="67972" y="33650"/>
                    <a:pt x="62608" y="45272"/>
                    <a:pt x="60106" y="57652"/>
                  </a:cubicBezTo>
                  <a:lnTo>
                    <a:pt x="36611" y="57652"/>
                  </a:lnTo>
                  <a:cubicBezTo>
                    <a:pt x="41258" y="49548"/>
                    <a:pt x="47470" y="42449"/>
                    <a:pt x="54885" y="36767"/>
                  </a:cubicBezTo>
                  <a:close/>
                  <a:moveTo>
                    <a:pt x="15727" y="128137"/>
                  </a:moveTo>
                  <a:lnTo>
                    <a:pt x="49664" y="128137"/>
                  </a:lnTo>
                  <a:cubicBezTo>
                    <a:pt x="50274" y="142179"/>
                    <a:pt x="52020" y="156146"/>
                    <a:pt x="54885" y="169906"/>
                  </a:cubicBezTo>
                  <a:lnTo>
                    <a:pt x="26169" y="169906"/>
                  </a:lnTo>
                  <a:cubicBezTo>
                    <a:pt x="20550" y="156608"/>
                    <a:pt x="17027" y="142516"/>
                    <a:pt x="15727" y="128137"/>
                  </a:cubicBezTo>
                  <a:close/>
                  <a:moveTo>
                    <a:pt x="36611" y="182959"/>
                  </a:moveTo>
                  <a:lnTo>
                    <a:pt x="60106" y="182959"/>
                  </a:lnTo>
                  <a:lnTo>
                    <a:pt x="75770" y="214286"/>
                  </a:lnTo>
                  <a:cubicBezTo>
                    <a:pt x="60044" y="207710"/>
                    <a:pt x="46478" y="196858"/>
                    <a:pt x="36611" y="182959"/>
                  </a:cubicBezTo>
                  <a:close/>
                  <a:moveTo>
                    <a:pt x="75770" y="182959"/>
                  </a:moveTo>
                  <a:lnTo>
                    <a:pt x="109707" y="182959"/>
                  </a:lnTo>
                  <a:lnTo>
                    <a:pt x="109707" y="222118"/>
                  </a:lnTo>
                  <a:cubicBezTo>
                    <a:pt x="93343" y="214482"/>
                    <a:pt x="81001" y="200244"/>
                    <a:pt x="75770" y="182959"/>
                  </a:cubicBezTo>
                  <a:close/>
                  <a:moveTo>
                    <a:pt x="125371" y="222118"/>
                  </a:moveTo>
                  <a:lnTo>
                    <a:pt x="125371" y="182959"/>
                  </a:lnTo>
                  <a:lnTo>
                    <a:pt x="159308" y="182959"/>
                  </a:lnTo>
                  <a:cubicBezTo>
                    <a:pt x="155888" y="201178"/>
                    <a:pt x="142920" y="216145"/>
                    <a:pt x="125371" y="222118"/>
                  </a:cubicBezTo>
                  <a:close/>
                  <a:moveTo>
                    <a:pt x="182803" y="201233"/>
                  </a:moveTo>
                  <a:lnTo>
                    <a:pt x="182803" y="201233"/>
                  </a:lnTo>
                  <a:cubicBezTo>
                    <a:pt x="175911" y="207094"/>
                    <a:pt x="167926" y="211529"/>
                    <a:pt x="159308" y="214286"/>
                  </a:cubicBezTo>
                  <a:cubicBezTo>
                    <a:pt x="166571" y="204995"/>
                    <a:pt x="171896" y="194344"/>
                    <a:pt x="174972" y="182959"/>
                  </a:cubicBezTo>
                  <a:lnTo>
                    <a:pt x="198467" y="182959"/>
                  </a:lnTo>
                  <a:cubicBezTo>
                    <a:pt x="195564" y="190707"/>
                    <a:pt x="190016" y="197179"/>
                    <a:pt x="182803" y="201233"/>
                  </a:cubicBezTo>
                  <a:close/>
                </a:path>
              </a:pathLst>
            </a:custGeom>
            <a:solidFill>
              <a:srgbClr val="0078D4"/>
            </a:solidFill>
            <a:ln w="25929"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A0E05B7-4A1C-424B-9C8A-D7976E1942AB}"/>
                </a:ext>
              </a:extLst>
            </p:cNvPr>
            <p:cNvSpPr/>
            <p:nvPr/>
          </p:nvSpPr>
          <p:spPr>
            <a:xfrm>
              <a:off x="2604592" y="5244073"/>
              <a:ext cx="67874" cy="164466"/>
            </a:xfrm>
            <a:custGeom>
              <a:avLst/>
              <a:gdLst>
                <a:gd name="connsiteX0" fmla="*/ 57433 w 67874"/>
                <a:gd name="connsiteY0" fmla="*/ 164466 h 164466"/>
                <a:gd name="connsiteX1" fmla="*/ 0 w 67874"/>
                <a:gd name="connsiteY1" fmla="*/ 88759 h 164466"/>
                <a:gd name="connsiteX2" fmla="*/ 39159 w 67874"/>
                <a:gd name="connsiteY2" fmla="*/ 13053 h 164466"/>
                <a:gd name="connsiteX3" fmla="*/ 54822 w 67874"/>
                <a:gd name="connsiteY3" fmla="*/ 0 h 164466"/>
                <a:gd name="connsiteX4" fmla="*/ 67875 w 67874"/>
                <a:gd name="connsiteY4" fmla="*/ 15663 h 164466"/>
                <a:gd name="connsiteX5" fmla="*/ 52211 w 67874"/>
                <a:gd name="connsiteY5" fmla="*/ 28716 h 164466"/>
                <a:gd name="connsiteX6" fmla="*/ 20885 w 67874"/>
                <a:gd name="connsiteY6" fmla="*/ 86149 h 164466"/>
                <a:gd name="connsiteX7" fmla="*/ 67875 w 67874"/>
                <a:gd name="connsiteY7" fmla="*/ 146192 h 16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74" h="164466">
                  <a:moveTo>
                    <a:pt x="57433" y="164466"/>
                  </a:moveTo>
                  <a:cubicBezTo>
                    <a:pt x="27319" y="149823"/>
                    <a:pt x="5988" y="121705"/>
                    <a:pt x="0" y="88759"/>
                  </a:cubicBezTo>
                  <a:cubicBezTo>
                    <a:pt x="393" y="58763"/>
                    <a:pt x="14905" y="30707"/>
                    <a:pt x="39159" y="13053"/>
                  </a:cubicBezTo>
                  <a:lnTo>
                    <a:pt x="54822" y="0"/>
                  </a:lnTo>
                  <a:lnTo>
                    <a:pt x="67875" y="15663"/>
                  </a:lnTo>
                  <a:lnTo>
                    <a:pt x="52211" y="28716"/>
                  </a:lnTo>
                  <a:cubicBezTo>
                    <a:pt x="32272" y="40902"/>
                    <a:pt x="20334" y="62787"/>
                    <a:pt x="20885" y="86149"/>
                  </a:cubicBezTo>
                  <a:cubicBezTo>
                    <a:pt x="25237" y="112888"/>
                    <a:pt x="42966" y="135541"/>
                    <a:pt x="67875" y="146192"/>
                  </a:cubicBezTo>
                  <a:close/>
                </a:path>
              </a:pathLst>
            </a:custGeom>
            <a:solidFill>
              <a:srgbClr val="E6E6E6"/>
            </a:solidFill>
            <a:ln w="25929"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53A8C6CB-BB95-4D6E-9EB0-0FCC2A34BA6E}"/>
                </a:ext>
              </a:extLst>
            </p:cNvPr>
            <p:cNvSpPr/>
            <p:nvPr/>
          </p:nvSpPr>
          <p:spPr>
            <a:xfrm>
              <a:off x="2638530" y="5223188"/>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F2F2F2"/>
            </a:solidFill>
            <a:ln w="25929"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04A92D41-8F24-4F57-B538-1E5DB9DEAEC2}"/>
                </a:ext>
              </a:extLst>
            </p:cNvPr>
            <p:cNvSpPr/>
            <p:nvPr/>
          </p:nvSpPr>
          <p:spPr>
            <a:xfrm>
              <a:off x="2849986" y="5246683"/>
              <a:ext cx="68152" cy="161855"/>
            </a:xfrm>
            <a:custGeom>
              <a:avLst/>
              <a:gdLst>
                <a:gd name="connsiteX0" fmla="*/ 10442 w 68152"/>
                <a:gd name="connsiteY0" fmla="*/ 161855 h 161855"/>
                <a:gd name="connsiteX1" fmla="*/ 0 w 68152"/>
                <a:gd name="connsiteY1" fmla="*/ 143581 h 161855"/>
                <a:gd name="connsiteX2" fmla="*/ 46990 w 68152"/>
                <a:gd name="connsiteY2" fmla="*/ 83538 h 161855"/>
                <a:gd name="connsiteX3" fmla="*/ 15663 w 68152"/>
                <a:gd name="connsiteY3" fmla="*/ 26106 h 161855"/>
                <a:gd name="connsiteX4" fmla="*/ 0 w 68152"/>
                <a:gd name="connsiteY4" fmla="*/ 15663 h 161855"/>
                <a:gd name="connsiteX5" fmla="*/ 13053 w 68152"/>
                <a:gd name="connsiteY5" fmla="*/ 0 h 161855"/>
                <a:gd name="connsiteX6" fmla="*/ 28716 w 68152"/>
                <a:gd name="connsiteY6" fmla="*/ 10442 h 161855"/>
                <a:gd name="connsiteX7" fmla="*/ 67875 w 68152"/>
                <a:gd name="connsiteY7" fmla="*/ 86149 h 161855"/>
                <a:gd name="connsiteX8" fmla="*/ 10442 w 68152"/>
                <a:gd name="connsiteY8" fmla="*/ 161855 h 16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52" h="161855">
                  <a:moveTo>
                    <a:pt x="10442" y="161855"/>
                  </a:moveTo>
                  <a:lnTo>
                    <a:pt x="0" y="143581"/>
                  </a:lnTo>
                  <a:cubicBezTo>
                    <a:pt x="24257" y="132098"/>
                    <a:pt x="41673" y="109844"/>
                    <a:pt x="46990" y="83538"/>
                  </a:cubicBezTo>
                  <a:cubicBezTo>
                    <a:pt x="46392" y="60470"/>
                    <a:pt x="34736" y="39097"/>
                    <a:pt x="15663" y="26106"/>
                  </a:cubicBezTo>
                  <a:lnTo>
                    <a:pt x="0" y="15663"/>
                  </a:lnTo>
                  <a:lnTo>
                    <a:pt x="13053" y="0"/>
                  </a:lnTo>
                  <a:lnTo>
                    <a:pt x="28716" y="10442"/>
                  </a:lnTo>
                  <a:cubicBezTo>
                    <a:pt x="55214" y="26074"/>
                    <a:pt x="70428" y="55490"/>
                    <a:pt x="67875" y="86149"/>
                  </a:cubicBezTo>
                  <a:cubicBezTo>
                    <a:pt x="61886" y="119094"/>
                    <a:pt x="40555" y="147213"/>
                    <a:pt x="10442" y="161855"/>
                  </a:cubicBezTo>
                  <a:close/>
                </a:path>
              </a:pathLst>
            </a:custGeom>
            <a:solidFill>
              <a:srgbClr val="E6E6E6"/>
            </a:solidFill>
            <a:ln w="25929"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7398E65D-96AC-4F6B-914C-CB7C13135159}"/>
                </a:ext>
              </a:extLst>
            </p:cNvPr>
            <p:cNvSpPr/>
            <p:nvPr/>
          </p:nvSpPr>
          <p:spPr>
            <a:xfrm>
              <a:off x="2829101" y="5223188"/>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F2F2F2"/>
            </a:solidFill>
            <a:ln w="25929"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FA6A5B3A-8D4C-4CAE-B795-015C64BF6B53}"/>
                </a:ext>
              </a:extLst>
            </p:cNvPr>
            <p:cNvSpPr/>
            <p:nvPr/>
          </p:nvSpPr>
          <p:spPr>
            <a:xfrm>
              <a:off x="2638530" y="5371991"/>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CE74B6"/>
            </a:solidFill>
            <a:ln w="25929"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4C6C665F-C8A4-4CE5-9C08-2A8DE445B68C}"/>
                </a:ext>
              </a:extLst>
            </p:cNvPr>
            <p:cNvSpPr/>
            <p:nvPr/>
          </p:nvSpPr>
          <p:spPr>
            <a:xfrm>
              <a:off x="2829101" y="5371991"/>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CE74B6"/>
            </a:solidFill>
            <a:ln w="25929" cap="flat">
              <a:noFill/>
              <a:prstDash val="solid"/>
              <a:miter/>
            </a:ln>
          </p:spPr>
          <p:txBody>
            <a:bodyPr rtlCol="0" anchor="ctr"/>
            <a:lstStyle/>
            <a:p>
              <a:endParaRPr lang="en-US"/>
            </a:p>
          </p:txBody>
        </p:sp>
      </p:grpSp>
      <p:sp>
        <p:nvSpPr>
          <p:cNvPr id="106" name="TextBox 119">
            <a:extLst>
              <a:ext uri="{FF2B5EF4-FFF2-40B4-BE49-F238E27FC236}">
                <a16:creationId xmlns:a16="http://schemas.microsoft.com/office/drawing/2014/main" id="{8ACD0ADB-609B-4F2B-AD5D-0F170D7B9D16}"/>
              </a:ext>
            </a:extLst>
          </p:cNvPr>
          <p:cNvSpPr txBox="1">
            <a:spLocks noChangeArrowheads="1"/>
          </p:cNvSpPr>
          <p:nvPr/>
        </p:nvSpPr>
        <p:spPr bwMode="ltGray">
          <a:xfrm>
            <a:off x="3797264" y="3870325"/>
            <a:ext cx="1290986" cy="75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ts val="800"/>
              </a:spcAft>
            </a:pPr>
            <a:r>
              <a:rPr lang="en-US" sz="1600" b="1">
                <a:solidFill>
                  <a:schemeClr val="bg1"/>
                </a:solidFill>
                <a:latin typeface="Calibri" pitchFamily="34" charset="0"/>
                <a:cs typeface="+mn-cs"/>
              </a:rPr>
              <a:t>SAP Integration/Automation </a:t>
            </a:r>
          </a:p>
        </p:txBody>
      </p:sp>
      <p:sp>
        <p:nvSpPr>
          <p:cNvPr id="109" name="Oval 12">
            <a:extLst>
              <a:ext uri="{FF2B5EF4-FFF2-40B4-BE49-F238E27FC236}">
                <a16:creationId xmlns:a16="http://schemas.microsoft.com/office/drawing/2014/main" id="{A13DF713-4CF9-4297-885E-BEEC7D418C88}"/>
              </a:ext>
            </a:extLst>
          </p:cNvPr>
          <p:cNvSpPr>
            <a:spLocks noChangeArrowheads="1"/>
          </p:cNvSpPr>
          <p:nvPr/>
        </p:nvSpPr>
        <p:spPr bwMode="gray">
          <a:xfrm>
            <a:off x="1752343" y="2863252"/>
            <a:ext cx="2022988" cy="2017321"/>
          </a:xfrm>
          <a:prstGeom prst="ellipse">
            <a:avLst/>
          </a:prstGeom>
          <a:solidFill>
            <a:schemeClr val="tx1"/>
          </a:solidFill>
          <a:ln w="76200">
            <a:solidFill>
              <a:srgbClr val="FFC000"/>
            </a:solidFill>
            <a:round/>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ＭＳ Ｐゴシック" charset="0"/>
              <a:cs typeface="Arial" charset="0"/>
            </a:endParaRPr>
          </a:p>
        </p:txBody>
      </p:sp>
      <p:pic>
        <p:nvPicPr>
          <p:cNvPr id="147" name="Picture 146">
            <a:extLst>
              <a:ext uri="{FF2B5EF4-FFF2-40B4-BE49-F238E27FC236}">
                <a16:creationId xmlns:a16="http://schemas.microsoft.com/office/drawing/2014/main" id="{519EEC78-01DC-4573-A737-A5AEEB8652D5}"/>
              </a:ext>
            </a:extLst>
          </p:cNvPr>
          <p:cNvPicPr>
            <a:picLocks noChangeAspect="1"/>
          </p:cNvPicPr>
          <p:nvPr/>
        </p:nvPicPr>
        <p:blipFill>
          <a:blip r:embed="rId2"/>
          <a:stretch>
            <a:fillRect/>
          </a:stretch>
        </p:blipFill>
        <p:spPr>
          <a:xfrm>
            <a:off x="1998782" y="3096697"/>
            <a:ext cx="1550431" cy="1550431"/>
          </a:xfrm>
          <a:prstGeom prst="rect">
            <a:avLst/>
          </a:prstGeom>
        </p:spPr>
      </p:pic>
      <p:grpSp>
        <p:nvGrpSpPr>
          <p:cNvPr id="164" name="Group 163">
            <a:extLst>
              <a:ext uri="{FF2B5EF4-FFF2-40B4-BE49-F238E27FC236}">
                <a16:creationId xmlns:a16="http://schemas.microsoft.com/office/drawing/2014/main" id="{B6607AA9-67B8-42B3-800F-A55DDFB9C1DD}"/>
              </a:ext>
            </a:extLst>
          </p:cNvPr>
          <p:cNvGrpSpPr/>
          <p:nvPr/>
        </p:nvGrpSpPr>
        <p:grpSpPr>
          <a:xfrm>
            <a:off x="4172337" y="3403407"/>
            <a:ext cx="707813" cy="354722"/>
            <a:chOff x="4183983" y="3472444"/>
            <a:chExt cx="707813" cy="354722"/>
          </a:xfrm>
        </p:grpSpPr>
        <p:sp>
          <p:nvSpPr>
            <p:cNvPr id="160" name="Rectangle 159">
              <a:extLst>
                <a:ext uri="{FF2B5EF4-FFF2-40B4-BE49-F238E27FC236}">
                  <a16:creationId xmlns:a16="http://schemas.microsoft.com/office/drawing/2014/main" id="{4A88F002-1618-488F-A049-F50A4DD878A9}"/>
                </a:ext>
              </a:extLst>
            </p:cNvPr>
            <p:cNvSpPr/>
            <p:nvPr/>
          </p:nvSpPr>
          <p:spPr>
            <a:xfrm>
              <a:off x="4195762" y="3520258"/>
              <a:ext cx="507779" cy="145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02B45AC8-B51B-4BF6-9FDA-AA936BBFD761}"/>
                </a:ext>
              </a:extLst>
            </p:cNvPr>
            <p:cNvSpPr/>
            <p:nvPr/>
          </p:nvSpPr>
          <p:spPr>
            <a:xfrm>
              <a:off x="4192211" y="3649805"/>
              <a:ext cx="383878" cy="132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ight Triangle 161">
              <a:extLst>
                <a:ext uri="{FF2B5EF4-FFF2-40B4-BE49-F238E27FC236}">
                  <a16:creationId xmlns:a16="http://schemas.microsoft.com/office/drawing/2014/main" id="{C7D99558-D7F8-45A5-85FE-CA77E8AF7F18}"/>
                </a:ext>
              </a:extLst>
            </p:cNvPr>
            <p:cNvSpPr/>
            <p:nvPr/>
          </p:nvSpPr>
          <p:spPr>
            <a:xfrm rot="5400000">
              <a:off x="4578189" y="3661214"/>
              <a:ext cx="107450" cy="11165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Graphic 157">
              <a:extLst>
                <a:ext uri="{FF2B5EF4-FFF2-40B4-BE49-F238E27FC236}">
                  <a16:creationId xmlns:a16="http://schemas.microsoft.com/office/drawing/2014/main" id="{B516586D-31F4-4B3B-907F-20CF133A5D66}"/>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5881" t="27837" r="6133" b="28068"/>
            <a:stretch/>
          </p:blipFill>
          <p:spPr>
            <a:xfrm>
              <a:off x="4183983" y="3472444"/>
              <a:ext cx="707813" cy="354722"/>
            </a:xfrm>
            <a:prstGeom prst="rect">
              <a:avLst/>
            </a:prstGeom>
          </p:spPr>
        </p:pic>
      </p:grpSp>
      <p:grpSp>
        <p:nvGrpSpPr>
          <p:cNvPr id="172" name="Group 171">
            <a:extLst>
              <a:ext uri="{FF2B5EF4-FFF2-40B4-BE49-F238E27FC236}">
                <a16:creationId xmlns:a16="http://schemas.microsoft.com/office/drawing/2014/main" id="{65D02D21-9EFD-4C5C-BEE9-887057D064D0}"/>
              </a:ext>
            </a:extLst>
          </p:cNvPr>
          <p:cNvGrpSpPr/>
          <p:nvPr/>
        </p:nvGrpSpPr>
        <p:grpSpPr>
          <a:xfrm>
            <a:off x="785281" y="3275516"/>
            <a:ext cx="605926" cy="610504"/>
            <a:chOff x="666334" y="3051254"/>
            <a:chExt cx="789028" cy="794990"/>
          </a:xfrm>
        </p:grpSpPr>
        <p:pic>
          <p:nvPicPr>
            <p:cNvPr id="167" name="Graphic 166">
              <a:extLst>
                <a:ext uri="{FF2B5EF4-FFF2-40B4-BE49-F238E27FC236}">
                  <a16:creationId xmlns:a16="http://schemas.microsoft.com/office/drawing/2014/main" id="{5DAC70C8-F6A9-4FB1-8B4D-108924E2B8F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5266" t="3472" r="12754" b="24004"/>
            <a:stretch/>
          </p:blipFill>
          <p:spPr>
            <a:xfrm>
              <a:off x="666334" y="3051254"/>
              <a:ext cx="789028" cy="794990"/>
            </a:xfrm>
            <a:prstGeom prst="rect">
              <a:avLst/>
            </a:prstGeom>
          </p:spPr>
        </p:pic>
        <p:sp>
          <p:nvSpPr>
            <p:cNvPr id="168" name="TextBox 167">
              <a:extLst>
                <a:ext uri="{FF2B5EF4-FFF2-40B4-BE49-F238E27FC236}">
                  <a16:creationId xmlns:a16="http://schemas.microsoft.com/office/drawing/2014/main" id="{2E990B30-E7B0-4FE5-823D-232D933B6A4B}"/>
                </a:ext>
              </a:extLst>
            </p:cNvPr>
            <p:cNvSpPr txBox="1"/>
            <p:nvPr/>
          </p:nvSpPr>
          <p:spPr>
            <a:xfrm>
              <a:off x="667690" y="3151345"/>
              <a:ext cx="786317" cy="357912"/>
            </a:xfrm>
            <a:prstGeom prst="rect">
              <a:avLst/>
            </a:prstGeom>
            <a:noFill/>
          </p:spPr>
          <p:txBody>
            <a:bodyPr wrap="square" rtlCol="0">
              <a:spAutoFit/>
            </a:bodyPr>
            <a:lstStyle/>
            <a:p>
              <a:pPr algn="ctr"/>
              <a:r>
                <a:rPr lang="en-US" sz="700" b="1">
                  <a:solidFill>
                    <a:schemeClr val="bg1"/>
                  </a:solidFill>
                </a:rPr>
                <a:t>Zero </a:t>
              </a:r>
            </a:p>
            <a:p>
              <a:pPr algn="ctr"/>
              <a:r>
                <a:rPr lang="en-US" sz="800" b="1">
                  <a:solidFill>
                    <a:schemeClr val="bg1"/>
                  </a:solidFill>
                </a:rPr>
                <a:t>TRUST</a:t>
              </a:r>
              <a:endParaRPr lang="en-US" sz="700" b="1">
                <a:solidFill>
                  <a:schemeClr val="bg1"/>
                </a:solidFill>
              </a:endParaRPr>
            </a:p>
          </p:txBody>
        </p:sp>
        <p:pic>
          <p:nvPicPr>
            <p:cNvPr id="171" name="Graphic 170">
              <a:extLst>
                <a:ext uri="{FF2B5EF4-FFF2-40B4-BE49-F238E27FC236}">
                  <a16:creationId xmlns:a16="http://schemas.microsoft.com/office/drawing/2014/main" id="{6A3CCA4E-4B4C-4132-B0A1-2B68C70AEE80}"/>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9000" t="9722" r="28958" b="29792"/>
            <a:stretch/>
          </p:blipFill>
          <p:spPr>
            <a:xfrm>
              <a:off x="985376" y="3519554"/>
              <a:ext cx="138545" cy="199327"/>
            </a:xfrm>
            <a:prstGeom prst="rect">
              <a:avLst/>
            </a:prstGeom>
          </p:spPr>
        </p:pic>
      </p:grpSp>
    </p:spTree>
    <p:extLst>
      <p:ext uri="{BB962C8B-B14F-4D97-AF65-F5344CB8AC3E}">
        <p14:creationId xmlns:p14="http://schemas.microsoft.com/office/powerpoint/2010/main" val="1935983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A0C44B3-61CC-4649-BE18-35BF97611415}"/>
              </a:ext>
            </a:extLst>
          </p:cNvPr>
          <p:cNvSpPr/>
          <p:nvPr/>
        </p:nvSpPr>
        <p:spPr>
          <a:xfrm>
            <a:off x="5082726" y="2545080"/>
            <a:ext cx="6781614" cy="254508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CC50A13-E969-49AA-AEF1-4FD4739660AE}"/>
              </a:ext>
            </a:extLst>
          </p:cNvPr>
          <p:cNvGrpSpPr/>
          <p:nvPr/>
        </p:nvGrpSpPr>
        <p:grpSpPr>
          <a:xfrm>
            <a:off x="191407" y="2044284"/>
            <a:ext cx="5058121" cy="3372081"/>
            <a:chOff x="-380093" y="1798064"/>
            <a:chExt cx="5058121" cy="3372081"/>
          </a:xfrm>
        </p:grpSpPr>
        <p:sp>
          <p:nvSpPr>
            <p:cNvPr id="10" name="Oval 9">
              <a:extLst>
                <a:ext uri="{FF2B5EF4-FFF2-40B4-BE49-F238E27FC236}">
                  <a16:creationId xmlns:a16="http://schemas.microsoft.com/office/drawing/2014/main" id="{39AF7287-BD5C-4237-B4F9-C84C60666766}"/>
                </a:ext>
              </a:extLst>
            </p:cNvPr>
            <p:cNvSpPr/>
            <p:nvPr/>
          </p:nvSpPr>
          <p:spPr bwMode="auto">
            <a:xfrm>
              <a:off x="1247062" y="2611281"/>
              <a:ext cx="1867613" cy="1829762"/>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7" name="Chart 6">
              <a:extLst>
                <a:ext uri="{FF2B5EF4-FFF2-40B4-BE49-F238E27FC236}">
                  <a16:creationId xmlns:a16="http://schemas.microsoft.com/office/drawing/2014/main" id="{518667FD-7B12-4D66-AA28-815A95E351B3}"/>
                </a:ext>
              </a:extLst>
            </p:cNvPr>
            <p:cNvGraphicFramePr/>
            <p:nvPr/>
          </p:nvGraphicFramePr>
          <p:xfrm>
            <a:off x="-380093" y="1798064"/>
            <a:ext cx="5058121" cy="337208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6D6AED5-B6B8-4084-8F85-618BA2A48AC9}"/>
                </a:ext>
              </a:extLst>
            </p:cNvPr>
            <p:cNvSpPr txBox="1"/>
            <p:nvPr/>
          </p:nvSpPr>
          <p:spPr>
            <a:xfrm>
              <a:off x="1688051" y="3285508"/>
              <a:ext cx="949910" cy="492443"/>
            </a:xfrm>
            <a:prstGeom prst="rect">
              <a:avLst/>
            </a:prstGeom>
            <a:noFill/>
          </p:spPr>
          <p:txBody>
            <a:bodyPr wrap="square" lIns="0" tIns="0" rIns="0" bIns="0" rtlCol="0">
              <a:spAutoFit/>
            </a:bodyPr>
            <a:lstStyle/>
            <a:p>
              <a:pPr algn="ctr"/>
              <a:r>
                <a:rPr lang="en-US" sz="3200" b="1">
                  <a:solidFill>
                    <a:schemeClr val="bg1"/>
                  </a:solidFill>
                </a:rPr>
                <a:t>99%</a:t>
              </a:r>
            </a:p>
          </p:txBody>
        </p:sp>
      </p:grpSp>
      <p:sp>
        <p:nvSpPr>
          <p:cNvPr id="12" name="TextBox 11">
            <a:extLst>
              <a:ext uri="{FF2B5EF4-FFF2-40B4-BE49-F238E27FC236}">
                <a16:creationId xmlns:a16="http://schemas.microsoft.com/office/drawing/2014/main" id="{54036BF2-12C7-49DA-A4C1-257AA0E8A09D}"/>
              </a:ext>
            </a:extLst>
          </p:cNvPr>
          <p:cNvSpPr txBox="1"/>
          <p:nvPr/>
        </p:nvSpPr>
        <p:spPr>
          <a:xfrm>
            <a:off x="7629525" y="4410264"/>
            <a:ext cx="3492051" cy="276999"/>
          </a:xfrm>
          <a:prstGeom prst="rect">
            <a:avLst/>
          </a:prstGeom>
          <a:noFill/>
        </p:spPr>
        <p:txBody>
          <a:bodyPr wrap="square" lIns="0" tIns="0" rIns="0" bIns="0" rtlCol="0">
            <a:spAutoFit/>
          </a:bodyPr>
          <a:lstStyle/>
          <a:p>
            <a:pPr algn="ctr"/>
            <a:r>
              <a:rPr lang="en-US" sz="1800">
                <a:gradFill>
                  <a:gsLst>
                    <a:gs pos="2917">
                      <a:schemeClr val="tx1"/>
                    </a:gs>
                    <a:gs pos="30000">
                      <a:schemeClr val="tx1"/>
                    </a:gs>
                  </a:gsLst>
                  <a:lin ang="5400000" scaled="0"/>
                </a:gradFill>
              </a:rPr>
              <a:t>Gartner, </a:t>
            </a:r>
            <a:r>
              <a:rPr lang="en-US" sz="1800">
                <a:gradFill>
                  <a:gsLst>
                    <a:gs pos="2917">
                      <a:schemeClr val="tx1"/>
                    </a:gs>
                    <a:gs pos="30000">
                      <a:schemeClr val="tx1"/>
                    </a:gs>
                  </a:gsLst>
                  <a:lin ang="5400000" scaled="0"/>
                </a:gradFill>
                <a:hlinkClick r:id="rId4"/>
              </a:rPr>
              <a:t>“Is the Cloud Secure?”</a:t>
            </a:r>
            <a:endParaRPr lang="en-US" sz="1800">
              <a:gradFill>
                <a:gsLst>
                  <a:gs pos="2917">
                    <a:schemeClr val="tx1"/>
                  </a:gs>
                  <a:gs pos="30000">
                    <a:schemeClr val="tx1"/>
                  </a:gs>
                </a:gsLst>
                <a:lin ang="5400000" scaled="0"/>
              </a:gradFill>
            </a:endParaRPr>
          </a:p>
        </p:txBody>
      </p:sp>
      <p:sp>
        <p:nvSpPr>
          <p:cNvPr id="14" name="Title 3">
            <a:extLst>
              <a:ext uri="{FF2B5EF4-FFF2-40B4-BE49-F238E27FC236}">
                <a16:creationId xmlns:a16="http://schemas.microsoft.com/office/drawing/2014/main" id="{C96B289B-A6EB-4D15-95AB-C7A4DF00DD4C}"/>
              </a:ext>
            </a:extLst>
          </p:cNvPr>
          <p:cNvSpPr txBox="1">
            <a:spLocks/>
          </p:cNvSpPr>
          <p:nvPr/>
        </p:nvSpPr>
        <p:spPr>
          <a:xfrm>
            <a:off x="5313330" y="3058007"/>
            <a:ext cx="6038850" cy="142874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US"/>
              <a:t>Complexity is the Enemy of Security</a:t>
            </a:r>
          </a:p>
        </p:txBody>
      </p:sp>
      <p:sp>
        <p:nvSpPr>
          <p:cNvPr id="3" name="Title 2">
            <a:extLst>
              <a:ext uri="{FF2B5EF4-FFF2-40B4-BE49-F238E27FC236}">
                <a16:creationId xmlns:a16="http://schemas.microsoft.com/office/drawing/2014/main" id="{C7384210-E50B-4F5A-B20F-7EC1AD1F542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4017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94BAB4-0061-4F89-87B5-14E6AA934370}"/>
              </a:ext>
            </a:extLst>
          </p:cNvPr>
          <p:cNvSpPr>
            <a:spLocks noGrp="1"/>
          </p:cNvSpPr>
          <p:nvPr>
            <p:ph type="title"/>
          </p:nvPr>
        </p:nvSpPr>
        <p:spPr/>
        <p:txBody>
          <a:bodyPr/>
          <a:lstStyle/>
          <a:p>
            <a:r>
              <a:rPr lang="en-US"/>
              <a:t>The Fortinet Advantage – Zero Trust Architectures</a:t>
            </a:r>
          </a:p>
        </p:txBody>
      </p:sp>
      <p:sp>
        <p:nvSpPr>
          <p:cNvPr id="2" name="Content Placeholder 1">
            <a:extLst>
              <a:ext uri="{FF2B5EF4-FFF2-40B4-BE49-F238E27FC236}">
                <a16:creationId xmlns:a16="http://schemas.microsoft.com/office/drawing/2014/main" id="{A8AB1A6F-7B20-4178-8881-63FD34321C5E}"/>
              </a:ext>
            </a:extLst>
          </p:cNvPr>
          <p:cNvSpPr>
            <a:spLocks noGrp="1"/>
          </p:cNvSpPr>
          <p:nvPr>
            <p:ph sz="quarter" idx="11"/>
          </p:nvPr>
        </p:nvSpPr>
        <p:spPr/>
        <p:txBody>
          <a:bodyPr/>
          <a:lstStyle/>
          <a:p>
            <a:r>
              <a:rPr lang="en-US" b="1">
                <a:solidFill>
                  <a:schemeClr val="accent6"/>
                </a:solidFill>
              </a:rPr>
              <a:t>Unifies Zero Trust, Network and Endpoint Security</a:t>
            </a:r>
          </a:p>
        </p:txBody>
      </p:sp>
      <p:sp>
        <p:nvSpPr>
          <p:cNvPr id="28" name="TextBox 27">
            <a:extLst>
              <a:ext uri="{FF2B5EF4-FFF2-40B4-BE49-F238E27FC236}">
                <a16:creationId xmlns:a16="http://schemas.microsoft.com/office/drawing/2014/main" id="{8FE61F50-F59A-4658-81B0-31880F4E5020}"/>
              </a:ext>
            </a:extLst>
          </p:cNvPr>
          <p:cNvSpPr txBox="1">
            <a:spLocks noChangeArrowheads="1"/>
          </p:cNvSpPr>
          <p:nvPr/>
        </p:nvSpPr>
        <p:spPr bwMode="ltGray">
          <a:xfrm>
            <a:off x="5538257" y="3863115"/>
            <a:ext cx="1571126" cy="97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lnSpc>
                <a:spcPct val="90000"/>
              </a:lnSpc>
              <a:spcBef>
                <a:spcPct val="0"/>
              </a:spcBef>
              <a:spcAft>
                <a:spcPts val="800"/>
              </a:spcAft>
            </a:pPr>
            <a:r>
              <a:rPr lang="en-US" sz="1600" b="1">
                <a:solidFill>
                  <a:schemeClr val="tx1">
                    <a:lumMod val="85000"/>
                    <a:lumOff val="15000"/>
                  </a:schemeClr>
                </a:solidFill>
                <a:latin typeface="Calibri" charset="0"/>
              </a:rPr>
              <a:t>Endpoint, Network, and Application  Access Control</a:t>
            </a:r>
          </a:p>
        </p:txBody>
      </p:sp>
      <p:sp>
        <p:nvSpPr>
          <p:cNvPr id="30" name="TextBox 29">
            <a:extLst>
              <a:ext uri="{FF2B5EF4-FFF2-40B4-BE49-F238E27FC236}">
                <a16:creationId xmlns:a16="http://schemas.microsoft.com/office/drawing/2014/main" id="{39AF96E3-5860-4416-88F5-784049A18D7C}"/>
              </a:ext>
            </a:extLst>
          </p:cNvPr>
          <p:cNvSpPr txBox="1">
            <a:spLocks noChangeArrowheads="1"/>
          </p:cNvSpPr>
          <p:nvPr/>
        </p:nvSpPr>
        <p:spPr bwMode="ltGray">
          <a:xfrm>
            <a:off x="5799695" y="1622621"/>
            <a:ext cx="1187450" cy="53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lnSpc>
                <a:spcPct val="90000"/>
              </a:lnSpc>
              <a:spcBef>
                <a:spcPct val="0"/>
              </a:spcBef>
              <a:spcAft>
                <a:spcPts val="800"/>
              </a:spcAft>
            </a:pPr>
            <a:r>
              <a:rPr lang="en-US" sz="1600" b="1">
                <a:solidFill>
                  <a:schemeClr val="tx1">
                    <a:lumMod val="85000"/>
                    <a:lumOff val="15000"/>
                  </a:schemeClr>
                </a:solidFill>
                <a:latin typeface="Calibri" charset="0"/>
              </a:rPr>
              <a:t>Secure Design</a:t>
            </a:r>
          </a:p>
        </p:txBody>
      </p:sp>
      <p:cxnSp>
        <p:nvCxnSpPr>
          <p:cNvPr id="33" name="Straight Connector 32">
            <a:extLst>
              <a:ext uri="{FF2B5EF4-FFF2-40B4-BE49-F238E27FC236}">
                <a16:creationId xmlns:a16="http://schemas.microsoft.com/office/drawing/2014/main" id="{274A4D9A-D4AC-4042-90C9-9C3D74A63ABF}"/>
              </a:ext>
            </a:extLst>
          </p:cNvPr>
          <p:cNvCxnSpPr/>
          <p:nvPr/>
        </p:nvCxnSpPr>
        <p:spPr bwMode="auto">
          <a:xfrm>
            <a:off x="5896532" y="3651743"/>
            <a:ext cx="4038600" cy="0"/>
          </a:xfrm>
          <a:prstGeom prst="line">
            <a:avLst/>
          </a:prstGeom>
          <a:solidFill>
            <a:srgbClr val="5482AB"/>
          </a:solidFill>
          <a:ln w="19050" cap="flat" cmpd="sng" algn="ctr">
            <a:gradFill flip="none" rotWithShape="1">
              <a:gsLst>
                <a:gs pos="0">
                  <a:sysClr val="windowText" lastClr="000000">
                    <a:alpha val="45000"/>
                  </a:sysClr>
                </a:gs>
                <a:gs pos="100000">
                  <a:sysClr val="windowText" lastClr="000000">
                    <a:alpha val="23000"/>
                  </a:sysClr>
                </a:gs>
                <a:gs pos="75000">
                  <a:schemeClr val="accent6"/>
                </a:gs>
                <a:gs pos="27000">
                  <a:schemeClr val="accent6"/>
                </a:gs>
              </a:gsLst>
              <a:lin ang="0" scaled="1"/>
              <a:tileRect/>
            </a:gradFill>
            <a:prstDash val="solid"/>
            <a:round/>
            <a:headEnd type="none" w="med" len="med"/>
            <a:tailEnd type="none" w="med" len="med"/>
          </a:ln>
          <a:effectLst/>
        </p:spPr>
      </p:cxnSp>
      <p:sp>
        <p:nvSpPr>
          <p:cNvPr id="35" name="AutoShape 18">
            <a:extLst>
              <a:ext uri="{FF2B5EF4-FFF2-40B4-BE49-F238E27FC236}">
                <a16:creationId xmlns:a16="http://schemas.microsoft.com/office/drawing/2014/main" id="{5E4A72CD-D92E-4E43-A9CE-822BEB471600}"/>
              </a:ext>
            </a:extLst>
          </p:cNvPr>
          <p:cNvSpPr>
            <a:spLocks noChangeArrowheads="1"/>
          </p:cNvSpPr>
          <p:nvPr/>
        </p:nvSpPr>
        <p:spPr bwMode="gray">
          <a:xfrm>
            <a:off x="387350" y="1486628"/>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bg2">
              <a:lumMod val="25000"/>
              <a:alpha val="53000"/>
            </a:schemeClr>
          </a:solidFill>
          <a:ln w="28575" cmpd="sng">
            <a:solidFill>
              <a:srgbClr val="000000">
                <a:lumMod val="65000"/>
                <a:lumOff val="35000"/>
              </a:srgbClr>
            </a:solidFill>
            <a:miter lim="800000"/>
            <a:headEnd/>
            <a:tailEnd/>
          </a:ln>
        </p:spPr>
        <p:txBody>
          <a:bodyPr wrap="none" anchor="ctr"/>
          <a:lstStyle/>
          <a:p>
            <a:pPr algn="ctr" fontAlgn="base">
              <a:spcBef>
                <a:spcPct val="0"/>
              </a:spcBef>
              <a:spcAft>
                <a:spcPct val="0"/>
              </a:spcAft>
            </a:pPr>
            <a:endParaRPr lang="en-US" sz="2400" kern="0">
              <a:solidFill>
                <a:prstClr val="black"/>
              </a:solidFill>
              <a:ea typeface="ＭＳ Ｐゴシック" charset="0"/>
            </a:endParaRPr>
          </a:p>
        </p:txBody>
      </p:sp>
      <p:sp>
        <p:nvSpPr>
          <p:cNvPr id="36" name="AutoShape 19">
            <a:extLst>
              <a:ext uri="{FF2B5EF4-FFF2-40B4-BE49-F238E27FC236}">
                <a16:creationId xmlns:a16="http://schemas.microsoft.com/office/drawing/2014/main" id="{AEF9D1B1-387C-498B-AEF1-469A723329BB}"/>
              </a:ext>
            </a:extLst>
          </p:cNvPr>
          <p:cNvSpPr>
            <a:spLocks noChangeArrowheads="1"/>
          </p:cNvSpPr>
          <p:nvPr/>
        </p:nvSpPr>
        <p:spPr bwMode="gray">
          <a:xfrm rot="5400000">
            <a:off x="387350" y="1495425"/>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bg2">
              <a:lumMod val="25000"/>
              <a:alpha val="53000"/>
            </a:schemeClr>
          </a:solidFill>
          <a:ln w="28575" cmpd="sng">
            <a:solidFill>
              <a:srgbClr val="000000">
                <a:lumMod val="65000"/>
                <a:lumOff val="35000"/>
              </a:srgbClr>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ＭＳ Ｐゴシック" charset="0"/>
            </a:endParaRPr>
          </a:p>
        </p:txBody>
      </p:sp>
      <p:sp>
        <p:nvSpPr>
          <p:cNvPr id="37" name="AutoShape 20">
            <a:extLst>
              <a:ext uri="{FF2B5EF4-FFF2-40B4-BE49-F238E27FC236}">
                <a16:creationId xmlns:a16="http://schemas.microsoft.com/office/drawing/2014/main" id="{D5206F35-A1D2-4A51-9CDE-A3A9BE8400CD}"/>
              </a:ext>
            </a:extLst>
          </p:cNvPr>
          <p:cNvSpPr>
            <a:spLocks noChangeArrowheads="1"/>
          </p:cNvSpPr>
          <p:nvPr/>
        </p:nvSpPr>
        <p:spPr bwMode="gray">
          <a:xfrm rot="16200000">
            <a:off x="387350" y="1495424"/>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tx1"/>
          </a:solidFill>
          <a:ln w="76200">
            <a:solidFill>
              <a:srgbClr val="FFC000"/>
            </a:solidFill>
            <a:round/>
            <a:headEnd/>
            <a:tailEnd/>
          </a:ln>
        </p:spPr>
        <p:txBody>
          <a:bodyPr anchor="ctr"/>
          <a:lstStyle/>
          <a:p>
            <a:pPr fontAlgn="base">
              <a:spcBef>
                <a:spcPct val="0"/>
              </a:spcBef>
              <a:spcAft>
                <a:spcPct val="0"/>
              </a:spcAft>
            </a:pPr>
            <a:endParaRPr lang="en-US" kern="0">
              <a:solidFill>
                <a:prstClr val="white"/>
              </a:solidFill>
              <a:ea typeface="ＭＳ Ｐゴシック" charset="0"/>
              <a:cs typeface="Arial" charset="0"/>
            </a:endParaRPr>
          </a:p>
        </p:txBody>
      </p:sp>
      <p:sp>
        <p:nvSpPr>
          <p:cNvPr id="38" name="AutoShape 21">
            <a:extLst>
              <a:ext uri="{FF2B5EF4-FFF2-40B4-BE49-F238E27FC236}">
                <a16:creationId xmlns:a16="http://schemas.microsoft.com/office/drawing/2014/main" id="{F975993F-C2FC-4234-AE8F-2E0A598FDD78}"/>
              </a:ext>
            </a:extLst>
          </p:cNvPr>
          <p:cNvSpPr>
            <a:spLocks noChangeArrowheads="1"/>
          </p:cNvSpPr>
          <p:nvPr/>
        </p:nvSpPr>
        <p:spPr bwMode="gray">
          <a:xfrm rot="10800000">
            <a:off x="387350" y="1495425"/>
            <a:ext cx="4752975" cy="4752975"/>
          </a:xfrm>
          <a:custGeom>
            <a:avLst/>
            <a:gdLst>
              <a:gd name="T0" fmla="*/ 2376488 w 21600"/>
              <a:gd name="T1" fmla="*/ 0 h 21600"/>
              <a:gd name="T2" fmla="*/ 1199026 w 21600"/>
              <a:gd name="T3" fmla="*/ 1062818 h 21600"/>
              <a:gd name="T4" fmla="*/ 2376488 w 21600"/>
              <a:gd name="T5" fmla="*/ 1225431 h 21600"/>
              <a:gd name="T6" fmla="*/ 3553949 w 21600"/>
              <a:gd name="T7" fmla="*/ 1062818 h 21600"/>
              <a:gd name="T8" fmla="*/ 0 60000 65536"/>
              <a:gd name="T9" fmla="*/ 0 60000 65536"/>
              <a:gd name="T10" fmla="*/ 0 60000 65536"/>
              <a:gd name="T11" fmla="*/ 0 60000 65536"/>
              <a:gd name="T12" fmla="*/ 2058 w 21600"/>
              <a:gd name="T13" fmla="*/ 0 h 21600"/>
              <a:gd name="T14" fmla="*/ 19542 w 21600"/>
              <a:gd name="T15" fmla="*/ 7728 h 21600"/>
            </a:gdLst>
            <a:ahLst/>
            <a:cxnLst>
              <a:cxn ang="T8">
                <a:pos x="T0" y="T1"/>
              </a:cxn>
              <a:cxn ang="T9">
                <a:pos x="T2" y="T3"/>
              </a:cxn>
              <a:cxn ang="T10">
                <a:pos x="T4" y="T5"/>
              </a:cxn>
              <a:cxn ang="T11">
                <a:pos x="T6" y="T7"/>
              </a:cxn>
            </a:cxnLst>
            <a:rect l="T12" t="T13" r="T14" b="T15"/>
            <a:pathLst>
              <a:path w="21600" h="21600">
                <a:moveTo>
                  <a:pt x="7308" y="6904"/>
                </a:moveTo>
                <a:cubicBezTo>
                  <a:pt x="8268" y="6044"/>
                  <a:pt x="9511" y="5568"/>
                  <a:pt x="10800" y="5568"/>
                </a:cubicBezTo>
                <a:cubicBezTo>
                  <a:pt x="12088" y="5568"/>
                  <a:pt x="13331" y="6044"/>
                  <a:pt x="14291" y="6904"/>
                </a:cubicBezTo>
                <a:lnTo>
                  <a:pt x="18008" y="2757"/>
                </a:lnTo>
                <a:cubicBezTo>
                  <a:pt x="16027" y="981"/>
                  <a:pt x="13460" y="0"/>
                  <a:pt x="10799" y="0"/>
                </a:cubicBezTo>
                <a:cubicBezTo>
                  <a:pt x="8139" y="0"/>
                  <a:pt x="5572" y="981"/>
                  <a:pt x="3591" y="2757"/>
                </a:cubicBezTo>
                <a:close/>
              </a:path>
            </a:pathLst>
          </a:custGeom>
          <a:solidFill>
            <a:schemeClr val="bg2">
              <a:lumMod val="25000"/>
              <a:alpha val="53000"/>
            </a:schemeClr>
          </a:solidFill>
          <a:ln w="28575" cmpd="sng">
            <a:solidFill>
              <a:srgbClr val="000000">
                <a:lumMod val="65000"/>
                <a:lumOff val="35000"/>
              </a:srgbClr>
            </a:solidFill>
            <a:miter lim="800000"/>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ＭＳ Ｐゴシック" charset="0"/>
            </a:endParaRPr>
          </a:p>
        </p:txBody>
      </p:sp>
      <p:sp>
        <p:nvSpPr>
          <p:cNvPr id="41" name="Oval 12">
            <a:extLst>
              <a:ext uri="{FF2B5EF4-FFF2-40B4-BE49-F238E27FC236}">
                <a16:creationId xmlns:a16="http://schemas.microsoft.com/office/drawing/2014/main" id="{2CB16474-D64A-48B1-BF9B-828C3A9CB27A}"/>
              </a:ext>
            </a:extLst>
          </p:cNvPr>
          <p:cNvSpPr>
            <a:spLocks noChangeArrowheads="1"/>
          </p:cNvSpPr>
          <p:nvPr/>
        </p:nvSpPr>
        <p:spPr bwMode="gray">
          <a:xfrm>
            <a:off x="1912938" y="3024188"/>
            <a:ext cx="1700213" cy="1695450"/>
          </a:xfrm>
          <a:prstGeom prst="ellipse">
            <a:avLst/>
          </a:prstGeom>
          <a:solidFill>
            <a:schemeClr val="accent6"/>
          </a:solidFill>
          <a:ln w="19050">
            <a:noFill/>
            <a:round/>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ＭＳ Ｐゴシック" charset="0"/>
              <a:cs typeface="Arial" charset="0"/>
            </a:endParaRPr>
          </a:p>
        </p:txBody>
      </p:sp>
      <p:sp>
        <p:nvSpPr>
          <p:cNvPr id="43" name="TextBox 112">
            <a:extLst>
              <a:ext uri="{FF2B5EF4-FFF2-40B4-BE49-F238E27FC236}">
                <a16:creationId xmlns:a16="http://schemas.microsoft.com/office/drawing/2014/main" id="{3103C322-CA59-499D-BEBC-FBE34BC1F529}"/>
              </a:ext>
            </a:extLst>
          </p:cNvPr>
          <p:cNvSpPr txBox="1">
            <a:spLocks noChangeArrowheads="1"/>
          </p:cNvSpPr>
          <p:nvPr/>
        </p:nvSpPr>
        <p:spPr bwMode="ltGray">
          <a:xfrm>
            <a:off x="1813718" y="2294144"/>
            <a:ext cx="1900238" cy="31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ts val="800"/>
              </a:spcAft>
            </a:pPr>
            <a:r>
              <a:rPr lang="en-US" sz="1600" b="1">
                <a:solidFill>
                  <a:prstClr val="white"/>
                </a:solidFill>
                <a:latin typeface="Calibri" charset="0"/>
              </a:rPr>
              <a:t>Micro-segmentation</a:t>
            </a:r>
          </a:p>
        </p:txBody>
      </p:sp>
      <p:sp>
        <p:nvSpPr>
          <p:cNvPr id="47" name="TextBox 46">
            <a:extLst>
              <a:ext uri="{FF2B5EF4-FFF2-40B4-BE49-F238E27FC236}">
                <a16:creationId xmlns:a16="http://schemas.microsoft.com/office/drawing/2014/main" id="{ADA78603-2416-4D18-84FB-A8C9719475FA}"/>
              </a:ext>
            </a:extLst>
          </p:cNvPr>
          <p:cNvSpPr txBox="1"/>
          <p:nvPr/>
        </p:nvSpPr>
        <p:spPr bwMode="ltGray">
          <a:xfrm>
            <a:off x="1887537" y="5589634"/>
            <a:ext cx="1752600" cy="535511"/>
          </a:xfrm>
          <a:prstGeom prst="rect">
            <a:avLst/>
          </a:prstGeom>
          <a:noFill/>
          <a:ln w="9525">
            <a:noFill/>
            <a:miter lim="800000"/>
            <a:headEnd/>
            <a:tailEnd/>
          </a:ln>
        </p:spPr>
        <p:txBody>
          <a:bodyPr lIns="91419" tIns="45710" rIns="91419" bIns="45710">
            <a:spAutoFit/>
          </a:bodyPr>
          <a:lstStyle/>
          <a:p>
            <a:pPr algn="ctr" fontAlgn="base">
              <a:lnSpc>
                <a:spcPct val="90000"/>
              </a:lnSpc>
              <a:spcAft>
                <a:spcPts val="800"/>
              </a:spcAft>
              <a:defRPr/>
            </a:pPr>
            <a:r>
              <a:rPr lang="en-US" sz="1600" b="1">
                <a:solidFill>
                  <a:schemeClr val="bg1"/>
                </a:solidFill>
                <a:latin typeface="Calibri" pitchFamily="34" charset="0"/>
                <a:ea typeface="ＭＳ Ｐゴシック" charset="0"/>
              </a:rPr>
              <a:t>Azure Virtual WAN Integration</a:t>
            </a:r>
          </a:p>
        </p:txBody>
      </p:sp>
      <p:sp>
        <p:nvSpPr>
          <p:cNvPr id="49" name="TextBox 48">
            <a:extLst>
              <a:ext uri="{FF2B5EF4-FFF2-40B4-BE49-F238E27FC236}">
                <a16:creationId xmlns:a16="http://schemas.microsoft.com/office/drawing/2014/main" id="{CBF185CF-7B25-4E36-9D7A-4D59C779A6B7}"/>
              </a:ext>
            </a:extLst>
          </p:cNvPr>
          <p:cNvSpPr txBox="1"/>
          <p:nvPr/>
        </p:nvSpPr>
        <p:spPr bwMode="ltGray">
          <a:xfrm>
            <a:off x="146050" y="3870325"/>
            <a:ext cx="1752600" cy="535511"/>
          </a:xfrm>
          <a:prstGeom prst="rect">
            <a:avLst/>
          </a:prstGeom>
          <a:noFill/>
          <a:ln w="9525">
            <a:noFill/>
            <a:miter lim="800000"/>
            <a:headEnd/>
            <a:tailEnd/>
          </a:ln>
        </p:spPr>
        <p:txBody>
          <a:bodyPr lIns="91419" tIns="45710" rIns="91419" bIns="45710">
            <a:spAutoFit/>
          </a:bodyPr>
          <a:lstStyle/>
          <a:p>
            <a:pPr algn="ctr" fontAlgn="base">
              <a:lnSpc>
                <a:spcPct val="90000"/>
              </a:lnSpc>
              <a:spcAft>
                <a:spcPts val="800"/>
              </a:spcAft>
              <a:defRPr/>
            </a:pPr>
            <a:r>
              <a:rPr lang="en-US" sz="1600" b="1">
                <a:solidFill>
                  <a:schemeClr val="bg1"/>
                </a:solidFill>
                <a:latin typeface="Calibri" pitchFamily="34" charset="0"/>
                <a:ea typeface="ＭＳ Ｐゴシック" charset="0"/>
              </a:rPr>
              <a:t>Zero Trust Architecture</a:t>
            </a:r>
          </a:p>
        </p:txBody>
      </p:sp>
      <p:grpSp>
        <p:nvGrpSpPr>
          <p:cNvPr id="102" name="Group 101">
            <a:extLst>
              <a:ext uri="{FF2B5EF4-FFF2-40B4-BE49-F238E27FC236}">
                <a16:creationId xmlns:a16="http://schemas.microsoft.com/office/drawing/2014/main" id="{DB178564-BC51-4F67-8B93-1729C119BA72}"/>
              </a:ext>
            </a:extLst>
          </p:cNvPr>
          <p:cNvGrpSpPr/>
          <p:nvPr/>
        </p:nvGrpSpPr>
        <p:grpSpPr>
          <a:xfrm>
            <a:off x="2523754" y="1682142"/>
            <a:ext cx="480167" cy="539225"/>
            <a:chOff x="2520361" y="1682142"/>
            <a:chExt cx="480167" cy="539225"/>
          </a:xfrm>
        </p:grpSpPr>
        <p:sp>
          <p:nvSpPr>
            <p:cNvPr id="94" name="Freeform: Shape 93">
              <a:extLst>
                <a:ext uri="{FF2B5EF4-FFF2-40B4-BE49-F238E27FC236}">
                  <a16:creationId xmlns:a16="http://schemas.microsoft.com/office/drawing/2014/main" id="{6A06C6C4-9C1A-481E-A165-92A17DDF7A12}"/>
                </a:ext>
              </a:extLst>
            </p:cNvPr>
            <p:cNvSpPr/>
            <p:nvPr/>
          </p:nvSpPr>
          <p:spPr>
            <a:xfrm>
              <a:off x="2674022" y="2055923"/>
              <a:ext cx="178042" cy="165444"/>
            </a:xfrm>
            <a:custGeom>
              <a:avLst/>
              <a:gdLst>
                <a:gd name="connsiteX0" fmla="*/ 133532 w 178042"/>
                <a:gd name="connsiteY0" fmla="*/ 0 h 165444"/>
                <a:gd name="connsiteX1" fmla="*/ 44511 w 178042"/>
                <a:gd name="connsiteY1" fmla="*/ 0 h 165444"/>
                <a:gd name="connsiteX2" fmla="*/ 0 w 178042"/>
                <a:gd name="connsiteY2" fmla="*/ 82722 h 165444"/>
                <a:gd name="connsiteX3" fmla="*/ 44511 w 178042"/>
                <a:gd name="connsiteY3" fmla="*/ 165444 h 165444"/>
                <a:gd name="connsiteX4" fmla="*/ 133532 w 178042"/>
                <a:gd name="connsiteY4" fmla="*/ 165444 h 165444"/>
                <a:gd name="connsiteX5" fmla="*/ 178043 w 178042"/>
                <a:gd name="connsiteY5" fmla="*/ 82722 h 165444"/>
                <a:gd name="connsiteX6" fmla="*/ 133532 w 178042"/>
                <a:gd name="connsiteY6"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42" h="165444">
                  <a:moveTo>
                    <a:pt x="133532"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6103970-A030-4B6A-8DDB-4E9DF8692FB3}"/>
                </a:ext>
              </a:extLst>
            </p:cNvPr>
            <p:cNvSpPr/>
            <p:nvPr/>
          </p:nvSpPr>
          <p:spPr>
            <a:xfrm>
              <a:off x="2674022" y="1682142"/>
              <a:ext cx="178042" cy="165444"/>
            </a:xfrm>
            <a:custGeom>
              <a:avLst/>
              <a:gdLst>
                <a:gd name="connsiteX0" fmla="*/ 120427 w 178042"/>
                <a:gd name="connsiteY0" fmla="*/ 24510 h 165444"/>
                <a:gd name="connsiteX1" fmla="*/ 151833 w 178042"/>
                <a:gd name="connsiteY1" fmla="*/ 82722 h 165444"/>
                <a:gd name="connsiteX2" fmla="*/ 120427 w 178042"/>
                <a:gd name="connsiteY2" fmla="*/ 140934 h 165444"/>
                <a:gd name="connsiteX3" fmla="*/ 57615 w 178042"/>
                <a:gd name="connsiteY3" fmla="*/ 140934 h 165444"/>
                <a:gd name="connsiteX4" fmla="*/ 26210 w 178042"/>
                <a:gd name="connsiteY4" fmla="*/ 82722 h 165444"/>
                <a:gd name="connsiteX5" fmla="*/ 57615 w 178042"/>
                <a:gd name="connsiteY5" fmla="*/ 24510 h 165444"/>
                <a:gd name="connsiteX6" fmla="*/ 120427 w 178042"/>
                <a:gd name="connsiteY6" fmla="*/ 24510 h 165444"/>
                <a:gd name="connsiteX7" fmla="*/ 133618 w 178042"/>
                <a:gd name="connsiteY7" fmla="*/ 0 h 165444"/>
                <a:gd name="connsiteX8" fmla="*/ 44511 w 178042"/>
                <a:gd name="connsiteY8" fmla="*/ 0 h 165444"/>
                <a:gd name="connsiteX9" fmla="*/ 0 w 178042"/>
                <a:gd name="connsiteY9" fmla="*/ 82722 h 165444"/>
                <a:gd name="connsiteX10" fmla="*/ 44511 w 178042"/>
                <a:gd name="connsiteY10" fmla="*/ 165444 h 165444"/>
                <a:gd name="connsiteX11" fmla="*/ 133532 w 178042"/>
                <a:gd name="connsiteY11" fmla="*/ 165444 h 165444"/>
                <a:gd name="connsiteX12" fmla="*/ 178043 w 178042"/>
                <a:gd name="connsiteY12" fmla="*/ 82722 h 165444"/>
                <a:gd name="connsiteX13" fmla="*/ 133532 w 178042"/>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42" h="165444">
                  <a:moveTo>
                    <a:pt x="120427" y="24510"/>
                  </a:moveTo>
                  <a:lnTo>
                    <a:pt x="151833" y="82722"/>
                  </a:lnTo>
                  <a:lnTo>
                    <a:pt x="120427" y="140934"/>
                  </a:lnTo>
                  <a:lnTo>
                    <a:pt x="57615" y="140934"/>
                  </a:lnTo>
                  <a:lnTo>
                    <a:pt x="26210" y="82722"/>
                  </a:lnTo>
                  <a:lnTo>
                    <a:pt x="57615" y="24510"/>
                  </a:lnTo>
                  <a:lnTo>
                    <a:pt x="120427" y="24510"/>
                  </a:lnTo>
                  <a:moveTo>
                    <a:pt x="133618"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E8A2132-28D7-43AE-9A43-F20F4784D8C8}"/>
                </a:ext>
              </a:extLst>
            </p:cNvPr>
            <p:cNvSpPr/>
            <p:nvPr/>
          </p:nvSpPr>
          <p:spPr>
            <a:xfrm>
              <a:off x="2674022" y="1869032"/>
              <a:ext cx="178042" cy="165444"/>
            </a:xfrm>
            <a:custGeom>
              <a:avLst/>
              <a:gdLst>
                <a:gd name="connsiteX0" fmla="*/ 120427 w 178042"/>
                <a:gd name="connsiteY0" fmla="*/ 24510 h 165444"/>
                <a:gd name="connsiteX1" fmla="*/ 151833 w 178042"/>
                <a:gd name="connsiteY1" fmla="*/ 82722 h 165444"/>
                <a:gd name="connsiteX2" fmla="*/ 120427 w 178042"/>
                <a:gd name="connsiteY2" fmla="*/ 140934 h 165444"/>
                <a:gd name="connsiteX3" fmla="*/ 57615 w 178042"/>
                <a:gd name="connsiteY3" fmla="*/ 140934 h 165444"/>
                <a:gd name="connsiteX4" fmla="*/ 26210 w 178042"/>
                <a:gd name="connsiteY4" fmla="*/ 82722 h 165444"/>
                <a:gd name="connsiteX5" fmla="*/ 57615 w 178042"/>
                <a:gd name="connsiteY5" fmla="*/ 24510 h 165444"/>
                <a:gd name="connsiteX6" fmla="*/ 120427 w 178042"/>
                <a:gd name="connsiteY6" fmla="*/ 24510 h 165444"/>
                <a:gd name="connsiteX7" fmla="*/ 133618 w 178042"/>
                <a:gd name="connsiteY7" fmla="*/ 0 h 165444"/>
                <a:gd name="connsiteX8" fmla="*/ 44511 w 178042"/>
                <a:gd name="connsiteY8" fmla="*/ 0 h 165444"/>
                <a:gd name="connsiteX9" fmla="*/ 0 w 178042"/>
                <a:gd name="connsiteY9" fmla="*/ 82722 h 165444"/>
                <a:gd name="connsiteX10" fmla="*/ 44511 w 178042"/>
                <a:gd name="connsiteY10" fmla="*/ 165444 h 165444"/>
                <a:gd name="connsiteX11" fmla="*/ 133532 w 178042"/>
                <a:gd name="connsiteY11" fmla="*/ 165444 h 165444"/>
                <a:gd name="connsiteX12" fmla="*/ 178043 w 178042"/>
                <a:gd name="connsiteY12" fmla="*/ 82722 h 165444"/>
                <a:gd name="connsiteX13" fmla="*/ 133532 w 178042"/>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42" h="165444">
                  <a:moveTo>
                    <a:pt x="120427" y="24510"/>
                  </a:moveTo>
                  <a:lnTo>
                    <a:pt x="151833" y="82722"/>
                  </a:lnTo>
                  <a:lnTo>
                    <a:pt x="120427" y="140934"/>
                  </a:lnTo>
                  <a:lnTo>
                    <a:pt x="57615" y="140934"/>
                  </a:lnTo>
                  <a:lnTo>
                    <a:pt x="26210" y="82722"/>
                  </a:lnTo>
                  <a:lnTo>
                    <a:pt x="57615" y="24510"/>
                  </a:lnTo>
                  <a:lnTo>
                    <a:pt x="120427" y="24510"/>
                  </a:lnTo>
                  <a:moveTo>
                    <a:pt x="133618"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2354E9C-6810-43DE-A838-879C1373EE60}"/>
                </a:ext>
              </a:extLst>
            </p:cNvPr>
            <p:cNvSpPr/>
            <p:nvPr/>
          </p:nvSpPr>
          <p:spPr>
            <a:xfrm>
              <a:off x="2520361" y="1780183"/>
              <a:ext cx="178014" cy="165444"/>
            </a:xfrm>
            <a:custGeom>
              <a:avLst/>
              <a:gdLst>
                <a:gd name="connsiteX0" fmla="*/ 133532 w 178014"/>
                <a:gd name="connsiteY0" fmla="*/ 0 h 165444"/>
                <a:gd name="connsiteX1" fmla="*/ 44511 w 178014"/>
                <a:gd name="connsiteY1" fmla="*/ 0 h 165444"/>
                <a:gd name="connsiteX2" fmla="*/ 0 w 178014"/>
                <a:gd name="connsiteY2" fmla="*/ 82722 h 165444"/>
                <a:gd name="connsiteX3" fmla="*/ 44511 w 178014"/>
                <a:gd name="connsiteY3" fmla="*/ 165444 h 165444"/>
                <a:gd name="connsiteX4" fmla="*/ 133532 w 178014"/>
                <a:gd name="connsiteY4" fmla="*/ 165444 h 165444"/>
                <a:gd name="connsiteX5" fmla="*/ 178014 w 178014"/>
                <a:gd name="connsiteY5" fmla="*/ 82722 h 165444"/>
                <a:gd name="connsiteX6" fmla="*/ 133532 w 178014"/>
                <a:gd name="connsiteY6"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14" h="165444">
                  <a:moveTo>
                    <a:pt x="133532" y="0"/>
                  </a:moveTo>
                  <a:lnTo>
                    <a:pt x="44511" y="0"/>
                  </a:lnTo>
                  <a:lnTo>
                    <a:pt x="0" y="82722"/>
                  </a:lnTo>
                  <a:lnTo>
                    <a:pt x="44511" y="165444"/>
                  </a:lnTo>
                  <a:lnTo>
                    <a:pt x="133532" y="165444"/>
                  </a:lnTo>
                  <a:lnTo>
                    <a:pt x="178014"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3165439C-4D6B-4A6A-B6B2-28B278D5C9E5}"/>
                </a:ext>
              </a:extLst>
            </p:cNvPr>
            <p:cNvSpPr/>
            <p:nvPr/>
          </p:nvSpPr>
          <p:spPr>
            <a:xfrm>
              <a:off x="2520361" y="1967073"/>
              <a:ext cx="178014" cy="165444"/>
            </a:xfrm>
            <a:custGeom>
              <a:avLst/>
              <a:gdLst>
                <a:gd name="connsiteX0" fmla="*/ 120342 w 178014"/>
                <a:gd name="connsiteY0" fmla="*/ 24510 h 165444"/>
                <a:gd name="connsiteX1" fmla="*/ 151747 w 178014"/>
                <a:gd name="connsiteY1" fmla="*/ 82722 h 165444"/>
                <a:gd name="connsiteX2" fmla="*/ 120342 w 178014"/>
                <a:gd name="connsiteY2" fmla="*/ 140934 h 165444"/>
                <a:gd name="connsiteX3" fmla="*/ 57701 w 178014"/>
                <a:gd name="connsiteY3" fmla="*/ 140934 h 165444"/>
                <a:gd name="connsiteX4" fmla="*/ 26295 w 178014"/>
                <a:gd name="connsiteY4" fmla="*/ 82722 h 165444"/>
                <a:gd name="connsiteX5" fmla="*/ 57701 w 178014"/>
                <a:gd name="connsiteY5" fmla="*/ 24510 h 165444"/>
                <a:gd name="connsiteX6" fmla="*/ 120342 w 178014"/>
                <a:gd name="connsiteY6" fmla="*/ 24510 h 165444"/>
                <a:gd name="connsiteX7" fmla="*/ 133532 w 178014"/>
                <a:gd name="connsiteY7" fmla="*/ 0 h 165444"/>
                <a:gd name="connsiteX8" fmla="*/ 44511 w 178014"/>
                <a:gd name="connsiteY8" fmla="*/ 0 h 165444"/>
                <a:gd name="connsiteX9" fmla="*/ 0 w 178014"/>
                <a:gd name="connsiteY9" fmla="*/ 82722 h 165444"/>
                <a:gd name="connsiteX10" fmla="*/ 44511 w 178014"/>
                <a:gd name="connsiteY10" fmla="*/ 165444 h 165444"/>
                <a:gd name="connsiteX11" fmla="*/ 133532 w 178014"/>
                <a:gd name="connsiteY11" fmla="*/ 165444 h 165444"/>
                <a:gd name="connsiteX12" fmla="*/ 178014 w 178014"/>
                <a:gd name="connsiteY12" fmla="*/ 82722 h 165444"/>
                <a:gd name="connsiteX13" fmla="*/ 133532 w 178014"/>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14" h="165444">
                  <a:moveTo>
                    <a:pt x="120342" y="24510"/>
                  </a:moveTo>
                  <a:lnTo>
                    <a:pt x="151747" y="82722"/>
                  </a:lnTo>
                  <a:lnTo>
                    <a:pt x="120342" y="140934"/>
                  </a:lnTo>
                  <a:lnTo>
                    <a:pt x="57701" y="140934"/>
                  </a:lnTo>
                  <a:lnTo>
                    <a:pt x="26295" y="82722"/>
                  </a:lnTo>
                  <a:lnTo>
                    <a:pt x="57701" y="24510"/>
                  </a:lnTo>
                  <a:lnTo>
                    <a:pt x="120342" y="24510"/>
                  </a:lnTo>
                  <a:moveTo>
                    <a:pt x="133532" y="0"/>
                  </a:moveTo>
                  <a:lnTo>
                    <a:pt x="44511" y="0"/>
                  </a:lnTo>
                  <a:lnTo>
                    <a:pt x="0" y="82722"/>
                  </a:lnTo>
                  <a:lnTo>
                    <a:pt x="44511" y="165444"/>
                  </a:lnTo>
                  <a:lnTo>
                    <a:pt x="133532" y="165444"/>
                  </a:lnTo>
                  <a:lnTo>
                    <a:pt x="178014" y="82722"/>
                  </a:lnTo>
                  <a:lnTo>
                    <a:pt x="133532" y="0"/>
                  </a:lnTo>
                  <a:close/>
                </a:path>
              </a:pathLst>
            </a:custGeom>
            <a:solidFill>
              <a:schemeClr val="bg1"/>
            </a:solidFill>
            <a:ln w="282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E37532E-320B-45CD-8914-00B9FB28CD29}"/>
                </a:ext>
              </a:extLst>
            </p:cNvPr>
            <p:cNvSpPr/>
            <p:nvPr/>
          </p:nvSpPr>
          <p:spPr>
            <a:xfrm>
              <a:off x="2822486" y="1780183"/>
              <a:ext cx="178042" cy="165444"/>
            </a:xfrm>
            <a:custGeom>
              <a:avLst/>
              <a:gdLst>
                <a:gd name="connsiteX0" fmla="*/ 133532 w 178042"/>
                <a:gd name="connsiteY0" fmla="*/ 0 h 165444"/>
                <a:gd name="connsiteX1" fmla="*/ 44511 w 178042"/>
                <a:gd name="connsiteY1" fmla="*/ 0 h 165444"/>
                <a:gd name="connsiteX2" fmla="*/ 0 w 178042"/>
                <a:gd name="connsiteY2" fmla="*/ 82722 h 165444"/>
                <a:gd name="connsiteX3" fmla="*/ 44511 w 178042"/>
                <a:gd name="connsiteY3" fmla="*/ 165444 h 165444"/>
                <a:gd name="connsiteX4" fmla="*/ 133532 w 178042"/>
                <a:gd name="connsiteY4" fmla="*/ 165444 h 165444"/>
                <a:gd name="connsiteX5" fmla="*/ 178043 w 178042"/>
                <a:gd name="connsiteY5" fmla="*/ 82722 h 165444"/>
                <a:gd name="connsiteX6" fmla="*/ 133532 w 178042"/>
                <a:gd name="connsiteY6"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042" h="165444">
                  <a:moveTo>
                    <a:pt x="133532"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2B6F0F6-F41F-4C7E-B650-66A34FD69895}"/>
                </a:ext>
              </a:extLst>
            </p:cNvPr>
            <p:cNvSpPr/>
            <p:nvPr/>
          </p:nvSpPr>
          <p:spPr>
            <a:xfrm>
              <a:off x="2822486" y="1967073"/>
              <a:ext cx="178042" cy="165444"/>
            </a:xfrm>
            <a:custGeom>
              <a:avLst/>
              <a:gdLst>
                <a:gd name="connsiteX0" fmla="*/ 120427 w 178042"/>
                <a:gd name="connsiteY0" fmla="*/ 24510 h 165444"/>
                <a:gd name="connsiteX1" fmla="*/ 151833 w 178042"/>
                <a:gd name="connsiteY1" fmla="*/ 82722 h 165444"/>
                <a:gd name="connsiteX2" fmla="*/ 120427 w 178042"/>
                <a:gd name="connsiteY2" fmla="*/ 140934 h 165444"/>
                <a:gd name="connsiteX3" fmla="*/ 57615 w 178042"/>
                <a:gd name="connsiteY3" fmla="*/ 140934 h 165444"/>
                <a:gd name="connsiteX4" fmla="*/ 26210 w 178042"/>
                <a:gd name="connsiteY4" fmla="*/ 82722 h 165444"/>
                <a:gd name="connsiteX5" fmla="*/ 57615 w 178042"/>
                <a:gd name="connsiteY5" fmla="*/ 24510 h 165444"/>
                <a:gd name="connsiteX6" fmla="*/ 120427 w 178042"/>
                <a:gd name="connsiteY6" fmla="*/ 24510 h 165444"/>
                <a:gd name="connsiteX7" fmla="*/ 133618 w 178042"/>
                <a:gd name="connsiteY7" fmla="*/ 0 h 165444"/>
                <a:gd name="connsiteX8" fmla="*/ 44511 w 178042"/>
                <a:gd name="connsiteY8" fmla="*/ 0 h 165444"/>
                <a:gd name="connsiteX9" fmla="*/ 0 w 178042"/>
                <a:gd name="connsiteY9" fmla="*/ 82722 h 165444"/>
                <a:gd name="connsiteX10" fmla="*/ 44511 w 178042"/>
                <a:gd name="connsiteY10" fmla="*/ 165444 h 165444"/>
                <a:gd name="connsiteX11" fmla="*/ 133532 w 178042"/>
                <a:gd name="connsiteY11" fmla="*/ 165444 h 165444"/>
                <a:gd name="connsiteX12" fmla="*/ 178043 w 178042"/>
                <a:gd name="connsiteY12" fmla="*/ 82722 h 165444"/>
                <a:gd name="connsiteX13" fmla="*/ 133532 w 178042"/>
                <a:gd name="connsiteY13" fmla="*/ 0 h 16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42" h="165444">
                  <a:moveTo>
                    <a:pt x="120427" y="24510"/>
                  </a:moveTo>
                  <a:lnTo>
                    <a:pt x="151833" y="82722"/>
                  </a:lnTo>
                  <a:lnTo>
                    <a:pt x="120427" y="140934"/>
                  </a:lnTo>
                  <a:lnTo>
                    <a:pt x="57615" y="140934"/>
                  </a:lnTo>
                  <a:lnTo>
                    <a:pt x="26210" y="82722"/>
                  </a:lnTo>
                  <a:lnTo>
                    <a:pt x="57615" y="24510"/>
                  </a:lnTo>
                  <a:lnTo>
                    <a:pt x="120427" y="24510"/>
                  </a:lnTo>
                  <a:moveTo>
                    <a:pt x="133618" y="0"/>
                  </a:moveTo>
                  <a:lnTo>
                    <a:pt x="44511" y="0"/>
                  </a:lnTo>
                  <a:lnTo>
                    <a:pt x="0" y="82722"/>
                  </a:lnTo>
                  <a:lnTo>
                    <a:pt x="44511" y="165444"/>
                  </a:lnTo>
                  <a:lnTo>
                    <a:pt x="133532" y="165444"/>
                  </a:lnTo>
                  <a:lnTo>
                    <a:pt x="178043" y="82722"/>
                  </a:lnTo>
                  <a:lnTo>
                    <a:pt x="133532" y="0"/>
                  </a:lnTo>
                  <a:close/>
                </a:path>
              </a:pathLst>
            </a:custGeom>
            <a:solidFill>
              <a:schemeClr val="bg1"/>
            </a:solidFill>
            <a:ln w="2828" cap="flat">
              <a:noFill/>
              <a:prstDash val="solid"/>
              <a:miter/>
            </a:ln>
          </p:spPr>
          <p:txBody>
            <a:bodyPr rtlCol="0" anchor="ctr"/>
            <a:lstStyle/>
            <a:p>
              <a:endParaRPr lang="en-US"/>
            </a:p>
          </p:txBody>
        </p:sp>
      </p:grpSp>
      <p:sp>
        <p:nvSpPr>
          <p:cNvPr id="55" name="TextBox 54">
            <a:extLst>
              <a:ext uri="{FF2B5EF4-FFF2-40B4-BE49-F238E27FC236}">
                <a16:creationId xmlns:a16="http://schemas.microsoft.com/office/drawing/2014/main" id="{559FC9BE-7FE6-4DC9-A5D2-544A31589DA3}"/>
              </a:ext>
            </a:extLst>
          </p:cNvPr>
          <p:cNvSpPr txBox="1"/>
          <p:nvPr/>
        </p:nvSpPr>
        <p:spPr>
          <a:xfrm>
            <a:off x="7094387" y="1622621"/>
            <a:ext cx="4211788" cy="1754326"/>
          </a:xfrm>
          <a:prstGeom prst="rect">
            <a:avLst/>
          </a:prstGeom>
          <a:noFill/>
        </p:spPr>
        <p:txBody>
          <a:bodyPr wrap="square" rtlCol="0">
            <a:spAutoFit/>
          </a:bodyPr>
          <a:lstStyle/>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Endpoint and network access control</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Role-based, granular access control with application awareness</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Ongoing verification</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Automatic encrypted tunnels</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Threat and vulnerability scanning</a:t>
            </a:r>
          </a:p>
        </p:txBody>
      </p:sp>
      <p:grpSp>
        <p:nvGrpSpPr>
          <p:cNvPr id="148" name="Graphic 104">
            <a:extLst>
              <a:ext uri="{FF2B5EF4-FFF2-40B4-BE49-F238E27FC236}">
                <a16:creationId xmlns:a16="http://schemas.microsoft.com/office/drawing/2014/main" id="{2BC1B062-4918-4CAC-B29D-D6A4720BBB44}"/>
              </a:ext>
            </a:extLst>
          </p:cNvPr>
          <p:cNvGrpSpPr/>
          <p:nvPr/>
        </p:nvGrpSpPr>
        <p:grpSpPr>
          <a:xfrm>
            <a:off x="2541939" y="5136072"/>
            <a:ext cx="443797" cy="438451"/>
            <a:chOff x="2541938" y="5126546"/>
            <a:chExt cx="443797" cy="438451"/>
          </a:xfrm>
        </p:grpSpPr>
        <p:sp>
          <p:nvSpPr>
            <p:cNvPr id="149" name="Freeform: Shape 148">
              <a:extLst>
                <a:ext uri="{FF2B5EF4-FFF2-40B4-BE49-F238E27FC236}">
                  <a16:creationId xmlns:a16="http://schemas.microsoft.com/office/drawing/2014/main" id="{E031A883-3D87-468B-8227-0BFA55804265}"/>
                </a:ext>
              </a:extLst>
            </p:cNvPr>
            <p:cNvSpPr/>
            <p:nvPr/>
          </p:nvSpPr>
          <p:spPr>
            <a:xfrm>
              <a:off x="2541938" y="5126546"/>
              <a:ext cx="443797" cy="316031"/>
            </a:xfrm>
            <a:custGeom>
              <a:avLst/>
              <a:gdLst>
                <a:gd name="connsiteX0" fmla="*/ 443797 w 443797"/>
                <a:gd name="connsiteY0" fmla="*/ 216728 h 316031"/>
                <a:gd name="connsiteX1" fmla="*/ 357648 w 443797"/>
                <a:gd name="connsiteY1" fmla="*/ 120137 h 316031"/>
                <a:gd name="connsiteX2" fmla="*/ 227120 w 443797"/>
                <a:gd name="connsiteY2" fmla="*/ 51 h 316031"/>
                <a:gd name="connsiteX3" fmla="*/ 104423 w 443797"/>
                <a:gd name="connsiteY3" fmla="*/ 83589 h 316031"/>
                <a:gd name="connsiteX4" fmla="*/ 0 w 443797"/>
                <a:gd name="connsiteY4" fmla="*/ 198454 h 316031"/>
                <a:gd name="connsiteX5" fmla="*/ 123189 w 443797"/>
                <a:gd name="connsiteY5" fmla="*/ 315998 h 316031"/>
                <a:gd name="connsiteX6" fmla="*/ 125307 w 443797"/>
                <a:gd name="connsiteY6" fmla="*/ 315930 h 316031"/>
                <a:gd name="connsiteX7" fmla="*/ 344596 w 443797"/>
                <a:gd name="connsiteY7" fmla="*/ 315930 h 316031"/>
                <a:gd name="connsiteX8" fmla="*/ 443797 w 443797"/>
                <a:gd name="connsiteY8" fmla="*/ 216728 h 31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797" h="316031">
                  <a:moveTo>
                    <a:pt x="443797" y="216728"/>
                  </a:moveTo>
                  <a:cubicBezTo>
                    <a:pt x="442348" y="167882"/>
                    <a:pt x="406012" y="127140"/>
                    <a:pt x="357648" y="120137"/>
                  </a:cubicBezTo>
                  <a:cubicBezTo>
                    <a:pt x="353842" y="51363"/>
                    <a:pt x="295971" y="-1879"/>
                    <a:pt x="227120" y="51"/>
                  </a:cubicBezTo>
                  <a:cubicBezTo>
                    <a:pt x="172852" y="-249"/>
                    <a:pt x="124035" y="32988"/>
                    <a:pt x="104423" y="83589"/>
                  </a:cubicBezTo>
                  <a:cubicBezTo>
                    <a:pt x="46704" y="92127"/>
                    <a:pt x="3015" y="140185"/>
                    <a:pt x="0" y="198454"/>
                  </a:cubicBezTo>
                  <a:cubicBezTo>
                    <a:pt x="1559" y="264930"/>
                    <a:pt x="56712" y="317556"/>
                    <a:pt x="123189" y="315998"/>
                  </a:cubicBezTo>
                  <a:cubicBezTo>
                    <a:pt x="123895" y="315982"/>
                    <a:pt x="124602" y="315959"/>
                    <a:pt x="125307" y="315930"/>
                  </a:cubicBezTo>
                  <a:lnTo>
                    <a:pt x="344596" y="315930"/>
                  </a:lnTo>
                  <a:cubicBezTo>
                    <a:pt x="399384" y="315930"/>
                    <a:pt x="443797" y="271516"/>
                    <a:pt x="443797" y="216728"/>
                  </a:cubicBezTo>
                  <a:close/>
                </a:path>
              </a:pathLst>
            </a:custGeom>
            <a:noFill/>
            <a:ln w="25929" cap="flat">
              <a:solidFill>
                <a:schemeClr val="bg1"/>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0D512812-ABB7-4DCD-B57A-50AD2B05AACB}"/>
                </a:ext>
              </a:extLst>
            </p:cNvPr>
            <p:cNvSpPr/>
            <p:nvPr/>
          </p:nvSpPr>
          <p:spPr>
            <a:xfrm>
              <a:off x="2648972" y="5332832"/>
              <a:ext cx="229730" cy="229730"/>
            </a:xfrm>
            <a:custGeom>
              <a:avLst/>
              <a:gdLst>
                <a:gd name="connsiteX0" fmla="*/ 229730 w 229730"/>
                <a:gd name="connsiteY0" fmla="*/ 114865 h 229730"/>
                <a:gd name="connsiteX1" fmla="*/ 114865 w 229730"/>
                <a:gd name="connsiteY1" fmla="*/ 229730 h 229730"/>
                <a:gd name="connsiteX2" fmla="*/ 0 w 229730"/>
                <a:gd name="connsiteY2" fmla="*/ 114865 h 229730"/>
                <a:gd name="connsiteX3" fmla="*/ 114865 w 229730"/>
                <a:gd name="connsiteY3" fmla="*/ 0 h 229730"/>
                <a:gd name="connsiteX4" fmla="*/ 229730 w 229730"/>
                <a:gd name="connsiteY4" fmla="*/ 114865 h 22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30" h="229730">
                  <a:moveTo>
                    <a:pt x="229730" y="114865"/>
                  </a:moveTo>
                  <a:cubicBezTo>
                    <a:pt x="229730" y="178303"/>
                    <a:pt x="178303" y="229730"/>
                    <a:pt x="114865" y="229730"/>
                  </a:cubicBezTo>
                  <a:cubicBezTo>
                    <a:pt x="51427" y="229730"/>
                    <a:pt x="0" y="178303"/>
                    <a:pt x="0" y="114865"/>
                  </a:cubicBezTo>
                  <a:cubicBezTo>
                    <a:pt x="0" y="51427"/>
                    <a:pt x="51427" y="0"/>
                    <a:pt x="114865" y="0"/>
                  </a:cubicBezTo>
                  <a:cubicBezTo>
                    <a:pt x="178303" y="0"/>
                    <a:pt x="229730" y="51427"/>
                    <a:pt x="229730" y="114865"/>
                  </a:cubicBezTo>
                  <a:close/>
                </a:path>
              </a:pathLst>
            </a:custGeom>
            <a:solidFill>
              <a:srgbClr val="F2F2F2"/>
            </a:solidFill>
            <a:ln w="25929"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A5F03AFD-E1D0-40AC-BA5A-9E40883018B8}"/>
                </a:ext>
              </a:extLst>
            </p:cNvPr>
            <p:cNvSpPr/>
            <p:nvPr/>
          </p:nvSpPr>
          <p:spPr>
            <a:xfrm>
              <a:off x="2646298" y="5327392"/>
              <a:ext cx="238006" cy="237605"/>
            </a:xfrm>
            <a:custGeom>
              <a:avLst/>
              <a:gdLst>
                <a:gd name="connsiteX0" fmla="*/ 214130 w 238006"/>
                <a:gd name="connsiteY0" fmla="*/ 47209 h 237605"/>
                <a:gd name="connsiteX1" fmla="*/ 47054 w 238006"/>
                <a:gd name="connsiteY1" fmla="*/ 23714 h 237605"/>
                <a:gd name="connsiteX2" fmla="*/ 47054 w 238006"/>
                <a:gd name="connsiteY2" fmla="*/ 23714 h 237605"/>
                <a:gd name="connsiteX3" fmla="*/ 24258 w 238006"/>
                <a:gd name="connsiteY3" fmla="*/ 190551 h 237605"/>
                <a:gd name="connsiteX4" fmla="*/ 191095 w 238006"/>
                <a:gd name="connsiteY4" fmla="*/ 213349 h 237605"/>
                <a:gd name="connsiteX5" fmla="*/ 193246 w 238006"/>
                <a:gd name="connsiteY5" fmla="*/ 211675 h 237605"/>
                <a:gd name="connsiteX6" fmla="*/ 193246 w 238006"/>
                <a:gd name="connsiteY6" fmla="*/ 211675 h 237605"/>
                <a:gd name="connsiteX7" fmla="*/ 214130 w 238006"/>
                <a:gd name="connsiteY7" fmla="*/ 47209 h 237605"/>
                <a:gd name="connsiteX8" fmla="*/ 15727 w 238006"/>
                <a:gd name="connsiteY8" fmla="*/ 112474 h 237605"/>
                <a:gd name="connsiteX9" fmla="*/ 26169 w 238006"/>
                <a:gd name="connsiteY9" fmla="*/ 70705 h 237605"/>
                <a:gd name="connsiteX10" fmla="*/ 54885 w 238006"/>
                <a:gd name="connsiteY10" fmla="*/ 70705 h 237605"/>
                <a:gd name="connsiteX11" fmla="*/ 49664 w 238006"/>
                <a:gd name="connsiteY11" fmla="*/ 112474 h 237605"/>
                <a:gd name="connsiteX12" fmla="*/ 70549 w 238006"/>
                <a:gd name="connsiteY12" fmla="*/ 70705 h 237605"/>
                <a:gd name="connsiteX13" fmla="*/ 109707 w 238006"/>
                <a:gd name="connsiteY13" fmla="*/ 70705 h 237605"/>
                <a:gd name="connsiteX14" fmla="*/ 109707 w 238006"/>
                <a:gd name="connsiteY14" fmla="*/ 112474 h 237605"/>
                <a:gd name="connsiteX15" fmla="*/ 65328 w 238006"/>
                <a:gd name="connsiteY15" fmla="*/ 112474 h 237605"/>
                <a:gd name="connsiteX16" fmla="*/ 70549 w 238006"/>
                <a:gd name="connsiteY16" fmla="*/ 70705 h 237605"/>
                <a:gd name="connsiteX17" fmla="*/ 125371 w 238006"/>
                <a:gd name="connsiteY17" fmla="*/ 70705 h 237605"/>
                <a:gd name="connsiteX18" fmla="*/ 164529 w 238006"/>
                <a:gd name="connsiteY18" fmla="*/ 70705 h 237605"/>
                <a:gd name="connsiteX19" fmla="*/ 169750 w 238006"/>
                <a:gd name="connsiteY19" fmla="*/ 112474 h 237605"/>
                <a:gd name="connsiteX20" fmla="*/ 125371 w 238006"/>
                <a:gd name="connsiteY20" fmla="*/ 112474 h 237605"/>
                <a:gd name="connsiteX21" fmla="*/ 112318 w 238006"/>
                <a:gd name="connsiteY21" fmla="*/ 125527 h 237605"/>
                <a:gd name="connsiteX22" fmla="*/ 112318 w 238006"/>
                <a:gd name="connsiteY22" fmla="*/ 167296 h 237605"/>
                <a:gd name="connsiteX23" fmla="*/ 70549 w 238006"/>
                <a:gd name="connsiteY23" fmla="*/ 167296 h 237605"/>
                <a:gd name="connsiteX24" fmla="*/ 62717 w 238006"/>
                <a:gd name="connsiteY24" fmla="*/ 128137 h 237605"/>
                <a:gd name="connsiteX25" fmla="*/ 125371 w 238006"/>
                <a:gd name="connsiteY25" fmla="*/ 125527 h 237605"/>
                <a:gd name="connsiteX26" fmla="*/ 172361 w 238006"/>
                <a:gd name="connsiteY26" fmla="*/ 125527 h 237605"/>
                <a:gd name="connsiteX27" fmla="*/ 167140 w 238006"/>
                <a:gd name="connsiteY27" fmla="*/ 167296 h 237605"/>
                <a:gd name="connsiteX28" fmla="*/ 125371 w 238006"/>
                <a:gd name="connsiteY28" fmla="*/ 167296 h 237605"/>
                <a:gd name="connsiteX29" fmla="*/ 188024 w 238006"/>
                <a:gd name="connsiteY29" fmla="*/ 125527 h 237605"/>
                <a:gd name="connsiteX30" fmla="*/ 221962 w 238006"/>
                <a:gd name="connsiteY30" fmla="*/ 125527 h 237605"/>
                <a:gd name="connsiteX31" fmla="*/ 211520 w 238006"/>
                <a:gd name="connsiteY31" fmla="*/ 167296 h 237605"/>
                <a:gd name="connsiteX32" fmla="*/ 182803 w 238006"/>
                <a:gd name="connsiteY32" fmla="*/ 167296 h 237605"/>
                <a:gd name="connsiteX33" fmla="*/ 188024 w 238006"/>
                <a:gd name="connsiteY33" fmla="*/ 125527 h 237605"/>
                <a:gd name="connsiteX34" fmla="*/ 188024 w 238006"/>
                <a:gd name="connsiteY34" fmla="*/ 112474 h 237605"/>
                <a:gd name="connsiteX35" fmla="*/ 182803 w 238006"/>
                <a:gd name="connsiteY35" fmla="*/ 70705 h 237605"/>
                <a:gd name="connsiteX36" fmla="*/ 211520 w 238006"/>
                <a:gd name="connsiteY36" fmla="*/ 70705 h 237605"/>
                <a:gd name="connsiteX37" fmla="*/ 221962 w 238006"/>
                <a:gd name="connsiteY37" fmla="*/ 112474 h 237605"/>
                <a:gd name="connsiteX38" fmla="*/ 201077 w 238006"/>
                <a:gd name="connsiteY38" fmla="*/ 55041 h 237605"/>
                <a:gd name="connsiteX39" fmla="*/ 177582 w 238006"/>
                <a:gd name="connsiteY39" fmla="*/ 55041 h 237605"/>
                <a:gd name="connsiteX40" fmla="*/ 161919 w 238006"/>
                <a:gd name="connsiteY40" fmla="*/ 23714 h 237605"/>
                <a:gd name="connsiteX41" fmla="*/ 201077 w 238006"/>
                <a:gd name="connsiteY41" fmla="*/ 55041 h 237605"/>
                <a:gd name="connsiteX42" fmla="*/ 161919 w 238006"/>
                <a:gd name="connsiteY42" fmla="*/ 55041 h 237605"/>
                <a:gd name="connsiteX43" fmla="*/ 125371 w 238006"/>
                <a:gd name="connsiteY43" fmla="*/ 55041 h 237605"/>
                <a:gd name="connsiteX44" fmla="*/ 125371 w 238006"/>
                <a:gd name="connsiteY44" fmla="*/ 18493 h 237605"/>
                <a:gd name="connsiteX45" fmla="*/ 161919 w 238006"/>
                <a:gd name="connsiteY45" fmla="*/ 55041 h 237605"/>
                <a:gd name="connsiteX46" fmla="*/ 112318 w 238006"/>
                <a:gd name="connsiteY46" fmla="*/ 18493 h 237605"/>
                <a:gd name="connsiteX47" fmla="*/ 112318 w 238006"/>
                <a:gd name="connsiteY47" fmla="*/ 57652 h 237605"/>
                <a:gd name="connsiteX48" fmla="*/ 75770 w 238006"/>
                <a:gd name="connsiteY48" fmla="*/ 57652 h 237605"/>
                <a:gd name="connsiteX49" fmla="*/ 112318 w 238006"/>
                <a:gd name="connsiteY49" fmla="*/ 18493 h 237605"/>
                <a:gd name="connsiteX50" fmla="*/ 54885 w 238006"/>
                <a:gd name="connsiteY50" fmla="*/ 36767 h 237605"/>
                <a:gd name="connsiteX51" fmla="*/ 54885 w 238006"/>
                <a:gd name="connsiteY51" fmla="*/ 36767 h 237605"/>
                <a:gd name="connsiteX52" fmla="*/ 75770 w 238006"/>
                <a:gd name="connsiteY52" fmla="*/ 23714 h 237605"/>
                <a:gd name="connsiteX53" fmla="*/ 60106 w 238006"/>
                <a:gd name="connsiteY53" fmla="*/ 57652 h 237605"/>
                <a:gd name="connsiteX54" fmla="*/ 36611 w 238006"/>
                <a:gd name="connsiteY54" fmla="*/ 57652 h 237605"/>
                <a:gd name="connsiteX55" fmla="*/ 54885 w 238006"/>
                <a:gd name="connsiteY55" fmla="*/ 36767 h 237605"/>
                <a:gd name="connsiteX56" fmla="*/ 15727 w 238006"/>
                <a:gd name="connsiteY56" fmla="*/ 128137 h 237605"/>
                <a:gd name="connsiteX57" fmla="*/ 49664 w 238006"/>
                <a:gd name="connsiteY57" fmla="*/ 128137 h 237605"/>
                <a:gd name="connsiteX58" fmla="*/ 54885 w 238006"/>
                <a:gd name="connsiteY58" fmla="*/ 169906 h 237605"/>
                <a:gd name="connsiteX59" fmla="*/ 26169 w 238006"/>
                <a:gd name="connsiteY59" fmla="*/ 169906 h 237605"/>
                <a:gd name="connsiteX60" fmla="*/ 15727 w 238006"/>
                <a:gd name="connsiteY60" fmla="*/ 128137 h 237605"/>
                <a:gd name="connsiteX61" fmla="*/ 36611 w 238006"/>
                <a:gd name="connsiteY61" fmla="*/ 182959 h 237605"/>
                <a:gd name="connsiteX62" fmla="*/ 60106 w 238006"/>
                <a:gd name="connsiteY62" fmla="*/ 182959 h 237605"/>
                <a:gd name="connsiteX63" fmla="*/ 75770 w 238006"/>
                <a:gd name="connsiteY63" fmla="*/ 214286 h 237605"/>
                <a:gd name="connsiteX64" fmla="*/ 36611 w 238006"/>
                <a:gd name="connsiteY64" fmla="*/ 182959 h 237605"/>
                <a:gd name="connsiteX65" fmla="*/ 75770 w 238006"/>
                <a:gd name="connsiteY65" fmla="*/ 182959 h 237605"/>
                <a:gd name="connsiteX66" fmla="*/ 109707 w 238006"/>
                <a:gd name="connsiteY66" fmla="*/ 182959 h 237605"/>
                <a:gd name="connsiteX67" fmla="*/ 109707 w 238006"/>
                <a:gd name="connsiteY67" fmla="*/ 222118 h 237605"/>
                <a:gd name="connsiteX68" fmla="*/ 75770 w 238006"/>
                <a:gd name="connsiteY68" fmla="*/ 182959 h 237605"/>
                <a:gd name="connsiteX69" fmla="*/ 125371 w 238006"/>
                <a:gd name="connsiteY69" fmla="*/ 222118 h 237605"/>
                <a:gd name="connsiteX70" fmla="*/ 125371 w 238006"/>
                <a:gd name="connsiteY70" fmla="*/ 182959 h 237605"/>
                <a:gd name="connsiteX71" fmla="*/ 159308 w 238006"/>
                <a:gd name="connsiteY71" fmla="*/ 182959 h 237605"/>
                <a:gd name="connsiteX72" fmla="*/ 125371 w 238006"/>
                <a:gd name="connsiteY72" fmla="*/ 222118 h 237605"/>
                <a:gd name="connsiteX73" fmla="*/ 182803 w 238006"/>
                <a:gd name="connsiteY73" fmla="*/ 201233 h 237605"/>
                <a:gd name="connsiteX74" fmla="*/ 182803 w 238006"/>
                <a:gd name="connsiteY74" fmla="*/ 201233 h 237605"/>
                <a:gd name="connsiteX75" fmla="*/ 159308 w 238006"/>
                <a:gd name="connsiteY75" fmla="*/ 214286 h 237605"/>
                <a:gd name="connsiteX76" fmla="*/ 174972 w 238006"/>
                <a:gd name="connsiteY76" fmla="*/ 182959 h 237605"/>
                <a:gd name="connsiteX77" fmla="*/ 198467 w 238006"/>
                <a:gd name="connsiteY77" fmla="*/ 182959 h 237605"/>
                <a:gd name="connsiteX78" fmla="*/ 182803 w 238006"/>
                <a:gd name="connsiteY78" fmla="*/ 201233 h 23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38006" h="237605">
                  <a:moveTo>
                    <a:pt x="214130" y="47209"/>
                  </a:moveTo>
                  <a:cubicBezTo>
                    <a:pt x="174246" y="-5017"/>
                    <a:pt x="99794" y="-15487"/>
                    <a:pt x="47054" y="23714"/>
                  </a:cubicBezTo>
                  <a:lnTo>
                    <a:pt x="47054" y="23714"/>
                  </a:lnTo>
                  <a:cubicBezTo>
                    <a:pt x="-5312" y="63491"/>
                    <a:pt x="-15518" y="138185"/>
                    <a:pt x="24258" y="190551"/>
                  </a:cubicBezTo>
                  <a:cubicBezTo>
                    <a:pt x="64034" y="242919"/>
                    <a:pt x="138730" y="253123"/>
                    <a:pt x="191095" y="213349"/>
                  </a:cubicBezTo>
                  <a:cubicBezTo>
                    <a:pt x="191818" y="212798"/>
                    <a:pt x="192536" y="212242"/>
                    <a:pt x="193246" y="211675"/>
                  </a:cubicBezTo>
                  <a:lnTo>
                    <a:pt x="193246" y="211675"/>
                  </a:lnTo>
                  <a:cubicBezTo>
                    <a:pt x="243549" y="171527"/>
                    <a:pt x="252803" y="98656"/>
                    <a:pt x="214130" y="47209"/>
                  </a:cubicBezTo>
                  <a:close/>
                  <a:moveTo>
                    <a:pt x="15727" y="112474"/>
                  </a:moveTo>
                  <a:cubicBezTo>
                    <a:pt x="16722" y="98045"/>
                    <a:pt x="20257" y="83904"/>
                    <a:pt x="26169" y="70705"/>
                  </a:cubicBezTo>
                  <a:lnTo>
                    <a:pt x="54885" y="70705"/>
                  </a:lnTo>
                  <a:cubicBezTo>
                    <a:pt x="51701" y="84410"/>
                    <a:pt x="49952" y="98408"/>
                    <a:pt x="49664" y="112474"/>
                  </a:cubicBezTo>
                  <a:close/>
                  <a:moveTo>
                    <a:pt x="70549" y="70705"/>
                  </a:moveTo>
                  <a:lnTo>
                    <a:pt x="109707" y="70705"/>
                  </a:lnTo>
                  <a:lnTo>
                    <a:pt x="109707" y="112474"/>
                  </a:lnTo>
                  <a:lnTo>
                    <a:pt x="65328" y="112474"/>
                  </a:lnTo>
                  <a:cubicBezTo>
                    <a:pt x="65615" y="98408"/>
                    <a:pt x="67365" y="84410"/>
                    <a:pt x="70549" y="70705"/>
                  </a:cubicBezTo>
                  <a:close/>
                  <a:moveTo>
                    <a:pt x="125371" y="70705"/>
                  </a:moveTo>
                  <a:lnTo>
                    <a:pt x="164529" y="70705"/>
                  </a:lnTo>
                  <a:cubicBezTo>
                    <a:pt x="167714" y="84410"/>
                    <a:pt x="169463" y="98408"/>
                    <a:pt x="169750" y="112474"/>
                  </a:cubicBezTo>
                  <a:lnTo>
                    <a:pt x="125371" y="112474"/>
                  </a:lnTo>
                  <a:close/>
                  <a:moveTo>
                    <a:pt x="112318" y="125527"/>
                  </a:moveTo>
                  <a:lnTo>
                    <a:pt x="112318" y="167296"/>
                  </a:lnTo>
                  <a:lnTo>
                    <a:pt x="70549" y="167296"/>
                  </a:lnTo>
                  <a:lnTo>
                    <a:pt x="62717" y="128137"/>
                  </a:lnTo>
                  <a:close/>
                  <a:moveTo>
                    <a:pt x="125371" y="125527"/>
                  </a:moveTo>
                  <a:lnTo>
                    <a:pt x="172361" y="125527"/>
                  </a:lnTo>
                  <a:cubicBezTo>
                    <a:pt x="171750" y="139569"/>
                    <a:pt x="170006" y="153535"/>
                    <a:pt x="167140" y="167296"/>
                  </a:cubicBezTo>
                  <a:lnTo>
                    <a:pt x="125371" y="167296"/>
                  </a:lnTo>
                  <a:close/>
                  <a:moveTo>
                    <a:pt x="188024" y="125527"/>
                  </a:moveTo>
                  <a:lnTo>
                    <a:pt x="221962" y="125527"/>
                  </a:lnTo>
                  <a:cubicBezTo>
                    <a:pt x="220967" y="139955"/>
                    <a:pt x="217433" y="154097"/>
                    <a:pt x="211520" y="167296"/>
                  </a:cubicBezTo>
                  <a:lnTo>
                    <a:pt x="182803" y="167296"/>
                  </a:lnTo>
                  <a:cubicBezTo>
                    <a:pt x="185988" y="153590"/>
                    <a:pt x="187737" y="139592"/>
                    <a:pt x="188024" y="125527"/>
                  </a:cubicBezTo>
                  <a:close/>
                  <a:moveTo>
                    <a:pt x="188024" y="112474"/>
                  </a:moveTo>
                  <a:cubicBezTo>
                    <a:pt x="187414" y="98431"/>
                    <a:pt x="185670" y="84465"/>
                    <a:pt x="182803" y="70705"/>
                  </a:cubicBezTo>
                  <a:lnTo>
                    <a:pt x="211520" y="70705"/>
                  </a:lnTo>
                  <a:cubicBezTo>
                    <a:pt x="217730" y="83799"/>
                    <a:pt x="221281" y="97995"/>
                    <a:pt x="221962" y="112474"/>
                  </a:cubicBezTo>
                  <a:close/>
                  <a:moveTo>
                    <a:pt x="201077" y="55041"/>
                  </a:moveTo>
                  <a:lnTo>
                    <a:pt x="177582" y="55041"/>
                  </a:lnTo>
                  <a:cubicBezTo>
                    <a:pt x="173956" y="43875"/>
                    <a:pt x="168675" y="33315"/>
                    <a:pt x="161919" y="23714"/>
                  </a:cubicBezTo>
                  <a:cubicBezTo>
                    <a:pt x="177107" y="31165"/>
                    <a:pt x="190473" y="41859"/>
                    <a:pt x="201077" y="55041"/>
                  </a:cubicBezTo>
                  <a:close/>
                  <a:moveTo>
                    <a:pt x="161919" y="55041"/>
                  </a:moveTo>
                  <a:lnTo>
                    <a:pt x="125371" y="55041"/>
                  </a:lnTo>
                  <a:lnTo>
                    <a:pt x="125371" y="18493"/>
                  </a:lnTo>
                  <a:cubicBezTo>
                    <a:pt x="142723" y="24088"/>
                    <a:pt x="156324" y="37689"/>
                    <a:pt x="161919" y="55041"/>
                  </a:cubicBezTo>
                  <a:close/>
                  <a:moveTo>
                    <a:pt x="112318" y="18493"/>
                  </a:moveTo>
                  <a:lnTo>
                    <a:pt x="112318" y="57652"/>
                  </a:lnTo>
                  <a:lnTo>
                    <a:pt x="75770" y="57652"/>
                  </a:lnTo>
                  <a:cubicBezTo>
                    <a:pt x="80395" y="39175"/>
                    <a:pt x="94204" y="24380"/>
                    <a:pt x="112318" y="18493"/>
                  </a:cubicBezTo>
                  <a:close/>
                  <a:moveTo>
                    <a:pt x="54885" y="36767"/>
                  </a:moveTo>
                  <a:lnTo>
                    <a:pt x="54885" y="36767"/>
                  </a:lnTo>
                  <a:cubicBezTo>
                    <a:pt x="61466" y="31835"/>
                    <a:pt x="68452" y="27468"/>
                    <a:pt x="75770" y="23714"/>
                  </a:cubicBezTo>
                  <a:cubicBezTo>
                    <a:pt x="67972" y="33650"/>
                    <a:pt x="62608" y="45272"/>
                    <a:pt x="60106" y="57652"/>
                  </a:cubicBezTo>
                  <a:lnTo>
                    <a:pt x="36611" y="57652"/>
                  </a:lnTo>
                  <a:cubicBezTo>
                    <a:pt x="41258" y="49548"/>
                    <a:pt x="47470" y="42449"/>
                    <a:pt x="54885" y="36767"/>
                  </a:cubicBezTo>
                  <a:close/>
                  <a:moveTo>
                    <a:pt x="15727" y="128137"/>
                  </a:moveTo>
                  <a:lnTo>
                    <a:pt x="49664" y="128137"/>
                  </a:lnTo>
                  <a:cubicBezTo>
                    <a:pt x="50274" y="142179"/>
                    <a:pt x="52020" y="156146"/>
                    <a:pt x="54885" y="169906"/>
                  </a:cubicBezTo>
                  <a:lnTo>
                    <a:pt x="26169" y="169906"/>
                  </a:lnTo>
                  <a:cubicBezTo>
                    <a:pt x="20550" y="156608"/>
                    <a:pt x="17027" y="142516"/>
                    <a:pt x="15727" y="128137"/>
                  </a:cubicBezTo>
                  <a:close/>
                  <a:moveTo>
                    <a:pt x="36611" y="182959"/>
                  </a:moveTo>
                  <a:lnTo>
                    <a:pt x="60106" y="182959"/>
                  </a:lnTo>
                  <a:lnTo>
                    <a:pt x="75770" y="214286"/>
                  </a:lnTo>
                  <a:cubicBezTo>
                    <a:pt x="60044" y="207710"/>
                    <a:pt x="46478" y="196858"/>
                    <a:pt x="36611" y="182959"/>
                  </a:cubicBezTo>
                  <a:close/>
                  <a:moveTo>
                    <a:pt x="75770" y="182959"/>
                  </a:moveTo>
                  <a:lnTo>
                    <a:pt x="109707" y="182959"/>
                  </a:lnTo>
                  <a:lnTo>
                    <a:pt x="109707" y="222118"/>
                  </a:lnTo>
                  <a:cubicBezTo>
                    <a:pt x="93343" y="214482"/>
                    <a:pt x="81001" y="200244"/>
                    <a:pt x="75770" y="182959"/>
                  </a:cubicBezTo>
                  <a:close/>
                  <a:moveTo>
                    <a:pt x="125371" y="222118"/>
                  </a:moveTo>
                  <a:lnTo>
                    <a:pt x="125371" y="182959"/>
                  </a:lnTo>
                  <a:lnTo>
                    <a:pt x="159308" y="182959"/>
                  </a:lnTo>
                  <a:cubicBezTo>
                    <a:pt x="155888" y="201178"/>
                    <a:pt x="142920" y="216145"/>
                    <a:pt x="125371" y="222118"/>
                  </a:cubicBezTo>
                  <a:close/>
                  <a:moveTo>
                    <a:pt x="182803" y="201233"/>
                  </a:moveTo>
                  <a:lnTo>
                    <a:pt x="182803" y="201233"/>
                  </a:lnTo>
                  <a:cubicBezTo>
                    <a:pt x="175911" y="207094"/>
                    <a:pt x="167926" y="211529"/>
                    <a:pt x="159308" y="214286"/>
                  </a:cubicBezTo>
                  <a:cubicBezTo>
                    <a:pt x="166571" y="204995"/>
                    <a:pt x="171896" y="194344"/>
                    <a:pt x="174972" y="182959"/>
                  </a:cubicBezTo>
                  <a:lnTo>
                    <a:pt x="198467" y="182959"/>
                  </a:lnTo>
                  <a:cubicBezTo>
                    <a:pt x="195564" y="190707"/>
                    <a:pt x="190016" y="197179"/>
                    <a:pt x="182803" y="201233"/>
                  </a:cubicBezTo>
                  <a:close/>
                </a:path>
              </a:pathLst>
            </a:custGeom>
            <a:solidFill>
              <a:srgbClr val="0078D4"/>
            </a:solidFill>
            <a:ln w="25929"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A0E05B7-4A1C-424B-9C8A-D7976E1942AB}"/>
                </a:ext>
              </a:extLst>
            </p:cNvPr>
            <p:cNvSpPr/>
            <p:nvPr/>
          </p:nvSpPr>
          <p:spPr>
            <a:xfrm>
              <a:off x="2604592" y="5244073"/>
              <a:ext cx="67874" cy="164466"/>
            </a:xfrm>
            <a:custGeom>
              <a:avLst/>
              <a:gdLst>
                <a:gd name="connsiteX0" fmla="*/ 57433 w 67874"/>
                <a:gd name="connsiteY0" fmla="*/ 164466 h 164466"/>
                <a:gd name="connsiteX1" fmla="*/ 0 w 67874"/>
                <a:gd name="connsiteY1" fmla="*/ 88759 h 164466"/>
                <a:gd name="connsiteX2" fmla="*/ 39159 w 67874"/>
                <a:gd name="connsiteY2" fmla="*/ 13053 h 164466"/>
                <a:gd name="connsiteX3" fmla="*/ 54822 w 67874"/>
                <a:gd name="connsiteY3" fmla="*/ 0 h 164466"/>
                <a:gd name="connsiteX4" fmla="*/ 67875 w 67874"/>
                <a:gd name="connsiteY4" fmla="*/ 15663 h 164466"/>
                <a:gd name="connsiteX5" fmla="*/ 52211 w 67874"/>
                <a:gd name="connsiteY5" fmla="*/ 28716 h 164466"/>
                <a:gd name="connsiteX6" fmla="*/ 20885 w 67874"/>
                <a:gd name="connsiteY6" fmla="*/ 86149 h 164466"/>
                <a:gd name="connsiteX7" fmla="*/ 67875 w 67874"/>
                <a:gd name="connsiteY7" fmla="*/ 146192 h 16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74" h="164466">
                  <a:moveTo>
                    <a:pt x="57433" y="164466"/>
                  </a:moveTo>
                  <a:cubicBezTo>
                    <a:pt x="27319" y="149823"/>
                    <a:pt x="5988" y="121705"/>
                    <a:pt x="0" y="88759"/>
                  </a:cubicBezTo>
                  <a:cubicBezTo>
                    <a:pt x="393" y="58763"/>
                    <a:pt x="14905" y="30707"/>
                    <a:pt x="39159" y="13053"/>
                  </a:cubicBezTo>
                  <a:lnTo>
                    <a:pt x="54822" y="0"/>
                  </a:lnTo>
                  <a:lnTo>
                    <a:pt x="67875" y="15663"/>
                  </a:lnTo>
                  <a:lnTo>
                    <a:pt x="52211" y="28716"/>
                  </a:lnTo>
                  <a:cubicBezTo>
                    <a:pt x="32272" y="40902"/>
                    <a:pt x="20334" y="62787"/>
                    <a:pt x="20885" y="86149"/>
                  </a:cubicBezTo>
                  <a:cubicBezTo>
                    <a:pt x="25237" y="112888"/>
                    <a:pt x="42966" y="135541"/>
                    <a:pt x="67875" y="146192"/>
                  </a:cubicBezTo>
                  <a:close/>
                </a:path>
              </a:pathLst>
            </a:custGeom>
            <a:solidFill>
              <a:srgbClr val="E6E6E6"/>
            </a:solidFill>
            <a:ln w="25929"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53A8C6CB-BB95-4D6E-9EB0-0FCC2A34BA6E}"/>
                </a:ext>
              </a:extLst>
            </p:cNvPr>
            <p:cNvSpPr/>
            <p:nvPr/>
          </p:nvSpPr>
          <p:spPr>
            <a:xfrm>
              <a:off x="2638530" y="5223188"/>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F2F2F2"/>
            </a:solidFill>
            <a:ln w="25929"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04A92D41-8F24-4F57-B538-1E5DB9DEAEC2}"/>
                </a:ext>
              </a:extLst>
            </p:cNvPr>
            <p:cNvSpPr/>
            <p:nvPr/>
          </p:nvSpPr>
          <p:spPr>
            <a:xfrm>
              <a:off x="2849986" y="5246683"/>
              <a:ext cx="68152" cy="161855"/>
            </a:xfrm>
            <a:custGeom>
              <a:avLst/>
              <a:gdLst>
                <a:gd name="connsiteX0" fmla="*/ 10442 w 68152"/>
                <a:gd name="connsiteY0" fmla="*/ 161855 h 161855"/>
                <a:gd name="connsiteX1" fmla="*/ 0 w 68152"/>
                <a:gd name="connsiteY1" fmla="*/ 143581 h 161855"/>
                <a:gd name="connsiteX2" fmla="*/ 46990 w 68152"/>
                <a:gd name="connsiteY2" fmla="*/ 83538 h 161855"/>
                <a:gd name="connsiteX3" fmla="*/ 15663 w 68152"/>
                <a:gd name="connsiteY3" fmla="*/ 26106 h 161855"/>
                <a:gd name="connsiteX4" fmla="*/ 0 w 68152"/>
                <a:gd name="connsiteY4" fmla="*/ 15663 h 161855"/>
                <a:gd name="connsiteX5" fmla="*/ 13053 w 68152"/>
                <a:gd name="connsiteY5" fmla="*/ 0 h 161855"/>
                <a:gd name="connsiteX6" fmla="*/ 28716 w 68152"/>
                <a:gd name="connsiteY6" fmla="*/ 10442 h 161855"/>
                <a:gd name="connsiteX7" fmla="*/ 67875 w 68152"/>
                <a:gd name="connsiteY7" fmla="*/ 86149 h 161855"/>
                <a:gd name="connsiteX8" fmla="*/ 10442 w 68152"/>
                <a:gd name="connsiteY8" fmla="*/ 161855 h 16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52" h="161855">
                  <a:moveTo>
                    <a:pt x="10442" y="161855"/>
                  </a:moveTo>
                  <a:lnTo>
                    <a:pt x="0" y="143581"/>
                  </a:lnTo>
                  <a:cubicBezTo>
                    <a:pt x="24257" y="132098"/>
                    <a:pt x="41673" y="109844"/>
                    <a:pt x="46990" y="83538"/>
                  </a:cubicBezTo>
                  <a:cubicBezTo>
                    <a:pt x="46392" y="60470"/>
                    <a:pt x="34736" y="39097"/>
                    <a:pt x="15663" y="26106"/>
                  </a:cubicBezTo>
                  <a:lnTo>
                    <a:pt x="0" y="15663"/>
                  </a:lnTo>
                  <a:lnTo>
                    <a:pt x="13053" y="0"/>
                  </a:lnTo>
                  <a:lnTo>
                    <a:pt x="28716" y="10442"/>
                  </a:lnTo>
                  <a:cubicBezTo>
                    <a:pt x="55214" y="26074"/>
                    <a:pt x="70428" y="55490"/>
                    <a:pt x="67875" y="86149"/>
                  </a:cubicBezTo>
                  <a:cubicBezTo>
                    <a:pt x="61886" y="119094"/>
                    <a:pt x="40555" y="147213"/>
                    <a:pt x="10442" y="161855"/>
                  </a:cubicBezTo>
                  <a:close/>
                </a:path>
              </a:pathLst>
            </a:custGeom>
            <a:solidFill>
              <a:srgbClr val="E6E6E6"/>
            </a:solidFill>
            <a:ln w="25929"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7398E65D-96AC-4F6B-914C-CB7C13135159}"/>
                </a:ext>
              </a:extLst>
            </p:cNvPr>
            <p:cNvSpPr/>
            <p:nvPr/>
          </p:nvSpPr>
          <p:spPr>
            <a:xfrm>
              <a:off x="2829101" y="5223188"/>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F2F2F2"/>
            </a:solidFill>
            <a:ln w="25929"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FA6A5B3A-8D4C-4CAE-B795-015C64BF6B53}"/>
                </a:ext>
              </a:extLst>
            </p:cNvPr>
            <p:cNvSpPr/>
            <p:nvPr/>
          </p:nvSpPr>
          <p:spPr>
            <a:xfrm>
              <a:off x="2638530" y="5371991"/>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CE74B6"/>
            </a:solidFill>
            <a:ln w="25929"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4C6C665F-C8A4-4CE5-9C08-2A8DE445B68C}"/>
                </a:ext>
              </a:extLst>
            </p:cNvPr>
            <p:cNvSpPr/>
            <p:nvPr/>
          </p:nvSpPr>
          <p:spPr>
            <a:xfrm>
              <a:off x="2829101" y="5371991"/>
              <a:ext cx="57432" cy="57432"/>
            </a:xfrm>
            <a:custGeom>
              <a:avLst/>
              <a:gdLst>
                <a:gd name="connsiteX0" fmla="*/ 57433 w 57432"/>
                <a:gd name="connsiteY0" fmla="*/ 28716 h 57432"/>
                <a:gd name="connsiteX1" fmla="*/ 28716 w 57432"/>
                <a:gd name="connsiteY1" fmla="*/ 57433 h 57432"/>
                <a:gd name="connsiteX2" fmla="*/ 0 w 57432"/>
                <a:gd name="connsiteY2" fmla="*/ 28716 h 57432"/>
                <a:gd name="connsiteX3" fmla="*/ 28716 w 57432"/>
                <a:gd name="connsiteY3" fmla="*/ 0 h 57432"/>
                <a:gd name="connsiteX4" fmla="*/ 57433 w 57432"/>
                <a:gd name="connsiteY4" fmla="*/ 28716 h 5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32" h="57432">
                  <a:moveTo>
                    <a:pt x="57433" y="28716"/>
                  </a:moveTo>
                  <a:cubicBezTo>
                    <a:pt x="57433" y="44576"/>
                    <a:pt x="44576" y="57433"/>
                    <a:pt x="28716" y="57433"/>
                  </a:cubicBezTo>
                  <a:cubicBezTo>
                    <a:pt x="12857" y="57433"/>
                    <a:pt x="0" y="44576"/>
                    <a:pt x="0" y="28716"/>
                  </a:cubicBezTo>
                  <a:cubicBezTo>
                    <a:pt x="0" y="12857"/>
                    <a:pt x="12857" y="0"/>
                    <a:pt x="28716" y="0"/>
                  </a:cubicBezTo>
                  <a:cubicBezTo>
                    <a:pt x="44576" y="0"/>
                    <a:pt x="57433" y="12857"/>
                    <a:pt x="57433" y="28716"/>
                  </a:cubicBezTo>
                  <a:close/>
                </a:path>
              </a:pathLst>
            </a:custGeom>
            <a:solidFill>
              <a:srgbClr val="CE74B6"/>
            </a:solidFill>
            <a:ln w="25929" cap="flat">
              <a:noFill/>
              <a:prstDash val="solid"/>
              <a:miter/>
            </a:ln>
          </p:spPr>
          <p:txBody>
            <a:bodyPr rtlCol="0" anchor="ctr"/>
            <a:lstStyle/>
            <a:p>
              <a:endParaRPr lang="en-US"/>
            </a:p>
          </p:txBody>
        </p:sp>
      </p:grpSp>
      <p:sp>
        <p:nvSpPr>
          <p:cNvPr id="106" name="TextBox 119">
            <a:extLst>
              <a:ext uri="{FF2B5EF4-FFF2-40B4-BE49-F238E27FC236}">
                <a16:creationId xmlns:a16="http://schemas.microsoft.com/office/drawing/2014/main" id="{8ACD0ADB-609B-4F2B-AD5D-0F170D7B9D16}"/>
              </a:ext>
            </a:extLst>
          </p:cNvPr>
          <p:cNvSpPr txBox="1">
            <a:spLocks noChangeArrowheads="1"/>
          </p:cNvSpPr>
          <p:nvPr/>
        </p:nvSpPr>
        <p:spPr bwMode="ltGray">
          <a:xfrm>
            <a:off x="3797264" y="3870325"/>
            <a:ext cx="1290986" cy="75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9" tIns="45710" rIns="91419" bIns="4571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ts val="800"/>
              </a:spcAft>
            </a:pPr>
            <a:r>
              <a:rPr lang="en-US" sz="1600" b="1">
                <a:solidFill>
                  <a:schemeClr val="bg1"/>
                </a:solidFill>
                <a:latin typeface="Calibri" pitchFamily="34" charset="0"/>
                <a:cs typeface="+mn-cs"/>
              </a:rPr>
              <a:t>SAP Integration/Automation </a:t>
            </a:r>
          </a:p>
        </p:txBody>
      </p:sp>
      <p:sp>
        <p:nvSpPr>
          <p:cNvPr id="109" name="Oval 12">
            <a:extLst>
              <a:ext uri="{FF2B5EF4-FFF2-40B4-BE49-F238E27FC236}">
                <a16:creationId xmlns:a16="http://schemas.microsoft.com/office/drawing/2014/main" id="{A13DF713-4CF9-4297-885E-BEEC7D418C88}"/>
              </a:ext>
            </a:extLst>
          </p:cNvPr>
          <p:cNvSpPr>
            <a:spLocks noChangeArrowheads="1"/>
          </p:cNvSpPr>
          <p:nvPr/>
        </p:nvSpPr>
        <p:spPr bwMode="gray">
          <a:xfrm>
            <a:off x="1752343" y="2863252"/>
            <a:ext cx="2022988" cy="2017321"/>
          </a:xfrm>
          <a:prstGeom prst="ellipse">
            <a:avLst/>
          </a:prstGeom>
          <a:solidFill>
            <a:schemeClr val="tx1"/>
          </a:solidFill>
          <a:ln w="76200">
            <a:solidFill>
              <a:srgbClr val="FFC000"/>
            </a:solidFill>
            <a:round/>
            <a:headEnd/>
            <a:tailEnd/>
          </a:ln>
        </p:spPr>
        <p:txBody>
          <a:bodyPr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ＭＳ Ｐゴシック" charset="0"/>
              <a:cs typeface="Arial" charset="0"/>
            </a:endParaRPr>
          </a:p>
        </p:txBody>
      </p:sp>
      <p:pic>
        <p:nvPicPr>
          <p:cNvPr id="147" name="Picture 146">
            <a:extLst>
              <a:ext uri="{FF2B5EF4-FFF2-40B4-BE49-F238E27FC236}">
                <a16:creationId xmlns:a16="http://schemas.microsoft.com/office/drawing/2014/main" id="{519EEC78-01DC-4573-A737-A5AEEB8652D5}"/>
              </a:ext>
            </a:extLst>
          </p:cNvPr>
          <p:cNvPicPr>
            <a:picLocks noChangeAspect="1"/>
          </p:cNvPicPr>
          <p:nvPr/>
        </p:nvPicPr>
        <p:blipFill>
          <a:blip r:embed="rId2"/>
          <a:stretch>
            <a:fillRect/>
          </a:stretch>
        </p:blipFill>
        <p:spPr>
          <a:xfrm>
            <a:off x="1998782" y="3096697"/>
            <a:ext cx="1550431" cy="1550431"/>
          </a:xfrm>
          <a:prstGeom prst="rect">
            <a:avLst/>
          </a:prstGeom>
        </p:spPr>
      </p:pic>
      <p:grpSp>
        <p:nvGrpSpPr>
          <p:cNvPr id="164" name="Group 163">
            <a:extLst>
              <a:ext uri="{FF2B5EF4-FFF2-40B4-BE49-F238E27FC236}">
                <a16:creationId xmlns:a16="http://schemas.microsoft.com/office/drawing/2014/main" id="{B6607AA9-67B8-42B3-800F-A55DDFB9C1DD}"/>
              </a:ext>
            </a:extLst>
          </p:cNvPr>
          <p:cNvGrpSpPr/>
          <p:nvPr/>
        </p:nvGrpSpPr>
        <p:grpSpPr>
          <a:xfrm>
            <a:off x="4172337" y="3403407"/>
            <a:ext cx="707813" cy="354722"/>
            <a:chOff x="4183983" y="3472444"/>
            <a:chExt cx="707813" cy="354722"/>
          </a:xfrm>
        </p:grpSpPr>
        <p:sp>
          <p:nvSpPr>
            <p:cNvPr id="160" name="Rectangle 159">
              <a:extLst>
                <a:ext uri="{FF2B5EF4-FFF2-40B4-BE49-F238E27FC236}">
                  <a16:creationId xmlns:a16="http://schemas.microsoft.com/office/drawing/2014/main" id="{4A88F002-1618-488F-A049-F50A4DD878A9}"/>
                </a:ext>
              </a:extLst>
            </p:cNvPr>
            <p:cNvSpPr/>
            <p:nvPr/>
          </p:nvSpPr>
          <p:spPr>
            <a:xfrm>
              <a:off x="4195762" y="3520258"/>
              <a:ext cx="507779" cy="145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02B45AC8-B51B-4BF6-9FDA-AA936BBFD761}"/>
                </a:ext>
              </a:extLst>
            </p:cNvPr>
            <p:cNvSpPr/>
            <p:nvPr/>
          </p:nvSpPr>
          <p:spPr>
            <a:xfrm>
              <a:off x="4192211" y="3649805"/>
              <a:ext cx="383878" cy="132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ight Triangle 161">
              <a:extLst>
                <a:ext uri="{FF2B5EF4-FFF2-40B4-BE49-F238E27FC236}">
                  <a16:creationId xmlns:a16="http://schemas.microsoft.com/office/drawing/2014/main" id="{C7D99558-D7F8-45A5-85FE-CA77E8AF7F18}"/>
                </a:ext>
              </a:extLst>
            </p:cNvPr>
            <p:cNvSpPr/>
            <p:nvPr/>
          </p:nvSpPr>
          <p:spPr>
            <a:xfrm rot="5400000">
              <a:off x="4578189" y="3661214"/>
              <a:ext cx="107450" cy="11165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Graphic 157">
              <a:extLst>
                <a:ext uri="{FF2B5EF4-FFF2-40B4-BE49-F238E27FC236}">
                  <a16:creationId xmlns:a16="http://schemas.microsoft.com/office/drawing/2014/main" id="{B516586D-31F4-4B3B-907F-20CF133A5D66}"/>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5881" t="27837" r="6133" b="28068"/>
            <a:stretch/>
          </p:blipFill>
          <p:spPr>
            <a:xfrm>
              <a:off x="4183983" y="3472444"/>
              <a:ext cx="707813" cy="354722"/>
            </a:xfrm>
            <a:prstGeom prst="rect">
              <a:avLst/>
            </a:prstGeom>
          </p:spPr>
        </p:pic>
      </p:grpSp>
      <p:grpSp>
        <p:nvGrpSpPr>
          <p:cNvPr id="172" name="Group 171">
            <a:extLst>
              <a:ext uri="{FF2B5EF4-FFF2-40B4-BE49-F238E27FC236}">
                <a16:creationId xmlns:a16="http://schemas.microsoft.com/office/drawing/2014/main" id="{65D02D21-9EFD-4C5C-BEE9-887057D064D0}"/>
              </a:ext>
            </a:extLst>
          </p:cNvPr>
          <p:cNvGrpSpPr/>
          <p:nvPr/>
        </p:nvGrpSpPr>
        <p:grpSpPr>
          <a:xfrm>
            <a:off x="785281" y="3275516"/>
            <a:ext cx="605926" cy="610504"/>
            <a:chOff x="666334" y="3051254"/>
            <a:chExt cx="789028" cy="794990"/>
          </a:xfrm>
        </p:grpSpPr>
        <p:pic>
          <p:nvPicPr>
            <p:cNvPr id="167" name="Graphic 166">
              <a:extLst>
                <a:ext uri="{FF2B5EF4-FFF2-40B4-BE49-F238E27FC236}">
                  <a16:creationId xmlns:a16="http://schemas.microsoft.com/office/drawing/2014/main" id="{5DAC70C8-F6A9-4FB1-8B4D-108924E2B8F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5266" t="3472" r="12754" b="24004"/>
            <a:stretch/>
          </p:blipFill>
          <p:spPr>
            <a:xfrm>
              <a:off x="666334" y="3051254"/>
              <a:ext cx="789028" cy="794990"/>
            </a:xfrm>
            <a:prstGeom prst="rect">
              <a:avLst/>
            </a:prstGeom>
          </p:spPr>
        </p:pic>
        <p:sp>
          <p:nvSpPr>
            <p:cNvPr id="168" name="TextBox 167">
              <a:extLst>
                <a:ext uri="{FF2B5EF4-FFF2-40B4-BE49-F238E27FC236}">
                  <a16:creationId xmlns:a16="http://schemas.microsoft.com/office/drawing/2014/main" id="{2E990B30-E7B0-4FE5-823D-232D933B6A4B}"/>
                </a:ext>
              </a:extLst>
            </p:cNvPr>
            <p:cNvSpPr txBox="1"/>
            <p:nvPr/>
          </p:nvSpPr>
          <p:spPr>
            <a:xfrm>
              <a:off x="667690" y="3151345"/>
              <a:ext cx="786317" cy="357912"/>
            </a:xfrm>
            <a:prstGeom prst="rect">
              <a:avLst/>
            </a:prstGeom>
            <a:noFill/>
          </p:spPr>
          <p:txBody>
            <a:bodyPr wrap="square" rtlCol="0">
              <a:spAutoFit/>
            </a:bodyPr>
            <a:lstStyle/>
            <a:p>
              <a:pPr algn="ctr"/>
              <a:r>
                <a:rPr lang="en-US" sz="700" b="1">
                  <a:solidFill>
                    <a:schemeClr val="bg1"/>
                  </a:solidFill>
                </a:rPr>
                <a:t>Zero </a:t>
              </a:r>
            </a:p>
            <a:p>
              <a:pPr algn="ctr"/>
              <a:r>
                <a:rPr lang="en-US" sz="800" b="1">
                  <a:solidFill>
                    <a:schemeClr val="bg1"/>
                  </a:solidFill>
                </a:rPr>
                <a:t>TRUST</a:t>
              </a:r>
              <a:endParaRPr lang="en-US" sz="700" b="1">
                <a:solidFill>
                  <a:schemeClr val="bg1"/>
                </a:solidFill>
              </a:endParaRPr>
            </a:p>
          </p:txBody>
        </p:sp>
        <p:pic>
          <p:nvPicPr>
            <p:cNvPr id="171" name="Graphic 170">
              <a:extLst>
                <a:ext uri="{FF2B5EF4-FFF2-40B4-BE49-F238E27FC236}">
                  <a16:creationId xmlns:a16="http://schemas.microsoft.com/office/drawing/2014/main" id="{6A3CCA4E-4B4C-4132-B0A1-2B68C70AEE80}"/>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9000" t="9722" r="28958" b="29792"/>
            <a:stretch/>
          </p:blipFill>
          <p:spPr>
            <a:xfrm>
              <a:off x="985376" y="3519554"/>
              <a:ext cx="138545" cy="199327"/>
            </a:xfrm>
            <a:prstGeom prst="rect">
              <a:avLst/>
            </a:prstGeom>
          </p:spPr>
        </p:pic>
      </p:grpSp>
      <p:sp>
        <p:nvSpPr>
          <p:cNvPr id="48" name="TextBox 47">
            <a:extLst>
              <a:ext uri="{FF2B5EF4-FFF2-40B4-BE49-F238E27FC236}">
                <a16:creationId xmlns:a16="http://schemas.microsoft.com/office/drawing/2014/main" id="{87783CCC-973E-479C-906E-1DA8612E1C08}"/>
              </a:ext>
            </a:extLst>
          </p:cNvPr>
          <p:cNvSpPr txBox="1"/>
          <p:nvPr/>
        </p:nvSpPr>
        <p:spPr>
          <a:xfrm>
            <a:off x="7199162" y="3758129"/>
            <a:ext cx="4402288" cy="2308324"/>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Calibri" panose="020F0502020204030204" pitchFamily="34" charset="0"/>
                <a:cs typeface="Calibri" panose="020F0502020204030204" pitchFamily="34" charset="0"/>
              </a:rPr>
              <a:t>Identify, profile, and scan all devices for vulnerabilities</a:t>
            </a:r>
          </a:p>
          <a:p>
            <a:pPr marL="285750" indent="-285750">
              <a:buFont typeface="Arial" panose="020B0604020202020204" pitchFamily="34" charset="0"/>
              <a:buChar char="•"/>
            </a:pPr>
            <a:r>
              <a:rPr lang="en-US" sz="1600">
                <a:latin typeface="Calibri" panose="020F0502020204030204" pitchFamily="34" charset="0"/>
                <a:cs typeface="Calibri" panose="020F0502020204030204" pitchFamily="34" charset="0"/>
              </a:rPr>
              <a:t>Establish and ensure ongoing network control</a:t>
            </a:r>
          </a:p>
          <a:p>
            <a:pPr marL="285750" indent="-285750">
              <a:buFont typeface="Arial" panose="020B0604020202020204" pitchFamily="34" charset="0"/>
              <a:buChar char="•"/>
            </a:pPr>
            <a:r>
              <a:rPr lang="en-US" sz="1600">
                <a:latin typeface="Calibri" panose="020F0502020204030204" pitchFamily="34" charset="0"/>
                <a:cs typeface="Calibri" panose="020F0502020204030204" pitchFamily="34" charset="0"/>
              </a:rPr>
              <a:t>Establish and enforce policies that limit network access to only what is needed</a:t>
            </a:r>
          </a:p>
          <a:p>
            <a:pPr marL="285750" indent="-285750">
              <a:buFont typeface="Arial" panose="020B0604020202020204" pitchFamily="34" charset="0"/>
              <a:buChar char="•"/>
            </a:pPr>
            <a:r>
              <a:rPr lang="en-US" sz="1600">
                <a:latin typeface="Calibri" panose="020F0502020204030204" pitchFamily="34" charset="0"/>
                <a:cs typeface="Calibri" panose="020F0502020204030204" pitchFamily="34" charset="0"/>
              </a:rPr>
              <a:t>Create a secure, automatic connection between the user and ZTNA proxy point</a:t>
            </a:r>
          </a:p>
          <a:p>
            <a:pPr marL="285750" indent="-285750">
              <a:buFont typeface="Arial" panose="020B0604020202020204" pitchFamily="34" charset="0"/>
              <a:buChar char="•"/>
            </a:pPr>
            <a:r>
              <a:rPr lang="en-US" sz="1600">
                <a:latin typeface="Calibri" panose="020F0502020204030204" pitchFamily="34" charset="0"/>
                <a:cs typeface="Calibri" panose="020F0502020204030204" pitchFamily="34" charset="0"/>
              </a:rPr>
              <a:t>Maintain automated response and network orchestration</a:t>
            </a:r>
          </a:p>
        </p:txBody>
      </p:sp>
    </p:spTree>
    <p:extLst>
      <p:ext uri="{BB962C8B-B14F-4D97-AF65-F5344CB8AC3E}">
        <p14:creationId xmlns:p14="http://schemas.microsoft.com/office/powerpoint/2010/main" val="4280487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person&#10;&#10;Description automatically generated">
            <a:extLst>
              <a:ext uri="{FF2B5EF4-FFF2-40B4-BE49-F238E27FC236}">
                <a16:creationId xmlns:a16="http://schemas.microsoft.com/office/drawing/2014/main" id="{BBF1649D-8E98-4D5E-BDDD-848E34C3EB2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
        <p:nvSpPr>
          <p:cNvPr id="4" name="Title 3">
            <a:extLst>
              <a:ext uri="{FF2B5EF4-FFF2-40B4-BE49-F238E27FC236}">
                <a16:creationId xmlns:a16="http://schemas.microsoft.com/office/drawing/2014/main" id="{34A8BCE8-8B0E-4F64-82E4-06D086C643C7}"/>
              </a:ext>
            </a:extLst>
          </p:cNvPr>
          <p:cNvSpPr>
            <a:spLocks noGrp="1"/>
          </p:cNvSpPr>
          <p:nvPr>
            <p:ph type="title"/>
          </p:nvPr>
        </p:nvSpPr>
        <p:spPr/>
        <p:txBody>
          <a:bodyPr/>
          <a:lstStyle/>
          <a:p>
            <a:r>
              <a:rPr lang="en-US" sz="3600" b="0">
                <a:solidFill>
                  <a:schemeClr val="tx1"/>
                </a:solidFill>
              </a:rPr>
              <a:t>Why Customers Choose Fortinet</a:t>
            </a:r>
            <a:endParaRPr lang="en-US"/>
          </a:p>
        </p:txBody>
      </p:sp>
      <p:sp>
        <p:nvSpPr>
          <p:cNvPr id="6" name="Text Placeholder 5">
            <a:extLst>
              <a:ext uri="{FF2B5EF4-FFF2-40B4-BE49-F238E27FC236}">
                <a16:creationId xmlns:a16="http://schemas.microsoft.com/office/drawing/2014/main" id="{D04D188A-45A8-49B0-B495-3F72906F5DA5}"/>
              </a:ext>
            </a:extLst>
          </p:cNvPr>
          <p:cNvSpPr>
            <a:spLocks noGrp="1"/>
          </p:cNvSpPr>
          <p:nvPr>
            <p:ph type="body" sz="quarter" idx="14"/>
          </p:nvPr>
        </p:nvSpPr>
        <p:spPr>
          <a:xfrm>
            <a:off x="7554350" y="1333502"/>
            <a:ext cx="3926450" cy="4550132"/>
          </a:xfrm>
        </p:spPr>
        <p:txBody>
          <a:bodyPr anchor="ctr">
            <a:normAutofit lnSpcReduction="10000"/>
          </a:bodyPr>
          <a:lstStyle/>
          <a:p>
            <a:pPr>
              <a:spcAft>
                <a:spcPts val="600"/>
              </a:spcAft>
            </a:pPr>
            <a:r>
              <a:rPr lang="en-US" sz="1800" b="1">
                <a:solidFill>
                  <a:schemeClr val="tx1"/>
                </a:solidFill>
              </a:rPr>
              <a:t>Fortinet has the world’s broadest security product line</a:t>
            </a:r>
          </a:p>
          <a:p>
            <a:pPr>
              <a:spcAft>
                <a:spcPts val="600"/>
              </a:spcAft>
            </a:pPr>
            <a:r>
              <a:rPr lang="en-US" sz="1800" b="1">
                <a:solidFill>
                  <a:schemeClr val="tx1"/>
                </a:solidFill>
              </a:rPr>
              <a:t>The Fortinet Security Fabric weaves together clouds and data center security</a:t>
            </a:r>
          </a:p>
          <a:p>
            <a:pPr>
              <a:spcAft>
                <a:spcPts val="600"/>
              </a:spcAft>
            </a:pPr>
            <a:r>
              <a:rPr lang="en-US" sz="1800" b="1">
                <a:solidFill>
                  <a:schemeClr val="tx1"/>
                </a:solidFill>
              </a:rPr>
              <a:t>Fortinet is the leader in network security – a position validated by analysts and security tests</a:t>
            </a:r>
          </a:p>
          <a:p>
            <a:pPr>
              <a:spcAft>
                <a:spcPts val="600"/>
              </a:spcAft>
            </a:pPr>
            <a:r>
              <a:rPr lang="en-US" sz="1800" b="1">
                <a:solidFill>
                  <a:schemeClr val="tx1"/>
                </a:solidFill>
              </a:rPr>
              <a:t>Advanced automation tools</a:t>
            </a:r>
          </a:p>
          <a:p>
            <a:pPr>
              <a:spcAft>
                <a:spcPts val="600"/>
              </a:spcAft>
            </a:pPr>
            <a:r>
              <a:rPr lang="en-US" sz="1800" b="1">
                <a:solidFill>
                  <a:schemeClr val="tx1"/>
                </a:solidFill>
              </a:rPr>
              <a:t>Tested deployment guides and reference architectures</a:t>
            </a:r>
          </a:p>
          <a:p>
            <a:pPr>
              <a:spcAft>
                <a:spcPts val="600"/>
              </a:spcAft>
            </a:pPr>
            <a:r>
              <a:rPr lang="en-US" sz="1800" b="1">
                <a:solidFill>
                  <a:schemeClr val="tx1"/>
                </a:solidFill>
              </a:rPr>
              <a:t>World class threat research from FortiGuard Labs</a:t>
            </a:r>
          </a:p>
        </p:txBody>
      </p:sp>
    </p:spTree>
    <p:extLst>
      <p:ext uri="{BB962C8B-B14F-4D97-AF65-F5344CB8AC3E}">
        <p14:creationId xmlns:p14="http://schemas.microsoft.com/office/powerpoint/2010/main" val="399318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9626-FE9B-44E3-A6C3-3775CD4268F7}"/>
              </a:ext>
            </a:extLst>
          </p:cNvPr>
          <p:cNvSpPr>
            <a:spLocks noGrp="1"/>
          </p:cNvSpPr>
          <p:nvPr>
            <p:ph type="title"/>
          </p:nvPr>
        </p:nvSpPr>
        <p:spPr>
          <a:xfrm>
            <a:off x="250947" y="2684462"/>
            <a:ext cx="8335107" cy="1390308"/>
          </a:xfrm>
        </p:spPr>
        <p:txBody>
          <a:bodyPr/>
          <a:lstStyle/>
          <a:p>
            <a:r>
              <a:rPr lang="en-US"/>
              <a:t>Securing SAP Migrations to Azure</a:t>
            </a:r>
          </a:p>
        </p:txBody>
      </p:sp>
      <p:pic>
        <p:nvPicPr>
          <p:cNvPr id="9" name="Graphic 8">
            <a:extLst>
              <a:ext uri="{FF2B5EF4-FFF2-40B4-BE49-F238E27FC236}">
                <a16:creationId xmlns:a16="http://schemas.microsoft.com/office/drawing/2014/main" id="{0534E6E0-3427-4142-AA56-2B4F5A2F225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73591" y="3828418"/>
            <a:ext cx="2047229" cy="2047229"/>
          </a:xfrm>
          <a:prstGeom prst="rect">
            <a:avLst/>
          </a:prstGeom>
        </p:spPr>
      </p:pic>
    </p:spTree>
    <p:extLst>
      <p:ext uri="{BB962C8B-B14F-4D97-AF65-F5344CB8AC3E}">
        <p14:creationId xmlns:p14="http://schemas.microsoft.com/office/powerpoint/2010/main" val="75774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664E9F-9C87-4F66-9C20-B02E0C4EAA9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473B404-4327-4A4F-95F1-F68CA6116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305" y="2466925"/>
            <a:ext cx="4873920" cy="816813"/>
          </a:xfrm>
          <a:prstGeom prst="rect">
            <a:avLst/>
          </a:prstGeom>
        </p:spPr>
      </p:pic>
      <p:pic>
        <p:nvPicPr>
          <p:cNvPr id="4" name="Picture 3">
            <a:extLst>
              <a:ext uri="{FF2B5EF4-FFF2-40B4-BE49-F238E27FC236}">
                <a16:creationId xmlns:a16="http://schemas.microsoft.com/office/drawing/2014/main" id="{02B628AD-1CCC-4305-9ADD-D38E64A6430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749329" y="3196611"/>
            <a:ext cx="5148457" cy="663059"/>
          </a:xfrm>
          <a:prstGeom prst="rect">
            <a:avLst/>
          </a:prstGeom>
        </p:spPr>
      </p:pic>
      <p:pic>
        <p:nvPicPr>
          <p:cNvPr id="5" name="Picture 4">
            <a:extLst>
              <a:ext uri="{FF2B5EF4-FFF2-40B4-BE49-F238E27FC236}">
                <a16:creationId xmlns:a16="http://schemas.microsoft.com/office/drawing/2014/main" id="{5197367B-CEC2-4165-A7AE-3B777C30CC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50398">
            <a:off x="5883758" y="665001"/>
            <a:ext cx="5332599" cy="2023677"/>
          </a:xfrm>
          <a:prstGeom prst="rect">
            <a:avLst/>
          </a:prstGeom>
        </p:spPr>
      </p:pic>
      <p:pic>
        <p:nvPicPr>
          <p:cNvPr id="6" name="Picture 5">
            <a:extLst>
              <a:ext uri="{FF2B5EF4-FFF2-40B4-BE49-F238E27FC236}">
                <a16:creationId xmlns:a16="http://schemas.microsoft.com/office/drawing/2014/main" id="{9814C33C-4769-4659-9828-52E6BAD648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700" y="3997995"/>
            <a:ext cx="3405361" cy="1045082"/>
          </a:xfrm>
          <a:prstGeom prst="rect">
            <a:avLst/>
          </a:prstGeom>
        </p:spPr>
      </p:pic>
      <p:pic>
        <p:nvPicPr>
          <p:cNvPr id="7" name="Picture 6">
            <a:extLst>
              <a:ext uri="{FF2B5EF4-FFF2-40B4-BE49-F238E27FC236}">
                <a16:creationId xmlns:a16="http://schemas.microsoft.com/office/drawing/2014/main" id="{D26C08B2-83E7-4134-87E6-1787DE50AB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36722">
            <a:off x="5760706" y="3651393"/>
            <a:ext cx="5578703" cy="1567596"/>
          </a:xfrm>
          <a:prstGeom prst="rect">
            <a:avLst/>
          </a:prstGeom>
        </p:spPr>
      </p:pic>
      <p:pic>
        <p:nvPicPr>
          <p:cNvPr id="8" name="Picture 7">
            <a:extLst>
              <a:ext uri="{FF2B5EF4-FFF2-40B4-BE49-F238E27FC236}">
                <a16:creationId xmlns:a16="http://schemas.microsoft.com/office/drawing/2014/main" id="{35727EDE-59E6-45A6-911F-7ADDF52260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40889">
            <a:off x="830021" y="384637"/>
            <a:ext cx="3924488" cy="1697652"/>
          </a:xfrm>
          <a:prstGeom prst="rect">
            <a:avLst/>
          </a:prstGeom>
        </p:spPr>
      </p:pic>
      <p:pic>
        <p:nvPicPr>
          <p:cNvPr id="9" name="Picture 8">
            <a:extLst>
              <a:ext uri="{FF2B5EF4-FFF2-40B4-BE49-F238E27FC236}">
                <a16:creationId xmlns:a16="http://schemas.microsoft.com/office/drawing/2014/main" id="{2412C2BC-27AA-4234-A555-BF15DFF481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84325">
            <a:off x="275701" y="5097221"/>
            <a:ext cx="6947257" cy="1784442"/>
          </a:xfrm>
          <a:prstGeom prst="rect">
            <a:avLst/>
          </a:prstGeom>
        </p:spPr>
      </p:pic>
    </p:spTree>
    <p:extLst>
      <p:ext uri="{BB962C8B-B14F-4D97-AF65-F5344CB8AC3E}">
        <p14:creationId xmlns:p14="http://schemas.microsoft.com/office/powerpoint/2010/main" val="220190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EDAB-EB72-9E41-B80A-E410E7BD6CDC}"/>
              </a:ext>
            </a:extLst>
          </p:cNvPr>
          <p:cNvSpPr>
            <a:spLocks noGrp="1"/>
          </p:cNvSpPr>
          <p:nvPr>
            <p:ph type="title"/>
          </p:nvPr>
        </p:nvSpPr>
        <p:spPr/>
        <p:txBody>
          <a:bodyPr/>
          <a:lstStyle/>
          <a:p>
            <a:r>
              <a:rPr lang="en-DE"/>
              <a:t>Why SAP Security is important</a:t>
            </a:r>
          </a:p>
        </p:txBody>
      </p:sp>
      <p:graphicFrame>
        <p:nvGraphicFramePr>
          <p:cNvPr id="4" name="Content Placeholder 4">
            <a:extLst>
              <a:ext uri="{FF2B5EF4-FFF2-40B4-BE49-F238E27FC236}">
                <a16:creationId xmlns:a16="http://schemas.microsoft.com/office/drawing/2014/main" id="{E126DC2E-A607-2E41-B0EA-0C1334AB04BA}"/>
              </a:ext>
            </a:extLst>
          </p:cNvPr>
          <p:cNvGraphicFramePr>
            <a:graphicFrameLocks noGrp="1"/>
          </p:cNvGraphicFramePr>
          <p:nvPr>
            <p:ph idx="1"/>
            <p:extLst>
              <p:ext uri="{D42A27DB-BD31-4B8C-83A1-F6EECF244321}">
                <p14:modId xmlns:p14="http://schemas.microsoft.com/office/powerpoint/2010/main" val="292737581"/>
              </p:ext>
            </p:extLst>
          </p:nvPr>
        </p:nvGraphicFramePr>
        <p:xfrm>
          <a:off x="352425" y="1492250"/>
          <a:ext cx="11315700" cy="4403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980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EBD8E6-2F93-4956-BD06-912F03745C72}"/>
              </a:ext>
            </a:extLst>
          </p:cNvPr>
          <p:cNvSpPr>
            <a:spLocks noGrp="1"/>
          </p:cNvSpPr>
          <p:nvPr>
            <p:ph type="title"/>
          </p:nvPr>
        </p:nvSpPr>
        <p:spPr>
          <a:xfrm>
            <a:off x="633086" y="0"/>
            <a:ext cx="10835014" cy="1325563"/>
          </a:xfrm>
        </p:spPr>
        <p:txBody>
          <a:bodyPr/>
          <a:lstStyle/>
          <a:p>
            <a:r>
              <a:rPr lang="en-US"/>
              <a:t>Why discuss SAP S/4HANA now?</a:t>
            </a:r>
          </a:p>
        </p:txBody>
      </p:sp>
      <p:sp>
        <p:nvSpPr>
          <p:cNvPr id="5" name="Freeform 14">
            <a:extLst>
              <a:ext uri="{FF2B5EF4-FFF2-40B4-BE49-F238E27FC236}">
                <a16:creationId xmlns:a16="http://schemas.microsoft.com/office/drawing/2014/main" id="{D8B85840-7CA2-400D-AB80-73BCB97CC394}"/>
              </a:ext>
            </a:extLst>
          </p:cNvPr>
          <p:cNvSpPr>
            <a:spLocks/>
          </p:cNvSpPr>
          <p:nvPr/>
        </p:nvSpPr>
        <p:spPr bwMode="auto">
          <a:xfrm>
            <a:off x="637472" y="2152651"/>
            <a:ext cx="2545089" cy="866775"/>
          </a:xfrm>
          <a:custGeom>
            <a:avLst/>
            <a:gdLst>
              <a:gd name="T0" fmla="*/ 0 w 428"/>
              <a:gd name="T1" fmla="*/ 546 h 546"/>
              <a:gd name="T2" fmla="*/ 428 w 428"/>
              <a:gd name="T3" fmla="*/ 546 h 546"/>
              <a:gd name="T4" fmla="*/ 428 w 428"/>
              <a:gd name="T5" fmla="*/ 527 h 546"/>
              <a:gd name="T6" fmla="*/ 19 w 428"/>
              <a:gd name="T7" fmla="*/ 527 h 546"/>
              <a:gd name="T8" fmla="*/ 19 w 428"/>
              <a:gd name="T9" fmla="*/ 19 h 546"/>
              <a:gd name="T10" fmla="*/ 428 w 428"/>
              <a:gd name="T11" fmla="*/ 19 h 546"/>
              <a:gd name="T12" fmla="*/ 428 w 428"/>
              <a:gd name="T13" fmla="*/ 0 h 546"/>
              <a:gd name="T14" fmla="*/ 0 w 428"/>
              <a:gd name="T15" fmla="*/ 0 h 546"/>
              <a:gd name="T16" fmla="*/ 0 w 428"/>
              <a:gd name="T17" fmla="*/ 54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46">
                <a:moveTo>
                  <a:pt x="0" y="546"/>
                </a:moveTo>
                <a:lnTo>
                  <a:pt x="428" y="546"/>
                </a:lnTo>
                <a:lnTo>
                  <a:pt x="428" y="527"/>
                </a:lnTo>
                <a:lnTo>
                  <a:pt x="19" y="527"/>
                </a:lnTo>
                <a:lnTo>
                  <a:pt x="19" y="19"/>
                </a:lnTo>
                <a:lnTo>
                  <a:pt x="428" y="19"/>
                </a:lnTo>
                <a:lnTo>
                  <a:pt x="428" y="0"/>
                </a:lnTo>
                <a:lnTo>
                  <a:pt x="0" y="0"/>
                </a:lnTo>
                <a:lnTo>
                  <a:pt x="0" y="546"/>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82124" tIns="41061" rIns="82124" bIns="41061" anchor="ctr"/>
          <a:lstStyle/>
          <a:p>
            <a:pPr algn="ctr" defTabSz="814388">
              <a:lnSpc>
                <a:spcPct val="90000"/>
              </a:lnSpc>
              <a:defRPr/>
            </a:pPr>
            <a:endParaRPr lang="en-US" sz="1600">
              <a:latin typeface="+mn-lt"/>
              <a:cs typeface="+mn-cs"/>
            </a:endParaRPr>
          </a:p>
        </p:txBody>
      </p:sp>
      <p:sp>
        <p:nvSpPr>
          <p:cNvPr id="6" name="Freeform 15">
            <a:extLst>
              <a:ext uri="{FF2B5EF4-FFF2-40B4-BE49-F238E27FC236}">
                <a16:creationId xmlns:a16="http://schemas.microsoft.com/office/drawing/2014/main" id="{1ED37AA3-0D4A-4696-B5E4-128DDE181390}"/>
              </a:ext>
            </a:extLst>
          </p:cNvPr>
          <p:cNvSpPr>
            <a:spLocks/>
          </p:cNvSpPr>
          <p:nvPr/>
        </p:nvSpPr>
        <p:spPr bwMode="auto">
          <a:xfrm>
            <a:off x="9057898" y="2989263"/>
            <a:ext cx="2414588" cy="869950"/>
          </a:xfrm>
          <a:custGeom>
            <a:avLst/>
            <a:gdLst>
              <a:gd name="T0" fmla="*/ 0 w 428"/>
              <a:gd name="T1" fmla="*/ 0 h 548"/>
              <a:gd name="T2" fmla="*/ 0 w 428"/>
              <a:gd name="T3" fmla="*/ 19 h 548"/>
              <a:gd name="T4" fmla="*/ 409 w 428"/>
              <a:gd name="T5" fmla="*/ 19 h 548"/>
              <a:gd name="T6" fmla="*/ 409 w 428"/>
              <a:gd name="T7" fmla="*/ 529 h 548"/>
              <a:gd name="T8" fmla="*/ 0 w 428"/>
              <a:gd name="T9" fmla="*/ 529 h 548"/>
              <a:gd name="T10" fmla="*/ 0 w 428"/>
              <a:gd name="T11" fmla="*/ 548 h 548"/>
              <a:gd name="T12" fmla="*/ 428 w 428"/>
              <a:gd name="T13" fmla="*/ 548 h 548"/>
              <a:gd name="T14" fmla="*/ 428 w 428"/>
              <a:gd name="T15" fmla="*/ 0 h 548"/>
              <a:gd name="T16" fmla="*/ 0 w 428"/>
              <a:gd name="T17" fmla="*/ 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48">
                <a:moveTo>
                  <a:pt x="0" y="0"/>
                </a:moveTo>
                <a:lnTo>
                  <a:pt x="0" y="19"/>
                </a:lnTo>
                <a:lnTo>
                  <a:pt x="409" y="19"/>
                </a:lnTo>
                <a:lnTo>
                  <a:pt x="409" y="529"/>
                </a:lnTo>
                <a:lnTo>
                  <a:pt x="0" y="529"/>
                </a:lnTo>
                <a:lnTo>
                  <a:pt x="0" y="548"/>
                </a:lnTo>
                <a:lnTo>
                  <a:pt x="428" y="548"/>
                </a:lnTo>
                <a:lnTo>
                  <a:pt x="428" y="0"/>
                </a:lnTo>
                <a:lnTo>
                  <a:pt x="0" y="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82124" tIns="41061" rIns="82124" bIns="41061" anchor="ctr"/>
          <a:lstStyle/>
          <a:p>
            <a:pPr algn="ctr" defTabSz="814388">
              <a:lnSpc>
                <a:spcPct val="90000"/>
              </a:lnSpc>
              <a:defRPr/>
            </a:pPr>
            <a:endParaRPr lang="en-US" sz="1600">
              <a:latin typeface="+mn-lt"/>
              <a:cs typeface="+mn-cs"/>
            </a:endParaRPr>
          </a:p>
        </p:txBody>
      </p:sp>
      <p:sp>
        <p:nvSpPr>
          <p:cNvPr id="7" name="Freeform 16">
            <a:extLst>
              <a:ext uri="{FF2B5EF4-FFF2-40B4-BE49-F238E27FC236}">
                <a16:creationId xmlns:a16="http://schemas.microsoft.com/office/drawing/2014/main" id="{8A8D151F-05E4-477A-9AE7-71D779899222}"/>
              </a:ext>
            </a:extLst>
          </p:cNvPr>
          <p:cNvSpPr>
            <a:spLocks/>
          </p:cNvSpPr>
          <p:nvPr/>
        </p:nvSpPr>
        <p:spPr bwMode="auto">
          <a:xfrm>
            <a:off x="9057898" y="4668838"/>
            <a:ext cx="2414588" cy="869950"/>
          </a:xfrm>
          <a:custGeom>
            <a:avLst/>
            <a:gdLst>
              <a:gd name="T0" fmla="*/ 0 w 428"/>
              <a:gd name="T1" fmla="*/ 19 h 548"/>
              <a:gd name="T2" fmla="*/ 409 w 428"/>
              <a:gd name="T3" fmla="*/ 19 h 548"/>
              <a:gd name="T4" fmla="*/ 409 w 428"/>
              <a:gd name="T5" fmla="*/ 530 h 548"/>
              <a:gd name="T6" fmla="*/ 0 w 428"/>
              <a:gd name="T7" fmla="*/ 530 h 548"/>
              <a:gd name="T8" fmla="*/ 0 w 428"/>
              <a:gd name="T9" fmla="*/ 548 h 548"/>
              <a:gd name="T10" fmla="*/ 428 w 428"/>
              <a:gd name="T11" fmla="*/ 548 h 548"/>
              <a:gd name="T12" fmla="*/ 428 w 428"/>
              <a:gd name="T13" fmla="*/ 0 h 548"/>
              <a:gd name="T14" fmla="*/ 0 w 428"/>
              <a:gd name="T15" fmla="*/ 0 h 548"/>
              <a:gd name="T16" fmla="*/ 0 w 428"/>
              <a:gd name="T17" fmla="*/ 19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48">
                <a:moveTo>
                  <a:pt x="0" y="19"/>
                </a:moveTo>
                <a:lnTo>
                  <a:pt x="409" y="19"/>
                </a:lnTo>
                <a:lnTo>
                  <a:pt x="409" y="530"/>
                </a:lnTo>
                <a:lnTo>
                  <a:pt x="0" y="530"/>
                </a:lnTo>
                <a:lnTo>
                  <a:pt x="0" y="548"/>
                </a:lnTo>
                <a:lnTo>
                  <a:pt x="428" y="548"/>
                </a:lnTo>
                <a:lnTo>
                  <a:pt x="428" y="0"/>
                </a:lnTo>
                <a:lnTo>
                  <a:pt x="0" y="0"/>
                </a:lnTo>
                <a:lnTo>
                  <a:pt x="0" y="19"/>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82124" tIns="41061" rIns="82124" bIns="41061" anchor="ctr"/>
          <a:lstStyle/>
          <a:p>
            <a:pPr algn="ctr" defTabSz="814388">
              <a:lnSpc>
                <a:spcPct val="90000"/>
              </a:lnSpc>
              <a:defRPr/>
            </a:pPr>
            <a:endParaRPr lang="en-US" sz="1600">
              <a:latin typeface="+mn-lt"/>
              <a:cs typeface="+mn-cs"/>
            </a:endParaRPr>
          </a:p>
        </p:txBody>
      </p:sp>
      <p:sp>
        <p:nvSpPr>
          <p:cNvPr id="8" name="Freeform 17">
            <a:extLst>
              <a:ext uri="{FF2B5EF4-FFF2-40B4-BE49-F238E27FC236}">
                <a16:creationId xmlns:a16="http://schemas.microsoft.com/office/drawing/2014/main" id="{7D9C8A72-2A0D-4B58-A155-EB495714454F}"/>
              </a:ext>
            </a:extLst>
          </p:cNvPr>
          <p:cNvSpPr>
            <a:spLocks/>
          </p:cNvSpPr>
          <p:nvPr/>
        </p:nvSpPr>
        <p:spPr bwMode="auto">
          <a:xfrm>
            <a:off x="637472" y="3848100"/>
            <a:ext cx="2545089" cy="869950"/>
          </a:xfrm>
          <a:custGeom>
            <a:avLst/>
            <a:gdLst>
              <a:gd name="T0" fmla="*/ 0 w 428"/>
              <a:gd name="T1" fmla="*/ 548 h 548"/>
              <a:gd name="T2" fmla="*/ 428 w 428"/>
              <a:gd name="T3" fmla="*/ 548 h 548"/>
              <a:gd name="T4" fmla="*/ 428 w 428"/>
              <a:gd name="T5" fmla="*/ 529 h 548"/>
              <a:gd name="T6" fmla="*/ 19 w 428"/>
              <a:gd name="T7" fmla="*/ 529 h 548"/>
              <a:gd name="T8" fmla="*/ 19 w 428"/>
              <a:gd name="T9" fmla="*/ 19 h 548"/>
              <a:gd name="T10" fmla="*/ 428 w 428"/>
              <a:gd name="T11" fmla="*/ 19 h 548"/>
              <a:gd name="T12" fmla="*/ 428 w 428"/>
              <a:gd name="T13" fmla="*/ 0 h 548"/>
              <a:gd name="T14" fmla="*/ 0 w 428"/>
              <a:gd name="T15" fmla="*/ 0 h 548"/>
              <a:gd name="T16" fmla="*/ 0 w 428"/>
              <a:gd name="T17" fmla="*/ 548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548">
                <a:moveTo>
                  <a:pt x="0" y="548"/>
                </a:moveTo>
                <a:lnTo>
                  <a:pt x="428" y="548"/>
                </a:lnTo>
                <a:lnTo>
                  <a:pt x="428" y="529"/>
                </a:lnTo>
                <a:lnTo>
                  <a:pt x="19" y="529"/>
                </a:lnTo>
                <a:lnTo>
                  <a:pt x="19" y="19"/>
                </a:lnTo>
                <a:lnTo>
                  <a:pt x="428" y="19"/>
                </a:lnTo>
                <a:lnTo>
                  <a:pt x="428" y="0"/>
                </a:lnTo>
                <a:lnTo>
                  <a:pt x="0" y="0"/>
                </a:lnTo>
                <a:lnTo>
                  <a:pt x="0" y="548"/>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82124" tIns="41061" rIns="82124" bIns="41061" anchor="ctr"/>
          <a:lstStyle/>
          <a:p>
            <a:pPr algn="ctr" defTabSz="814388">
              <a:lnSpc>
                <a:spcPct val="90000"/>
              </a:lnSpc>
              <a:defRPr/>
            </a:pPr>
            <a:endParaRPr lang="en-US" sz="1600">
              <a:latin typeface="+mn-lt"/>
              <a:cs typeface="+mn-cs"/>
            </a:endParaRPr>
          </a:p>
        </p:txBody>
      </p:sp>
      <p:grpSp>
        <p:nvGrpSpPr>
          <p:cNvPr id="38" name="Group 37">
            <a:extLst>
              <a:ext uri="{FF2B5EF4-FFF2-40B4-BE49-F238E27FC236}">
                <a16:creationId xmlns:a16="http://schemas.microsoft.com/office/drawing/2014/main" id="{761C695A-51E5-4408-A7AA-C0DD47941DB9}"/>
              </a:ext>
            </a:extLst>
          </p:cNvPr>
          <p:cNvGrpSpPr/>
          <p:nvPr/>
        </p:nvGrpSpPr>
        <p:grpSpPr>
          <a:xfrm>
            <a:off x="1993023" y="1901825"/>
            <a:ext cx="8121724" cy="534988"/>
            <a:chOff x="1993023" y="1901825"/>
            <a:chExt cx="8121724" cy="534988"/>
          </a:xfrm>
        </p:grpSpPr>
        <p:grpSp>
          <p:nvGrpSpPr>
            <p:cNvPr id="10" name="Group 44">
              <a:extLst>
                <a:ext uri="{FF2B5EF4-FFF2-40B4-BE49-F238E27FC236}">
                  <a16:creationId xmlns:a16="http://schemas.microsoft.com/office/drawing/2014/main" id="{425EA439-3168-4812-BDFE-A54534C1E8B9}"/>
                </a:ext>
              </a:extLst>
            </p:cNvPr>
            <p:cNvGrpSpPr>
              <a:grpSpLocks/>
            </p:cNvGrpSpPr>
            <p:nvPr/>
          </p:nvGrpSpPr>
          <p:grpSpPr bwMode="auto">
            <a:xfrm>
              <a:off x="1995213" y="1901825"/>
              <a:ext cx="8119533" cy="534988"/>
              <a:chOff x="1655763" y="1368425"/>
              <a:chExt cx="5877719" cy="535781"/>
            </a:xfrm>
          </p:grpSpPr>
          <p:sp>
            <p:nvSpPr>
              <p:cNvPr id="11" name="Rectangle 8">
                <a:extLst>
                  <a:ext uri="{FF2B5EF4-FFF2-40B4-BE49-F238E27FC236}">
                    <a16:creationId xmlns:a16="http://schemas.microsoft.com/office/drawing/2014/main" id="{421AD08B-76CC-4844-AC84-A6AB614A45BC}"/>
                  </a:ext>
                </a:extLst>
              </p:cNvPr>
              <p:cNvSpPr>
                <a:spLocks noChangeArrowheads="1"/>
              </p:cNvSpPr>
              <p:nvPr/>
            </p:nvSpPr>
            <p:spPr bwMode="auto">
              <a:xfrm>
                <a:off x="1655763" y="1368425"/>
                <a:ext cx="5874544" cy="534191"/>
              </a:xfrm>
              <a:prstGeom prst="rect">
                <a:avLst/>
              </a:prstGeom>
              <a:solidFill>
                <a:srgbClr val="08A7EE"/>
              </a:solidFill>
              <a:ln w="9525" cap="flat" cmpd="sng" algn="ctr">
                <a:solidFill>
                  <a:srgbClr val="0195F9"/>
                </a:solidFill>
                <a:prstDash val="solid"/>
                <a:round/>
                <a:headEnd type="none" w="med" len="med"/>
                <a:tailEnd type="none" w="med" len="med"/>
              </a:ln>
              <a:effectLst>
                <a:outerShdw blurRad="38100" dist="25400" dir="5400000" algn="t" rotWithShape="0">
                  <a:srgbClr val="000000">
                    <a:alpha val="26667"/>
                  </a:srgbClr>
                </a:outerShdw>
              </a:effectLst>
            </p:spPr>
            <p:txBody>
              <a:bodyPr lIns="82124" tIns="41061" rIns="82124" bIns="41061" anchor="ctr"/>
              <a:lstStyle/>
              <a:p>
                <a:pPr algn="ctr" defTabSz="814388">
                  <a:lnSpc>
                    <a:spcPct val="90000"/>
                  </a:lnSpc>
                  <a:defRPr/>
                </a:pPr>
                <a:endParaRPr lang="en-US" sz="2000">
                  <a:latin typeface="Arial" charset="0"/>
                </a:endParaRPr>
              </a:p>
            </p:txBody>
          </p:sp>
          <p:sp>
            <p:nvSpPr>
              <p:cNvPr id="12" name="Freeform 19">
                <a:extLst>
                  <a:ext uri="{FF2B5EF4-FFF2-40B4-BE49-F238E27FC236}">
                    <a16:creationId xmlns:a16="http://schemas.microsoft.com/office/drawing/2014/main" id="{86217BCA-F76E-4190-92D3-3FFC229C758A}"/>
                  </a:ext>
                </a:extLst>
              </p:cNvPr>
              <p:cNvSpPr>
                <a:spLocks/>
              </p:cNvSpPr>
              <p:nvPr/>
            </p:nvSpPr>
            <p:spPr bwMode="auto">
              <a:xfrm>
                <a:off x="6563519" y="1370806"/>
                <a:ext cx="969963" cy="533400"/>
              </a:xfrm>
              <a:custGeom>
                <a:avLst/>
                <a:gdLst>
                  <a:gd name="T0" fmla="*/ 969963 w 611"/>
                  <a:gd name="T1" fmla="*/ 0 h 336"/>
                  <a:gd name="T2" fmla="*/ 969963 w 611"/>
                  <a:gd name="T3" fmla="*/ 533400 h 336"/>
                  <a:gd name="T4" fmla="*/ 0 w 611"/>
                  <a:gd name="T5" fmla="*/ 533400 h 336"/>
                  <a:gd name="T6" fmla="*/ 531813 w 611"/>
                  <a:gd name="T7" fmla="*/ 0 h 336"/>
                  <a:gd name="T8" fmla="*/ 969963 w 611"/>
                  <a:gd name="T9" fmla="*/ 0 h 3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1" h="336">
                    <a:moveTo>
                      <a:pt x="611" y="0"/>
                    </a:moveTo>
                    <a:lnTo>
                      <a:pt x="611" y="336"/>
                    </a:lnTo>
                    <a:lnTo>
                      <a:pt x="0" y="336"/>
                    </a:lnTo>
                    <a:lnTo>
                      <a:pt x="335" y="0"/>
                    </a:lnTo>
                    <a:lnTo>
                      <a:pt x="611" y="0"/>
                    </a:lnTo>
                    <a:close/>
                  </a:path>
                </a:pathLst>
              </a:custGeom>
              <a:gradFill rotWithShape="1">
                <a:gsLst>
                  <a:gs pos="0">
                    <a:srgbClr val="01315D">
                      <a:alpha val="28000"/>
                    </a:srgbClr>
                  </a:gs>
                  <a:gs pos="100000">
                    <a:srgbClr val="FFFFFF">
                      <a:alpha val="0"/>
                    </a:srgb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grpSp>
        <p:sp>
          <p:nvSpPr>
            <p:cNvPr id="28" name="TextBox 27">
              <a:extLst>
                <a:ext uri="{FF2B5EF4-FFF2-40B4-BE49-F238E27FC236}">
                  <a16:creationId xmlns:a16="http://schemas.microsoft.com/office/drawing/2014/main" id="{FFF84249-D41E-488B-A7B9-2D1213A8D7D4}"/>
                </a:ext>
              </a:extLst>
            </p:cNvPr>
            <p:cNvSpPr txBox="1"/>
            <p:nvPr/>
          </p:nvSpPr>
          <p:spPr>
            <a:xfrm>
              <a:off x="1993023" y="1968471"/>
              <a:ext cx="8121724" cy="400110"/>
            </a:xfrm>
            <a:prstGeom prst="rect">
              <a:avLst/>
            </a:prstGeom>
            <a:noFill/>
            <a:effectLst>
              <a:outerShdw blurRad="38100" dist="25400" dir="5400000" algn="tl" rotWithShape="0">
                <a:srgbClr val="000000">
                  <a:alpha val="27000"/>
                </a:srgbClr>
              </a:outerShdw>
            </a:effectLst>
          </p:spPr>
          <p:txBody>
            <a:bodyPr wrap="square" anchor="ctr">
              <a:spAutoFit/>
            </a:bodyPr>
            <a:lstStyle>
              <a:defPPr>
                <a:defRPr lang="en-US"/>
              </a:defPPr>
              <a:lvl1pPr algn="ctr" defTabSz="457200">
                <a:defRPr sz="2400">
                  <a:solidFill>
                    <a:srgbClr val="FFFFFF"/>
                  </a:solidFill>
                  <a:latin typeface="Arial"/>
                  <a:cs typeface="Arial"/>
                </a:defRPr>
              </a:lvl1pPr>
              <a:lvl2pPr defTabSz="457200"/>
              <a:lvl3pPr defTabSz="457200"/>
              <a:lvl4pPr defTabSz="457200"/>
              <a:lvl5pPr defTabSz="457200"/>
              <a:lvl6pPr defTabSz="457200"/>
              <a:lvl7pPr defTabSz="457200"/>
              <a:lvl8pPr defTabSz="457200"/>
              <a:lvl9pPr defTabSz="457200"/>
            </a:lstStyle>
            <a:p>
              <a:pPr eaLnBrk="1" fontAlgn="auto" hangingPunct="1">
                <a:spcBef>
                  <a:spcPts val="0"/>
                </a:spcBef>
                <a:spcAft>
                  <a:spcPts val="0"/>
                </a:spcAft>
                <a:defRPr/>
              </a:pPr>
              <a:r>
                <a:rPr lang="en-US" sz="2000"/>
                <a:t>SAP will end support for older solutions by 2027</a:t>
              </a:r>
            </a:p>
          </p:txBody>
        </p:sp>
      </p:grpSp>
      <p:grpSp>
        <p:nvGrpSpPr>
          <p:cNvPr id="37" name="Group 36">
            <a:extLst>
              <a:ext uri="{FF2B5EF4-FFF2-40B4-BE49-F238E27FC236}">
                <a16:creationId xmlns:a16="http://schemas.microsoft.com/office/drawing/2014/main" id="{BC703FD2-D9DA-4116-A827-D6CB985509A7}"/>
              </a:ext>
            </a:extLst>
          </p:cNvPr>
          <p:cNvGrpSpPr/>
          <p:nvPr/>
        </p:nvGrpSpPr>
        <p:grpSpPr>
          <a:xfrm>
            <a:off x="1993023" y="2738439"/>
            <a:ext cx="8121724" cy="534987"/>
            <a:chOff x="1993023" y="2738439"/>
            <a:chExt cx="8121724" cy="534987"/>
          </a:xfrm>
        </p:grpSpPr>
        <p:grpSp>
          <p:nvGrpSpPr>
            <p:cNvPr id="13" name="Group 43">
              <a:extLst>
                <a:ext uri="{FF2B5EF4-FFF2-40B4-BE49-F238E27FC236}">
                  <a16:creationId xmlns:a16="http://schemas.microsoft.com/office/drawing/2014/main" id="{DB9B2AD5-05B3-4AE7-8E4F-24D3E25FBC61}"/>
                </a:ext>
              </a:extLst>
            </p:cNvPr>
            <p:cNvGrpSpPr>
              <a:grpSpLocks/>
            </p:cNvGrpSpPr>
            <p:nvPr/>
          </p:nvGrpSpPr>
          <p:grpSpPr bwMode="auto">
            <a:xfrm>
              <a:off x="1996310" y="2738439"/>
              <a:ext cx="8117338" cy="534987"/>
              <a:chOff x="1655763" y="2205038"/>
              <a:chExt cx="5880100" cy="534194"/>
            </a:xfrm>
          </p:grpSpPr>
          <p:sp>
            <p:nvSpPr>
              <p:cNvPr id="14" name="Rectangle 9">
                <a:extLst>
                  <a:ext uri="{FF2B5EF4-FFF2-40B4-BE49-F238E27FC236}">
                    <a16:creationId xmlns:a16="http://schemas.microsoft.com/office/drawing/2014/main" id="{E78A35EC-9415-4052-B533-572FB2CF046C}"/>
                  </a:ext>
                </a:extLst>
              </p:cNvPr>
              <p:cNvSpPr>
                <a:spLocks noChangeArrowheads="1"/>
              </p:cNvSpPr>
              <p:nvPr/>
            </p:nvSpPr>
            <p:spPr bwMode="auto">
              <a:xfrm>
                <a:off x="1655763" y="2205038"/>
                <a:ext cx="5875337" cy="531024"/>
              </a:xfrm>
              <a:prstGeom prst="rect">
                <a:avLst/>
              </a:prstGeom>
              <a:solidFill>
                <a:srgbClr val="0560B3"/>
              </a:solidFill>
              <a:ln w="9525" cap="flat" cmpd="sng" algn="ctr">
                <a:solidFill>
                  <a:srgbClr val="01568F"/>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p>
                <a:pPr algn="ctr" defTabSz="814388">
                  <a:lnSpc>
                    <a:spcPct val="90000"/>
                  </a:lnSpc>
                  <a:defRPr/>
                </a:pPr>
                <a:endParaRPr lang="en-US" sz="2000">
                  <a:latin typeface="Arial" charset="0"/>
                </a:endParaRPr>
              </a:p>
            </p:txBody>
          </p:sp>
          <p:sp>
            <p:nvSpPr>
              <p:cNvPr id="15" name="Freeform 20">
                <a:extLst>
                  <a:ext uri="{FF2B5EF4-FFF2-40B4-BE49-F238E27FC236}">
                    <a16:creationId xmlns:a16="http://schemas.microsoft.com/office/drawing/2014/main" id="{D440AEFF-8978-43D6-BCF5-2A043BD75282}"/>
                  </a:ext>
                </a:extLst>
              </p:cNvPr>
              <p:cNvSpPr>
                <a:spLocks/>
              </p:cNvSpPr>
              <p:nvPr/>
            </p:nvSpPr>
            <p:spPr bwMode="auto">
              <a:xfrm>
                <a:off x="5724525" y="2207419"/>
                <a:ext cx="1811338" cy="531813"/>
              </a:xfrm>
              <a:custGeom>
                <a:avLst/>
                <a:gdLst>
                  <a:gd name="T0" fmla="*/ 1811338 w 1141"/>
                  <a:gd name="T1" fmla="*/ 0 h 335"/>
                  <a:gd name="T2" fmla="*/ 1811338 w 1141"/>
                  <a:gd name="T3" fmla="*/ 531813 h 335"/>
                  <a:gd name="T4" fmla="*/ 0 w 1141"/>
                  <a:gd name="T5" fmla="*/ 531813 h 335"/>
                  <a:gd name="T6" fmla="*/ 533400 w 1141"/>
                  <a:gd name="T7" fmla="*/ 0 h 335"/>
                  <a:gd name="T8" fmla="*/ 1811338 w 1141"/>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1" h="335">
                    <a:moveTo>
                      <a:pt x="1141" y="0"/>
                    </a:moveTo>
                    <a:lnTo>
                      <a:pt x="1141" y="335"/>
                    </a:lnTo>
                    <a:lnTo>
                      <a:pt x="0" y="335"/>
                    </a:lnTo>
                    <a:lnTo>
                      <a:pt x="336" y="0"/>
                    </a:lnTo>
                    <a:lnTo>
                      <a:pt x="1141" y="0"/>
                    </a:lnTo>
                    <a:close/>
                  </a:path>
                </a:pathLst>
              </a:custGeom>
              <a:gradFill rotWithShape="1">
                <a:gsLst>
                  <a:gs pos="0">
                    <a:srgbClr val="01315D">
                      <a:alpha val="28000"/>
                    </a:srgbClr>
                  </a:gs>
                  <a:gs pos="100000">
                    <a:srgbClr val="FFFFFF">
                      <a:alpha val="0"/>
                    </a:srgb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grpSp>
        <p:sp>
          <p:nvSpPr>
            <p:cNvPr id="29" name="TextBox 28">
              <a:extLst>
                <a:ext uri="{FF2B5EF4-FFF2-40B4-BE49-F238E27FC236}">
                  <a16:creationId xmlns:a16="http://schemas.microsoft.com/office/drawing/2014/main" id="{75EFB0D7-2438-45EA-91F7-6C944AA8940E}"/>
                </a:ext>
              </a:extLst>
            </p:cNvPr>
            <p:cNvSpPr txBox="1"/>
            <p:nvPr/>
          </p:nvSpPr>
          <p:spPr>
            <a:xfrm>
              <a:off x="1993023" y="2804289"/>
              <a:ext cx="8121724" cy="400110"/>
            </a:xfrm>
            <a:prstGeom prst="rect">
              <a:avLst/>
            </a:prstGeom>
            <a:noFill/>
            <a:effectLst>
              <a:outerShdw blurRad="38100" dist="25400" dir="5400000" algn="tl" rotWithShape="0">
                <a:srgbClr val="000000">
                  <a:alpha val="27000"/>
                </a:srgbClr>
              </a:outerShdw>
            </a:effectLst>
          </p:spPr>
          <p:txBody>
            <a:bodyPr wrap="square" anchor="ctr">
              <a:spAutoFit/>
            </a:bodyPr>
            <a:lstStyle>
              <a:defPPr>
                <a:defRPr lang="en-US"/>
              </a:defPPr>
              <a:lvl1pPr algn="ctr" defTabSz="457200">
                <a:defRPr sz="2400">
                  <a:solidFill>
                    <a:srgbClr val="FFFFFF"/>
                  </a:solidFill>
                  <a:latin typeface="Arial"/>
                  <a:cs typeface="Arial"/>
                </a:defRPr>
              </a:lvl1pPr>
              <a:lvl2pPr defTabSz="457200"/>
              <a:lvl3pPr defTabSz="457200"/>
              <a:lvl4pPr defTabSz="457200"/>
              <a:lvl5pPr defTabSz="457200"/>
              <a:lvl6pPr defTabSz="457200"/>
              <a:lvl7pPr defTabSz="457200"/>
              <a:lvl8pPr defTabSz="457200"/>
              <a:lvl9pPr defTabSz="457200"/>
            </a:lstStyle>
            <a:p>
              <a:pPr>
                <a:defRPr/>
              </a:pPr>
              <a:r>
                <a:rPr lang="en-US" sz="2000"/>
                <a:t>Most S/4HANA deployments will be cloud-based</a:t>
              </a:r>
            </a:p>
          </p:txBody>
        </p:sp>
      </p:grpSp>
      <p:grpSp>
        <p:nvGrpSpPr>
          <p:cNvPr id="36" name="Group 35">
            <a:extLst>
              <a:ext uri="{FF2B5EF4-FFF2-40B4-BE49-F238E27FC236}">
                <a16:creationId xmlns:a16="http://schemas.microsoft.com/office/drawing/2014/main" id="{15F5AC6B-D72E-455A-9DC7-57EDF0623D0A}"/>
              </a:ext>
            </a:extLst>
          </p:cNvPr>
          <p:cNvGrpSpPr/>
          <p:nvPr/>
        </p:nvGrpSpPr>
        <p:grpSpPr>
          <a:xfrm>
            <a:off x="1998502" y="3578225"/>
            <a:ext cx="8112955" cy="534988"/>
            <a:chOff x="1998502" y="3578225"/>
            <a:chExt cx="8112955" cy="534988"/>
          </a:xfrm>
        </p:grpSpPr>
        <p:grpSp>
          <p:nvGrpSpPr>
            <p:cNvPr id="16" name="Group 42">
              <a:extLst>
                <a:ext uri="{FF2B5EF4-FFF2-40B4-BE49-F238E27FC236}">
                  <a16:creationId xmlns:a16="http://schemas.microsoft.com/office/drawing/2014/main" id="{7AC7B9A5-91B2-400B-A327-070E34CB0EBB}"/>
                </a:ext>
              </a:extLst>
            </p:cNvPr>
            <p:cNvGrpSpPr>
              <a:grpSpLocks/>
            </p:cNvGrpSpPr>
            <p:nvPr/>
          </p:nvGrpSpPr>
          <p:grpSpPr bwMode="auto">
            <a:xfrm>
              <a:off x="1998502" y="3578225"/>
              <a:ext cx="8112955" cy="534988"/>
              <a:chOff x="1655763" y="3044825"/>
              <a:chExt cx="5877718" cy="534194"/>
            </a:xfrm>
          </p:grpSpPr>
          <p:sp>
            <p:nvSpPr>
              <p:cNvPr id="17" name="Rectangle 10">
                <a:extLst>
                  <a:ext uri="{FF2B5EF4-FFF2-40B4-BE49-F238E27FC236}">
                    <a16:creationId xmlns:a16="http://schemas.microsoft.com/office/drawing/2014/main" id="{89C0E90F-0A89-4A9E-9334-1D6771628FCA}"/>
                  </a:ext>
                </a:extLst>
              </p:cNvPr>
              <p:cNvSpPr>
                <a:spLocks noChangeArrowheads="1"/>
              </p:cNvSpPr>
              <p:nvPr/>
            </p:nvSpPr>
            <p:spPr bwMode="auto">
              <a:xfrm>
                <a:off x="1655763" y="3044825"/>
                <a:ext cx="5876130" cy="531024"/>
              </a:xfrm>
              <a:prstGeom prst="rect">
                <a:avLst/>
              </a:prstGeom>
              <a:solidFill>
                <a:srgbClr val="093667"/>
              </a:solidFill>
              <a:ln w="9525" cap="flat" cmpd="sng" algn="ctr">
                <a:solidFill>
                  <a:srgbClr val="013253"/>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p>
                <a:pPr algn="ctr" defTabSz="814388">
                  <a:lnSpc>
                    <a:spcPct val="90000"/>
                  </a:lnSpc>
                  <a:defRPr/>
                </a:pPr>
                <a:endParaRPr lang="en-US" sz="2000">
                  <a:latin typeface="Arial" charset="0"/>
                </a:endParaRPr>
              </a:p>
            </p:txBody>
          </p:sp>
          <p:sp>
            <p:nvSpPr>
              <p:cNvPr id="18" name="Freeform 21">
                <a:extLst>
                  <a:ext uri="{FF2B5EF4-FFF2-40B4-BE49-F238E27FC236}">
                    <a16:creationId xmlns:a16="http://schemas.microsoft.com/office/drawing/2014/main" id="{F28D4169-452B-4F3E-A8C8-C4DEEB835DFC}"/>
                  </a:ext>
                </a:extLst>
              </p:cNvPr>
              <p:cNvSpPr>
                <a:spLocks/>
              </p:cNvSpPr>
              <p:nvPr/>
            </p:nvSpPr>
            <p:spPr bwMode="auto">
              <a:xfrm>
                <a:off x="4882356" y="3047206"/>
                <a:ext cx="2651125" cy="531813"/>
              </a:xfrm>
              <a:custGeom>
                <a:avLst/>
                <a:gdLst>
                  <a:gd name="T0" fmla="*/ 2651125 w 1670"/>
                  <a:gd name="T1" fmla="*/ 0 h 335"/>
                  <a:gd name="T2" fmla="*/ 2651125 w 1670"/>
                  <a:gd name="T3" fmla="*/ 531813 h 335"/>
                  <a:gd name="T4" fmla="*/ 0 w 1670"/>
                  <a:gd name="T5" fmla="*/ 531813 h 335"/>
                  <a:gd name="T6" fmla="*/ 533400 w 1670"/>
                  <a:gd name="T7" fmla="*/ 0 h 335"/>
                  <a:gd name="T8" fmla="*/ 2651125 w 1670"/>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0" h="335">
                    <a:moveTo>
                      <a:pt x="1670" y="0"/>
                    </a:moveTo>
                    <a:lnTo>
                      <a:pt x="1670" y="335"/>
                    </a:lnTo>
                    <a:lnTo>
                      <a:pt x="0" y="335"/>
                    </a:lnTo>
                    <a:lnTo>
                      <a:pt x="336" y="0"/>
                    </a:lnTo>
                    <a:lnTo>
                      <a:pt x="1670" y="0"/>
                    </a:lnTo>
                    <a:close/>
                  </a:path>
                </a:pathLst>
              </a:custGeom>
              <a:gradFill rotWithShape="1">
                <a:gsLst>
                  <a:gs pos="0">
                    <a:srgbClr val="000C16">
                      <a:alpha val="34901"/>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grpSp>
        <p:sp>
          <p:nvSpPr>
            <p:cNvPr id="30" name="TextBox 29">
              <a:extLst>
                <a:ext uri="{FF2B5EF4-FFF2-40B4-BE49-F238E27FC236}">
                  <a16:creationId xmlns:a16="http://schemas.microsoft.com/office/drawing/2014/main" id="{21D43327-26AF-4872-81D6-E1DA840F1ED5}"/>
                </a:ext>
              </a:extLst>
            </p:cNvPr>
            <p:cNvSpPr txBox="1"/>
            <p:nvPr/>
          </p:nvSpPr>
          <p:spPr>
            <a:xfrm>
              <a:off x="2020459" y="3659158"/>
              <a:ext cx="8066865" cy="400110"/>
            </a:xfrm>
            <a:prstGeom prst="rect">
              <a:avLst/>
            </a:prstGeom>
            <a:noFill/>
            <a:effectLst>
              <a:outerShdw blurRad="38100" dist="25400" dir="5400000" algn="tl" rotWithShape="0">
                <a:srgbClr val="000000">
                  <a:alpha val="27000"/>
                </a:srgbClr>
              </a:outerShdw>
            </a:effectLst>
          </p:spPr>
          <p:txBody>
            <a:bodyPr wrap="square" anchor="ctr">
              <a:spAutoFit/>
            </a:bodyPr>
            <a:lstStyle>
              <a:defPPr>
                <a:defRPr lang="en-US"/>
              </a:defPPr>
              <a:lvl1pPr algn="ctr" defTabSz="457200">
                <a:defRPr sz="2400">
                  <a:solidFill>
                    <a:srgbClr val="FFFFFF"/>
                  </a:solidFill>
                  <a:latin typeface="Arial"/>
                  <a:cs typeface="Arial"/>
                </a:defRPr>
              </a:lvl1pPr>
              <a:lvl2pPr defTabSz="457200"/>
              <a:lvl3pPr defTabSz="457200"/>
              <a:lvl4pPr defTabSz="457200"/>
              <a:lvl5pPr defTabSz="457200"/>
              <a:lvl6pPr defTabSz="457200"/>
              <a:lvl7pPr defTabSz="457200"/>
              <a:lvl8pPr defTabSz="457200"/>
              <a:lvl9pPr defTabSz="457200"/>
            </a:lstStyle>
            <a:p>
              <a:pPr>
                <a:defRPr/>
              </a:pPr>
              <a:r>
                <a:rPr lang="en-US" sz="2000"/>
                <a:t>SAP is a natural target for cyber-attack</a:t>
              </a:r>
            </a:p>
          </p:txBody>
        </p:sp>
      </p:grpSp>
      <p:grpSp>
        <p:nvGrpSpPr>
          <p:cNvPr id="35" name="Group 34">
            <a:extLst>
              <a:ext uri="{FF2B5EF4-FFF2-40B4-BE49-F238E27FC236}">
                <a16:creationId xmlns:a16="http://schemas.microsoft.com/office/drawing/2014/main" id="{B4023D99-A92F-4405-BCF9-4CD45768CC65}"/>
              </a:ext>
            </a:extLst>
          </p:cNvPr>
          <p:cNvGrpSpPr/>
          <p:nvPr/>
        </p:nvGrpSpPr>
        <p:grpSpPr>
          <a:xfrm>
            <a:off x="1993022" y="4418014"/>
            <a:ext cx="8119530" cy="536575"/>
            <a:chOff x="1993022" y="4418014"/>
            <a:chExt cx="8119530" cy="536575"/>
          </a:xfrm>
        </p:grpSpPr>
        <p:grpSp>
          <p:nvGrpSpPr>
            <p:cNvPr id="19" name="Group 11">
              <a:extLst>
                <a:ext uri="{FF2B5EF4-FFF2-40B4-BE49-F238E27FC236}">
                  <a16:creationId xmlns:a16="http://schemas.microsoft.com/office/drawing/2014/main" id="{85A5DEB8-1DF3-4FD8-BE01-1D8CF78E9167}"/>
                </a:ext>
              </a:extLst>
            </p:cNvPr>
            <p:cNvGrpSpPr>
              <a:grpSpLocks/>
            </p:cNvGrpSpPr>
            <p:nvPr/>
          </p:nvGrpSpPr>
          <p:grpSpPr bwMode="auto">
            <a:xfrm>
              <a:off x="1997406" y="4418014"/>
              <a:ext cx="8115146" cy="536575"/>
              <a:chOff x="1655763" y="3884613"/>
              <a:chExt cx="5877719" cy="535781"/>
            </a:xfrm>
          </p:grpSpPr>
          <p:sp>
            <p:nvSpPr>
              <p:cNvPr id="20" name="Rectangle 11">
                <a:extLst>
                  <a:ext uri="{FF2B5EF4-FFF2-40B4-BE49-F238E27FC236}">
                    <a16:creationId xmlns:a16="http://schemas.microsoft.com/office/drawing/2014/main" id="{C2B7C4C7-E1C3-49A8-8822-CF2B7D0ED045}"/>
                  </a:ext>
                </a:extLst>
              </p:cNvPr>
              <p:cNvSpPr>
                <a:spLocks noChangeArrowheads="1"/>
              </p:cNvSpPr>
              <p:nvPr/>
            </p:nvSpPr>
            <p:spPr bwMode="auto">
              <a:xfrm>
                <a:off x="1655763" y="3884613"/>
                <a:ext cx="5874544" cy="532611"/>
              </a:xfrm>
              <a:prstGeom prst="rect">
                <a:avLst/>
              </a:prstGeom>
              <a:solidFill>
                <a:srgbClr val="025663"/>
              </a:solidFill>
              <a:ln w="9525" cap="flat" cmpd="sng" algn="ctr">
                <a:solidFill>
                  <a:srgbClr val="034543"/>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p>
                <a:pPr algn="ctr" defTabSz="814388">
                  <a:lnSpc>
                    <a:spcPct val="90000"/>
                  </a:lnSpc>
                  <a:defRPr/>
                </a:pPr>
                <a:endParaRPr lang="en-US" sz="2000">
                  <a:latin typeface="Arial" charset="0"/>
                </a:endParaRPr>
              </a:p>
            </p:txBody>
          </p:sp>
          <p:sp>
            <p:nvSpPr>
              <p:cNvPr id="21" name="Freeform 22">
                <a:extLst>
                  <a:ext uri="{FF2B5EF4-FFF2-40B4-BE49-F238E27FC236}">
                    <a16:creationId xmlns:a16="http://schemas.microsoft.com/office/drawing/2014/main" id="{9A41C6FF-4ECE-4F8E-8FA8-B380B9EE5DD0}"/>
                  </a:ext>
                </a:extLst>
              </p:cNvPr>
              <p:cNvSpPr>
                <a:spLocks/>
              </p:cNvSpPr>
              <p:nvPr/>
            </p:nvSpPr>
            <p:spPr bwMode="auto">
              <a:xfrm>
                <a:off x="4042569" y="3886994"/>
                <a:ext cx="3490913" cy="533400"/>
              </a:xfrm>
              <a:custGeom>
                <a:avLst/>
                <a:gdLst>
                  <a:gd name="T0" fmla="*/ 3490913 w 2199"/>
                  <a:gd name="T1" fmla="*/ 0 h 336"/>
                  <a:gd name="T2" fmla="*/ 3490913 w 2199"/>
                  <a:gd name="T3" fmla="*/ 533400 h 336"/>
                  <a:gd name="T4" fmla="*/ 0 w 2199"/>
                  <a:gd name="T5" fmla="*/ 533400 h 336"/>
                  <a:gd name="T6" fmla="*/ 536575 w 2199"/>
                  <a:gd name="T7" fmla="*/ 0 h 336"/>
                  <a:gd name="T8" fmla="*/ 3490913 w 2199"/>
                  <a:gd name="T9" fmla="*/ 0 h 3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9" h="336">
                    <a:moveTo>
                      <a:pt x="2199" y="0"/>
                    </a:moveTo>
                    <a:lnTo>
                      <a:pt x="2199" y="336"/>
                    </a:lnTo>
                    <a:lnTo>
                      <a:pt x="0" y="336"/>
                    </a:lnTo>
                    <a:lnTo>
                      <a:pt x="338" y="0"/>
                    </a:lnTo>
                    <a:lnTo>
                      <a:pt x="2199" y="0"/>
                    </a:lnTo>
                    <a:close/>
                  </a:path>
                </a:pathLst>
              </a:custGeom>
              <a:gradFill rotWithShape="1">
                <a:gsLst>
                  <a:gs pos="0">
                    <a:srgbClr val="01315D">
                      <a:alpha val="28000"/>
                    </a:srgbClr>
                  </a:gs>
                  <a:gs pos="100000">
                    <a:srgbClr val="FFFFFF">
                      <a:alpha val="0"/>
                    </a:srgb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grpSp>
        <p:sp>
          <p:nvSpPr>
            <p:cNvPr id="31" name="TextBox 30">
              <a:extLst>
                <a:ext uri="{FF2B5EF4-FFF2-40B4-BE49-F238E27FC236}">
                  <a16:creationId xmlns:a16="http://schemas.microsoft.com/office/drawing/2014/main" id="{4D42FB15-E661-4DCD-B473-F66CF8BAFCE1}"/>
                </a:ext>
              </a:extLst>
            </p:cNvPr>
            <p:cNvSpPr txBox="1"/>
            <p:nvPr/>
          </p:nvSpPr>
          <p:spPr>
            <a:xfrm>
              <a:off x="1993022" y="4484658"/>
              <a:ext cx="8110762" cy="400110"/>
            </a:xfrm>
            <a:prstGeom prst="rect">
              <a:avLst/>
            </a:prstGeom>
            <a:noFill/>
            <a:effectLst>
              <a:outerShdw blurRad="38100" dist="25400" dir="5400000" algn="tl" rotWithShape="0">
                <a:srgbClr val="000000">
                  <a:alpha val="27000"/>
                </a:srgbClr>
              </a:outerShdw>
            </a:effectLst>
          </p:spPr>
          <p:txBody>
            <a:bodyPr wrap="square" anchor="ctr">
              <a:spAutoFit/>
            </a:bodyPr>
            <a:lstStyle>
              <a:defPPr>
                <a:defRPr lang="en-US"/>
              </a:defPPr>
              <a:lvl1pPr algn="ctr" defTabSz="457200">
                <a:defRPr sz="2400">
                  <a:solidFill>
                    <a:srgbClr val="FFFFFF"/>
                  </a:solidFill>
                  <a:latin typeface="Arial"/>
                  <a:cs typeface="Arial"/>
                </a:defRPr>
              </a:lvl1pPr>
              <a:lvl2pPr defTabSz="457200"/>
              <a:lvl3pPr defTabSz="457200"/>
              <a:lvl4pPr defTabSz="457200"/>
              <a:lvl5pPr defTabSz="457200"/>
              <a:lvl6pPr defTabSz="457200"/>
              <a:lvl7pPr defTabSz="457200"/>
              <a:lvl8pPr defTabSz="457200"/>
              <a:lvl9pPr defTabSz="457200"/>
            </a:lstStyle>
            <a:p>
              <a:pPr>
                <a:defRPr/>
              </a:pPr>
              <a:r>
                <a:rPr lang="en-US" sz="2000"/>
                <a:t>Fortinet has created SAP specific security integrations </a:t>
              </a:r>
            </a:p>
          </p:txBody>
        </p:sp>
      </p:grpSp>
      <p:grpSp>
        <p:nvGrpSpPr>
          <p:cNvPr id="34" name="Group 33">
            <a:extLst>
              <a:ext uri="{FF2B5EF4-FFF2-40B4-BE49-F238E27FC236}">
                <a16:creationId xmlns:a16="http://schemas.microsoft.com/office/drawing/2014/main" id="{358719EB-7F06-49EA-A657-11A60A8E27C9}"/>
              </a:ext>
            </a:extLst>
          </p:cNvPr>
          <p:cNvGrpSpPr/>
          <p:nvPr/>
        </p:nvGrpSpPr>
        <p:grpSpPr>
          <a:xfrm>
            <a:off x="1999598" y="5257799"/>
            <a:ext cx="8127309" cy="711839"/>
            <a:chOff x="1999598" y="5257799"/>
            <a:chExt cx="8127309" cy="711839"/>
          </a:xfrm>
        </p:grpSpPr>
        <p:grpSp>
          <p:nvGrpSpPr>
            <p:cNvPr id="22" name="Group 10">
              <a:extLst>
                <a:ext uri="{FF2B5EF4-FFF2-40B4-BE49-F238E27FC236}">
                  <a16:creationId xmlns:a16="http://schemas.microsoft.com/office/drawing/2014/main" id="{EF99DC2A-59A9-4A7F-8CC3-74F7627ABD62}"/>
                </a:ext>
              </a:extLst>
            </p:cNvPr>
            <p:cNvGrpSpPr>
              <a:grpSpLocks/>
            </p:cNvGrpSpPr>
            <p:nvPr/>
          </p:nvGrpSpPr>
          <p:grpSpPr bwMode="auto">
            <a:xfrm>
              <a:off x="1999598" y="5257799"/>
              <a:ext cx="8127309" cy="707885"/>
              <a:chOff x="1655763" y="4724399"/>
              <a:chExt cx="5887324" cy="707885"/>
            </a:xfrm>
          </p:grpSpPr>
          <p:sp>
            <p:nvSpPr>
              <p:cNvPr id="23" name="Rectangle 12">
                <a:extLst>
                  <a:ext uri="{FF2B5EF4-FFF2-40B4-BE49-F238E27FC236}">
                    <a16:creationId xmlns:a16="http://schemas.microsoft.com/office/drawing/2014/main" id="{C0F7B515-4636-43F9-9D4E-2C817A49D21C}"/>
                  </a:ext>
                </a:extLst>
              </p:cNvPr>
              <p:cNvSpPr>
                <a:spLocks noChangeArrowheads="1"/>
              </p:cNvSpPr>
              <p:nvPr/>
            </p:nvSpPr>
            <p:spPr bwMode="auto">
              <a:xfrm>
                <a:off x="1655763" y="4724399"/>
                <a:ext cx="5875338" cy="707885"/>
              </a:xfrm>
              <a:prstGeom prst="rect">
                <a:avLst/>
              </a:prstGeom>
              <a:solidFill>
                <a:srgbClr val="0199A1"/>
              </a:solidFill>
              <a:ln w="9525" cap="flat" cmpd="sng" algn="ctr">
                <a:solidFill>
                  <a:srgbClr val="048C89"/>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p>
                <a:pPr algn="ctr" defTabSz="814388">
                  <a:lnSpc>
                    <a:spcPct val="90000"/>
                  </a:lnSpc>
                  <a:defRPr/>
                </a:pPr>
                <a:endParaRPr lang="en-US" sz="2000">
                  <a:latin typeface="Arial" charset="0"/>
                </a:endParaRPr>
              </a:p>
            </p:txBody>
          </p:sp>
          <p:sp>
            <p:nvSpPr>
              <p:cNvPr id="24" name="Freeform 23">
                <a:extLst>
                  <a:ext uri="{FF2B5EF4-FFF2-40B4-BE49-F238E27FC236}">
                    <a16:creationId xmlns:a16="http://schemas.microsoft.com/office/drawing/2014/main" id="{DC8A2883-DAC8-4329-8314-6A3CC68610EA}"/>
                  </a:ext>
                </a:extLst>
              </p:cNvPr>
              <p:cNvSpPr>
                <a:spLocks/>
              </p:cNvSpPr>
              <p:nvPr/>
            </p:nvSpPr>
            <p:spPr bwMode="auto">
              <a:xfrm>
                <a:off x="3215562" y="4894293"/>
                <a:ext cx="4327525" cy="533400"/>
              </a:xfrm>
              <a:custGeom>
                <a:avLst/>
                <a:gdLst>
                  <a:gd name="T0" fmla="*/ 4327525 w 2726"/>
                  <a:gd name="T1" fmla="*/ 0 h 336"/>
                  <a:gd name="T2" fmla="*/ 4327525 w 2726"/>
                  <a:gd name="T3" fmla="*/ 533400 h 336"/>
                  <a:gd name="T4" fmla="*/ 0 w 2726"/>
                  <a:gd name="T5" fmla="*/ 533400 h 336"/>
                  <a:gd name="T6" fmla="*/ 533400 w 2726"/>
                  <a:gd name="T7" fmla="*/ 0 h 336"/>
                  <a:gd name="T8" fmla="*/ 4327525 w 2726"/>
                  <a:gd name="T9" fmla="*/ 0 h 3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26" h="336">
                    <a:moveTo>
                      <a:pt x="2726" y="0"/>
                    </a:moveTo>
                    <a:lnTo>
                      <a:pt x="2726" y="336"/>
                    </a:lnTo>
                    <a:lnTo>
                      <a:pt x="0" y="336"/>
                    </a:lnTo>
                    <a:lnTo>
                      <a:pt x="336" y="0"/>
                    </a:lnTo>
                    <a:lnTo>
                      <a:pt x="2726" y="0"/>
                    </a:lnTo>
                    <a:close/>
                  </a:path>
                </a:pathLst>
              </a:custGeom>
              <a:gradFill rotWithShape="1">
                <a:gsLst>
                  <a:gs pos="0">
                    <a:srgbClr val="01315D">
                      <a:alpha val="28000"/>
                    </a:srgbClr>
                  </a:gs>
                  <a:gs pos="100000">
                    <a:srgbClr val="FFFFFF">
                      <a:alpha val="0"/>
                    </a:srgb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grpSp>
        <p:sp>
          <p:nvSpPr>
            <p:cNvPr id="32" name="TextBox 31">
              <a:extLst>
                <a:ext uri="{FF2B5EF4-FFF2-40B4-BE49-F238E27FC236}">
                  <a16:creationId xmlns:a16="http://schemas.microsoft.com/office/drawing/2014/main" id="{EF2225C2-E40D-43F8-8BE9-90DDA8D61190}"/>
                </a:ext>
              </a:extLst>
            </p:cNvPr>
            <p:cNvSpPr txBox="1"/>
            <p:nvPr/>
          </p:nvSpPr>
          <p:spPr>
            <a:xfrm>
              <a:off x="2066168" y="5261752"/>
              <a:ext cx="7977621" cy="707886"/>
            </a:xfrm>
            <a:prstGeom prst="rect">
              <a:avLst/>
            </a:prstGeom>
            <a:noFill/>
            <a:effectLst>
              <a:outerShdw blurRad="38100" dist="25400" dir="5400000" algn="tl" rotWithShape="0">
                <a:srgbClr val="000000">
                  <a:alpha val="27000"/>
                </a:srgbClr>
              </a:outerShdw>
            </a:effectLst>
          </p:spPr>
          <p:txBody>
            <a:bodyPr wrap="square" anchor="ctr">
              <a:spAutoFit/>
            </a:bodyPr>
            <a:lstStyle>
              <a:defPPr>
                <a:defRPr lang="en-US"/>
              </a:defPPr>
              <a:lvl1pPr algn="ctr" defTabSz="457200">
                <a:defRPr sz="2400">
                  <a:solidFill>
                    <a:srgbClr val="FFFFFF"/>
                  </a:solidFill>
                  <a:latin typeface="Arial"/>
                  <a:cs typeface="Arial"/>
                </a:defRPr>
              </a:lvl1pPr>
              <a:lvl2pPr defTabSz="457200"/>
              <a:lvl3pPr defTabSz="457200"/>
              <a:lvl4pPr defTabSz="457200"/>
              <a:lvl5pPr defTabSz="457200"/>
              <a:lvl6pPr defTabSz="457200"/>
              <a:lvl7pPr defTabSz="457200"/>
              <a:lvl8pPr defTabSz="457200"/>
              <a:lvl9pPr defTabSz="457200"/>
            </a:lstStyle>
            <a:p>
              <a:pPr>
                <a:defRPr/>
              </a:pPr>
              <a:r>
                <a:rPr lang="en-US" sz="2000"/>
                <a:t>Fortinet has worked with Microsoft and SUSE to secure</a:t>
              </a:r>
              <a:br>
                <a:rPr lang="en-US" sz="2000"/>
              </a:br>
              <a:r>
                <a:rPr lang="en-US" sz="2000"/>
                <a:t>SAP on Azure</a:t>
              </a:r>
            </a:p>
          </p:txBody>
        </p:sp>
      </p:grpSp>
    </p:spTree>
    <p:extLst>
      <p:ext uri="{BB962C8B-B14F-4D97-AF65-F5344CB8AC3E}">
        <p14:creationId xmlns:p14="http://schemas.microsoft.com/office/powerpoint/2010/main" val="33669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50"/>
                                        <p:tgtEl>
                                          <p:spTgt spid="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edge">
                                      <p:cBhvr>
                                        <p:cTn id="16" dur="250"/>
                                        <p:tgtEl>
                                          <p:spTgt spid="6"/>
                                        </p:tgtEl>
                                      </p:cBhvr>
                                    </p:animEffect>
                                  </p:childTnLst>
                                </p:cTn>
                              </p:par>
                            </p:childTnLst>
                          </p:cTn>
                        </p:par>
                        <p:par>
                          <p:cTn id="17" fill="hold">
                            <p:stCondLst>
                              <p:cond delay="25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edge">
                                      <p:cBhvr>
                                        <p:cTn id="25" dur="250"/>
                                        <p:tgtEl>
                                          <p:spTgt spid="8"/>
                                        </p:tgtEl>
                                      </p:cBhvr>
                                    </p:animEffect>
                                  </p:childTnLst>
                                </p:cTn>
                              </p:par>
                            </p:childTnLst>
                          </p:cTn>
                        </p:par>
                        <p:par>
                          <p:cTn id="26" fill="hold">
                            <p:stCondLst>
                              <p:cond delay="25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edge">
                                      <p:cBhvr>
                                        <p:cTn id="34" dur="250"/>
                                        <p:tgtEl>
                                          <p:spTgt spid="7"/>
                                        </p:tgtEl>
                                      </p:cBhvr>
                                    </p:animEffect>
                                  </p:childTnLst>
                                </p:cTn>
                              </p:par>
                            </p:childTnLst>
                          </p:cTn>
                        </p:par>
                        <p:par>
                          <p:cTn id="35" fill="hold">
                            <p:stCondLst>
                              <p:cond delay="250"/>
                            </p:stCondLst>
                            <p:childTnLst>
                              <p:par>
                                <p:cTn id="36" presetID="10"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13456B2-8CE0-4128-801E-E16E150450EF}"/>
              </a:ext>
            </a:extLst>
          </p:cNvPr>
          <p:cNvSpPr/>
          <p:nvPr/>
        </p:nvSpPr>
        <p:spPr bwMode="auto">
          <a:xfrm>
            <a:off x="2230726" y="2125401"/>
            <a:ext cx="8007714" cy="4183062"/>
          </a:xfrm>
          <a:custGeom>
            <a:avLst/>
            <a:gdLst>
              <a:gd name="connsiteX0" fmla="*/ 6096000 w 12192000"/>
              <a:gd name="connsiteY0" fmla="*/ 0 h 6368847"/>
              <a:gd name="connsiteX1" fmla="*/ 12192000 w 12192000"/>
              <a:gd name="connsiteY1" fmla="*/ 6096000 h 6368847"/>
              <a:gd name="connsiteX2" fmla="*/ 12185101 w 12192000"/>
              <a:gd name="connsiteY2" fmla="*/ 6368847 h 6368847"/>
              <a:gd name="connsiteX3" fmla="*/ 6899 w 12192000"/>
              <a:gd name="connsiteY3" fmla="*/ 6368847 h 6368847"/>
              <a:gd name="connsiteX4" fmla="*/ 0 w 12192000"/>
              <a:gd name="connsiteY4" fmla="*/ 6096000 h 6368847"/>
              <a:gd name="connsiteX5" fmla="*/ 6096000 w 12192000"/>
              <a:gd name="connsiteY5" fmla="*/ 0 h 636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368847">
                <a:moveTo>
                  <a:pt x="6096000" y="0"/>
                </a:moveTo>
                <a:cubicBezTo>
                  <a:pt x="9462728" y="0"/>
                  <a:pt x="12192000" y="2729272"/>
                  <a:pt x="12192000" y="6096000"/>
                </a:cubicBezTo>
                <a:lnTo>
                  <a:pt x="12185101" y="6368847"/>
                </a:lnTo>
                <a:lnTo>
                  <a:pt x="6899" y="6368847"/>
                </a:lnTo>
                <a:lnTo>
                  <a:pt x="0" y="6096000"/>
                </a:lnTo>
                <a:cubicBezTo>
                  <a:pt x="0" y="2729272"/>
                  <a:pt x="2729272" y="0"/>
                  <a:pt x="6096000" y="0"/>
                </a:cubicBezTo>
                <a:close/>
              </a:path>
            </a:pathLst>
          </a:cu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4" tIns="146228" rIns="182784" bIns="146228" numCol="1" spcCol="0" rtlCol="0" fromWordArt="0" anchor="t" anchorCtr="0" forceAA="0" compatLnSpc="1">
            <a:prstTxWarp prst="textNoShape">
              <a:avLst/>
            </a:prstTxWarp>
            <a:noAutofit/>
          </a:bodyPr>
          <a:lstStyle/>
          <a:p>
            <a:pPr defTabSz="931912">
              <a:defRPr/>
            </a:pPr>
            <a:endParaRPr lang="en-US" sz="1000" b="1">
              <a:solidFill>
                <a:srgbClr val="FFFFFF"/>
              </a:solidFill>
              <a:latin typeface="Arial" panose="020B0604020202020204"/>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15246D23-F41B-4423-A3E3-98568A519CA1}"/>
              </a:ext>
            </a:extLst>
          </p:cNvPr>
          <p:cNvCxnSpPr>
            <a:cxnSpLocks/>
          </p:cNvCxnSpPr>
          <p:nvPr/>
        </p:nvCxnSpPr>
        <p:spPr>
          <a:xfrm>
            <a:off x="552557" y="3861814"/>
            <a:ext cx="5669183" cy="2446651"/>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1868035-8AD8-4ECC-BAFC-07DB65F7998F}"/>
              </a:ext>
            </a:extLst>
          </p:cNvPr>
          <p:cNvCxnSpPr>
            <a:cxnSpLocks/>
          </p:cNvCxnSpPr>
          <p:nvPr/>
        </p:nvCxnSpPr>
        <p:spPr>
          <a:xfrm>
            <a:off x="1888352" y="1794895"/>
            <a:ext cx="4333388" cy="4513571"/>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7A93C6-DC54-43B7-AACA-0D3F81B41962}"/>
              </a:ext>
            </a:extLst>
          </p:cNvPr>
          <p:cNvCxnSpPr>
            <a:cxnSpLocks/>
          </p:cNvCxnSpPr>
          <p:nvPr/>
        </p:nvCxnSpPr>
        <p:spPr>
          <a:xfrm flipH="1">
            <a:off x="6234586" y="3842776"/>
            <a:ext cx="5689659" cy="2465691"/>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2DBC43-2CF2-4477-A221-2069B3A88E82}"/>
              </a:ext>
            </a:extLst>
          </p:cNvPr>
          <p:cNvCxnSpPr>
            <a:cxnSpLocks/>
          </p:cNvCxnSpPr>
          <p:nvPr/>
        </p:nvCxnSpPr>
        <p:spPr>
          <a:xfrm flipH="1">
            <a:off x="6221741" y="145234"/>
            <a:ext cx="2300760" cy="5737316"/>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4850E3E-5246-4339-BD7D-4CD64CF821C3}"/>
              </a:ext>
            </a:extLst>
          </p:cNvPr>
          <p:cNvCxnSpPr>
            <a:cxnSpLocks/>
          </p:cNvCxnSpPr>
          <p:nvPr/>
        </p:nvCxnSpPr>
        <p:spPr>
          <a:xfrm>
            <a:off x="3803648" y="145235"/>
            <a:ext cx="2418090" cy="5737317"/>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D51E2F-72EA-4ADB-B354-9BE6E8399112}"/>
              </a:ext>
            </a:extLst>
          </p:cNvPr>
          <p:cNvCxnSpPr>
            <a:cxnSpLocks/>
          </p:cNvCxnSpPr>
          <p:nvPr/>
        </p:nvCxnSpPr>
        <p:spPr>
          <a:xfrm flipH="1">
            <a:off x="6221742" y="1776927"/>
            <a:ext cx="4379216" cy="4531539"/>
          </a:xfrm>
          <a:prstGeom prst="line">
            <a:avLst/>
          </a:prstGeom>
          <a:ln w="19050">
            <a:solidFill>
              <a:schemeClr val="bg2">
                <a:lumMod val="9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F64FE168-E11E-452D-8751-F3F363374311}"/>
              </a:ext>
            </a:extLst>
          </p:cNvPr>
          <p:cNvSpPr/>
          <p:nvPr/>
        </p:nvSpPr>
        <p:spPr bwMode="auto">
          <a:xfrm>
            <a:off x="3803648" y="3745879"/>
            <a:ext cx="4836180" cy="2562584"/>
          </a:xfrm>
          <a:custGeom>
            <a:avLst/>
            <a:gdLst>
              <a:gd name="connsiteX0" fmla="*/ 6096000 w 12192000"/>
              <a:gd name="connsiteY0" fmla="*/ 0 h 6368847"/>
              <a:gd name="connsiteX1" fmla="*/ 12192000 w 12192000"/>
              <a:gd name="connsiteY1" fmla="*/ 6096000 h 6368847"/>
              <a:gd name="connsiteX2" fmla="*/ 12185101 w 12192000"/>
              <a:gd name="connsiteY2" fmla="*/ 6368847 h 6368847"/>
              <a:gd name="connsiteX3" fmla="*/ 6899 w 12192000"/>
              <a:gd name="connsiteY3" fmla="*/ 6368847 h 6368847"/>
              <a:gd name="connsiteX4" fmla="*/ 0 w 12192000"/>
              <a:gd name="connsiteY4" fmla="*/ 6096000 h 6368847"/>
              <a:gd name="connsiteX5" fmla="*/ 6096000 w 12192000"/>
              <a:gd name="connsiteY5" fmla="*/ 0 h 636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368847">
                <a:moveTo>
                  <a:pt x="6096000" y="0"/>
                </a:moveTo>
                <a:cubicBezTo>
                  <a:pt x="9462728" y="0"/>
                  <a:pt x="12192000" y="2729272"/>
                  <a:pt x="12192000" y="6096000"/>
                </a:cubicBezTo>
                <a:lnTo>
                  <a:pt x="12185101" y="6368847"/>
                </a:lnTo>
                <a:lnTo>
                  <a:pt x="6899" y="6368847"/>
                </a:lnTo>
                <a:lnTo>
                  <a:pt x="0" y="6096000"/>
                </a:lnTo>
                <a:cubicBezTo>
                  <a:pt x="0" y="2729272"/>
                  <a:pt x="2729272" y="0"/>
                  <a:pt x="6096000" y="0"/>
                </a:cubicBezTo>
                <a:close/>
              </a:path>
            </a:pathLst>
          </a:custGeom>
          <a:solidFill>
            <a:schemeClr val="bg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4" tIns="146228" rIns="182784" bIns="146228" numCol="1" spcCol="0" rtlCol="0" fromWordArt="0" anchor="t" anchorCtr="0" forceAA="0" compatLnSpc="1">
            <a:prstTxWarp prst="textNoShape">
              <a:avLst/>
            </a:prstTxWarp>
            <a:noAutofit/>
          </a:bodyPr>
          <a:lstStyle/>
          <a:p>
            <a:pPr defTabSz="931912">
              <a:defRPr/>
            </a:pPr>
            <a:endParaRPr lang="en-US" sz="1998">
              <a:solidFill>
                <a:srgbClr val="FFFFFF"/>
              </a:solidFill>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BA578B33-DF95-44F4-888F-A5414340468F}"/>
              </a:ext>
            </a:extLst>
          </p:cNvPr>
          <p:cNvSpPr/>
          <p:nvPr/>
        </p:nvSpPr>
        <p:spPr>
          <a:xfrm>
            <a:off x="9980327" y="5252466"/>
            <a:ext cx="2127316" cy="584775"/>
          </a:xfrm>
          <a:prstGeom prst="rect">
            <a:avLst/>
          </a:prstGeom>
        </p:spPr>
        <p:txBody>
          <a:bodyPr wrap="square" lIns="182784">
            <a:spAutoFit/>
          </a:bodyPr>
          <a:lstStyle/>
          <a:p>
            <a:pPr algn="ctr" defTabSz="913819">
              <a:spcAft>
                <a:spcPts val="800"/>
              </a:spcAft>
              <a:defRPr/>
            </a:pPr>
            <a:r>
              <a:rPr lang="en-US" sz="1600" b="1">
                <a:solidFill>
                  <a:srgbClr val="E6E6E6">
                    <a:lumMod val="25000"/>
                  </a:srgbClr>
                </a:solidFill>
                <a:latin typeface="Segoe UI Semibold"/>
              </a:rPr>
              <a:t>FortiSOAR</a:t>
            </a:r>
            <a:r>
              <a:rPr lang="en-US" sz="1600">
                <a:solidFill>
                  <a:srgbClr val="E6E6E6">
                    <a:lumMod val="25000"/>
                  </a:srgbClr>
                </a:solidFill>
                <a:latin typeface="Segoe UI Semibold"/>
              </a:rPr>
              <a:t> SAP integration</a:t>
            </a:r>
          </a:p>
        </p:txBody>
      </p:sp>
      <p:sp>
        <p:nvSpPr>
          <p:cNvPr id="20" name="Rectangle 19">
            <a:extLst>
              <a:ext uri="{FF2B5EF4-FFF2-40B4-BE49-F238E27FC236}">
                <a16:creationId xmlns:a16="http://schemas.microsoft.com/office/drawing/2014/main" id="{EEE6EB0B-8AC6-4E96-9C40-2C2BD52CA2FF}"/>
              </a:ext>
            </a:extLst>
          </p:cNvPr>
          <p:cNvSpPr/>
          <p:nvPr/>
        </p:nvSpPr>
        <p:spPr>
          <a:xfrm>
            <a:off x="84357" y="5304321"/>
            <a:ext cx="2008746" cy="757130"/>
          </a:xfrm>
          <a:prstGeom prst="rect">
            <a:avLst/>
          </a:prstGeom>
        </p:spPr>
        <p:txBody>
          <a:bodyPr wrap="square" lIns="182784">
            <a:spAutoFit/>
          </a:bodyPr>
          <a:lstStyle/>
          <a:p>
            <a:pPr algn="ctr" defTabSz="913819">
              <a:lnSpc>
                <a:spcPct val="90000"/>
              </a:lnSpc>
              <a:spcAft>
                <a:spcPts val="800"/>
              </a:spcAft>
              <a:defRPr/>
            </a:pPr>
            <a:r>
              <a:rPr lang="en-US" sz="1600" b="1">
                <a:solidFill>
                  <a:srgbClr val="E6E6E6">
                    <a:lumMod val="25000"/>
                  </a:srgbClr>
                </a:solidFill>
                <a:latin typeface="Segoe UI Semibold"/>
                <a:ea typeface="Calibri" panose="020F0502020204030204" pitchFamily="34" charset="0"/>
              </a:rPr>
              <a:t>FortiCASB</a:t>
            </a:r>
            <a:r>
              <a:rPr lang="en-US" sz="1600">
                <a:solidFill>
                  <a:srgbClr val="E6E6E6">
                    <a:lumMod val="25000"/>
                  </a:srgbClr>
                </a:solidFill>
                <a:latin typeface="Segoe UI Semibold"/>
                <a:ea typeface="Calibri" panose="020F0502020204030204" pitchFamily="34" charset="0"/>
              </a:rPr>
              <a:t> SAP IAS / SuccessFactors integration</a:t>
            </a:r>
          </a:p>
        </p:txBody>
      </p:sp>
      <p:pic>
        <p:nvPicPr>
          <p:cNvPr id="21" name="Picture 20" descr="A picture containing clipart&#10;&#10;Description automatically generated">
            <a:hlinkClick r:id="" action="ppaction://noaction"/>
            <a:extLst>
              <a:ext uri="{FF2B5EF4-FFF2-40B4-BE49-F238E27FC236}">
                <a16:creationId xmlns:a16="http://schemas.microsoft.com/office/drawing/2014/main" id="{3B59B5AF-1DB2-491D-A6B6-DA5B17DE599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993961" y="4132203"/>
            <a:ext cx="2481247" cy="645124"/>
          </a:xfrm>
          <a:prstGeom prst="rect">
            <a:avLst/>
          </a:prstGeom>
        </p:spPr>
      </p:pic>
      <p:grpSp>
        <p:nvGrpSpPr>
          <p:cNvPr id="22" name="Group 21">
            <a:extLst>
              <a:ext uri="{FF2B5EF4-FFF2-40B4-BE49-F238E27FC236}">
                <a16:creationId xmlns:a16="http://schemas.microsoft.com/office/drawing/2014/main" id="{F9B30EE7-6865-45CA-B736-A4DE28C5DBF1}"/>
              </a:ext>
            </a:extLst>
          </p:cNvPr>
          <p:cNvGrpSpPr/>
          <p:nvPr/>
        </p:nvGrpSpPr>
        <p:grpSpPr>
          <a:xfrm>
            <a:off x="4238103" y="5044053"/>
            <a:ext cx="1385000" cy="1240643"/>
            <a:chOff x="4140128" y="5197548"/>
            <a:chExt cx="1385361" cy="1240966"/>
          </a:xfrm>
        </p:grpSpPr>
        <p:grpSp>
          <p:nvGrpSpPr>
            <p:cNvPr id="61" name="Group 60">
              <a:extLst>
                <a:ext uri="{FF2B5EF4-FFF2-40B4-BE49-F238E27FC236}">
                  <a16:creationId xmlns:a16="http://schemas.microsoft.com/office/drawing/2014/main" id="{F81D5080-D430-4BD6-8E5C-DBA89BB5AF32}"/>
                </a:ext>
              </a:extLst>
            </p:cNvPr>
            <p:cNvGrpSpPr/>
            <p:nvPr/>
          </p:nvGrpSpPr>
          <p:grpSpPr>
            <a:xfrm>
              <a:off x="4468636" y="5197548"/>
              <a:ext cx="728345" cy="725170"/>
              <a:chOff x="0" y="0"/>
              <a:chExt cx="728586" cy="725673"/>
            </a:xfrm>
          </p:grpSpPr>
          <p:sp>
            <p:nvSpPr>
              <p:cNvPr id="63" name="Rectangle: Rounded Corners 62">
                <a:extLst>
                  <a:ext uri="{FF2B5EF4-FFF2-40B4-BE49-F238E27FC236}">
                    <a16:creationId xmlns:a16="http://schemas.microsoft.com/office/drawing/2014/main" id="{BDCA9E6B-AC2F-456D-95D9-6CBD4951AEDC}"/>
                  </a:ext>
                </a:extLst>
              </p:cNvPr>
              <p:cNvSpPr/>
              <p:nvPr/>
            </p:nvSpPr>
            <p:spPr bwMode="auto">
              <a:xfrm>
                <a:off x="0" y="0"/>
                <a:ext cx="728586" cy="725673"/>
              </a:xfrm>
              <a:prstGeom prst="roundRect">
                <a:avLst>
                  <a:gd name="adj" fmla="val 8004"/>
                </a:avLst>
              </a:prstGeom>
              <a:solidFill>
                <a:srgbClr val="FFFFFF"/>
              </a:solidFill>
              <a:ln w="9525" cap="flat" cmpd="sng" algn="ctr">
                <a:noFill/>
                <a:prstDash val="solid"/>
                <a:round/>
                <a:headEnd type="none" w="med" len="med"/>
                <a:tailEnd type="none" w="med" len="med"/>
              </a:ln>
              <a:effectLst/>
            </p:spPr>
            <p:txBody>
              <a:bodyPr vert="horz" wrap="square" lIns="82103" tIns="41050" rIns="82103" bIns="41050" numCol="1" rtlCol="0" anchor="ctr" anchorCtr="0" compatLnSpc="1">
                <a:prstTxWarp prst="textNoShape">
                  <a:avLst/>
                </a:prstTxWarp>
                <a:noAutofit/>
              </a:bodyPr>
              <a:lstStyle/>
              <a:p>
                <a:pPr defTabSz="914126">
                  <a:defRPr/>
                </a:pPr>
                <a:endParaRPr lang="en-US" sz="1799">
                  <a:solidFill>
                    <a:srgbClr val="000000"/>
                  </a:solidFill>
                  <a:latin typeface="Arial" panose="020B0604020202020204"/>
                </a:endParaRPr>
              </a:p>
            </p:txBody>
          </p:sp>
          <p:sp>
            <p:nvSpPr>
              <p:cNvPr id="64" name="Shape 15">
                <a:extLst>
                  <a:ext uri="{FF2B5EF4-FFF2-40B4-BE49-F238E27FC236}">
                    <a16:creationId xmlns:a16="http://schemas.microsoft.com/office/drawing/2014/main" id="{4080EF96-8E31-4707-86A9-DEF1E3AF784C}"/>
                  </a:ext>
                </a:extLst>
              </p:cNvPr>
              <p:cNvSpPr/>
              <p:nvPr/>
            </p:nvSpPr>
            <p:spPr>
              <a:xfrm>
                <a:off x="1" y="0"/>
                <a:ext cx="364293" cy="725673"/>
              </a:xfrm>
              <a:custGeom>
                <a:avLst/>
                <a:gdLst/>
                <a:ahLst/>
                <a:cxnLst/>
                <a:rect l="0" t="0" r="0" b="0"/>
                <a:pathLst>
                  <a:path w="687013" h="1368628">
                    <a:moveTo>
                      <a:pt x="114287" y="0"/>
                    </a:moveTo>
                    <a:lnTo>
                      <a:pt x="687013" y="0"/>
                    </a:lnTo>
                    <a:lnTo>
                      <a:pt x="687013" y="38087"/>
                    </a:lnTo>
                    <a:lnTo>
                      <a:pt x="114287" y="38087"/>
                    </a:lnTo>
                    <a:cubicBezTo>
                      <a:pt x="72263" y="38087"/>
                      <a:pt x="38100" y="72263"/>
                      <a:pt x="38100" y="114275"/>
                    </a:cubicBezTo>
                    <a:lnTo>
                      <a:pt x="38100" y="1254341"/>
                    </a:lnTo>
                    <a:cubicBezTo>
                      <a:pt x="38100" y="1296353"/>
                      <a:pt x="72263" y="1330528"/>
                      <a:pt x="114287" y="1330528"/>
                    </a:cubicBezTo>
                    <a:lnTo>
                      <a:pt x="687013" y="1330528"/>
                    </a:lnTo>
                    <a:lnTo>
                      <a:pt x="687013" y="1368628"/>
                    </a:lnTo>
                    <a:lnTo>
                      <a:pt x="114287" y="1368628"/>
                    </a:lnTo>
                    <a:cubicBezTo>
                      <a:pt x="51422" y="1368628"/>
                      <a:pt x="0" y="1317193"/>
                      <a:pt x="0" y="1254341"/>
                    </a:cubicBezTo>
                    <a:lnTo>
                      <a:pt x="0" y="114275"/>
                    </a:lnTo>
                    <a:cubicBezTo>
                      <a:pt x="0" y="51422"/>
                      <a:pt x="51422" y="0"/>
                      <a:pt x="114287" y="0"/>
                    </a:cubicBezTo>
                    <a:close/>
                  </a:path>
                </a:pathLst>
              </a:custGeom>
              <a:solidFill>
                <a:srgbClr val="01417C">
                  <a:lumMod val="75000"/>
                </a:srgbClr>
              </a:solidFill>
              <a:ln w="0" cap="flat">
                <a:noFill/>
                <a:miter lim="127000"/>
              </a:ln>
              <a:effectLst/>
            </p:spPr>
            <p:txBody>
              <a:bodyPr/>
              <a:lstStyle/>
              <a:p>
                <a:pPr defTabSz="914126">
                  <a:defRPr/>
                </a:pPr>
                <a:endParaRPr lang="en-US" sz="1799">
                  <a:solidFill>
                    <a:srgbClr val="000000"/>
                  </a:solidFill>
                  <a:latin typeface="Arial" panose="020B0604020202020204"/>
                </a:endParaRPr>
              </a:p>
            </p:txBody>
          </p:sp>
          <p:sp>
            <p:nvSpPr>
              <p:cNvPr id="65" name="Shape 16">
                <a:extLst>
                  <a:ext uri="{FF2B5EF4-FFF2-40B4-BE49-F238E27FC236}">
                    <a16:creationId xmlns:a16="http://schemas.microsoft.com/office/drawing/2014/main" id="{D7B03F7D-A6F8-48DF-9BE2-3D4ADCA9B602}"/>
                  </a:ext>
                </a:extLst>
              </p:cNvPr>
              <p:cNvSpPr/>
              <p:nvPr/>
            </p:nvSpPr>
            <p:spPr>
              <a:xfrm>
                <a:off x="364293" y="0"/>
                <a:ext cx="364293" cy="725673"/>
              </a:xfrm>
              <a:custGeom>
                <a:avLst/>
                <a:gdLst/>
                <a:ahLst/>
                <a:cxnLst/>
                <a:rect l="0" t="0" r="0" b="0"/>
                <a:pathLst>
                  <a:path w="687013" h="1368628">
                    <a:moveTo>
                      <a:pt x="0" y="0"/>
                    </a:moveTo>
                    <a:lnTo>
                      <a:pt x="572738" y="0"/>
                    </a:lnTo>
                    <a:cubicBezTo>
                      <a:pt x="635578" y="0"/>
                      <a:pt x="687013" y="51422"/>
                      <a:pt x="687013" y="114275"/>
                    </a:cubicBezTo>
                    <a:lnTo>
                      <a:pt x="687013" y="1254341"/>
                    </a:lnTo>
                    <a:cubicBezTo>
                      <a:pt x="687013" y="1317193"/>
                      <a:pt x="635578" y="1368628"/>
                      <a:pt x="572738" y="1368628"/>
                    </a:cubicBezTo>
                    <a:lnTo>
                      <a:pt x="0" y="1368628"/>
                    </a:lnTo>
                    <a:lnTo>
                      <a:pt x="0" y="1330528"/>
                    </a:lnTo>
                    <a:lnTo>
                      <a:pt x="572738" y="1330528"/>
                    </a:lnTo>
                    <a:cubicBezTo>
                      <a:pt x="614750" y="1330528"/>
                      <a:pt x="648913" y="1296353"/>
                      <a:pt x="648913" y="1254341"/>
                    </a:cubicBezTo>
                    <a:lnTo>
                      <a:pt x="648913" y="114275"/>
                    </a:lnTo>
                    <a:cubicBezTo>
                      <a:pt x="648913" y="72263"/>
                      <a:pt x="614750" y="38087"/>
                      <a:pt x="572738" y="38087"/>
                    </a:cubicBezTo>
                    <a:lnTo>
                      <a:pt x="0" y="38087"/>
                    </a:lnTo>
                    <a:lnTo>
                      <a:pt x="0" y="0"/>
                    </a:lnTo>
                    <a:close/>
                  </a:path>
                </a:pathLst>
              </a:custGeom>
              <a:solidFill>
                <a:srgbClr val="01417C">
                  <a:lumMod val="75000"/>
                </a:srgbClr>
              </a:solidFill>
              <a:ln w="0" cap="flat">
                <a:noFill/>
                <a:miter lim="127000"/>
              </a:ln>
              <a:effectLst/>
            </p:spPr>
            <p:txBody>
              <a:bodyPr/>
              <a:lstStyle/>
              <a:p>
                <a:pPr defTabSz="914126">
                  <a:defRPr/>
                </a:pPr>
                <a:endParaRPr lang="en-US" sz="1799">
                  <a:solidFill>
                    <a:srgbClr val="000000"/>
                  </a:solidFill>
                  <a:latin typeface="Arial" panose="020B0604020202020204"/>
                </a:endParaRPr>
              </a:p>
            </p:txBody>
          </p:sp>
          <p:sp>
            <p:nvSpPr>
              <p:cNvPr id="66" name="Shape 17">
                <a:extLst>
                  <a:ext uri="{FF2B5EF4-FFF2-40B4-BE49-F238E27FC236}">
                    <a16:creationId xmlns:a16="http://schemas.microsoft.com/office/drawing/2014/main" id="{46CE6670-C9D1-48AC-AB9A-F463F8CA4740}"/>
                  </a:ext>
                </a:extLst>
              </p:cNvPr>
              <p:cNvSpPr/>
              <p:nvPr/>
            </p:nvSpPr>
            <p:spPr>
              <a:xfrm>
                <a:off x="69286" y="154034"/>
                <a:ext cx="591974" cy="365752"/>
              </a:xfrm>
              <a:custGeom>
                <a:avLst/>
                <a:gdLst/>
                <a:ahLst/>
                <a:cxnLst/>
                <a:rect l="0" t="0" r="0" b="0"/>
                <a:pathLst>
                  <a:path w="1116394" h="689813">
                    <a:moveTo>
                      <a:pt x="672757" y="0"/>
                    </a:moveTo>
                    <a:cubicBezTo>
                      <a:pt x="833742" y="0"/>
                      <a:pt x="964984" y="112827"/>
                      <a:pt x="967435" y="252285"/>
                    </a:cubicBezTo>
                    <a:cubicBezTo>
                      <a:pt x="1055446" y="281127"/>
                      <a:pt x="1116394" y="359677"/>
                      <a:pt x="1116394" y="449554"/>
                    </a:cubicBezTo>
                    <a:cubicBezTo>
                      <a:pt x="1116394" y="537007"/>
                      <a:pt x="1057872" y="615683"/>
                      <a:pt x="970636" y="645757"/>
                    </a:cubicBezTo>
                    <a:cubicBezTo>
                      <a:pt x="944296" y="656704"/>
                      <a:pt x="913384" y="666381"/>
                      <a:pt x="879208" y="674726"/>
                    </a:cubicBezTo>
                    <a:lnTo>
                      <a:pt x="888784" y="645261"/>
                    </a:lnTo>
                    <a:cubicBezTo>
                      <a:pt x="894385" y="627990"/>
                      <a:pt x="888860" y="609765"/>
                      <a:pt x="876224" y="598272"/>
                    </a:cubicBezTo>
                    <a:cubicBezTo>
                      <a:pt x="900912" y="591667"/>
                      <a:pt x="923392" y="584289"/>
                      <a:pt x="942861" y="576135"/>
                    </a:cubicBezTo>
                    <a:lnTo>
                      <a:pt x="945350" y="575196"/>
                    </a:lnTo>
                    <a:cubicBezTo>
                      <a:pt x="1002818" y="555752"/>
                      <a:pt x="1041438" y="505270"/>
                      <a:pt x="1041438" y="449554"/>
                    </a:cubicBezTo>
                    <a:cubicBezTo>
                      <a:pt x="1041438" y="385420"/>
                      <a:pt x="991159" y="330098"/>
                      <a:pt x="921880" y="317983"/>
                    </a:cubicBezTo>
                    <a:lnTo>
                      <a:pt x="886270" y="311747"/>
                    </a:lnTo>
                    <a:lnTo>
                      <a:pt x="891222" y="275933"/>
                    </a:lnTo>
                    <a:cubicBezTo>
                      <a:pt x="892073" y="269710"/>
                      <a:pt x="892518" y="263080"/>
                      <a:pt x="892518" y="256248"/>
                    </a:cubicBezTo>
                    <a:cubicBezTo>
                      <a:pt x="892518" y="156286"/>
                      <a:pt x="793928" y="74955"/>
                      <a:pt x="672757" y="74955"/>
                    </a:cubicBezTo>
                    <a:cubicBezTo>
                      <a:pt x="583108" y="74955"/>
                      <a:pt x="503212" y="119367"/>
                      <a:pt x="469214" y="188100"/>
                    </a:cubicBezTo>
                    <a:lnTo>
                      <a:pt x="451244" y="224396"/>
                    </a:lnTo>
                    <a:lnTo>
                      <a:pt x="416458" y="203695"/>
                    </a:lnTo>
                    <a:cubicBezTo>
                      <a:pt x="398907" y="193268"/>
                      <a:pt x="378320" y="187744"/>
                      <a:pt x="356921" y="187744"/>
                    </a:cubicBezTo>
                    <a:cubicBezTo>
                      <a:pt x="298818" y="187744"/>
                      <a:pt x="251536" y="228600"/>
                      <a:pt x="251536" y="278816"/>
                    </a:cubicBezTo>
                    <a:cubicBezTo>
                      <a:pt x="251536" y="280759"/>
                      <a:pt x="251574" y="282702"/>
                      <a:pt x="251714" y="284569"/>
                    </a:cubicBezTo>
                    <a:lnTo>
                      <a:pt x="254736" y="323037"/>
                    </a:lnTo>
                    <a:lnTo>
                      <a:pt x="216205" y="324942"/>
                    </a:lnTo>
                    <a:cubicBezTo>
                      <a:pt x="136995" y="328854"/>
                      <a:pt x="74955" y="384607"/>
                      <a:pt x="74955" y="451879"/>
                    </a:cubicBezTo>
                    <a:cubicBezTo>
                      <a:pt x="74955" y="485546"/>
                      <a:pt x="90386" y="517296"/>
                      <a:pt x="118440" y="541312"/>
                    </a:cubicBezTo>
                    <a:lnTo>
                      <a:pt x="120371" y="543077"/>
                    </a:lnTo>
                    <a:cubicBezTo>
                      <a:pt x="146062" y="568401"/>
                      <a:pt x="209296" y="593877"/>
                      <a:pt x="299885" y="611416"/>
                    </a:cubicBezTo>
                    <a:cubicBezTo>
                      <a:pt x="294627" y="621652"/>
                      <a:pt x="293294" y="633895"/>
                      <a:pt x="297116" y="645681"/>
                    </a:cubicBezTo>
                    <a:lnTo>
                      <a:pt x="310820" y="687832"/>
                    </a:lnTo>
                    <a:cubicBezTo>
                      <a:pt x="311036" y="688530"/>
                      <a:pt x="311379" y="689140"/>
                      <a:pt x="311633" y="689813"/>
                    </a:cubicBezTo>
                    <a:cubicBezTo>
                      <a:pt x="198653" y="670763"/>
                      <a:pt x="111277" y="638518"/>
                      <a:pt x="68732" y="597408"/>
                    </a:cubicBezTo>
                    <a:cubicBezTo>
                      <a:pt x="24409" y="559028"/>
                      <a:pt x="0" y="507378"/>
                      <a:pt x="0" y="451879"/>
                    </a:cubicBezTo>
                    <a:cubicBezTo>
                      <a:pt x="0" y="355016"/>
                      <a:pt x="76086" y="273355"/>
                      <a:pt x="178588" y="254076"/>
                    </a:cubicBezTo>
                    <a:cubicBezTo>
                      <a:pt x="191592" y="174218"/>
                      <a:pt x="266598" y="112801"/>
                      <a:pt x="356921" y="112801"/>
                    </a:cubicBezTo>
                    <a:cubicBezTo>
                      <a:pt x="378866" y="112801"/>
                      <a:pt x="400418" y="116421"/>
                      <a:pt x="420624" y="123431"/>
                    </a:cubicBezTo>
                    <a:cubicBezTo>
                      <a:pt x="473456" y="47472"/>
                      <a:pt x="568554" y="0"/>
                      <a:pt x="672757" y="0"/>
                    </a:cubicBezTo>
                    <a:close/>
                  </a:path>
                </a:pathLst>
              </a:custGeom>
              <a:solidFill>
                <a:srgbClr val="0270D4"/>
              </a:solidFill>
              <a:ln w="0" cap="flat">
                <a:noFill/>
                <a:miter lim="127000"/>
              </a:ln>
              <a:effectLst/>
            </p:spPr>
            <p:txBody>
              <a:bodyPr/>
              <a:lstStyle/>
              <a:p>
                <a:pPr defTabSz="914126">
                  <a:defRPr/>
                </a:pPr>
                <a:endParaRPr lang="en-US" sz="1799">
                  <a:solidFill>
                    <a:srgbClr val="000000"/>
                  </a:solidFill>
                  <a:latin typeface="Arial" panose="020B0604020202020204"/>
                </a:endParaRPr>
              </a:p>
            </p:txBody>
          </p:sp>
          <p:sp>
            <p:nvSpPr>
              <p:cNvPr id="67" name="Shape 18">
                <a:extLst>
                  <a:ext uri="{FF2B5EF4-FFF2-40B4-BE49-F238E27FC236}">
                    <a16:creationId xmlns:a16="http://schemas.microsoft.com/office/drawing/2014/main" id="{71140FCE-D5F7-43F0-910A-421929AB613C}"/>
                  </a:ext>
                </a:extLst>
              </p:cNvPr>
              <p:cNvSpPr/>
              <p:nvPr/>
            </p:nvSpPr>
            <p:spPr>
              <a:xfrm>
                <a:off x="256426" y="325595"/>
                <a:ext cx="129058" cy="261029"/>
              </a:xfrm>
              <a:custGeom>
                <a:avLst/>
                <a:gdLst/>
                <a:ahLst/>
                <a:cxnLst/>
                <a:rect l="0" t="0" r="0" b="0"/>
                <a:pathLst>
                  <a:path w="243389" h="492303">
                    <a:moveTo>
                      <a:pt x="223317" y="0"/>
                    </a:moveTo>
                    <a:lnTo>
                      <a:pt x="243389" y="0"/>
                    </a:lnTo>
                    <a:lnTo>
                      <a:pt x="243389" y="93549"/>
                    </a:lnTo>
                    <a:lnTo>
                      <a:pt x="212638" y="96649"/>
                    </a:lnTo>
                    <a:cubicBezTo>
                      <a:pt x="143095" y="110879"/>
                      <a:pt x="90793" y="172409"/>
                      <a:pt x="90793" y="246151"/>
                    </a:cubicBezTo>
                    <a:cubicBezTo>
                      <a:pt x="90793" y="319894"/>
                      <a:pt x="143095" y="381414"/>
                      <a:pt x="212638" y="395642"/>
                    </a:cubicBezTo>
                    <a:lnTo>
                      <a:pt x="243389" y="398741"/>
                    </a:lnTo>
                    <a:lnTo>
                      <a:pt x="243389" y="492303"/>
                    </a:lnTo>
                    <a:lnTo>
                      <a:pt x="223317" y="492303"/>
                    </a:lnTo>
                    <a:cubicBezTo>
                      <a:pt x="216815" y="492303"/>
                      <a:pt x="211557" y="487032"/>
                      <a:pt x="211557" y="480543"/>
                    </a:cubicBezTo>
                    <a:lnTo>
                      <a:pt x="211557" y="457060"/>
                    </a:lnTo>
                    <a:cubicBezTo>
                      <a:pt x="187744" y="453492"/>
                      <a:pt x="165227" y="445999"/>
                      <a:pt x="144666" y="435242"/>
                    </a:cubicBezTo>
                    <a:lnTo>
                      <a:pt x="129756" y="455752"/>
                    </a:lnTo>
                    <a:cubicBezTo>
                      <a:pt x="127457" y="458927"/>
                      <a:pt x="123876" y="460604"/>
                      <a:pt x="120231" y="460604"/>
                    </a:cubicBezTo>
                    <a:cubicBezTo>
                      <a:pt x="117831" y="460604"/>
                      <a:pt x="115418" y="459867"/>
                      <a:pt x="113335" y="458356"/>
                    </a:cubicBezTo>
                    <a:lnTo>
                      <a:pt x="80848" y="434759"/>
                    </a:lnTo>
                    <a:cubicBezTo>
                      <a:pt x="75590" y="430949"/>
                      <a:pt x="74422" y="423596"/>
                      <a:pt x="78245" y="418338"/>
                    </a:cubicBezTo>
                    <a:lnTo>
                      <a:pt x="93282" y="397650"/>
                    </a:lnTo>
                    <a:cubicBezTo>
                      <a:pt x="76950" y="381457"/>
                      <a:pt x="63208" y="362661"/>
                      <a:pt x="52781" y="341909"/>
                    </a:cubicBezTo>
                    <a:lnTo>
                      <a:pt x="29235" y="349555"/>
                    </a:lnTo>
                    <a:cubicBezTo>
                      <a:pt x="28029" y="349948"/>
                      <a:pt x="26797" y="350139"/>
                      <a:pt x="25603" y="350139"/>
                    </a:cubicBezTo>
                    <a:cubicBezTo>
                      <a:pt x="20638" y="350139"/>
                      <a:pt x="16040" y="346977"/>
                      <a:pt x="14427" y="342011"/>
                    </a:cubicBezTo>
                    <a:lnTo>
                      <a:pt x="2007" y="303822"/>
                    </a:lnTo>
                    <a:cubicBezTo>
                      <a:pt x="0" y="297650"/>
                      <a:pt x="3391" y="291021"/>
                      <a:pt x="9563" y="289014"/>
                    </a:cubicBezTo>
                    <a:lnTo>
                      <a:pt x="33020" y="281381"/>
                    </a:lnTo>
                    <a:cubicBezTo>
                      <a:pt x="31115" y="269926"/>
                      <a:pt x="30125" y="258153"/>
                      <a:pt x="30125" y="246151"/>
                    </a:cubicBezTo>
                    <a:cubicBezTo>
                      <a:pt x="30125" y="234429"/>
                      <a:pt x="31064" y="222936"/>
                      <a:pt x="32881" y="211734"/>
                    </a:cubicBezTo>
                    <a:lnTo>
                      <a:pt x="10071" y="204318"/>
                    </a:lnTo>
                    <a:cubicBezTo>
                      <a:pt x="3899" y="202311"/>
                      <a:pt x="521" y="195681"/>
                      <a:pt x="2527" y="189497"/>
                    </a:cubicBezTo>
                    <a:lnTo>
                      <a:pt x="14935" y="151321"/>
                    </a:lnTo>
                    <a:cubicBezTo>
                      <a:pt x="16548" y="146342"/>
                      <a:pt x="21158" y="143192"/>
                      <a:pt x="26124" y="143192"/>
                    </a:cubicBezTo>
                    <a:cubicBezTo>
                      <a:pt x="27318" y="143192"/>
                      <a:pt x="28537" y="143383"/>
                      <a:pt x="29756" y="143764"/>
                    </a:cubicBezTo>
                    <a:lnTo>
                      <a:pt x="52400" y="151130"/>
                    </a:lnTo>
                    <a:cubicBezTo>
                      <a:pt x="62979" y="129921"/>
                      <a:pt x="76975" y="110719"/>
                      <a:pt x="93688" y="94247"/>
                    </a:cubicBezTo>
                    <a:lnTo>
                      <a:pt x="79858" y="75222"/>
                    </a:lnTo>
                    <a:cubicBezTo>
                      <a:pt x="76035" y="69977"/>
                      <a:pt x="77203" y="62624"/>
                      <a:pt x="82461" y="58801"/>
                    </a:cubicBezTo>
                    <a:lnTo>
                      <a:pt x="114948" y="35204"/>
                    </a:lnTo>
                    <a:cubicBezTo>
                      <a:pt x="117030" y="33681"/>
                      <a:pt x="119443" y="32957"/>
                      <a:pt x="121857" y="32957"/>
                    </a:cubicBezTo>
                    <a:cubicBezTo>
                      <a:pt x="125489" y="32957"/>
                      <a:pt x="129070" y="34646"/>
                      <a:pt x="131369" y="37808"/>
                    </a:cubicBezTo>
                    <a:lnTo>
                      <a:pt x="145174" y="56795"/>
                    </a:lnTo>
                    <a:cubicBezTo>
                      <a:pt x="165583" y="46177"/>
                      <a:pt x="187935" y="38773"/>
                      <a:pt x="211557" y="35230"/>
                    </a:cubicBezTo>
                    <a:lnTo>
                      <a:pt x="211557" y="11747"/>
                    </a:lnTo>
                    <a:cubicBezTo>
                      <a:pt x="211557" y="5258"/>
                      <a:pt x="216815" y="0"/>
                      <a:pt x="223317" y="0"/>
                    </a:cubicBezTo>
                    <a:close/>
                  </a:path>
                </a:pathLst>
              </a:custGeom>
              <a:solidFill>
                <a:srgbClr val="01417C">
                  <a:lumMod val="75000"/>
                </a:srgbClr>
              </a:solidFill>
              <a:ln w="0" cap="flat">
                <a:noFill/>
                <a:miter lim="127000"/>
              </a:ln>
              <a:effectLst/>
            </p:spPr>
            <p:txBody>
              <a:bodyPr/>
              <a:lstStyle/>
              <a:p>
                <a:pPr defTabSz="914126">
                  <a:defRPr/>
                </a:pPr>
                <a:endParaRPr lang="en-US" sz="1799">
                  <a:solidFill>
                    <a:srgbClr val="000000"/>
                  </a:solidFill>
                  <a:latin typeface="Arial" panose="020B0604020202020204"/>
                </a:endParaRPr>
              </a:p>
            </p:txBody>
          </p:sp>
          <p:sp>
            <p:nvSpPr>
              <p:cNvPr id="68" name="Shape 19">
                <a:extLst>
                  <a:ext uri="{FF2B5EF4-FFF2-40B4-BE49-F238E27FC236}">
                    <a16:creationId xmlns:a16="http://schemas.microsoft.com/office/drawing/2014/main" id="{3C6A6BD4-3415-4346-833A-2E94E4EF1D0C}"/>
                  </a:ext>
                </a:extLst>
              </p:cNvPr>
              <p:cNvSpPr/>
              <p:nvPr/>
            </p:nvSpPr>
            <p:spPr>
              <a:xfrm>
                <a:off x="385485" y="325595"/>
                <a:ext cx="128203" cy="261029"/>
              </a:xfrm>
              <a:custGeom>
                <a:avLst/>
                <a:gdLst/>
                <a:ahLst/>
                <a:cxnLst/>
                <a:rect l="0" t="0" r="0" b="0"/>
                <a:pathLst>
                  <a:path w="241776" h="492303">
                    <a:moveTo>
                      <a:pt x="0" y="0"/>
                    </a:moveTo>
                    <a:lnTo>
                      <a:pt x="20072" y="0"/>
                    </a:lnTo>
                    <a:cubicBezTo>
                      <a:pt x="26575" y="0"/>
                      <a:pt x="31833" y="5258"/>
                      <a:pt x="31833" y="11747"/>
                    </a:cubicBezTo>
                    <a:lnTo>
                      <a:pt x="31833" y="35230"/>
                    </a:lnTo>
                    <a:cubicBezTo>
                      <a:pt x="55264" y="38748"/>
                      <a:pt x="77438" y="46050"/>
                      <a:pt x="97720" y="56528"/>
                    </a:cubicBezTo>
                    <a:lnTo>
                      <a:pt x="110420" y="39040"/>
                    </a:lnTo>
                    <a:cubicBezTo>
                      <a:pt x="112731" y="35878"/>
                      <a:pt x="116313" y="34201"/>
                      <a:pt x="119945" y="34201"/>
                    </a:cubicBezTo>
                    <a:cubicBezTo>
                      <a:pt x="122345" y="34201"/>
                      <a:pt x="124758" y="34925"/>
                      <a:pt x="126854" y="36449"/>
                    </a:cubicBezTo>
                    <a:lnTo>
                      <a:pt x="159340" y="60046"/>
                    </a:lnTo>
                    <a:cubicBezTo>
                      <a:pt x="164586" y="63856"/>
                      <a:pt x="165754" y="71209"/>
                      <a:pt x="161944" y="76467"/>
                    </a:cubicBezTo>
                    <a:lnTo>
                      <a:pt x="149308" y="93853"/>
                    </a:lnTo>
                    <a:cubicBezTo>
                      <a:pt x="166148" y="110376"/>
                      <a:pt x="180257" y="129667"/>
                      <a:pt x="190913" y="150990"/>
                    </a:cubicBezTo>
                    <a:lnTo>
                      <a:pt x="212033" y="144132"/>
                    </a:lnTo>
                    <a:cubicBezTo>
                      <a:pt x="213252" y="143739"/>
                      <a:pt x="214471" y="143548"/>
                      <a:pt x="215665" y="143548"/>
                    </a:cubicBezTo>
                    <a:cubicBezTo>
                      <a:pt x="220631" y="143548"/>
                      <a:pt x="225241" y="146710"/>
                      <a:pt x="226854" y="151676"/>
                    </a:cubicBezTo>
                    <a:lnTo>
                      <a:pt x="239261" y="189865"/>
                    </a:lnTo>
                    <a:cubicBezTo>
                      <a:pt x="241268" y="196037"/>
                      <a:pt x="237890" y="202679"/>
                      <a:pt x="231718" y="204673"/>
                    </a:cubicBezTo>
                    <a:lnTo>
                      <a:pt x="210483" y="211582"/>
                    </a:lnTo>
                    <a:cubicBezTo>
                      <a:pt x="212325" y="222822"/>
                      <a:pt x="213265" y="234379"/>
                      <a:pt x="213265" y="246151"/>
                    </a:cubicBezTo>
                    <a:cubicBezTo>
                      <a:pt x="213265" y="258204"/>
                      <a:pt x="212274" y="270015"/>
                      <a:pt x="210344" y="281521"/>
                    </a:cubicBezTo>
                    <a:lnTo>
                      <a:pt x="232213" y="288633"/>
                    </a:lnTo>
                    <a:cubicBezTo>
                      <a:pt x="238398" y="290640"/>
                      <a:pt x="241776" y="297269"/>
                      <a:pt x="239769" y="303454"/>
                    </a:cubicBezTo>
                    <a:lnTo>
                      <a:pt x="227362" y="341630"/>
                    </a:lnTo>
                    <a:cubicBezTo>
                      <a:pt x="225736" y="346596"/>
                      <a:pt x="221138" y="349758"/>
                      <a:pt x="216173" y="349758"/>
                    </a:cubicBezTo>
                    <a:cubicBezTo>
                      <a:pt x="214979" y="349758"/>
                      <a:pt x="213747" y="349567"/>
                      <a:pt x="212541" y="349186"/>
                    </a:cubicBezTo>
                    <a:lnTo>
                      <a:pt x="190557" y="342037"/>
                    </a:lnTo>
                    <a:cubicBezTo>
                      <a:pt x="180029" y="362903"/>
                      <a:pt x="166186" y="381800"/>
                      <a:pt x="149701" y="398044"/>
                    </a:cubicBezTo>
                    <a:lnTo>
                      <a:pt x="163531" y="417068"/>
                    </a:lnTo>
                    <a:cubicBezTo>
                      <a:pt x="167354" y="422313"/>
                      <a:pt x="166186" y="429679"/>
                      <a:pt x="160928" y="433489"/>
                    </a:cubicBezTo>
                    <a:lnTo>
                      <a:pt x="128441" y="457086"/>
                    </a:lnTo>
                    <a:cubicBezTo>
                      <a:pt x="126359" y="458610"/>
                      <a:pt x="123946" y="459334"/>
                      <a:pt x="121545" y="459334"/>
                    </a:cubicBezTo>
                    <a:cubicBezTo>
                      <a:pt x="117900" y="459334"/>
                      <a:pt x="114319" y="457657"/>
                      <a:pt x="112020" y="454495"/>
                    </a:cubicBezTo>
                    <a:lnTo>
                      <a:pt x="98215" y="435508"/>
                    </a:lnTo>
                    <a:cubicBezTo>
                      <a:pt x="77806" y="446113"/>
                      <a:pt x="55454" y="453517"/>
                      <a:pt x="31833" y="457060"/>
                    </a:cubicBezTo>
                    <a:lnTo>
                      <a:pt x="31833" y="480543"/>
                    </a:lnTo>
                    <a:cubicBezTo>
                      <a:pt x="31833" y="487032"/>
                      <a:pt x="26575" y="492303"/>
                      <a:pt x="20072" y="492303"/>
                    </a:cubicBezTo>
                    <a:lnTo>
                      <a:pt x="0" y="492303"/>
                    </a:lnTo>
                    <a:lnTo>
                      <a:pt x="0" y="398741"/>
                    </a:lnTo>
                    <a:lnTo>
                      <a:pt x="6" y="398742"/>
                    </a:lnTo>
                    <a:cubicBezTo>
                      <a:pt x="84283" y="398742"/>
                      <a:pt x="152597" y="330429"/>
                      <a:pt x="152597" y="246151"/>
                    </a:cubicBezTo>
                    <a:cubicBezTo>
                      <a:pt x="152597" y="161874"/>
                      <a:pt x="84283" y="93548"/>
                      <a:pt x="6" y="93548"/>
                    </a:cubicBezTo>
                    <a:lnTo>
                      <a:pt x="0" y="93549"/>
                    </a:lnTo>
                    <a:lnTo>
                      <a:pt x="0" y="0"/>
                    </a:lnTo>
                    <a:close/>
                  </a:path>
                </a:pathLst>
              </a:custGeom>
              <a:solidFill>
                <a:srgbClr val="01417C">
                  <a:lumMod val="75000"/>
                </a:srgbClr>
              </a:solidFill>
              <a:ln w="0" cap="flat">
                <a:noFill/>
                <a:miter lim="127000"/>
              </a:ln>
              <a:effectLst/>
            </p:spPr>
            <p:txBody>
              <a:bodyPr/>
              <a:lstStyle/>
              <a:p>
                <a:pPr defTabSz="914126">
                  <a:defRPr/>
                </a:pPr>
                <a:endParaRPr lang="en-US" sz="1799">
                  <a:solidFill>
                    <a:srgbClr val="000000"/>
                  </a:solidFill>
                  <a:latin typeface="Arial" panose="020B0604020202020204"/>
                </a:endParaRPr>
              </a:p>
            </p:txBody>
          </p:sp>
          <p:sp>
            <p:nvSpPr>
              <p:cNvPr id="69" name="Shape 20">
                <a:extLst>
                  <a:ext uri="{FF2B5EF4-FFF2-40B4-BE49-F238E27FC236}">
                    <a16:creationId xmlns:a16="http://schemas.microsoft.com/office/drawing/2014/main" id="{832E65DB-5C79-49DB-96EC-1E72E15B6668}"/>
                  </a:ext>
                </a:extLst>
              </p:cNvPr>
              <p:cNvSpPr/>
              <p:nvPr/>
            </p:nvSpPr>
            <p:spPr>
              <a:xfrm>
                <a:off x="339881" y="393560"/>
                <a:ext cx="87801" cy="123127"/>
              </a:xfrm>
              <a:custGeom>
                <a:avLst/>
                <a:gdLst/>
                <a:ahLst/>
                <a:cxnLst/>
                <a:rect l="0" t="0" r="0" b="0"/>
                <a:pathLst>
                  <a:path w="165583" h="232220">
                    <a:moveTo>
                      <a:pt x="111544" y="660"/>
                    </a:moveTo>
                    <a:cubicBezTo>
                      <a:pt x="112713" y="1308"/>
                      <a:pt x="113246" y="2705"/>
                      <a:pt x="112814" y="3963"/>
                    </a:cubicBezTo>
                    <a:lnTo>
                      <a:pt x="83083" y="90856"/>
                    </a:lnTo>
                    <a:lnTo>
                      <a:pt x="162623" y="90856"/>
                    </a:lnTo>
                    <a:cubicBezTo>
                      <a:pt x="163703" y="90856"/>
                      <a:pt x="164693" y="91491"/>
                      <a:pt x="165138" y="92469"/>
                    </a:cubicBezTo>
                    <a:cubicBezTo>
                      <a:pt x="165583" y="93447"/>
                      <a:pt x="165417" y="94602"/>
                      <a:pt x="164719" y="95428"/>
                    </a:cubicBezTo>
                    <a:lnTo>
                      <a:pt x="47942" y="231254"/>
                    </a:lnTo>
                    <a:cubicBezTo>
                      <a:pt x="47409" y="231889"/>
                      <a:pt x="46634" y="232220"/>
                      <a:pt x="45847" y="232220"/>
                    </a:cubicBezTo>
                    <a:cubicBezTo>
                      <a:pt x="45377" y="232220"/>
                      <a:pt x="44907" y="232105"/>
                      <a:pt x="44488" y="231864"/>
                    </a:cubicBezTo>
                    <a:cubicBezTo>
                      <a:pt x="43332" y="231191"/>
                      <a:pt x="42812" y="229819"/>
                      <a:pt x="43231" y="228562"/>
                    </a:cubicBezTo>
                    <a:lnTo>
                      <a:pt x="75362" y="134519"/>
                    </a:lnTo>
                    <a:lnTo>
                      <a:pt x="2959" y="134519"/>
                    </a:lnTo>
                    <a:cubicBezTo>
                      <a:pt x="1892" y="134519"/>
                      <a:pt x="901" y="133896"/>
                      <a:pt x="457" y="132931"/>
                    </a:cubicBezTo>
                    <a:cubicBezTo>
                      <a:pt x="0" y="131953"/>
                      <a:pt x="152" y="130810"/>
                      <a:pt x="826" y="129985"/>
                    </a:cubicBezTo>
                    <a:lnTo>
                      <a:pt x="108077" y="1296"/>
                    </a:lnTo>
                    <a:cubicBezTo>
                      <a:pt x="108928" y="267"/>
                      <a:pt x="110375" y="0"/>
                      <a:pt x="111544" y="660"/>
                    </a:cubicBezTo>
                    <a:close/>
                  </a:path>
                </a:pathLst>
              </a:custGeom>
              <a:solidFill>
                <a:srgbClr val="0270D4"/>
              </a:solidFill>
              <a:ln w="0" cap="flat">
                <a:noFill/>
                <a:miter lim="127000"/>
              </a:ln>
              <a:effectLst/>
            </p:spPr>
            <p:txBody>
              <a:bodyPr/>
              <a:lstStyle/>
              <a:p>
                <a:pPr defTabSz="914126">
                  <a:defRPr/>
                </a:pPr>
                <a:endParaRPr lang="en-US" sz="1799">
                  <a:solidFill>
                    <a:srgbClr val="000000"/>
                  </a:solidFill>
                  <a:latin typeface="Arial" panose="020B0604020202020204"/>
                </a:endParaRPr>
              </a:p>
            </p:txBody>
          </p:sp>
        </p:grpSp>
        <p:sp>
          <p:nvSpPr>
            <p:cNvPr id="62" name="TextBox 61">
              <a:extLst>
                <a:ext uri="{FF2B5EF4-FFF2-40B4-BE49-F238E27FC236}">
                  <a16:creationId xmlns:a16="http://schemas.microsoft.com/office/drawing/2014/main" id="{60C9131E-6E14-4773-9EB2-EB93059CCAF2}"/>
                </a:ext>
              </a:extLst>
            </p:cNvPr>
            <p:cNvSpPr txBox="1"/>
            <p:nvPr/>
          </p:nvSpPr>
          <p:spPr>
            <a:xfrm>
              <a:off x="4140128" y="5936838"/>
              <a:ext cx="1385361" cy="501676"/>
            </a:xfrm>
            <a:prstGeom prst="rect">
              <a:avLst/>
            </a:prstGeom>
            <a:noFill/>
          </p:spPr>
          <p:txBody>
            <a:bodyPr wrap="square" rtlCol="0">
              <a:spAutoFit/>
            </a:bodyPr>
            <a:lstStyle/>
            <a:p>
              <a:pPr algn="ctr" defTabSz="457052">
                <a:lnSpc>
                  <a:spcPct val="95000"/>
                </a:lnSpc>
                <a:spcAft>
                  <a:spcPts val="600"/>
                </a:spcAft>
                <a:defRPr/>
              </a:pPr>
              <a:r>
                <a:rPr lang="en-US" sz="1400" b="1">
                  <a:solidFill>
                    <a:srgbClr val="E6E6E6">
                      <a:lumMod val="25000"/>
                    </a:srgbClr>
                  </a:solidFill>
                  <a:latin typeface="Arial" panose="020B0604020202020204"/>
                  <a:cs typeface="Arial" panose="020B0604020202020204" pitchFamily="34" charset="0"/>
                </a:rPr>
                <a:t>Platform Security</a:t>
              </a:r>
            </a:p>
          </p:txBody>
        </p:sp>
      </p:grpSp>
      <p:grpSp>
        <p:nvGrpSpPr>
          <p:cNvPr id="23" name="Group 22">
            <a:extLst>
              <a:ext uri="{FF2B5EF4-FFF2-40B4-BE49-F238E27FC236}">
                <a16:creationId xmlns:a16="http://schemas.microsoft.com/office/drawing/2014/main" id="{2F68EBAA-F0EF-4FB2-AEBE-3EBB58BFFF55}"/>
              </a:ext>
            </a:extLst>
          </p:cNvPr>
          <p:cNvGrpSpPr/>
          <p:nvPr/>
        </p:nvGrpSpPr>
        <p:grpSpPr>
          <a:xfrm>
            <a:off x="5542084" y="5044054"/>
            <a:ext cx="1385000" cy="1245295"/>
            <a:chOff x="5342237" y="5206841"/>
            <a:chExt cx="1385361" cy="1245619"/>
          </a:xfrm>
        </p:grpSpPr>
        <p:pic>
          <p:nvPicPr>
            <p:cNvPr id="59" name="Picture 58">
              <a:extLst>
                <a:ext uri="{FF2B5EF4-FFF2-40B4-BE49-F238E27FC236}">
                  <a16:creationId xmlns:a16="http://schemas.microsoft.com/office/drawing/2014/main" id="{A0E8CCC2-864D-49FE-933E-E6409D156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1625" y="5206841"/>
              <a:ext cx="706584" cy="706584"/>
            </a:xfrm>
            <a:prstGeom prst="rect">
              <a:avLst/>
            </a:prstGeom>
          </p:spPr>
        </p:pic>
        <p:sp>
          <p:nvSpPr>
            <p:cNvPr id="60" name="TextBox 59">
              <a:extLst>
                <a:ext uri="{FF2B5EF4-FFF2-40B4-BE49-F238E27FC236}">
                  <a16:creationId xmlns:a16="http://schemas.microsoft.com/office/drawing/2014/main" id="{9E24FAFA-FA6C-4544-A6C0-E93FE5D77C3E}"/>
                </a:ext>
              </a:extLst>
            </p:cNvPr>
            <p:cNvSpPr txBox="1"/>
            <p:nvPr/>
          </p:nvSpPr>
          <p:spPr>
            <a:xfrm>
              <a:off x="5342237" y="5950784"/>
              <a:ext cx="1385361" cy="501676"/>
            </a:xfrm>
            <a:prstGeom prst="rect">
              <a:avLst/>
            </a:prstGeom>
            <a:noFill/>
          </p:spPr>
          <p:txBody>
            <a:bodyPr wrap="square" rtlCol="0">
              <a:spAutoFit/>
            </a:bodyPr>
            <a:lstStyle/>
            <a:p>
              <a:pPr algn="ctr" defTabSz="457052">
                <a:lnSpc>
                  <a:spcPct val="95000"/>
                </a:lnSpc>
                <a:spcAft>
                  <a:spcPts val="600"/>
                </a:spcAft>
                <a:defRPr/>
              </a:pPr>
              <a:r>
                <a:rPr lang="en-US" sz="1400" b="1">
                  <a:solidFill>
                    <a:srgbClr val="E6E6E6">
                      <a:lumMod val="25000"/>
                    </a:srgbClr>
                  </a:solidFill>
                  <a:latin typeface="Arial" panose="020B0604020202020204"/>
                  <a:cs typeface="Arial" panose="020B0604020202020204" pitchFamily="34" charset="0"/>
                </a:rPr>
                <a:t>Network Security</a:t>
              </a:r>
            </a:p>
          </p:txBody>
        </p:sp>
      </p:grpSp>
      <p:grpSp>
        <p:nvGrpSpPr>
          <p:cNvPr id="24" name="Group 23">
            <a:extLst>
              <a:ext uri="{FF2B5EF4-FFF2-40B4-BE49-F238E27FC236}">
                <a16:creationId xmlns:a16="http://schemas.microsoft.com/office/drawing/2014/main" id="{97A68EC2-79EF-4DF2-B46A-1326A57C31E8}"/>
              </a:ext>
            </a:extLst>
          </p:cNvPr>
          <p:cNvGrpSpPr/>
          <p:nvPr/>
        </p:nvGrpSpPr>
        <p:grpSpPr>
          <a:xfrm>
            <a:off x="6786997" y="5044054"/>
            <a:ext cx="1385000" cy="1237229"/>
            <a:chOff x="6689686" y="5197548"/>
            <a:chExt cx="1385361" cy="1237551"/>
          </a:xfrm>
        </p:grpSpPr>
        <p:pic>
          <p:nvPicPr>
            <p:cNvPr id="57" name="Picture 56">
              <a:extLst>
                <a:ext uri="{FF2B5EF4-FFF2-40B4-BE49-F238E27FC236}">
                  <a16:creationId xmlns:a16="http://schemas.microsoft.com/office/drawing/2014/main" id="{256351F7-5620-4D4B-A11E-6D2D14587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9781" y="5197548"/>
              <a:ext cx="725171" cy="725171"/>
            </a:xfrm>
            <a:prstGeom prst="rect">
              <a:avLst/>
            </a:prstGeom>
          </p:spPr>
        </p:pic>
        <p:sp>
          <p:nvSpPr>
            <p:cNvPr id="58" name="TextBox 57">
              <a:extLst>
                <a:ext uri="{FF2B5EF4-FFF2-40B4-BE49-F238E27FC236}">
                  <a16:creationId xmlns:a16="http://schemas.microsoft.com/office/drawing/2014/main" id="{33AC68A9-F222-4564-842C-2552B60A2A0C}"/>
                </a:ext>
              </a:extLst>
            </p:cNvPr>
            <p:cNvSpPr txBox="1"/>
            <p:nvPr/>
          </p:nvSpPr>
          <p:spPr>
            <a:xfrm>
              <a:off x="6689686" y="5933423"/>
              <a:ext cx="1385361" cy="501676"/>
            </a:xfrm>
            <a:prstGeom prst="rect">
              <a:avLst/>
            </a:prstGeom>
            <a:noFill/>
          </p:spPr>
          <p:txBody>
            <a:bodyPr wrap="square" rtlCol="0">
              <a:spAutoFit/>
            </a:bodyPr>
            <a:lstStyle/>
            <a:p>
              <a:pPr algn="ctr" defTabSz="457052">
                <a:lnSpc>
                  <a:spcPct val="95000"/>
                </a:lnSpc>
                <a:spcAft>
                  <a:spcPts val="600"/>
                </a:spcAft>
                <a:defRPr/>
              </a:pPr>
              <a:r>
                <a:rPr lang="en-US" sz="1400" b="1">
                  <a:solidFill>
                    <a:srgbClr val="E6E6E6">
                      <a:lumMod val="25000"/>
                    </a:srgbClr>
                  </a:solidFill>
                  <a:latin typeface="Arial" panose="020B0604020202020204"/>
                  <a:cs typeface="Arial" panose="020B0604020202020204" pitchFamily="34" charset="0"/>
                </a:rPr>
                <a:t>Application Security</a:t>
              </a:r>
            </a:p>
          </p:txBody>
        </p:sp>
      </p:grpSp>
      <p:sp>
        <p:nvSpPr>
          <p:cNvPr id="28" name="Rectangle 27">
            <a:extLst>
              <a:ext uri="{FF2B5EF4-FFF2-40B4-BE49-F238E27FC236}">
                <a16:creationId xmlns:a16="http://schemas.microsoft.com/office/drawing/2014/main" id="{97194140-41F5-4319-96FA-39DA065E0AB1}"/>
              </a:ext>
            </a:extLst>
          </p:cNvPr>
          <p:cNvSpPr/>
          <p:nvPr/>
        </p:nvSpPr>
        <p:spPr>
          <a:xfrm>
            <a:off x="1015623" y="3427155"/>
            <a:ext cx="2008746" cy="535392"/>
          </a:xfrm>
          <a:prstGeom prst="rect">
            <a:avLst/>
          </a:prstGeom>
        </p:spPr>
        <p:txBody>
          <a:bodyPr wrap="square" lIns="182784">
            <a:spAutoFit/>
          </a:bodyPr>
          <a:lstStyle/>
          <a:p>
            <a:pPr algn="ctr" defTabSz="913819">
              <a:lnSpc>
                <a:spcPct val="90000"/>
              </a:lnSpc>
              <a:spcAft>
                <a:spcPts val="800"/>
              </a:spcAft>
              <a:defRPr/>
            </a:pPr>
            <a:r>
              <a:rPr lang="fr-FR" sz="1600" b="1">
                <a:solidFill>
                  <a:srgbClr val="E6E6E6">
                    <a:lumMod val="25000"/>
                  </a:srgbClr>
                </a:solidFill>
                <a:latin typeface="Segoe UI Semibold"/>
                <a:ea typeface="Calibri" panose="020F0502020204030204" pitchFamily="34" charset="0"/>
              </a:rPr>
              <a:t>FortiPenTest</a:t>
            </a:r>
            <a:r>
              <a:rPr lang="fr-FR" sz="1600">
                <a:solidFill>
                  <a:srgbClr val="E6E6E6">
                    <a:lumMod val="25000"/>
                  </a:srgbClr>
                </a:solidFill>
                <a:latin typeface="Segoe UI Semibold"/>
                <a:ea typeface="Calibri" panose="020F0502020204030204" pitchFamily="34" charset="0"/>
              </a:rPr>
              <a:t> SAP exploit modules</a:t>
            </a:r>
            <a:endParaRPr lang="en-US" sz="1600">
              <a:solidFill>
                <a:srgbClr val="E6E6E6">
                  <a:lumMod val="25000"/>
                </a:srgbClr>
              </a:solidFill>
              <a:latin typeface="Segoe UI Semibold"/>
              <a:ea typeface="Calibri" panose="020F0502020204030204" pitchFamily="34" charset="0"/>
            </a:endParaRPr>
          </a:p>
        </p:txBody>
      </p:sp>
      <p:sp>
        <p:nvSpPr>
          <p:cNvPr id="29" name="Rectangle 28">
            <a:extLst>
              <a:ext uri="{FF2B5EF4-FFF2-40B4-BE49-F238E27FC236}">
                <a16:creationId xmlns:a16="http://schemas.microsoft.com/office/drawing/2014/main" id="{C66A4B26-BA0E-4E7F-89D0-DFFF250AE917}"/>
              </a:ext>
            </a:extLst>
          </p:cNvPr>
          <p:cNvSpPr/>
          <p:nvPr/>
        </p:nvSpPr>
        <p:spPr>
          <a:xfrm>
            <a:off x="2429457" y="2018654"/>
            <a:ext cx="2008746" cy="756933"/>
          </a:xfrm>
          <a:prstGeom prst="rect">
            <a:avLst/>
          </a:prstGeom>
        </p:spPr>
        <p:txBody>
          <a:bodyPr wrap="square" lIns="182784">
            <a:spAutoFit/>
          </a:bodyPr>
          <a:lstStyle/>
          <a:p>
            <a:pPr algn="ctr" defTabSz="913819">
              <a:lnSpc>
                <a:spcPct val="90000"/>
              </a:lnSpc>
              <a:spcAft>
                <a:spcPts val="800"/>
              </a:spcAft>
              <a:defRPr/>
            </a:pPr>
            <a:r>
              <a:rPr lang="en-US" sz="1600">
                <a:solidFill>
                  <a:srgbClr val="E6E6E6">
                    <a:lumMod val="25000"/>
                  </a:srgbClr>
                </a:solidFill>
                <a:latin typeface="Segoe UI Semibold"/>
                <a:ea typeface="Calibri" panose="020F0502020204030204" pitchFamily="34" charset="0"/>
              </a:rPr>
              <a:t>SAP and Java specific threat signatures </a:t>
            </a:r>
          </a:p>
        </p:txBody>
      </p:sp>
      <p:sp>
        <p:nvSpPr>
          <p:cNvPr id="34" name="Rectangle 33">
            <a:extLst>
              <a:ext uri="{FF2B5EF4-FFF2-40B4-BE49-F238E27FC236}">
                <a16:creationId xmlns:a16="http://schemas.microsoft.com/office/drawing/2014/main" id="{B5A32DC6-D909-4499-9575-3560D91DAA64}"/>
              </a:ext>
            </a:extLst>
          </p:cNvPr>
          <p:cNvSpPr/>
          <p:nvPr/>
        </p:nvSpPr>
        <p:spPr>
          <a:xfrm>
            <a:off x="7888398" y="2157712"/>
            <a:ext cx="2008746" cy="535392"/>
          </a:xfrm>
          <a:prstGeom prst="rect">
            <a:avLst/>
          </a:prstGeom>
        </p:spPr>
        <p:txBody>
          <a:bodyPr wrap="square" lIns="182784">
            <a:spAutoFit/>
          </a:bodyPr>
          <a:lstStyle/>
          <a:p>
            <a:pPr algn="ctr" defTabSz="913819">
              <a:lnSpc>
                <a:spcPct val="90000"/>
              </a:lnSpc>
              <a:spcAft>
                <a:spcPts val="800"/>
              </a:spcAft>
              <a:defRPr/>
            </a:pPr>
            <a:r>
              <a:rPr lang="en-US" sz="1600" b="1">
                <a:solidFill>
                  <a:srgbClr val="E6E6E6">
                    <a:lumMod val="25000"/>
                  </a:srgbClr>
                </a:solidFill>
                <a:latin typeface="Segoe UI Semibold"/>
                <a:ea typeface="Calibri" panose="020F0502020204030204" pitchFamily="34" charset="0"/>
              </a:rPr>
              <a:t>FortiADC</a:t>
            </a:r>
            <a:r>
              <a:rPr lang="en-US" sz="1600">
                <a:solidFill>
                  <a:srgbClr val="E6E6E6">
                    <a:lumMod val="25000"/>
                  </a:srgbClr>
                </a:solidFill>
                <a:latin typeface="Segoe UI Semibold"/>
                <a:ea typeface="Calibri" panose="020F0502020204030204" pitchFamily="34" charset="0"/>
              </a:rPr>
              <a:t> SAP Connector</a:t>
            </a:r>
          </a:p>
        </p:txBody>
      </p:sp>
      <p:sp>
        <p:nvSpPr>
          <p:cNvPr id="35" name="Rectangle 34">
            <a:extLst>
              <a:ext uri="{FF2B5EF4-FFF2-40B4-BE49-F238E27FC236}">
                <a16:creationId xmlns:a16="http://schemas.microsoft.com/office/drawing/2014/main" id="{65F7E8AA-7E85-42B1-A113-6EA6DC2DAE5C}"/>
              </a:ext>
            </a:extLst>
          </p:cNvPr>
          <p:cNvSpPr/>
          <p:nvPr/>
        </p:nvSpPr>
        <p:spPr>
          <a:xfrm>
            <a:off x="5230211" y="1300650"/>
            <a:ext cx="2008746" cy="535392"/>
          </a:xfrm>
          <a:prstGeom prst="rect">
            <a:avLst/>
          </a:prstGeom>
        </p:spPr>
        <p:txBody>
          <a:bodyPr wrap="square" lIns="182784">
            <a:spAutoFit/>
          </a:bodyPr>
          <a:lstStyle/>
          <a:p>
            <a:pPr algn="ctr" defTabSz="913819">
              <a:lnSpc>
                <a:spcPct val="90000"/>
              </a:lnSpc>
              <a:spcAft>
                <a:spcPts val="800"/>
              </a:spcAft>
              <a:defRPr/>
            </a:pPr>
            <a:r>
              <a:rPr lang="en-US" sz="1600">
                <a:solidFill>
                  <a:srgbClr val="E6E6E6">
                    <a:lumMod val="25000"/>
                  </a:srgbClr>
                </a:solidFill>
                <a:latin typeface="Segoe UI Semibold"/>
                <a:ea typeface="Calibri" panose="020F0502020204030204" pitchFamily="34" charset="0"/>
              </a:rPr>
              <a:t>Commitment to Securing SAP</a:t>
            </a:r>
          </a:p>
        </p:txBody>
      </p:sp>
      <p:sp>
        <p:nvSpPr>
          <p:cNvPr id="36" name="Rectangle 35">
            <a:extLst>
              <a:ext uri="{FF2B5EF4-FFF2-40B4-BE49-F238E27FC236}">
                <a16:creationId xmlns:a16="http://schemas.microsoft.com/office/drawing/2014/main" id="{10AC9DC2-6A7C-46B3-9AC6-21B9C8A2F7A3}"/>
              </a:ext>
            </a:extLst>
          </p:cNvPr>
          <p:cNvSpPr/>
          <p:nvPr/>
        </p:nvSpPr>
        <p:spPr>
          <a:xfrm>
            <a:off x="9306903" y="3498295"/>
            <a:ext cx="2008746" cy="638123"/>
          </a:xfrm>
          <a:prstGeom prst="rect">
            <a:avLst/>
          </a:prstGeom>
        </p:spPr>
        <p:txBody>
          <a:bodyPr wrap="square" lIns="182784">
            <a:spAutoFit/>
          </a:bodyPr>
          <a:lstStyle/>
          <a:p>
            <a:pPr algn="ctr" defTabSz="913819">
              <a:lnSpc>
                <a:spcPct val="90000"/>
              </a:lnSpc>
              <a:spcAft>
                <a:spcPts val="800"/>
              </a:spcAft>
              <a:defRPr/>
            </a:pPr>
            <a:r>
              <a:rPr lang="en-US" sz="1600" b="1">
                <a:solidFill>
                  <a:srgbClr val="E6E6E6">
                    <a:lumMod val="25000"/>
                  </a:srgbClr>
                </a:solidFill>
                <a:latin typeface="Segoe UI Semibold"/>
                <a:ea typeface="Calibri" panose="020F0502020204030204" pitchFamily="34" charset="0"/>
              </a:rPr>
              <a:t>FortiDeceptor</a:t>
            </a:r>
          </a:p>
          <a:p>
            <a:pPr algn="ctr" defTabSz="913819">
              <a:lnSpc>
                <a:spcPct val="90000"/>
              </a:lnSpc>
              <a:spcAft>
                <a:spcPts val="800"/>
              </a:spcAft>
              <a:defRPr/>
            </a:pPr>
            <a:r>
              <a:rPr lang="en-US" sz="1600">
                <a:solidFill>
                  <a:srgbClr val="E6E6E6">
                    <a:lumMod val="25000"/>
                  </a:srgbClr>
                </a:solidFill>
                <a:latin typeface="Segoe UI Semibold"/>
                <a:ea typeface="Calibri" panose="020F0502020204030204" pitchFamily="34" charset="0"/>
              </a:rPr>
              <a:t>SAP Honeypot</a:t>
            </a:r>
          </a:p>
        </p:txBody>
      </p:sp>
      <p:sp>
        <p:nvSpPr>
          <p:cNvPr id="5" name="Title 1">
            <a:extLst>
              <a:ext uri="{FF2B5EF4-FFF2-40B4-BE49-F238E27FC236}">
                <a16:creationId xmlns:a16="http://schemas.microsoft.com/office/drawing/2014/main" id="{43B17C71-65DA-3949-9931-E81106B33B21}"/>
              </a:ext>
            </a:extLst>
          </p:cNvPr>
          <p:cNvSpPr txBox="1">
            <a:spLocks/>
          </p:cNvSpPr>
          <p:nvPr/>
        </p:nvSpPr>
        <p:spPr>
          <a:xfrm>
            <a:off x="277433" y="24188"/>
            <a:ext cx="10829683" cy="729617"/>
          </a:xfrm>
          <a:prstGeom prst="rect">
            <a:avLst/>
          </a:prstGeom>
        </p:spPr>
        <p:txBody>
          <a:bodyPr anchor="ctr" anchorCtr="0">
            <a:noAutofit/>
          </a:bodyPr>
          <a:lstStyle>
            <a:lvl1pPr algn="l" defTabSz="685800" rtl="0" eaLnBrk="1" latinLnBrk="0" hangingPunct="1">
              <a:lnSpc>
                <a:spcPct val="90000"/>
              </a:lnSpc>
              <a:spcBef>
                <a:spcPct val="0"/>
              </a:spcBef>
              <a:buNone/>
              <a:defRPr sz="2550" b="1" kern="1200" spc="-113">
                <a:solidFill>
                  <a:schemeClr val="tx1"/>
                </a:solidFill>
                <a:latin typeface="+mj-lt"/>
                <a:ea typeface="+mj-ea"/>
                <a:cs typeface="+mj-cs"/>
              </a:defRPr>
            </a:lvl1pPr>
          </a:lstStyle>
          <a:p>
            <a:pPr defTabSz="685594">
              <a:defRPr/>
            </a:pPr>
            <a:r>
              <a:rPr lang="en-US" sz="3398">
                <a:solidFill>
                  <a:srgbClr val="E6E6E6">
                    <a:lumMod val="25000"/>
                  </a:srgbClr>
                </a:solidFill>
                <a:latin typeface="Arial" panose="020B0604020202020204"/>
              </a:rPr>
              <a:t>Fortinet Security Fabric SAP Integration</a:t>
            </a:r>
          </a:p>
        </p:txBody>
      </p:sp>
      <p:pic>
        <p:nvPicPr>
          <p:cNvPr id="8" name="Picture 7" descr="Logo&#10;&#10;Description automatically generated">
            <a:extLst>
              <a:ext uri="{FF2B5EF4-FFF2-40B4-BE49-F238E27FC236}">
                <a16:creationId xmlns:a16="http://schemas.microsoft.com/office/drawing/2014/main" id="{B6AB7AE3-6D28-45B1-9D61-7FB8020ACF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8618" y="5329118"/>
            <a:ext cx="450457" cy="450457"/>
          </a:xfrm>
          <a:prstGeom prst="rect">
            <a:avLst/>
          </a:prstGeom>
        </p:spPr>
      </p:pic>
      <p:grpSp>
        <p:nvGrpSpPr>
          <p:cNvPr id="86" name="Group 85">
            <a:extLst>
              <a:ext uri="{FF2B5EF4-FFF2-40B4-BE49-F238E27FC236}">
                <a16:creationId xmlns:a16="http://schemas.microsoft.com/office/drawing/2014/main" id="{6AB48780-BB51-40BE-9F8F-D783EBF08A85}"/>
              </a:ext>
            </a:extLst>
          </p:cNvPr>
          <p:cNvGrpSpPr/>
          <p:nvPr/>
        </p:nvGrpSpPr>
        <p:grpSpPr>
          <a:xfrm>
            <a:off x="7688927" y="3191466"/>
            <a:ext cx="574524" cy="574524"/>
            <a:chOff x="5339572" y="1268046"/>
            <a:chExt cx="574674" cy="574674"/>
          </a:xfrm>
        </p:grpSpPr>
        <p:grpSp>
          <p:nvGrpSpPr>
            <p:cNvPr id="87" name="Group 86">
              <a:extLst>
                <a:ext uri="{FF2B5EF4-FFF2-40B4-BE49-F238E27FC236}">
                  <a16:creationId xmlns:a16="http://schemas.microsoft.com/office/drawing/2014/main" id="{8D72C514-D8AB-44B6-B7B8-DD9F96BCB77B}"/>
                </a:ext>
              </a:extLst>
            </p:cNvPr>
            <p:cNvGrpSpPr/>
            <p:nvPr/>
          </p:nvGrpSpPr>
          <p:grpSpPr>
            <a:xfrm>
              <a:off x="5424467" y="1354525"/>
              <a:ext cx="404885" cy="401716"/>
              <a:chOff x="5443742" y="1357975"/>
              <a:chExt cx="404885" cy="401716"/>
            </a:xfrm>
          </p:grpSpPr>
          <p:sp>
            <p:nvSpPr>
              <p:cNvPr id="89" name="Freeform: Shape 88">
                <a:extLst>
                  <a:ext uri="{FF2B5EF4-FFF2-40B4-BE49-F238E27FC236}">
                    <a16:creationId xmlns:a16="http://schemas.microsoft.com/office/drawing/2014/main" id="{823D5D9C-4FDC-460C-A2C1-7E287E8E9F34}"/>
                  </a:ext>
                </a:extLst>
              </p:cNvPr>
              <p:cNvSpPr/>
              <p:nvPr/>
            </p:nvSpPr>
            <p:spPr>
              <a:xfrm>
                <a:off x="5443742" y="1501921"/>
                <a:ext cx="56626" cy="114800"/>
              </a:xfrm>
              <a:custGeom>
                <a:avLst/>
                <a:gdLst>
                  <a:gd name="connsiteX0" fmla="*/ 0 w 56626"/>
                  <a:gd name="connsiteY0" fmla="*/ 114800 h 114800"/>
                  <a:gd name="connsiteX1" fmla="*/ 56626 w 56626"/>
                  <a:gd name="connsiteY1" fmla="*/ 57388 h 114800"/>
                  <a:gd name="connsiteX2" fmla="*/ 0 w 56626"/>
                  <a:gd name="connsiteY2" fmla="*/ 0 h 114800"/>
                  <a:gd name="connsiteX3" fmla="*/ 0 w 56626"/>
                  <a:gd name="connsiteY3" fmla="*/ 114800 h 114800"/>
                </a:gdLst>
                <a:ahLst/>
                <a:cxnLst>
                  <a:cxn ang="0">
                    <a:pos x="connsiteX0" y="connsiteY0"/>
                  </a:cxn>
                  <a:cxn ang="0">
                    <a:pos x="connsiteX1" y="connsiteY1"/>
                  </a:cxn>
                  <a:cxn ang="0">
                    <a:pos x="connsiteX2" y="connsiteY2"/>
                  </a:cxn>
                  <a:cxn ang="0">
                    <a:pos x="connsiteX3" y="connsiteY3"/>
                  </a:cxn>
                </a:cxnLst>
                <a:rect l="l" t="t" r="r" b="b"/>
                <a:pathLst>
                  <a:path w="56626" h="114800">
                    <a:moveTo>
                      <a:pt x="0" y="114800"/>
                    </a:moveTo>
                    <a:lnTo>
                      <a:pt x="56626" y="57388"/>
                    </a:lnTo>
                    <a:lnTo>
                      <a:pt x="0" y="0"/>
                    </a:lnTo>
                    <a:lnTo>
                      <a:pt x="0" y="114800"/>
                    </a:lnTo>
                    <a:close/>
                  </a:path>
                </a:pathLst>
              </a:custGeom>
              <a:solidFill>
                <a:schemeClr val="tx1"/>
              </a:solidFill>
              <a:ln w="2381" cap="flat">
                <a:noFill/>
                <a:prstDash val="solid"/>
                <a:miter/>
              </a:ln>
            </p:spPr>
            <p:txBody>
              <a:bodyPr rtlCol="0" anchor="ctr"/>
              <a:lstStyle/>
              <a:p>
                <a:pPr defTabSz="914126">
                  <a:defRPr/>
                </a:pPr>
                <a:endParaRPr lang="en-US" sz="1799">
                  <a:solidFill>
                    <a:srgbClr val="000000"/>
                  </a:solidFill>
                  <a:latin typeface="Arial" panose="020B0604020202020204"/>
                </a:endParaRPr>
              </a:p>
            </p:txBody>
          </p:sp>
          <p:sp>
            <p:nvSpPr>
              <p:cNvPr id="90" name="Freeform: Shape 89">
                <a:extLst>
                  <a:ext uri="{FF2B5EF4-FFF2-40B4-BE49-F238E27FC236}">
                    <a16:creationId xmlns:a16="http://schemas.microsoft.com/office/drawing/2014/main" id="{B51A8797-FD91-4341-BF67-99C2BD62F2E5}"/>
                  </a:ext>
                </a:extLst>
              </p:cNvPr>
              <p:cNvSpPr/>
              <p:nvPr/>
            </p:nvSpPr>
            <p:spPr>
              <a:xfrm>
                <a:off x="5599786" y="1558166"/>
                <a:ext cx="190905" cy="2381"/>
              </a:xfrm>
              <a:custGeom>
                <a:avLst/>
                <a:gdLst>
                  <a:gd name="connsiteX0" fmla="*/ 0 w 190905"/>
                  <a:gd name="connsiteY0" fmla="*/ 0 h 2381"/>
                  <a:gd name="connsiteX1" fmla="*/ 190905 w 190905"/>
                  <a:gd name="connsiteY1" fmla="*/ 0 h 2381"/>
                </a:gdLst>
                <a:ahLst/>
                <a:cxnLst>
                  <a:cxn ang="0">
                    <a:pos x="connsiteX0" y="connsiteY0"/>
                  </a:cxn>
                  <a:cxn ang="0">
                    <a:pos x="connsiteX1" y="connsiteY1"/>
                  </a:cxn>
                </a:cxnLst>
                <a:rect l="l" t="t" r="r" b="b"/>
                <a:pathLst>
                  <a:path w="190905" h="2381">
                    <a:moveTo>
                      <a:pt x="0" y="0"/>
                    </a:moveTo>
                    <a:lnTo>
                      <a:pt x="190905" y="0"/>
                    </a:lnTo>
                  </a:path>
                </a:pathLst>
              </a:custGeom>
              <a:ln w="19050" cap="rnd">
                <a:solidFill>
                  <a:schemeClr val="accent3"/>
                </a:solidFill>
                <a:prstDash val="solid"/>
                <a:round/>
              </a:ln>
            </p:spPr>
            <p:txBody>
              <a:bodyPr rtlCol="0" anchor="ctr"/>
              <a:lstStyle/>
              <a:p>
                <a:pPr defTabSz="914126">
                  <a:defRPr/>
                </a:pPr>
                <a:endParaRPr lang="en-US" sz="1799">
                  <a:solidFill>
                    <a:srgbClr val="000000"/>
                  </a:solidFill>
                  <a:latin typeface="Arial" panose="020B0604020202020204"/>
                </a:endParaRPr>
              </a:p>
            </p:txBody>
          </p:sp>
          <p:sp>
            <p:nvSpPr>
              <p:cNvPr id="91" name="Freeform: Shape 90">
                <a:extLst>
                  <a:ext uri="{FF2B5EF4-FFF2-40B4-BE49-F238E27FC236}">
                    <a16:creationId xmlns:a16="http://schemas.microsoft.com/office/drawing/2014/main" id="{2447B804-269C-48DD-AE65-213B72E83192}"/>
                  </a:ext>
                </a:extLst>
              </p:cNvPr>
              <p:cNvSpPr/>
              <p:nvPr/>
            </p:nvSpPr>
            <p:spPr>
              <a:xfrm>
                <a:off x="5596476" y="1433484"/>
                <a:ext cx="128373" cy="252388"/>
              </a:xfrm>
              <a:custGeom>
                <a:avLst/>
                <a:gdLst>
                  <a:gd name="connsiteX0" fmla="*/ 126183 w 128373"/>
                  <a:gd name="connsiteY0" fmla="*/ 0 h 252388"/>
                  <a:gd name="connsiteX1" fmla="*/ 0 w 128373"/>
                  <a:gd name="connsiteY1" fmla="*/ 123992 h 252388"/>
                  <a:gd name="connsiteX2" fmla="*/ 128373 w 128373"/>
                  <a:gd name="connsiteY2" fmla="*/ 252389 h 252388"/>
                </a:gdLst>
                <a:ahLst/>
                <a:cxnLst>
                  <a:cxn ang="0">
                    <a:pos x="connsiteX0" y="connsiteY0"/>
                  </a:cxn>
                  <a:cxn ang="0">
                    <a:pos x="connsiteX1" y="connsiteY1"/>
                  </a:cxn>
                  <a:cxn ang="0">
                    <a:pos x="connsiteX2" y="connsiteY2"/>
                  </a:cxn>
                </a:cxnLst>
                <a:rect l="l" t="t" r="r" b="b"/>
                <a:pathLst>
                  <a:path w="128373" h="252388">
                    <a:moveTo>
                      <a:pt x="126183" y="0"/>
                    </a:moveTo>
                    <a:lnTo>
                      <a:pt x="0" y="123992"/>
                    </a:lnTo>
                    <a:lnTo>
                      <a:pt x="128373" y="252389"/>
                    </a:lnTo>
                  </a:path>
                </a:pathLst>
              </a:custGeom>
              <a:noFill/>
              <a:ln w="19050" cap="rnd">
                <a:solidFill>
                  <a:schemeClr val="accent3"/>
                </a:solidFill>
                <a:prstDash val="solid"/>
                <a:round/>
              </a:ln>
            </p:spPr>
            <p:txBody>
              <a:bodyPr rtlCol="0" anchor="ctr"/>
              <a:lstStyle/>
              <a:p>
                <a:pPr defTabSz="914126">
                  <a:defRPr/>
                </a:pPr>
                <a:endParaRPr lang="en-US" sz="1799">
                  <a:solidFill>
                    <a:srgbClr val="000000"/>
                  </a:solidFill>
                  <a:latin typeface="Arial" panose="020B0604020202020204"/>
                </a:endParaRPr>
              </a:p>
            </p:txBody>
          </p:sp>
          <p:sp>
            <p:nvSpPr>
              <p:cNvPr id="92" name="Freeform: Shape 91">
                <a:extLst>
                  <a:ext uri="{FF2B5EF4-FFF2-40B4-BE49-F238E27FC236}">
                    <a16:creationId xmlns:a16="http://schemas.microsoft.com/office/drawing/2014/main" id="{42C0C358-1CD8-43A3-B49A-537679C2CF7D}"/>
                  </a:ext>
                </a:extLst>
              </p:cNvPr>
              <p:cNvSpPr/>
              <p:nvPr/>
            </p:nvSpPr>
            <p:spPr>
              <a:xfrm>
                <a:off x="5792025" y="1517090"/>
                <a:ext cx="56602" cy="85391"/>
              </a:xfrm>
              <a:custGeom>
                <a:avLst/>
                <a:gdLst>
                  <a:gd name="connsiteX0" fmla="*/ 0 w 56602"/>
                  <a:gd name="connsiteY0" fmla="*/ 85392 h 85391"/>
                  <a:gd name="connsiteX1" fmla="*/ 56602 w 56602"/>
                  <a:gd name="connsiteY1" fmla="*/ 42696 h 85391"/>
                  <a:gd name="connsiteX2" fmla="*/ 0 w 56602"/>
                  <a:gd name="connsiteY2" fmla="*/ 0 h 85391"/>
                  <a:gd name="connsiteX3" fmla="*/ 0 w 56602"/>
                  <a:gd name="connsiteY3" fmla="*/ 85392 h 85391"/>
                </a:gdLst>
                <a:ahLst/>
                <a:cxnLst>
                  <a:cxn ang="0">
                    <a:pos x="connsiteX0" y="connsiteY0"/>
                  </a:cxn>
                  <a:cxn ang="0">
                    <a:pos x="connsiteX1" y="connsiteY1"/>
                  </a:cxn>
                  <a:cxn ang="0">
                    <a:pos x="connsiteX2" y="connsiteY2"/>
                  </a:cxn>
                  <a:cxn ang="0">
                    <a:pos x="connsiteX3" y="connsiteY3"/>
                  </a:cxn>
                </a:cxnLst>
                <a:rect l="l" t="t" r="r" b="b"/>
                <a:pathLst>
                  <a:path w="56602" h="85391">
                    <a:moveTo>
                      <a:pt x="0" y="85392"/>
                    </a:moveTo>
                    <a:lnTo>
                      <a:pt x="56602" y="42696"/>
                    </a:lnTo>
                    <a:lnTo>
                      <a:pt x="0" y="0"/>
                    </a:lnTo>
                    <a:lnTo>
                      <a:pt x="0" y="85392"/>
                    </a:lnTo>
                    <a:close/>
                  </a:path>
                </a:pathLst>
              </a:custGeom>
              <a:solidFill>
                <a:schemeClr val="accent3"/>
              </a:solidFill>
              <a:ln w="2381" cap="flat">
                <a:noFill/>
                <a:prstDash val="solid"/>
                <a:miter/>
              </a:ln>
            </p:spPr>
            <p:txBody>
              <a:bodyPr rtlCol="0" anchor="ctr"/>
              <a:lstStyle/>
              <a:p>
                <a:pPr defTabSz="914126">
                  <a:defRPr/>
                </a:pPr>
                <a:endParaRPr lang="en-US" sz="1799">
                  <a:solidFill>
                    <a:srgbClr val="000000"/>
                  </a:solidFill>
                  <a:latin typeface="Arial" panose="020B0604020202020204"/>
                </a:endParaRPr>
              </a:p>
            </p:txBody>
          </p:sp>
          <p:sp>
            <p:nvSpPr>
              <p:cNvPr id="93" name="Freeform: Shape 92">
                <a:extLst>
                  <a:ext uri="{FF2B5EF4-FFF2-40B4-BE49-F238E27FC236}">
                    <a16:creationId xmlns:a16="http://schemas.microsoft.com/office/drawing/2014/main" id="{1BA6EDDD-6685-4D31-91BC-A593A03B8A08}"/>
                  </a:ext>
                </a:extLst>
              </p:cNvPr>
              <p:cNvSpPr/>
              <p:nvPr/>
            </p:nvSpPr>
            <p:spPr>
              <a:xfrm>
                <a:off x="5693226" y="1390836"/>
                <a:ext cx="70151" cy="70294"/>
              </a:xfrm>
              <a:custGeom>
                <a:avLst/>
                <a:gdLst>
                  <a:gd name="connsiteX0" fmla="*/ 60793 w 70151"/>
                  <a:gd name="connsiteY0" fmla="*/ 70295 h 70294"/>
                  <a:gd name="connsiteX1" fmla="*/ 70152 w 70151"/>
                  <a:gd name="connsiteY1" fmla="*/ 0 h 70294"/>
                  <a:gd name="connsiteX2" fmla="*/ 0 w 70151"/>
                  <a:gd name="connsiteY2" fmla="*/ 10335 h 70294"/>
                  <a:gd name="connsiteX3" fmla="*/ 60793 w 70151"/>
                  <a:gd name="connsiteY3" fmla="*/ 70295 h 70294"/>
                </a:gdLst>
                <a:ahLst/>
                <a:cxnLst>
                  <a:cxn ang="0">
                    <a:pos x="connsiteX0" y="connsiteY0"/>
                  </a:cxn>
                  <a:cxn ang="0">
                    <a:pos x="connsiteX1" y="connsiteY1"/>
                  </a:cxn>
                  <a:cxn ang="0">
                    <a:pos x="connsiteX2" y="connsiteY2"/>
                  </a:cxn>
                  <a:cxn ang="0">
                    <a:pos x="connsiteX3" y="connsiteY3"/>
                  </a:cxn>
                </a:cxnLst>
                <a:rect l="l" t="t" r="r" b="b"/>
                <a:pathLst>
                  <a:path w="70151" h="70294">
                    <a:moveTo>
                      <a:pt x="60793" y="70295"/>
                    </a:moveTo>
                    <a:lnTo>
                      <a:pt x="70152" y="0"/>
                    </a:lnTo>
                    <a:lnTo>
                      <a:pt x="0" y="10335"/>
                    </a:lnTo>
                    <a:lnTo>
                      <a:pt x="60793" y="70295"/>
                    </a:lnTo>
                    <a:close/>
                  </a:path>
                </a:pathLst>
              </a:custGeom>
              <a:solidFill>
                <a:schemeClr val="accent3"/>
              </a:solidFill>
              <a:ln w="2381" cap="flat">
                <a:noFill/>
                <a:prstDash val="solid"/>
                <a:miter/>
              </a:ln>
            </p:spPr>
            <p:txBody>
              <a:bodyPr rtlCol="0" anchor="ctr"/>
              <a:lstStyle/>
              <a:p>
                <a:pPr defTabSz="914126">
                  <a:defRPr/>
                </a:pPr>
                <a:endParaRPr lang="en-US" sz="1799">
                  <a:solidFill>
                    <a:srgbClr val="000000"/>
                  </a:solidFill>
                  <a:latin typeface="Arial" panose="020B0604020202020204"/>
                </a:endParaRPr>
              </a:p>
            </p:txBody>
          </p:sp>
          <p:sp>
            <p:nvSpPr>
              <p:cNvPr id="94" name="Freeform: Shape 93">
                <a:extLst>
                  <a:ext uri="{FF2B5EF4-FFF2-40B4-BE49-F238E27FC236}">
                    <a16:creationId xmlns:a16="http://schemas.microsoft.com/office/drawing/2014/main" id="{B7C97D05-5CA9-43B6-A726-CB9667E3C89E}"/>
                  </a:ext>
                </a:extLst>
              </p:cNvPr>
              <p:cNvSpPr/>
              <p:nvPr/>
            </p:nvSpPr>
            <p:spPr>
              <a:xfrm>
                <a:off x="5696774" y="1656060"/>
                <a:ext cx="70485" cy="69889"/>
              </a:xfrm>
              <a:custGeom>
                <a:avLst/>
                <a:gdLst>
                  <a:gd name="connsiteX0" fmla="*/ 0 w 70485"/>
                  <a:gd name="connsiteY0" fmla="*/ 62174 h 69889"/>
                  <a:gd name="connsiteX1" fmla="*/ 70485 w 70485"/>
                  <a:gd name="connsiteY1" fmla="*/ 69890 h 69889"/>
                  <a:gd name="connsiteX2" fmla="*/ 58507 w 70485"/>
                  <a:gd name="connsiteY2" fmla="*/ 0 h 69889"/>
                  <a:gd name="connsiteX3" fmla="*/ 0 w 70485"/>
                  <a:gd name="connsiteY3" fmla="*/ 62174 h 69889"/>
                </a:gdLst>
                <a:ahLst/>
                <a:cxnLst>
                  <a:cxn ang="0">
                    <a:pos x="connsiteX0" y="connsiteY0"/>
                  </a:cxn>
                  <a:cxn ang="0">
                    <a:pos x="connsiteX1" y="connsiteY1"/>
                  </a:cxn>
                  <a:cxn ang="0">
                    <a:pos x="connsiteX2" y="connsiteY2"/>
                  </a:cxn>
                  <a:cxn ang="0">
                    <a:pos x="connsiteX3" y="connsiteY3"/>
                  </a:cxn>
                </a:cxnLst>
                <a:rect l="l" t="t" r="r" b="b"/>
                <a:pathLst>
                  <a:path w="70485" h="69889">
                    <a:moveTo>
                      <a:pt x="0" y="62174"/>
                    </a:moveTo>
                    <a:lnTo>
                      <a:pt x="70485" y="69890"/>
                    </a:lnTo>
                    <a:lnTo>
                      <a:pt x="58507" y="0"/>
                    </a:lnTo>
                    <a:lnTo>
                      <a:pt x="0" y="62174"/>
                    </a:lnTo>
                    <a:close/>
                  </a:path>
                </a:pathLst>
              </a:custGeom>
              <a:solidFill>
                <a:schemeClr val="accent3"/>
              </a:solidFill>
              <a:ln w="2381" cap="flat">
                <a:noFill/>
                <a:prstDash val="solid"/>
                <a:miter/>
              </a:ln>
            </p:spPr>
            <p:txBody>
              <a:bodyPr rtlCol="0" anchor="ctr"/>
              <a:lstStyle/>
              <a:p>
                <a:pPr defTabSz="914126">
                  <a:defRPr/>
                </a:pPr>
                <a:endParaRPr lang="en-US" sz="1799">
                  <a:solidFill>
                    <a:srgbClr val="000000"/>
                  </a:solidFill>
                  <a:latin typeface="Arial" panose="020B0604020202020204"/>
                </a:endParaRPr>
              </a:p>
            </p:txBody>
          </p:sp>
          <p:sp>
            <p:nvSpPr>
              <p:cNvPr id="95" name="Freeform: Shape 94">
                <a:extLst>
                  <a:ext uri="{FF2B5EF4-FFF2-40B4-BE49-F238E27FC236}">
                    <a16:creationId xmlns:a16="http://schemas.microsoft.com/office/drawing/2014/main" id="{494E5747-8F59-4EE6-B50A-A08A033682F7}"/>
                  </a:ext>
                </a:extLst>
              </p:cNvPr>
              <p:cNvSpPr/>
              <p:nvPr/>
            </p:nvSpPr>
            <p:spPr>
              <a:xfrm>
                <a:off x="5585855" y="1357975"/>
                <a:ext cx="14978" cy="23812"/>
              </a:xfrm>
              <a:custGeom>
                <a:avLst/>
                <a:gdLst>
                  <a:gd name="connsiteX0" fmla="*/ 14978 w 14978"/>
                  <a:gd name="connsiteY0" fmla="*/ 0 h 23812"/>
                  <a:gd name="connsiteX1" fmla="*/ 0 w 14978"/>
                  <a:gd name="connsiteY1" fmla="*/ 23813 h 23812"/>
                </a:gdLst>
                <a:ahLst/>
                <a:cxnLst>
                  <a:cxn ang="0">
                    <a:pos x="connsiteX0" y="connsiteY0"/>
                  </a:cxn>
                  <a:cxn ang="0">
                    <a:pos x="connsiteX1" y="connsiteY1"/>
                  </a:cxn>
                </a:cxnLst>
                <a:rect l="l" t="t" r="r" b="b"/>
                <a:pathLst>
                  <a:path w="14978" h="23812">
                    <a:moveTo>
                      <a:pt x="14978" y="0"/>
                    </a:moveTo>
                    <a:cubicBezTo>
                      <a:pt x="9442" y="7582"/>
                      <a:pt x="4437" y="15539"/>
                      <a:pt x="0" y="23813"/>
                    </a:cubicBezTo>
                  </a:path>
                </a:pathLst>
              </a:custGeom>
              <a:noFill/>
              <a:ln w="19050" cap="rnd">
                <a:solidFill>
                  <a:schemeClr val="bg1">
                    <a:lumMod val="95000"/>
                  </a:schemeClr>
                </a:solidFill>
                <a:prstDash val="solid"/>
                <a:round/>
              </a:ln>
            </p:spPr>
            <p:txBody>
              <a:bodyPr rtlCol="0" anchor="ctr"/>
              <a:lstStyle/>
              <a:p>
                <a:pPr defTabSz="914126">
                  <a:defRPr/>
                </a:pPr>
                <a:endParaRPr lang="en-US" sz="1799">
                  <a:solidFill>
                    <a:srgbClr val="000000"/>
                  </a:solidFill>
                  <a:latin typeface="Arial" panose="020B0604020202020204"/>
                </a:endParaRPr>
              </a:p>
            </p:txBody>
          </p:sp>
          <p:sp>
            <p:nvSpPr>
              <p:cNvPr id="96" name="Freeform: Shape 95">
                <a:extLst>
                  <a:ext uri="{FF2B5EF4-FFF2-40B4-BE49-F238E27FC236}">
                    <a16:creationId xmlns:a16="http://schemas.microsoft.com/office/drawing/2014/main" id="{D47B79D7-C610-4020-B207-04E3B979E4EB}"/>
                  </a:ext>
                </a:extLst>
              </p:cNvPr>
              <p:cNvSpPr/>
              <p:nvPr/>
            </p:nvSpPr>
            <p:spPr>
              <a:xfrm>
                <a:off x="5542427" y="1409910"/>
                <a:ext cx="36999" cy="310538"/>
              </a:xfrm>
              <a:custGeom>
                <a:avLst/>
                <a:gdLst>
                  <a:gd name="connsiteX0" fmla="*/ 29570 w 36999"/>
                  <a:gd name="connsiteY0" fmla="*/ 0 h 310538"/>
                  <a:gd name="connsiteX1" fmla="*/ 36999 w 36999"/>
                  <a:gd name="connsiteY1" fmla="*/ 310539 h 310538"/>
                </a:gdLst>
                <a:ahLst/>
                <a:cxnLst>
                  <a:cxn ang="0">
                    <a:pos x="connsiteX0" y="connsiteY0"/>
                  </a:cxn>
                  <a:cxn ang="0">
                    <a:pos x="connsiteX1" y="connsiteY1"/>
                  </a:cxn>
                </a:cxnLst>
                <a:rect l="l" t="t" r="r" b="b"/>
                <a:pathLst>
                  <a:path w="36999" h="310538">
                    <a:moveTo>
                      <a:pt x="29570" y="0"/>
                    </a:moveTo>
                    <a:cubicBezTo>
                      <a:pt x="2947" y="61341"/>
                      <a:pt x="-24080" y="172712"/>
                      <a:pt x="36999" y="310539"/>
                    </a:cubicBezTo>
                  </a:path>
                </a:pathLst>
              </a:custGeom>
              <a:noFill/>
              <a:ln w="19050" cap="rnd">
                <a:solidFill>
                  <a:schemeClr val="bg1">
                    <a:lumMod val="95000"/>
                  </a:schemeClr>
                </a:solidFill>
                <a:custDash>
                  <a:ds d="1651500" sp="990750"/>
                </a:custDash>
                <a:round/>
              </a:ln>
            </p:spPr>
            <p:txBody>
              <a:bodyPr rtlCol="0" anchor="ctr"/>
              <a:lstStyle/>
              <a:p>
                <a:pPr defTabSz="914126">
                  <a:defRPr/>
                </a:pPr>
                <a:endParaRPr lang="en-US" sz="1799">
                  <a:solidFill>
                    <a:srgbClr val="000000"/>
                  </a:solidFill>
                  <a:latin typeface="Arial" panose="020B0604020202020204"/>
                </a:endParaRPr>
              </a:p>
            </p:txBody>
          </p:sp>
          <p:sp>
            <p:nvSpPr>
              <p:cNvPr id="97" name="Freeform: Shape 96">
                <a:extLst>
                  <a:ext uri="{FF2B5EF4-FFF2-40B4-BE49-F238E27FC236}">
                    <a16:creationId xmlns:a16="http://schemas.microsoft.com/office/drawing/2014/main" id="{FBA7133C-EB97-4736-B9FF-9BE9A3DC62FD}"/>
                  </a:ext>
                </a:extLst>
              </p:cNvPr>
              <p:cNvSpPr/>
              <p:nvPr/>
            </p:nvSpPr>
            <p:spPr>
              <a:xfrm>
                <a:off x="5586046" y="1734736"/>
                <a:ext cx="12858" cy="24955"/>
              </a:xfrm>
              <a:custGeom>
                <a:avLst/>
                <a:gdLst>
                  <a:gd name="connsiteX0" fmla="*/ 0 w 12858"/>
                  <a:gd name="connsiteY0" fmla="*/ 0 h 24955"/>
                  <a:gd name="connsiteX1" fmla="*/ 12859 w 12858"/>
                  <a:gd name="connsiteY1" fmla="*/ 24955 h 24955"/>
                </a:gdLst>
                <a:ahLst/>
                <a:cxnLst>
                  <a:cxn ang="0">
                    <a:pos x="connsiteX0" y="connsiteY0"/>
                  </a:cxn>
                  <a:cxn ang="0">
                    <a:pos x="connsiteX1" y="connsiteY1"/>
                  </a:cxn>
                </a:cxnLst>
                <a:rect l="l" t="t" r="r" b="b"/>
                <a:pathLst>
                  <a:path w="12858" h="24955">
                    <a:moveTo>
                      <a:pt x="0" y="0"/>
                    </a:moveTo>
                    <a:cubicBezTo>
                      <a:pt x="3953" y="8239"/>
                      <a:pt x="8239" y="16557"/>
                      <a:pt x="12859" y="24955"/>
                    </a:cubicBezTo>
                  </a:path>
                </a:pathLst>
              </a:custGeom>
              <a:noFill/>
              <a:ln w="19050" cap="rnd">
                <a:solidFill>
                  <a:schemeClr val="bg1">
                    <a:lumMod val="95000"/>
                  </a:schemeClr>
                </a:solidFill>
                <a:prstDash val="solid"/>
                <a:round/>
              </a:ln>
            </p:spPr>
            <p:txBody>
              <a:bodyPr rtlCol="0" anchor="ctr"/>
              <a:lstStyle/>
              <a:p>
                <a:pPr defTabSz="914126">
                  <a:defRPr/>
                </a:pPr>
                <a:endParaRPr lang="en-US" sz="1799">
                  <a:solidFill>
                    <a:srgbClr val="000000"/>
                  </a:solidFill>
                  <a:latin typeface="Arial" panose="020B0604020202020204"/>
                </a:endParaRPr>
              </a:p>
            </p:txBody>
          </p:sp>
        </p:grpSp>
        <p:sp>
          <p:nvSpPr>
            <p:cNvPr id="88" name="Rectangle: Rounded Corners 87">
              <a:extLst>
                <a:ext uri="{FF2B5EF4-FFF2-40B4-BE49-F238E27FC236}">
                  <a16:creationId xmlns:a16="http://schemas.microsoft.com/office/drawing/2014/main" id="{96E027A5-FB8D-4CF8-9CFA-916F59EAD5CD}"/>
                </a:ext>
              </a:extLst>
            </p:cNvPr>
            <p:cNvSpPr/>
            <p:nvPr/>
          </p:nvSpPr>
          <p:spPr>
            <a:xfrm>
              <a:off x="5339572" y="1268046"/>
              <a:ext cx="574674" cy="574674"/>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rial" panose="020B0604020202020204"/>
              </a:endParaRPr>
            </a:p>
          </p:txBody>
        </p:sp>
      </p:grpSp>
      <p:sp>
        <p:nvSpPr>
          <p:cNvPr id="103" name="Freeform: Shape 102">
            <a:extLst>
              <a:ext uri="{FF2B5EF4-FFF2-40B4-BE49-F238E27FC236}">
                <a16:creationId xmlns:a16="http://schemas.microsoft.com/office/drawing/2014/main" id="{6A6B8F74-4BAB-4889-A5BA-51787362CF18}"/>
              </a:ext>
            </a:extLst>
          </p:cNvPr>
          <p:cNvSpPr/>
          <p:nvPr/>
        </p:nvSpPr>
        <p:spPr>
          <a:xfrm>
            <a:off x="3057834" y="4105738"/>
            <a:ext cx="704984" cy="436649"/>
          </a:xfrm>
          <a:custGeom>
            <a:avLst/>
            <a:gdLst>
              <a:gd name="connsiteX0" fmla="*/ 704210 w 705168"/>
              <a:gd name="connsiteY0" fmla="*/ 280682 h 436763"/>
              <a:gd name="connsiteX1" fmla="*/ 703930 w 705168"/>
              <a:gd name="connsiteY1" fmla="*/ 278965 h 436763"/>
              <a:gd name="connsiteX2" fmla="*/ 703930 w 705168"/>
              <a:gd name="connsiteY2" fmla="*/ 277408 h 436763"/>
              <a:gd name="connsiteX3" fmla="*/ 703611 w 705168"/>
              <a:gd name="connsiteY3" fmla="*/ 275891 h 436763"/>
              <a:gd name="connsiteX4" fmla="*/ 620359 w 705168"/>
              <a:gd name="connsiteY4" fmla="*/ 174192 h 436763"/>
              <a:gd name="connsiteX5" fmla="*/ 616366 w 705168"/>
              <a:gd name="connsiteY5" fmla="*/ 138256 h 436763"/>
              <a:gd name="connsiteX6" fmla="*/ 556473 w 705168"/>
              <a:gd name="connsiteY6" fmla="*/ 43186 h 436763"/>
              <a:gd name="connsiteX7" fmla="*/ 408098 w 705168"/>
              <a:gd name="connsiteY7" fmla="*/ 2179 h 436763"/>
              <a:gd name="connsiteX8" fmla="*/ 407699 w 705168"/>
              <a:gd name="connsiteY8" fmla="*/ 2179 h 436763"/>
              <a:gd name="connsiteX9" fmla="*/ 283121 w 705168"/>
              <a:gd name="connsiteY9" fmla="*/ 81837 h 436763"/>
              <a:gd name="connsiteX10" fmla="*/ 236085 w 705168"/>
              <a:gd name="connsiteY10" fmla="*/ 85111 h 436763"/>
              <a:gd name="connsiteX11" fmla="*/ 138898 w 705168"/>
              <a:gd name="connsiteY11" fmla="*/ 163132 h 436763"/>
              <a:gd name="connsiteX12" fmla="*/ 102962 w 705168"/>
              <a:gd name="connsiteY12" fmla="*/ 167803 h 436763"/>
              <a:gd name="connsiteX13" fmla="*/ 101884 w 705168"/>
              <a:gd name="connsiteY13" fmla="*/ 168043 h 436763"/>
              <a:gd name="connsiteX14" fmla="*/ 14839 w 705168"/>
              <a:gd name="connsiteY14" fmla="*/ 238717 h 436763"/>
              <a:gd name="connsiteX15" fmla="*/ 7971 w 705168"/>
              <a:gd name="connsiteY15" fmla="*/ 344009 h 436763"/>
              <a:gd name="connsiteX16" fmla="*/ 143729 w 705168"/>
              <a:gd name="connsiteY16" fmla="*/ 436764 h 436763"/>
              <a:gd name="connsiteX17" fmla="*/ 154031 w 705168"/>
              <a:gd name="connsiteY17" fmla="*/ 436764 h 436763"/>
              <a:gd name="connsiteX18" fmla="*/ 154031 w 705168"/>
              <a:gd name="connsiteY18" fmla="*/ 405899 h 436763"/>
              <a:gd name="connsiteX19" fmla="*/ 143649 w 705168"/>
              <a:gd name="connsiteY19" fmla="*/ 405899 h 436763"/>
              <a:gd name="connsiteX20" fmla="*/ 36720 w 705168"/>
              <a:gd name="connsiteY20" fmla="*/ 333149 h 436763"/>
              <a:gd name="connsiteX21" fmla="*/ 42150 w 705168"/>
              <a:gd name="connsiteY21" fmla="*/ 252772 h 436763"/>
              <a:gd name="connsiteX22" fmla="*/ 109151 w 705168"/>
              <a:gd name="connsiteY22" fmla="*/ 197910 h 436763"/>
              <a:gd name="connsiteX23" fmla="*/ 143849 w 705168"/>
              <a:gd name="connsiteY23" fmla="*/ 193597 h 436763"/>
              <a:gd name="connsiteX24" fmla="*/ 145766 w 705168"/>
              <a:gd name="connsiteY24" fmla="*/ 193597 h 436763"/>
              <a:gd name="connsiteX25" fmla="*/ 164812 w 705168"/>
              <a:gd name="connsiteY25" fmla="*/ 180700 h 436763"/>
              <a:gd name="connsiteX26" fmla="*/ 165251 w 705168"/>
              <a:gd name="connsiteY26" fmla="*/ 179742 h 436763"/>
              <a:gd name="connsiteX27" fmla="*/ 243312 w 705168"/>
              <a:gd name="connsiteY27" fmla="*/ 115377 h 436763"/>
              <a:gd name="connsiteX28" fmla="*/ 281963 w 705168"/>
              <a:gd name="connsiteY28" fmla="*/ 112821 h 436763"/>
              <a:gd name="connsiteX29" fmla="*/ 305920 w 705168"/>
              <a:gd name="connsiteY29" fmla="*/ 103238 h 436763"/>
              <a:gd name="connsiteX30" fmla="*/ 412610 w 705168"/>
              <a:gd name="connsiteY30" fmla="*/ 32684 h 436763"/>
              <a:gd name="connsiteX31" fmla="*/ 536868 w 705168"/>
              <a:gd name="connsiteY31" fmla="*/ 66983 h 436763"/>
              <a:gd name="connsiteX32" fmla="*/ 537507 w 705168"/>
              <a:gd name="connsiteY32" fmla="*/ 67303 h 436763"/>
              <a:gd name="connsiteX33" fmla="*/ 586300 w 705168"/>
              <a:gd name="connsiteY33" fmla="*/ 144645 h 436763"/>
              <a:gd name="connsiteX34" fmla="*/ 589774 w 705168"/>
              <a:gd name="connsiteY34" fmla="*/ 180581 h 436763"/>
              <a:gd name="connsiteX35" fmla="*/ 589774 w 705168"/>
              <a:gd name="connsiteY35" fmla="*/ 183096 h 436763"/>
              <a:gd name="connsiteX36" fmla="*/ 590932 w 705168"/>
              <a:gd name="connsiteY36" fmla="*/ 186490 h 436763"/>
              <a:gd name="connsiteX37" fmla="*/ 604787 w 705168"/>
              <a:gd name="connsiteY37" fmla="*/ 200984 h 436763"/>
              <a:gd name="connsiteX38" fmla="*/ 673265 w 705168"/>
              <a:gd name="connsiteY38" fmla="*/ 280842 h 436763"/>
              <a:gd name="connsiteX39" fmla="*/ 674183 w 705168"/>
              <a:gd name="connsiteY39" fmla="*/ 286991 h 436763"/>
              <a:gd name="connsiteX40" fmla="*/ 674503 w 705168"/>
              <a:gd name="connsiteY40" fmla="*/ 288708 h 436763"/>
              <a:gd name="connsiteX41" fmla="*/ 674503 w 705168"/>
              <a:gd name="connsiteY41" fmla="*/ 310868 h 436763"/>
              <a:gd name="connsiteX42" fmla="*/ 668953 w 705168"/>
              <a:gd name="connsiteY42" fmla="*/ 334826 h 436763"/>
              <a:gd name="connsiteX43" fmla="*/ 597400 w 705168"/>
              <a:gd name="connsiteY43" fmla="*/ 400788 h 436763"/>
              <a:gd name="connsiteX44" fmla="*/ 597400 w 705168"/>
              <a:gd name="connsiteY44" fmla="*/ 432731 h 436763"/>
              <a:gd name="connsiteX45" fmla="*/ 697941 w 705168"/>
              <a:gd name="connsiteY45" fmla="*/ 345287 h 436763"/>
              <a:gd name="connsiteX46" fmla="*/ 698300 w 705168"/>
              <a:gd name="connsiteY46" fmla="*/ 344209 h 436763"/>
              <a:gd name="connsiteX47" fmla="*/ 705168 w 705168"/>
              <a:gd name="connsiteY47" fmla="*/ 313823 h 436763"/>
              <a:gd name="connsiteX48" fmla="*/ 705168 w 705168"/>
              <a:gd name="connsiteY48" fmla="*/ 288708 h 436763"/>
              <a:gd name="connsiteX49" fmla="*/ 704210 w 705168"/>
              <a:gd name="connsiteY49" fmla="*/ 280682 h 43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05168" h="436763">
                <a:moveTo>
                  <a:pt x="704210" y="280682"/>
                </a:moveTo>
                <a:cubicBezTo>
                  <a:pt x="704210" y="280043"/>
                  <a:pt x="703930" y="279205"/>
                  <a:pt x="703930" y="278965"/>
                </a:cubicBezTo>
                <a:lnTo>
                  <a:pt x="703930" y="277408"/>
                </a:lnTo>
                <a:lnTo>
                  <a:pt x="703611" y="275891"/>
                </a:lnTo>
                <a:cubicBezTo>
                  <a:pt x="694148" y="229094"/>
                  <a:pt x="666158" y="194915"/>
                  <a:pt x="620359" y="174192"/>
                </a:cubicBezTo>
                <a:cubicBezTo>
                  <a:pt x="620088" y="162119"/>
                  <a:pt x="618752" y="150094"/>
                  <a:pt x="616366" y="138256"/>
                </a:cubicBezTo>
                <a:cubicBezTo>
                  <a:pt x="608243" y="100492"/>
                  <a:pt x="587029" y="66817"/>
                  <a:pt x="556473" y="43186"/>
                </a:cubicBezTo>
                <a:cubicBezTo>
                  <a:pt x="514468" y="8048"/>
                  <a:pt x="464637" y="-5767"/>
                  <a:pt x="408098" y="2179"/>
                </a:cubicBezTo>
                <a:lnTo>
                  <a:pt x="407699" y="2179"/>
                </a:lnTo>
                <a:cubicBezTo>
                  <a:pt x="356846" y="10105"/>
                  <a:pt x="311652" y="39003"/>
                  <a:pt x="283121" y="81837"/>
                </a:cubicBezTo>
                <a:cubicBezTo>
                  <a:pt x="267373" y="80052"/>
                  <a:pt x="251433" y="81162"/>
                  <a:pt x="236085" y="85111"/>
                </a:cubicBezTo>
                <a:cubicBezTo>
                  <a:pt x="193141" y="94216"/>
                  <a:pt x="157072" y="123172"/>
                  <a:pt x="138898" y="163132"/>
                </a:cubicBezTo>
                <a:cubicBezTo>
                  <a:pt x="127398" y="164250"/>
                  <a:pt x="114621" y="165527"/>
                  <a:pt x="102962" y="167803"/>
                </a:cubicBezTo>
                <a:lnTo>
                  <a:pt x="101884" y="168043"/>
                </a:lnTo>
                <a:cubicBezTo>
                  <a:pt x="64186" y="178243"/>
                  <a:pt x="32564" y="203918"/>
                  <a:pt x="14839" y="238717"/>
                </a:cubicBezTo>
                <a:cubicBezTo>
                  <a:pt x="-2186" y="271278"/>
                  <a:pt x="-4680" y="309512"/>
                  <a:pt x="7971" y="344009"/>
                </a:cubicBezTo>
                <a:cubicBezTo>
                  <a:pt x="29213" y="401187"/>
                  <a:pt x="81241" y="436764"/>
                  <a:pt x="143729" y="436764"/>
                </a:cubicBezTo>
                <a:lnTo>
                  <a:pt x="154031" y="436764"/>
                </a:lnTo>
                <a:lnTo>
                  <a:pt x="154031" y="405899"/>
                </a:lnTo>
                <a:lnTo>
                  <a:pt x="143649" y="405899"/>
                </a:lnTo>
                <a:cubicBezTo>
                  <a:pt x="94337" y="405899"/>
                  <a:pt x="53370" y="377949"/>
                  <a:pt x="36720" y="333149"/>
                </a:cubicBezTo>
                <a:cubicBezTo>
                  <a:pt x="27083" y="306794"/>
                  <a:pt x="29056" y="277591"/>
                  <a:pt x="42150" y="252772"/>
                </a:cubicBezTo>
                <a:cubicBezTo>
                  <a:pt x="55792" y="225890"/>
                  <a:pt x="80106" y="205980"/>
                  <a:pt x="109151" y="197910"/>
                </a:cubicBezTo>
                <a:cubicBezTo>
                  <a:pt x="120131" y="195873"/>
                  <a:pt x="132190" y="194715"/>
                  <a:pt x="143849" y="193597"/>
                </a:cubicBezTo>
                <a:lnTo>
                  <a:pt x="145766" y="193597"/>
                </a:lnTo>
                <a:cubicBezTo>
                  <a:pt x="154174" y="193662"/>
                  <a:pt x="161750" y="188531"/>
                  <a:pt x="164812" y="180700"/>
                </a:cubicBezTo>
                <a:lnTo>
                  <a:pt x="165251" y="179742"/>
                </a:lnTo>
                <a:cubicBezTo>
                  <a:pt x="181222" y="144964"/>
                  <a:pt x="206577" y="123842"/>
                  <a:pt x="243312" y="115377"/>
                </a:cubicBezTo>
                <a:cubicBezTo>
                  <a:pt x="255903" y="111998"/>
                  <a:pt x="269036" y="111130"/>
                  <a:pt x="281963" y="112821"/>
                </a:cubicBezTo>
                <a:cubicBezTo>
                  <a:pt x="291202" y="115518"/>
                  <a:pt x="301089" y="111563"/>
                  <a:pt x="305920" y="103238"/>
                </a:cubicBezTo>
                <a:cubicBezTo>
                  <a:pt x="331634" y="64068"/>
                  <a:pt x="367530" y="40351"/>
                  <a:pt x="412610" y="32684"/>
                </a:cubicBezTo>
                <a:cubicBezTo>
                  <a:pt x="460524" y="26016"/>
                  <a:pt x="501332" y="37196"/>
                  <a:pt x="536868" y="66983"/>
                </a:cubicBezTo>
                <a:lnTo>
                  <a:pt x="537507" y="67303"/>
                </a:lnTo>
                <a:cubicBezTo>
                  <a:pt x="562509" y="86408"/>
                  <a:pt x="579824" y="113852"/>
                  <a:pt x="586300" y="144645"/>
                </a:cubicBezTo>
                <a:cubicBezTo>
                  <a:pt x="588670" y="156475"/>
                  <a:pt x="589834" y="168515"/>
                  <a:pt x="589774" y="180581"/>
                </a:cubicBezTo>
                <a:lnTo>
                  <a:pt x="589774" y="183096"/>
                </a:lnTo>
                <a:lnTo>
                  <a:pt x="590932" y="186490"/>
                </a:lnTo>
                <a:cubicBezTo>
                  <a:pt x="592736" y="193391"/>
                  <a:pt x="597975" y="198871"/>
                  <a:pt x="604787" y="200984"/>
                </a:cubicBezTo>
                <a:cubicBezTo>
                  <a:pt x="642959" y="217355"/>
                  <a:pt x="665359" y="243468"/>
                  <a:pt x="673265" y="280842"/>
                </a:cubicBezTo>
                <a:cubicBezTo>
                  <a:pt x="673418" y="282911"/>
                  <a:pt x="673725" y="284967"/>
                  <a:pt x="674183" y="286991"/>
                </a:cubicBezTo>
                <a:cubicBezTo>
                  <a:pt x="674183" y="287630"/>
                  <a:pt x="674503" y="288508"/>
                  <a:pt x="674503" y="288708"/>
                </a:cubicBezTo>
                <a:lnTo>
                  <a:pt x="674503" y="310868"/>
                </a:lnTo>
                <a:cubicBezTo>
                  <a:pt x="673227" y="318976"/>
                  <a:pt x="671372" y="326982"/>
                  <a:pt x="668953" y="334826"/>
                </a:cubicBezTo>
                <a:cubicBezTo>
                  <a:pt x="656801" y="366841"/>
                  <a:pt x="630297" y="391275"/>
                  <a:pt x="597400" y="400788"/>
                </a:cubicBezTo>
                <a:lnTo>
                  <a:pt x="597400" y="432731"/>
                </a:lnTo>
                <a:cubicBezTo>
                  <a:pt x="643591" y="422553"/>
                  <a:pt x="681456" y="389620"/>
                  <a:pt x="697941" y="345287"/>
                </a:cubicBezTo>
                <a:lnTo>
                  <a:pt x="698300" y="344209"/>
                </a:lnTo>
                <a:cubicBezTo>
                  <a:pt x="701399" y="334280"/>
                  <a:pt x="703696" y="324119"/>
                  <a:pt x="705168" y="313823"/>
                </a:cubicBezTo>
                <a:lnTo>
                  <a:pt x="705168" y="288708"/>
                </a:lnTo>
                <a:cubicBezTo>
                  <a:pt x="705159" y="286005"/>
                  <a:pt x="704838" y="283311"/>
                  <a:pt x="704210" y="280682"/>
                </a:cubicBezTo>
                <a:close/>
              </a:path>
            </a:pathLst>
          </a:custGeom>
          <a:solidFill>
            <a:schemeClr val="accent3"/>
          </a:solidFill>
          <a:ln w="3969" cap="flat">
            <a:noFill/>
            <a:prstDash val="solid"/>
            <a:miter/>
          </a:ln>
        </p:spPr>
        <p:txBody>
          <a:bodyPr rtlCol="0" anchor="ctr"/>
          <a:lstStyle/>
          <a:p>
            <a:pPr defTabSz="914126">
              <a:defRPr/>
            </a:pPr>
            <a:endParaRPr lang="en-US" sz="1799">
              <a:solidFill>
                <a:srgbClr val="000000"/>
              </a:solidFill>
              <a:latin typeface="Arial" panose="020B0604020202020204"/>
            </a:endParaRPr>
          </a:p>
        </p:txBody>
      </p:sp>
      <p:sp>
        <p:nvSpPr>
          <p:cNvPr id="104" name="Freeform: Shape 103">
            <a:extLst>
              <a:ext uri="{FF2B5EF4-FFF2-40B4-BE49-F238E27FC236}">
                <a16:creationId xmlns:a16="http://schemas.microsoft.com/office/drawing/2014/main" id="{50BF5247-9F3F-4760-A538-1D0DF88E2032}"/>
              </a:ext>
            </a:extLst>
          </p:cNvPr>
          <p:cNvSpPr/>
          <p:nvPr/>
        </p:nvSpPr>
        <p:spPr>
          <a:xfrm>
            <a:off x="3264517" y="4312019"/>
            <a:ext cx="330685" cy="362299"/>
          </a:xfrm>
          <a:custGeom>
            <a:avLst/>
            <a:gdLst>
              <a:gd name="connsiteX0" fmla="*/ 12260 w 330771"/>
              <a:gd name="connsiteY0" fmla="*/ 0 h 362393"/>
              <a:gd name="connsiteX1" fmla="*/ 12260 w 330771"/>
              <a:gd name="connsiteY1" fmla="*/ 123779 h 362393"/>
              <a:gd name="connsiteX2" fmla="*/ 9704 w 330771"/>
              <a:gd name="connsiteY2" fmla="*/ 123779 h 362393"/>
              <a:gd name="connsiteX3" fmla="*/ 1 w 330771"/>
              <a:gd name="connsiteY3" fmla="*/ 132883 h 362393"/>
              <a:gd name="connsiteX4" fmla="*/ 1 w 330771"/>
              <a:gd name="connsiteY4" fmla="*/ 215576 h 362393"/>
              <a:gd name="connsiteX5" fmla="*/ 9383 w 330771"/>
              <a:gd name="connsiteY5" fmla="*/ 225277 h 362393"/>
              <a:gd name="connsiteX6" fmla="*/ 9584 w 330771"/>
              <a:gd name="connsiteY6" fmla="*/ 225278 h 362393"/>
              <a:gd name="connsiteX7" fmla="*/ 23999 w 330771"/>
              <a:gd name="connsiteY7" fmla="*/ 225278 h 362393"/>
              <a:gd name="connsiteX8" fmla="*/ 112281 w 330771"/>
              <a:gd name="connsiteY8" fmla="*/ 328534 h 362393"/>
              <a:gd name="connsiteX9" fmla="*/ 171575 w 330771"/>
              <a:gd name="connsiteY9" fmla="*/ 362394 h 362393"/>
              <a:gd name="connsiteX10" fmla="*/ 230950 w 330771"/>
              <a:gd name="connsiteY10" fmla="*/ 328335 h 362393"/>
              <a:gd name="connsiteX11" fmla="*/ 330772 w 330771"/>
              <a:gd name="connsiteY11" fmla="*/ 160634 h 362393"/>
              <a:gd name="connsiteX12" fmla="*/ 330772 w 330771"/>
              <a:gd name="connsiteY12" fmla="*/ 80 h 362393"/>
              <a:gd name="connsiteX13" fmla="*/ 88643 w 330771"/>
              <a:gd name="connsiteY13" fmla="*/ 225039 h 362393"/>
              <a:gd name="connsiteX14" fmla="*/ 88643 w 330771"/>
              <a:gd name="connsiteY14" fmla="*/ 245003 h 362393"/>
              <a:gd name="connsiteX15" fmla="*/ 88643 w 330771"/>
              <a:gd name="connsiteY15" fmla="*/ 245682 h 362393"/>
              <a:gd name="connsiteX16" fmla="*/ 93674 w 330771"/>
              <a:gd name="connsiteY16" fmla="*/ 253189 h 362393"/>
              <a:gd name="connsiteX17" fmla="*/ 94752 w 330771"/>
              <a:gd name="connsiteY17" fmla="*/ 253867 h 362393"/>
              <a:gd name="connsiteX18" fmla="*/ 95311 w 330771"/>
              <a:gd name="connsiteY18" fmla="*/ 253867 h 362393"/>
              <a:gd name="connsiteX19" fmla="*/ 98146 w 330771"/>
              <a:gd name="connsiteY19" fmla="*/ 254546 h 362393"/>
              <a:gd name="connsiteX20" fmla="*/ 103058 w 330771"/>
              <a:gd name="connsiteY20" fmla="*/ 253029 h 362393"/>
              <a:gd name="connsiteX21" fmla="*/ 103816 w 330771"/>
              <a:gd name="connsiteY21" fmla="*/ 252630 h 362393"/>
              <a:gd name="connsiteX22" fmla="*/ 104455 w 330771"/>
              <a:gd name="connsiteY22" fmla="*/ 252270 h 362393"/>
              <a:gd name="connsiteX23" fmla="*/ 176008 w 330771"/>
              <a:gd name="connsiteY23" fmla="*/ 180917 h 362393"/>
              <a:gd name="connsiteX24" fmla="*/ 176527 w 330771"/>
              <a:gd name="connsiteY24" fmla="*/ 180398 h 362393"/>
              <a:gd name="connsiteX25" fmla="*/ 176886 w 330771"/>
              <a:gd name="connsiteY25" fmla="*/ 179720 h 362393"/>
              <a:gd name="connsiteX26" fmla="*/ 177285 w 330771"/>
              <a:gd name="connsiteY26" fmla="*/ 178961 h 362393"/>
              <a:gd name="connsiteX27" fmla="*/ 178803 w 330771"/>
              <a:gd name="connsiteY27" fmla="*/ 174010 h 362393"/>
              <a:gd name="connsiteX28" fmla="*/ 176008 w 330771"/>
              <a:gd name="connsiteY28" fmla="*/ 167262 h 362393"/>
              <a:gd name="connsiteX29" fmla="*/ 104735 w 330771"/>
              <a:gd name="connsiteY29" fmla="*/ 96308 h 362393"/>
              <a:gd name="connsiteX30" fmla="*/ 94233 w 330771"/>
              <a:gd name="connsiteY30" fmla="*/ 94991 h 362393"/>
              <a:gd name="connsiteX31" fmla="*/ 88643 w 330771"/>
              <a:gd name="connsiteY31" fmla="*/ 103456 h 362393"/>
              <a:gd name="connsiteX32" fmla="*/ 88643 w 330771"/>
              <a:gd name="connsiteY32" fmla="*/ 123420 h 362393"/>
              <a:gd name="connsiteX33" fmla="*/ 38413 w 330771"/>
              <a:gd name="connsiteY33" fmla="*/ 123420 h 362393"/>
              <a:gd name="connsiteX34" fmla="*/ 38413 w 330771"/>
              <a:gd name="connsiteY34" fmla="*/ 26153 h 362393"/>
              <a:gd name="connsiteX35" fmla="*/ 124499 w 330771"/>
              <a:gd name="connsiteY35" fmla="*/ 26153 h 362393"/>
              <a:gd name="connsiteX36" fmla="*/ 184033 w 330771"/>
              <a:gd name="connsiteY36" fmla="*/ 69077 h 362393"/>
              <a:gd name="connsiteX37" fmla="*/ 132126 w 330771"/>
              <a:gd name="connsiteY37" fmla="*/ 92076 h 362393"/>
              <a:gd name="connsiteX38" fmla="*/ 211345 w 330771"/>
              <a:gd name="connsiteY38" fmla="*/ 176765 h 362393"/>
              <a:gd name="connsiteX39" fmla="*/ 101101 w 330771"/>
              <a:gd name="connsiteY39" fmla="*/ 289045 h 362393"/>
              <a:gd name="connsiteX40" fmla="*/ 52069 w 330771"/>
              <a:gd name="connsiteY40" fmla="*/ 225159 h 362393"/>
              <a:gd name="connsiteX41" fmla="*/ 247760 w 330771"/>
              <a:gd name="connsiteY41" fmla="*/ 177124 h 362393"/>
              <a:gd name="connsiteX42" fmla="*/ 176527 w 330771"/>
              <a:gd name="connsiteY42" fmla="*/ 100980 h 362393"/>
              <a:gd name="connsiteX43" fmla="*/ 236220 w 330771"/>
              <a:gd name="connsiteY43" fmla="*/ 74467 h 362393"/>
              <a:gd name="connsiteX44" fmla="*/ 169180 w 330771"/>
              <a:gd name="connsiteY44" fmla="*/ 26153 h 362393"/>
              <a:gd name="connsiteX45" fmla="*/ 304498 w 330771"/>
              <a:gd name="connsiteY45" fmla="*/ 26153 h 362393"/>
              <a:gd name="connsiteX46" fmla="*/ 304498 w 330771"/>
              <a:gd name="connsiteY46" fmla="*/ 160793 h 362393"/>
              <a:gd name="connsiteX47" fmla="*/ 246881 w 330771"/>
              <a:gd name="connsiteY47" fmla="*/ 284573 h 362393"/>
              <a:gd name="connsiteX48" fmla="*/ 195293 w 330771"/>
              <a:gd name="connsiteY48" fmla="*/ 230429 h 362393"/>
              <a:gd name="connsiteX49" fmla="*/ 176966 w 330771"/>
              <a:gd name="connsiteY49" fmla="*/ 249196 h 362393"/>
              <a:gd name="connsiteX50" fmla="*/ 225919 w 330771"/>
              <a:gd name="connsiteY50" fmla="*/ 300504 h 362393"/>
              <a:gd name="connsiteX51" fmla="*/ 217933 w 330771"/>
              <a:gd name="connsiteY51" fmla="*/ 305455 h 362393"/>
              <a:gd name="connsiteX52" fmla="*/ 171496 w 330771"/>
              <a:gd name="connsiteY52" fmla="*/ 332128 h 362393"/>
              <a:gd name="connsiteX53" fmla="*/ 125298 w 330771"/>
              <a:gd name="connsiteY53" fmla="*/ 305695 h 362393"/>
              <a:gd name="connsiteX54" fmla="*/ 123142 w 330771"/>
              <a:gd name="connsiteY54" fmla="*/ 304178 h 36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0771" h="362393">
                <a:moveTo>
                  <a:pt x="12260" y="0"/>
                </a:moveTo>
                <a:lnTo>
                  <a:pt x="12260" y="123779"/>
                </a:lnTo>
                <a:lnTo>
                  <a:pt x="9704" y="123779"/>
                </a:lnTo>
                <a:cubicBezTo>
                  <a:pt x="4539" y="123687"/>
                  <a:pt x="238" y="127722"/>
                  <a:pt x="1" y="132883"/>
                </a:cubicBezTo>
                <a:lnTo>
                  <a:pt x="1" y="215576"/>
                </a:lnTo>
                <a:cubicBezTo>
                  <a:pt x="-87" y="220845"/>
                  <a:pt x="4113" y="225189"/>
                  <a:pt x="9383" y="225277"/>
                </a:cubicBezTo>
                <a:cubicBezTo>
                  <a:pt x="9450" y="225278"/>
                  <a:pt x="9517" y="225279"/>
                  <a:pt x="9584" y="225278"/>
                </a:cubicBezTo>
                <a:lnTo>
                  <a:pt x="23999" y="225278"/>
                </a:lnTo>
                <a:cubicBezTo>
                  <a:pt x="40421" y="268976"/>
                  <a:pt x="71666" y="305520"/>
                  <a:pt x="112281" y="328534"/>
                </a:cubicBezTo>
                <a:lnTo>
                  <a:pt x="171575" y="362394"/>
                </a:lnTo>
                <a:lnTo>
                  <a:pt x="230950" y="328335"/>
                </a:lnTo>
                <a:cubicBezTo>
                  <a:pt x="292600" y="293117"/>
                  <a:pt x="330772" y="228952"/>
                  <a:pt x="330772" y="160634"/>
                </a:cubicBezTo>
                <a:lnTo>
                  <a:pt x="330772" y="80"/>
                </a:lnTo>
                <a:close/>
                <a:moveTo>
                  <a:pt x="88643" y="225039"/>
                </a:moveTo>
                <a:lnTo>
                  <a:pt x="88643" y="245003"/>
                </a:lnTo>
                <a:lnTo>
                  <a:pt x="88643" y="245682"/>
                </a:lnTo>
                <a:cubicBezTo>
                  <a:pt x="89069" y="248828"/>
                  <a:pt x="90927" y="251599"/>
                  <a:pt x="93674" y="253189"/>
                </a:cubicBezTo>
                <a:lnTo>
                  <a:pt x="94752" y="253867"/>
                </a:lnTo>
                <a:lnTo>
                  <a:pt x="95311" y="253867"/>
                </a:lnTo>
                <a:cubicBezTo>
                  <a:pt x="96197" y="254295"/>
                  <a:pt x="97164" y="254527"/>
                  <a:pt x="98146" y="254546"/>
                </a:cubicBezTo>
                <a:cubicBezTo>
                  <a:pt x="99895" y="254520"/>
                  <a:pt x="101599" y="253994"/>
                  <a:pt x="103058" y="253029"/>
                </a:cubicBezTo>
                <a:lnTo>
                  <a:pt x="103816" y="252630"/>
                </a:lnTo>
                <a:lnTo>
                  <a:pt x="104455" y="252270"/>
                </a:lnTo>
                <a:lnTo>
                  <a:pt x="176008" y="180917"/>
                </a:lnTo>
                <a:lnTo>
                  <a:pt x="176527" y="180398"/>
                </a:lnTo>
                <a:lnTo>
                  <a:pt x="176886" y="179720"/>
                </a:lnTo>
                <a:cubicBezTo>
                  <a:pt x="176886" y="179440"/>
                  <a:pt x="177165" y="179200"/>
                  <a:pt x="177285" y="178961"/>
                </a:cubicBezTo>
                <a:cubicBezTo>
                  <a:pt x="178264" y="177494"/>
                  <a:pt x="178791" y="175773"/>
                  <a:pt x="178803" y="174010"/>
                </a:cubicBezTo>
                <a:cubicBezTo>
                  <a:pt x="178737" y="171492"/>
                  <a:pt x="177742" y="169088"/>
                  <a:pt x="176008" y="167262"/>
                </a:cubicBezTo>
                <a:lnTo>
                  <a:pt x="104735" y="96308"/>
                </a:lnTo>
                <a:cubicBezTo>
                  <a:pt x="101790" y="93860"/>
                  <a:pt x="97691" y="93345"/>
                  <a:pt x="94233" y="94991"/>
                </a:cubicBezTo>
                <a:cubicBezTo>
                  <a:pt x="90900" y="96506"/>
                  <a:pt x="88729" y="99795"/>
                  <a:pt x="88643" y="103456"/>
                </a:cubicBezTo>
                <a:lnTo>
                  <a:pt x="88643" y="123420"/>
                </a:lnTo>
                <a:lnTo>
                  <a:pt x="38413" y="123420"/>
                </a:lnTo>
                <a:lnTo>
                  <a:pt x="38413" y="26153"/>
                </a:lnTo>
                <a:lnTo>
                  <a:pt x="124499" y="26153"/>
                </a:lnTo>
                <a:lnTo>
                  <a:pt x="184033" y="69077"/>
                </a:lnTo>
                <a:lnTo>
                  <a:pt x="132126" y="92076"/>
                </a:lnTo>
                <a:lnTo>
                  <a:pt x="211345" y="176765"/>
                </a:lnTo>
                <a:lnTo>
                  <a:pt x="101101" y="289045"/>
                </a:lnTo>
                <a:cubicBezTo>
                  <a:pt x="79934" y="271927"/>
                  <a:pt x="63130" y="250032"/>
                  <a:pt x="52069" y="225159"/>
                </a:cubicBezTo>
                <a:close/>
                <a:moveTo>
                  <a:pt x="247760" y="177124"/>
                </a:moveTo>
                <a:lnTo>
                  <a:pt x="176527" y="100980"/>
                </a:lnTo>
                <a:lnTo>
                  <a:pt x="236220" y="74467"/>
                </a:lnTo>
                <a:lnTo>
                  <a:pt x="169180" y="26153"/>
                </a:lnTo>
                <a:lnTo>
                  <a:pt x="304498" y="26153"/>
                </a:lnTo>
                <a:lnTo>
                  <a:pt x="304498" y="160793"/>
                </a:lnTo>
                <a:cubicBezTo>
                  <a:pt x="304009" y="208424"/>
                  <a:pt x="283012" y="253532"/>
                  <a:pt x="246881" y="284573"/>
                </a:cubicBezTo>
                <a:lnTo>
                  <a:pt x="195293" y="230429"/>
                </a:lnTo>
                <a:close/>
                <a:moveTo>
                  <a:pt x="176966" y="249196"/>
                </a:moveTo>
                <a:lnTo>
                  <a:pt x="225919" y="300504"/>
                </a:lnTo>
                <a:cubicBezTo>
                  <a:pt x="223044" y="302341"/>
                  <a:pt x="220368" y="303978"/>
                  <a:pt x="217933" y="305455"/>
                </a:cubicBezTo>
                <a:lnTo>
                  <a:pt x="171496" y="332128"/>
                </a:lnTo>
                <a:lnTo>
                  <a:pt x="125298" y="305695"/>
                </a:lnTo>
                <a:lnTo>
                  <a:pt x="123142" y="304178"/>
                </a:lnTo>
                <a:close/>
              </a:path>
            </a:pathLst>
          </a:custGeom>
          <a:solidFill>
            <a:srgbClr val="D9D9D9"/>
          </a:solidFill>
          <a:ln w="3969" cap="flat">
            <a:noFill/>
            <a:prstDash val="solid"/>
            <a:miter/>
          </a:ln>
        </p:spPr>
        <p:txBody>
          <a:bodyPr rtlCol="0" anchor="ctr"/>
          <a:lstStyle/>
          <a:p>
            <a:pPr defTabSz="914126">
              <a:defRPr/>
            </a:pPr>
            <a:endParaRPr lang="en-US" sz="1799">
              <a:solidFill>
                <a:srgbClr val="000000"/>
              </a:solidFill>
              <a:latin typeface="Arial" panose="020B0604020202020204"/>
            </a:endParaRPr>
          </a:p>
        </p:txBody>
      </p:sp>
      <p:pic>
        <p:nvPicPr>
          <p:cNvPr id="105" name="Graphic 16">
            <a:extLst>
              <a:ext uri="{FF2B5EF4-FFF2-40B4-BE49-F238E27FC236}">
                <a16:creationId xmlns:a16="http://schemas.microsoft.com/office/drawing/2014/main" id="{F7C257B5-0294-4584-A1F9-794D9BA02A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68824" y="3253997"/>
            <a:ext cx="584048" cy="584048"/>
          </a:xfrm>
          <a:prstGeom prst="rect">
            <a:avLst/>
          </a:prstGeom>
        </p:spPr>
      </p:pic>
      <p:grpSp>
        <p:nvGrpSpPr>
          <p:cNvPr id="123" name="Group 122">
            <a:extLst>
              <a:ext uri="{FF2B5EF4-FFF2-40B4-BE49-F238E27FC236}">
                <a16:creationId xmlns:a16="http://schemas.microsoft.com/office/drawing/2014/main" id="{FADDE6CD-BE76-4832-99D5-8F38D6EC6A16}"/>
              </a:ext>
            </a:extLst>
          </p:cNvPr>
          <p:cNvGrpSpPr/>
          <p:nvPr/>
        </p:nvGrpSpPr>
        <p:grpSpPr>
          <a:xfrm>
            <a:off x="5845361" y="2792541"/>
            <a:ext cx="987446" cy="489265"/>
            <a:chOff x="5706785" y="2591040"/>
            <a:chExt cx="1157912" cy="573728"/>
          </a:xfrm>
        </p:grpSpPr>
        <p:sp>
          <p:nvSpPr>
            <p:cNvPr id="113" name="Rectangle 112">
              <a:extLst>
                <a:ext uri="{FF2B5EF4-FFF2-40B4-BE49-F238E27FC236}">
                  <a16:creationId xmlns:a16="http://schemas.microsoft.com/office/drawing/2014/main" id="{A98640E9-E362-4A51-9BDF-5EEB47E2DCA2}"/>
                </a:ext>
              </a:extLst>
            </p:cNvPr>
            <p:cNvSpPr/>
            <p:nvPr/>
          </p:nvSpPr>
          <p:spPr>
            <a:xfrm>
              <a:off x="5713223" y="2635699"/>
              <a:ext cx="666082" cy="4381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lnSpc>
                  <a:spcPct val="90000"/>
                </a:lnSpc>
                <a:spcBef>
                  <a:spcPts val="300"/>
                </a:spcBef>
                <a:defRPr/>
              </a:pPr>
              <a:endParaRPr lang="en-US" sz="1400" err="1">
                <a:solidFill>
                  <a:srgbClr val="FFFFFF"/>
                </a:solidFill>
                <a:latin typeface="Arial" panose="020B0604020202020204"/>
              </a:endParaRPr>
            </a:p>
          </p:txBody>
        </p:sp>
        <p:sp>
          <p:nvSpPr>
            <p:cNvPr id="114" name="Isosceles Triangle 113">
              <a:extLst>
                <a:ext uri="{FF2B5EF4-FFF2-40B4-BE49-F238E27FC236}">
                  <a16:creationId xmlns:a16="http://schemas.microsoft.com/office/drawing/2014/main" id="{5DFD4C1F-1202-49FE-A164-60BAD8995FC2}"/>
                </a:ext>
              </a:extLst>
            </p:cNvPr>
            <p:cNvSpPr/>
            <p:nvPr/>
          </p:nvSpPr>
          <p:spPr>
            <a:xfrm rot="19532759">
              <a:off x="6234814" y="2594776"/>
              <a:ext cx="378257" cy="353542"/>
            </a:xfrm>
            <a:custGeom>
              <a:avLst/>
              <a:gdLst>
                <a:gd name="connsiteX0" fmla="*/ 0 w 348180"/>
                <a:gd name="connsiteY0" fmla="*/ 341490 h 341490"/>
                <a:gd name="connsiteX1" fmla="*/ 190639 w 348180"/>
                <a:gd name="connsiteY1" fmla="*/ 0 h 341490"/>
                <a:gd name="connsiteX2" fmla="*/ 348180 w 348180"/>
                <a:gd name="connsiteY2" fmla="*/ 341490 h 341490"/>
                <a:gd name="connsiteX3" fmla="*/ 0 w 348180"/>
                <a:gd name="connsiteY3" fmla="*/ 341490 h 341490"/>
                <a:gd name="connsiteX0" fmla="*/ 0 w 355440"/>
                <a:gd name="connsiteY0" fmla="*/ 341490 h 341490"/>
                <a:gd name="connsiteX1" fmla="*/ 190639 w 355440"/>
                <a:gd name="connsiteY1" fmla="*/ 0 h 341490"/>
                <a:gd name="connsiteX2" fmla="*/ 355440 w 355440"/>
                <a:gd name="connsiteY2" fmla="*/ 325295 h 341490"/>
                <a:gd name="connsiteX3" fmla="*/ 0 w 355440"/>
                <a:gd name="connsiteY3" fmla="*/ 341490 h 341490"/>
                <a:gd name="connsiteX0" fmla="*/ 0 w 348302"/>
                <a:gd name="connsiteY0" fmla="*/ 367566 h 367566"/>
                <a:gd name="connsiteX1" fmla="*/ 183501 w 348302"/>
                <a:gd name="connsiteY1" fmla="*/ 0 h 367566"/>
                <a:gd name="connsiteX2" fmla="*/ 348302 w 348302"/>
                <a:gd name="connsiteY2" fmla="*/ 325295 h 367566"/>
                <a:gd name="connsiteX3" fmla="*/ 0 w 348302"/>
                <a:gd name="connsiteY3" fmla="*/ 367566 h 367566"/>
                <a:gd name="connsiteX0" fmla="*/ 0 w 378257"/>
                <a:gd name="connsiteY0" fmla="*/ 335462 h 335462"/>
                <a:gd name="connsiteX1" fmla="*/ 213456 w 378257"/>
                <a:gd name="connsiteY1" fmla="*/ 0 h 335462"/>
                <a:gd name="connsiteX2" fmla="*/ 378257 w 378257"/>
                <a:gd name="connsiteY2" fmla="*/ 325295 h 335462"/>
                <a:gd name="connsiteX3" fmla="*/ 0 w 378257"/>
                <a:gd name="connsiteY3" fmla="*/ 335462 h 335462"/>
                <a:gd name="connsiteX0" fmla="*/ 0 w 378257"/>
                <a:gd name="connsiteY0" fmla="*/ 335462 h 353542"/>
                <a:gd name="connsiteX1" fmla="*/ 213456 w 378257"/>
                <a:gd name="connsiteY1" fmla="*/ 0 h 353542"/>
                <a:gd name="connsiteX2" fmla="*/ 378257 w 378257"/>
                <a:gd name="connsiteY2" fmla="*/ 325295 h 353542"/>
                <a:gd name="connsiteX3" fmla="*/ 0 w 378257"/>
                <a:gd name="connsiteY3" fmla="*/ 335462 h 353542"/>
              </a:gdLst>
              <a:ahLst/>
              <a:cxnLst>
                <a:cxn ang="0">
                  <a:pos x="connsiteX0" y="connsiteY0"/>
                </a:cxn>
                <a:cxn ang="0">
                  <a:pos x="connsiteX1" y="connsiteY1"/>
                </a:cxn>
                <a:cxn ang="0">
                  <a:pos x="connsiteX2" y="connsiteY2"/>
                </a:cxn>
                <a:cxn ang="0">
                  <a:pos x="connsiteX3" y="connsiteY3"/>
                </a:cxn>
              </a:cxnLst>
              <a:rect l="l" t="t" r="r" b="b"/>
              <a:pathLst>
                <a:path w="378257" h="353542">
                  <a:moveTo>
                    <a:pt x="0" y="335462"/>
                  </a:moveTo>
                  <a:lnTo>
                    <a:pt x="213456" y="0"/>
                  </a:lnTo>
                  <a:lnTo>
                    <a:pt x="378257" y="325295"/>
                  </a:lnTo>
                  <a:cubicBezTo>
                    <a:pt x="252171" y="328684"/>
                    <a:pt x="120163" y="379989"/>
                    <a:pt x="0" y="335462"/>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lnSpc>
                  <a:spcPct val="90000"/>
                </a:lnSpc>
                <a:spcBef>
                  <a:spcPts val="300"/>
                </a:spcBef>
                <a:defRPr/>
              </a:pPr>
              <a:endParaRPr lang="en-US" sz="1400" err="1">
                <a:solidFill>
                  <a:srgbClr val="FFFFFF"/>
                </a:solidFill>
                <a:latin typeface="Arial" panose="020B0604020202020204"/>
              </a:endParaRPr>
            </a:p>
          </p:txBody>
        </p:sp>
        <p:grpSp>
          <p:nvGrpSpPr>
            <p:cNvPr id="117" name="Graphic 105">
              <a:extLst>
                <a:ext uri="{FF2B5EF4-FFF2-40B4-BE49-F238E27FC236}">
                  <a16:creationId xmlns:a16="http://schemas.microsoft.com/office/drawing/2014/main" id="{07671BE7-F71D-4DCC-896D-6D5E32A253E8}"/>
                </a:ext>
              </a:extLst>
            </p:cNvPr>
            <p:cNvGrpSpPr/>
            <p:nvPr/>
          </p:nvGrpSpPr>
          <p:grpSpPr>
            <a:xfrm>
              <a:off x="5706785" y="2591040"/>
              <a:ext cx="1157912" cy="573728"/>
              <a:chOff x="5706785" y="2591040"/>
              <a:chExt cx="1157912" cy="573728"/>
            </a:xfrm>
            <a:solidFill>
              <a:srgbClr val="174B91"/>
            </a:solidFill>
          </p:grpSpPr>
          <p:sp>
            <p:nvSpPr>
              <p:cNvPr id="118" name="Freeform: Shape 117">
                <a:extLst>
                  <a:ext uri="{FF2B5EF4-FFF2-40B4-BE49-F238E27FC236}">
                    <a16:creationId xmlns:a16="http://schemas.microsoft.com/office/drawing/2014/main" id="{4F7926FA-C70C-4A78-922D-E74C8FD1C748}"/>
                  </a:ext>
                </a:extLst>
              </p:cNvPr>
              <p:cNvSpPr/>
              <p:nvPr/>
            </p:nvSpPr>
            <p:spPr>
              <a:xfrm>
                <a:off x="5706785" y="2591040"/>
                <a:ext cx="1157912" cy="573287"/>
              </a:xfrm>
              <a:custGeom>
                <a:avLst/>
                <a:gdLst>
                  <a:gd name="connsiteX0" fmla="*/ 1157912 w 1157912"/>
                  <a:gd name="connsiteY0" fmla="*/ 62 h 573287"/>
                  <a:gd name="connsiteX1" fmla="*/ 1155718 w 1157912"/>
                  <a:gd name="connsiteY1" fmla="*/ 2905 h 573287"/>
                  <a:gd name="connsiteX2" fmla="*/ 680644 w 1157912"/>
                  <a:gd name="connsiteY2" fmla="*/ 478012 h 573287"/>
                  <a:gd name="connsiteX3" fmla="*/ 587918 w 1157912"/>
                  <a:gd name="connsiteY3" fmla="*/ 570841 h 573287"/>
                  <a:gd name="connsiteX4" fmla="*/ 581933 w 1157912"/>
                  <a:gd name="connsiteY4" fmla="*/ 573272 h 573287"/>
                  <a:gd name="connsiteX5" fmla="*/ 4027 w 1157912"/>
                  <a:gd name="connsiteY5" fmla="*/ 573288 h 573287"/>
                  <a:gd name="connsiteX6" fmla="*/ 93 w 1157912"/>
                  <a:gd name="connsiteY6" fmla="*/ 569487 h 573287"/>
                  <a:gd name="connsiteX7" fmla="*/ 0 w 1157912"/>
                  <a:gd name="connsiteY7" fmla="*/ 3510 h 573287"/>
                  <a:gd name="connsiteX8" fmla="*/ 3620 w 1157912"/>
                  <a:gd name="connsiteY8" fmla="*/ 0 h 573287"/>
                  <a:gd name="connsiteX9" fmla="*/ 1154663 w 1157912"/>
                  <a:gd name="connsiteY9" fmla="*/ 64 h 573287"/>
                  <a:gd name="connsiteX10" fmla="*/ 1157912 w 1157912"/>
                  <a:gd name="connsiteY10" fmla="*/ 62 h 573287"/>
                  <a:gd name="connsiteX11" fmla="*/ 253277 w 1157912"/>
                  <a:gd name="connsiteY11" fmla="*/ 432318 h 573287"/>
                  <a:gd name="connsiteX12" fmla="*/ 252139 w 1157912"/>
                  <a:gd name="connsiteY12" fmla="*/ 435825 h 573287"/>
                  <a:gd name="connsiteX13" fmla="*/ 243200 w 1157912"/>
                  <a:gd name="connsiteY13" fmla="*/ 459802 h 573287"/>
                  <a:gd name="connsiteX14" fmla="*/ 245053 w 1157912"/>
                  <a:gd name="connsiteY14" fmla="*/ 462627 h 573287"/>
                  <a:gd name="connsiteX15" fmla="*/ 342855 w 1157912"/>
                  <a:gd name="connsiteY15" fmla="*/ 462632 h 573287"/>
                  <a:gd name="connsiteX16" fmla="*/ 346586 w 1157912"/>
                  <a:gd name="connsiteY16" fmla="*/ 459861 h 573287"/>
                  <a:gd name="connsiteX17" fmla="*/ 362097 w 1157912"/>
                  <a:gd name="connsiteY17" fmla="*/ 412338 h 573287"/>
                  <a:gd name="connsiteX18" fmla="*/ 365797 w 1157912"/>
                  <a:gd name="connsiteY18" fmla="*/ 410359 h 573287"/>
                  <a:gd name="connsiteX19" fmla="*/ 403908 w 1157912"/>
                  <a:gd name="connsiteY19" fmla="*/ 418161 h 573287"/>
                  <a:gd name="connsiteX20" fmla="*/ 480495 w 1157912"/>
                  <a:gd name="connsiteY20" fmla="*/ 410946 h 573287"/>
                  <a:gd name="connsiteX21" fmla="*/ 484422 w 1157912"/>
                  <a:gd name="connsiteY21" fmla="*/ 412963 h 573287"/>
                  <a:gd name="connsiteX22" fmla="*/ 499150 w 1157912"/>
                  <a:gd name="connsiteY22" fmla="*/ 459485 h 573287"/>
                  <a:gd name="connsiteX23" fmla="*/ 503460 w 1157912"/>
                  <a:gd name="connsiteY23" fmla="*/ 462635 h 573287"/>
                  <a:gd name="connsiteX24" fmla="*/ 665373 w 1157912"/>
                  <a:gd name="connsiteY24" fmla="*/ 462650 h 573287"/>
                  <a:gd name="connsiteX25" fmla="*/ 669137 w 1157912"/>
                  <a:gd name="connsiteY25" fmla="*/ 458834 h 573287"/>
                  <a:gd name="connsiteX26" fmla="*/ 669024 w 1157912"/>
                  <a:gd name="connsiteY26" fmla="*/ 356557 h 573287"/>
                  <a:gd name="connsiteX27" fmla="*/ 672588 w 1157912"/>
                  <a:gd name="connsiteY27" fmla="*/ 352914 h 573287"/>
                  <a:gd name="connsiteX28" fmla="*/ 728005 w 1157912"/>
                  <a:gd name="connsiteY28" fmla="*/ 351908 h 573287"/>
                  <a:gd name="connsiteX29" fmla="*/ 783132 w 1157912"/>
                  <a:gd name="connsiteY29" fmla="*/ 337920 h 573287"/>
                  <a:gd name="connsiteX30" fmla="*/ 842973 w 1157912"/>
                  <a:gd name="connsiteY30" fmla="*/ 267982 h 573287"/>
                  <a:gd name="connsiteX31" fmla="*/ 844255 w 1157912"/>
                  <a:gd name="connsiteY31" fmla="*/ 197144 h 573287"/>
                  <a:gd name="connsiteX32" fmla="*/ 815780 w 1157912"/>
                  <a:gd name="connsiteY32" fmla="*/ 144266 h 573287"/>
                  <a:gd name="connsiteX33" fmla="*/ 767892 w 1157912"/>
                  <a:gd name="connsiteY33" fmla="*/ 118007 h 573287"/>
                  <a:gd name="connsiteX34" fmla="*/ 694336 w 1157912"/>
                  <a:gd name="connsiteY34" fmla="*/ 108092 h 573287"/>
                  <a:gd name="connsiteX35" fmla="*/ 576553 w 1157912"/>
                  <a:gd name="connsiteY35" fmla="*/ 107871 h 573287"/>
                  <a:gd name="connsiteX36" fmla="*/ 575362 w 1157912"/>
                  <a:gd name="connsiteY36" fmla="*/ 107869 h 573287"/>
                  <a:gd name="connsiteX37" fmla="*/ 573383 w 1157912"/>
                  <a:gd name="connsiteY37" fmla="*/ 109726 h 573287"/>
                  <a:gd name="connsiteX38" fmla="*/ 573385 w 1157912"/>
                  <a:gd name="connsiteY38" fmla="*/ 112709 h 573287"/>
                  <a:gd name="connsiteX39" fmla="*/ 573457 w 1157912"/>
                  <a:gd name="connsiteY39" fmla="*/ 373617 h 573287"/>
                  <a:gd name="connsiteX40" fmla="*/ 573457 w 1157912"/>
                  <a:gd name="connsiteY40" fmla="*/ 377297 h 573287"/>
                  <a:gd name="connsiteX41" fmla="*/ 572022 w 1157912"/>
                  <a:gd name="connsiteY41" fmla="*/ 375272 h 573287"/>
                  <a:gd name="connsiteX42" fmla="*/ 520119 w 1157912"/>
                  <a:gd name="connsiteY42" fmla="*/ 233826 h 573287"/>
                  <a:gd name="connsiteX43" fmla="*/ 474940 w 1157912"/>
                  <a:gd name="connsiteY43" fmla="*/ 110563 h 573287"/>
                  <a:gd name="connsiteX44" fmla="*/ 470843 w 1157912"/>
                  <a:gd name="connsiteY44" fmla="*/ 107817 h 573287"/>
                  <a:gd name="connsiteX45" fmla="*/ 378110 w 1157912"/>
                  <a:gd name="connsiteY45" fmla="*/ 107812 h 573287"/>
                  <a:gd name="connsiteX46" fmla="*/ 374042 w 1157912"/>
                  <a:gd name="connsiteY46" fmla="*/ 110614 h 573287"/>
                  <a:gd name="connsiteX47" fmla="*/ 356380 w 1157912"/>
                  <a:gd name="connsiteY47" fmla="*/ 157623 h 573287"/>
                  <a:gd name="connsiteX48" fmla="*/ 313118 w 1157912"/>
                  <a:gd name="connsiteY48" fmla="*/ 273013 h 573287"/>
                  <a:gd name="connsiteX49" fmla="*/ 292067 w 1157912"/>
                  <a:gd name="connsiteY49" fmla="*/ 329323 h 573287"/>
                  <a:gd name="connsiteX50" fmla="*/ 290183 w 1157912"/>
                  <a:gd name="connsiteY50" fmla="*/ 333605 h 573287"/>
                  <a:gd name="connsiteX51" fmla="*/ 289051 w 1157912"/>
                  <a:gd name="connsiteY51" fmla="*/ 329575 h 573287"/>
                  <a:gd name="connsiteX52" fmla="*/ 253567 w 1157912"/>
                  <a:gd name="connsiteY52" fmla="*/ 277662 h 573287"/>
                  <a:gd name="connsiteX53" fmla="*/ 199477 w 1157912"/>
                  <a:gd name="connsiteY53" fmla="*/ 251005 h 573287"/>
                  <a:gd name="connsiteX54" fmla="*/ 153073 w 1157912"/>
                  <a:gd name="connsiteY54" fmla="*/ 234964 h 573287"/>
                  <a:gd name="connsiteX55" fmla="*/ 120860 w 1157912"/>
                  <a:gd name="connsiteY55" fmla="*/ 217211 h 573287"/>
                  <a:gd name="connsiteX56" fmla="*/ 113388 w 1157912"/>
                  <a:gd name="connsiteY56" fmla="*/ 207696 h 573287"/>
                  <a:gd name="connsiteX57" fmla="*/ 119383 w 1157912"/>
                  <a:gd name="connsiteY57" fmla="*/ 189231 h 573287"/>
                  <a:gd name="connsiteX58" fmla="*/ 141723 w 1157912"/>
                  <a:gd name="connsiteY58" fmla="*/ 180135 h 573287"/>
                  <a:gd name="connsiteX59" fmla="*/ 196207 w 1157912"/>
                  <a:gd name="connsiteY59" fmla="*/ 182827 h 573287"/>
                  <a:gd name="connsiteX60" fmla="*/ 244541 w 1157912"/>
                  <a:gd name="connsiteY60" fmla="*/ 200229 h 573287"/>
                  <a:gd name="connsiteX61" fmla="*/ 248748 w 1157912"/>
                  <a:gd name="connsiteY61" fmla="*/ 199274 h 573287"/>
                  <a:gd name="connsiteX62" fmla="*/ 285948 w 1157912"/>
                  <a:gd name="connsiteY62" fmla="*/ 134421 h 573287"/>
                  <a:gd name="connsiteX63" fmla="*/ 284875 w 1157912"/>
                  <a:gd name="connsiteY63" fmla="*/ 131392 h 573287"/>
                  <a:gd name="connsiteX64" fmla="*/ 274060 w 1157912"/>
                  <a:gd name="connsiteY64" fmla="*/ 126408 h 573287"/>
                  <a:gd name="connsiteX65" fmla="*/ 172254 w 1157912"/>
                  <a:gd name="connsiteY65" fmla="*/ 102370 h 573287"/>
                  <a:gd name="connsiteX66" fmla="*/ 101518 w 1157912"/>
                  <a:gd name="connsiteY66" fmla="*/ 109695 h 573287"/>
                  <a:gd name="connsiteX67" fmla="*/ 46124 w 1157912"/>
                  <a:gd name="connsiteY67" fmla="*/ 140524 h 573287"/>
                  <a:gd name="connsiteX68" fmla="*/ 29084 w 1157912"/>
                  <a:gd name="connsiteY68" fmla="*/ 162741 h 573287"/>
                  <a:gd name="connsiteX69" fmla="*/ 16746 w 1157912"/>
                  <a:gd name="connsiteY69" fmla="*/ 223629 h 573287"/>
                  <a:gd name="connsiteX70" fmla="*/ 46674 w 1157912"/>
                  <a:gd name="connsiteY70" fmla="*/ 282659 h 573287"/>
                  <a:gd name="connsiteX71" fmla="*/ 98899 w 1157912"/>
                  <a:gd name="connsiteY71" fmla="*/ 313161 h 573287"/>
                  <a:gd name="connsiteX72" fmla="*/ 152644 w 1157912"/>
                  <a:gd name="connsiteY72" fmla="*/ 331618 h 573287"/>
                  <a:gd name="connsiteX73" fmla="*/ 180053 w 1157912"/>
                  <a:gd name="connsiteY73" fmla="*/ 344443 h 573287"/>
                  <a:gd name="connsiteX74" fmla="*/ 185891 w 1157912"/>
                  <a:gd name="connsiteY74" fmla="*/ 375467 h 573287"/>
                  <a:gd name="connsiteX75" fmla="*/ 165453 w 1157912"/>
                  <a:gd name="connsiteY75" fmla="*/ 388778 h 573287"/>
                  <a:gd name="connsiteX76" fmla="*/ 94547 w 1157912"/>
                  <a:gd name="connsiteY76" fmla="*/ 384445 h 573287"/>
                  <a:gd name="connsiteX77" fmla="*/ 53609 w 1157912"/>
                  <a:gd name="connsiteY77" fmla="*/ 365391 h 573287"/>
                  <a:gd name="connsiteX78" fmla="*/ 50472 w 1157912"/>
                  <a:gd name="connsiteY78" fmla="*/ 366078 h 573287"/>
                  <a:gd name="connsiteX79" fmla="*/ 17243 w 1157912"/>
                  <a:gd name="connsiteY79" fmla="*/ 432226 h 573287"/>
                  <a:gd name="connsiteX80" fmla="*/ 18151 w 1157912"/>
                  <a:gd name="connsiteY80" fmla="*/ 435174 h 573287"/>
                  <a:gd name="connsiteX81" fmla="*/ 35947 w 1157912"/>
                  <a:gd name="connsiteY81" fmla="*/ 444170 h 573287"/>
                  <a:gd name="connsiteX82" fmla="*/ 176726 w 1157912"/>
                  <a:gd name="connsiteY82" fmla="*/ 466273 h 573287"/>
                  <a:gd name="connsiteX83" fmla="*/ 247412 w 1157912"/>
                  <a:gd name="connsiteY83" fmla="*/ 437004 h 573287"/>
                  <a:gd name="connsiteX84" fmla="*/ 253277 w 1157912"/>
                  <a:gd name="connsiteY84" fmla="*/ 432318 h 5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57912" h="573287">
                    <a:moveTo>
                      <a:pt x="1157912" y="62"/>
                    </a:moveTo>
                    <a:cubicBezTo>
                      <a:pt x="1157449" y="1590"/>
                      <a:pt x="1156461" y="2161"/>
                      <a:pt x="1155718" y="2905"/>
                    </a:cubicBezTo>
                    <a:cubicBezTo>
                      <a:pt x="997367" y="161282"/>
                      <a:pt x="839005" y="319646"/>
                      <a:pt x="680644" y="478012"/>
                    </a:cubicBezTo>
                    <a:cubicBezTo>
                      <a:pt x="649720" y="508939"/>
                      <a:pt x="618783" y="539855"/>
                      <a:pt x="587918" y="570841"/>
                    </a:cubicBezTo>
                    <a:cubicBezTo>
                      <a:pt x="586143" y="572624"/>
                      <a:pt x="584396" y="573272"/>
                      <a:pt x="581933" y="573272"/>
                    </a:cubicBezTo>
                    <a:cubicBezTo>
                      <a:pt x="389298" y="573221"/>
                      <a:pt x="196662" y="573218"/>
                      <a:pt x="4027" y="573288"/>
                    </a:cubicBezTo>
                    <a:cubicBezTo>
                      <a:pt x="1047" y="573288"/>
                      <a:pt x="90" y="572711"/>
                      <a:pt x="93" y="569487"/>
                    </a:cubicBezTo>
                    <a:cubicBezTo>
                      <a:pt x="149" y="380827"/>
                      <a:pt x="116" y="192167"/>
                      <a:pt x="0" y="3510"/>
                    </a:cubicBezTo>
                    <a:cubicBezTo>
                      <a:pt x="-3" y="543"/>
                      <a:pt x="826" y="0"/>
                      <a:pt x="3620" y="0"/>
                    </a:cubicBezTo>
                    <a:cubicBezTo>
                      <a:pt x="387301" y="67"/>
                      <a:pt x="770982" y="64"/>
                      <a:pt x="1154663" y="64"/>
                    </a:cubicBezTo>
                    <a:cubicBezTo>
                      <a:pt x="1155648" y="62"/>
                      <a:pt x="1156634" y="62"/>
                      <a:pt x="1157912" y="62"/>
                    </a:cubicBezTo>
                    <a:close/>
                    <a:moveTo>
                      <a:pt x="253277" y="432318"/>
                    </a:moveTo>
                    <a:cubicBezTo>
                      <a:pt x="252734" y="434004"/>
                      <a:pt x="252471" y="434927"/>
                      <a:pt x="252139" y="435825"/>
                    </a:cubicBezTo>
                    <a:cubicBezTo>
                      <a:pt x="249180" y="443825"/>
                      <a:pt x="246278" y="451848"/>
                      <a:pt x="243200" y="459802"/>
                    </a:cubicBezTo>
                    <a:cubicBezTo>
                      <a:pt x="242361" y="461968"/>
                      <a:pt x="242451" y="462632"/>
                      <a:pt x="245053" y="462627"/>
                    </a:cubicBezTo>
                    <a:cubicBezTo>
                      <a:pt x="277655" y="462550"/>
                      <a:pt x="310256" y="462553"/>
                      <a:pt x="342855" y="462632"/>
                    </a:cubicBezTo>
                    <a:cubicBezTo>
                      <a:pt x="345076" y="462637"/>
                      <a:pt x="345940" y="461863"/>
                      <a:pt x="346586" y="459861"/>
                    </a:cubicBezTo>
                    <a:cubicBezTo>
                      <a:pt x="351715" y="444005"/>
                      <a:pt x="356984" y="428199"/>
                      <a:pt x="362097" y="412338"/>
                    </a:cubicBezTo>
                    <a:cubicBezTo>
                      <a:pt x="362789" y="410187"/>
                      <a:pt x="363551" y="409610"/>
                      <a:pt x="365797" y="410359"/>
                    </a:cubicBezTo>
                    <a:cubicBezTo>
                      <a:pt x="378179" y="414489"/>
                      <a:pt x="390922" y="416877"/>
                      <a:pt x="403908" y="418161"/>
                    </a:cubicBezTo>
                    <a:cubicBezTo>
                      <a:pt x="429920" y="420731"/>
                      <a:pt x="455471" y="418619"/>
                      <a:pt x="480495" y="410946"/>
                    </a:cubicBezTo>
                    <a:cubicBezTo>
                      <a:pt x="482785" y="410243"/>
                      <a:pt x="483686" y="410603"/>
                      <a:pt x="484422" y="412963"/>
                    </a:cubicBezTo>
                    <a:cubicBezTo>
                      <a:pt x="489267" y="428492"/>
                      <a:pt x="494323" y="443954"/>
                      <a:pt x="499150" y="459485"/>
                    </a:cubicBezTo>
                    <a:cubicBezTo>
                      <a:pt x="499899" y="461896"/>
                      <a:pt x="500946" y="462637"/>
                      <a:pt x="503460" y="462635"/>
                    </a:cubicBezTo>
                    <a:cubicBezTo>
                      <a:pt x="557432" y="462558"/>
                      <a:pt x="611401" y="462547"/>
                      <a:pt x="665373" y="462650"/>
                    </a:cubicBezTo>
                    <a:cubicBezTo>
                      <a:pt x="668450" y="462655"/>
                      <a:pt x="669145" y="461814"/>
                      <a:pt x="669137" y="458834"/>
                    </a:cubicBezTo>
                    <a:cubicBezTo>
                      <a:pt x="669037" y="424743"/>
                      <a:pt x="669116" y="390651"/>
                      <a:pt x="669024" y="356557"/>
                    </a:cubicBezTo>
                    <a:cubicBezTo>
                      <a:pt x="669016" y="353740"/>
                      <a:pt x="669652" y="352924"/>
                      <a:pt x="672588" y="352914"/>
                    </a:cubicBezTo>
                    <a:cubicBezTo>
                      <a:pt x="691063" y="352842"/>
                      <a:pt x="709556" y="353626"/>
                      <a:pt x="728005" y="351908"/>
                    </a:cubicBezTo>
                    <a:cubicBezTo>
                      <a:pt x="747121" y="350130"/>
                      <a:pt x="765671" y="346085"/>
                      <a:pt x="783132" y="337920"/>
                    </a:cubicBezTo>
                    <a:cubicBezTo>
                      <a:pt x="813616" y="323667"/>
                      <a:pt x="834114" y="300730"/>
                      <a:pt x="842973" y="267982"/>
                    </a:cubicBezTo>
                    <a:cubicBezTo>
                      <a:pt x="849324" y="244507"/>
                      <a:pt x="848999" y="220829"/>
                      <a:pt x="844255" y="197144"/>
                    </a:cubicBezTo>
                    <a:cubicBezTo>
                      <a:pt x="840150" y="176654"/>
                      <a:pt x="831096" y="158737"/>
                      <a:pt x="815780" y="144266"/>
                    </a:cubicBezTo>
                    <a:cubicBezTo>
                      <a:pt x="802114" y="131354"/>
                      <a:pt x="785677" y="123413"/>
                      <a:pt x="767892" y="118007"/>
                    </a:cubicBezTo>
                    <a:cubicBezTo>
                      <a:pt x="743918" y="110720"/>
                      <a:pt x="719226" y="108303"/>
                      <a:pt x="694336" y="108092"/>
                    </a:cubicBezTo>
                    <a:cubicBezTo>
                      <a:pt x="655077" y="107758"/>
                      <a:pt x="615814" y="107920"/>
                      <a:pt x="576553" y="107871"/>
                    </a:cubicBezTo>
                    <a:cubicBezTo>
                      <a:pt x="576154" y="107871"/>
                      <a:pt x="575755" y="107905"/>
                      <a:pt x="575362" y="107869"/>
                    </a:cubicBezTo>
                    <a:cubicBezTo>
                      <a:pt x="573998" y="107748"/>
                      <a:pt x="573303" y="108280"/>
                      <a:pt x="573383" y="109726"/>
                    </a:cubicBezTo>
                    <a:cubicBezTo>
                      <a:pt x="573437" y="110717"/>
                      <a:pt x="573385" y="111713"/>
                      <a:pt x="573385" y="112709"/>
                    </a:cubicBezTo>
                    <a:cubicBezTo>
                      <a:pt x="573409" y="199678"/>
                      <a:pt x="573432" y="286648"/>
                      <a:pt x="573457" y="373617"/>
                    </a:cubicBezTo>
                    <a:cubicBezTo>
                      <a:pt x="573457" y="374845"/>
                      <a:pt x="573457" y="376072"/>
                      <a:pt x="573457" y="377297"/>
                    </a:cubicBezTo>
                    <a:cubicBezTo>
                      <a:pt x="572562" y="376687"/>
                      <a:pt x="572284" y="375982"/>
                      <a:pt x="572022" y="375272"/>
                    </a:cubicBezTo>
                    <a:cubicBezTo>
                      <a:pt x="554720" y="328124"/>
                      <a:pt x="537421" y="280974"/>
                      <a:pt x="520119" y="233826"/>
                    </a:cubicBezTo>
                    <a:cubicBezTo>
                      <a:pt x="505043" y="192744"/>
                      <a:pt x="489949" y="151669"/>
                      <a:pt x="474940" y="110563"/>
                    </a:cubicBezTo>
                    <a:cubicBezTo>
                      <a:pt x="474150" y="108399"/>
                      <a:pt x="473059" y="107812"/>
                      <a:pt x="470843" y="107817"/>
                    </a:cubicBezTo>
                    <a:cubicBezTo>
                      <a:pt x="439932" y="107892"/>
                      <a:pt x="409021" y="107894"/>
                      <a:pt x="378110" y="107812"/>
                    </a:cubicBezTo>
                    <a:cubicBezTo>
                      <a:pt x="375843" y="107807"/>
                      <a:pt x="374775" y="108491"/>
                      <a:pt x="374042" y="110614"/>
                    </a:cubicBezTo>
                    <a:cubicBezTo>
                      <a:pt x="368579" y="126439"/>
                      <a:pt x="362164" y="141911"/>
                      <a:pt x="356380" y="157623"/>
                    </a:cubicBezTo>
                    <a:cubicBezTo>
                      <a:pt x="342189" y="196171"/>
                      <a:pt x="327550" y="234554"/>
                      <a:pt x="313118" y="273013"/>
                    </a:cubicBezTo>
                    <a:cubicBezTo>
                      <a:pt x="306077" y="291773"/>
                      <a:pt x="299102" y="310560"/>
                      <a:pt x="292067" y="329323"/>
                    </a:cubicBezTo>
                    <a:cubicBezTo>
                      <a:pt x="291529" y="330759"/>
                      <a:pt x="291261" y="332339"/>
                      <a:pt x="290183" y="333605"/>
                    </a:cubicBezTo>
                    <a:cubicBezTo>
                      <a:pt x="289136" y="332388"/>
                      <a:pt x="289342" y="330895"/>
                      <a:pt x="289051" y="329575"/>
                    </a:cubicBezTo>
                    <a:cubicBezTo>
                      <a:pt x="284183" y="307506"/>
                      <a:pt x="271559" y="290716"/>
                      <a:pt x="253567" y="277662"/>
                    </a:cubicBezTo>
                    <a:cubicBezTo>
                      <a:pt x="237074" y="265695"/>
                      <a:pt x="218519" y="257841"/>
                      <a:pt x="199477" y="251005"/>
                    </a:cubicBezTo>
                    <a:cubicBezTo>
                      <a:pt x="184072" y="245472"/>
                      <a:pt x="168229" y="241214"/>
                      <a:pt x="153073" y="234964"/>
                    </a:cubicBezTo>
                    <a:cubicBezTo>
                      <a:pt x="141669" y="230260"/>
                      <a:pt x="130440" y="225222"/>
                      <a:pt x="120860" y="217211"/>
                    </a:cubicBezTo>
                    <a:cubicBezTo>
                      <a:pt x="117708" y="214577"/>
                      <a:pt x="114976" y="211574"/>
                      <a:pt x="113388" y="207696"/>
                    </a:cubicBezTo>
                    <a:cubicBezTo>
                      <a:pt x="110841" y="201469"/>
                      <a:pt x="113084" y="194450"/>
                      <a:pt x="119383" y="189231"/>
                    </a:cubicBezTo>
                    <a:cubicBezTo>
                      <a:pt x="125863" y="183861"/>
                      <a:pt x="133579" y="181329"/>
                      <a:pt x="141723" y="180135"/>
                    </a:cubicBezTo>
                    <a:cubicBezTo>
                      <a:pt x="160042" y="177449"/>
                      <a:pt x="178210" y="179229"/>
                      <a:pt x="196207" y="182827"/>
                    </a:cubicBezTo>
                    <a:cubicBezTo>
                      <a:pt x="213151" y="186213"/>
                      <a:pt x="229025" y="192782"/>
                      <a:pt x="244541" y="200229"/>
                    </a:cubicBezTo>
                    <a:cubicBezTo>
                      <a:pt x="246311" y="201078"/>
                      <a:pt x="247448" y="201562"/>
                      <a:pt x="248748" y="199274"/>
                    </a:cubicBezTo>
                    <a:cubicBezTo>
                      <a:pt x="261055" y="177603"/>
                      <a:pt x="273476" y="155997"/>
                      <a:pt x="285948" y="134421"/>
                    </a:cubicBezTo>
                    <a:cubicBezTo>
                      <a:pt x="286972" y="132648"/>
                      <a:pt x="286401" y="132071"/>
                      <a:pt x="284875" y="131392"/>
                    </a:cubicBezTo>
                    <a:cubicBezTo>
                      <a:pt x="281249" y="129776"/>
                      <a:pt x="277716" y="127949"/>
                      <a:pt x="274060" y="126408"/>
                    </a:cubicBezTo>
                    <a:cubicBezTo>
                      <a:pt x="241484" y="112649"/>
                      <a:pt x="207539" y="104704"/>
                      <a:pt x="172254" y="102370"/>
                    </a:cubicBezTo>
                    <a:cubicBezTo>
                      <a:pt x="148246" y="100782"/>
                      <a:pt x="124643" y="102846"/>
                      <a:pt x="101518" y="109695"/>
                    </a:cubicBezTo>
                    <a:cubicBezTo>
                      <a:pt x="80755" y="115848"/>
                      <a:pt x="62182" y="126027"/>
                      <a:pt x="46124" y="140524"/>
                    </a:cubicBezTo>
                    <a:cubicBezTo>
                      <a:pt x="39145" y="146826"/>
                      <a:pt x="33752" y="154548"/>
                      <a:pt x="29084" y="162741"/>
                    </a:cubicBezTo>
                    <a:cubicBezTo>
                      <a:pt x="18290" y="181689"/>
                      <a:pt x="14837" y="202076"/>
                      <a:pt x="16746" y="223629"/>
                    </a:cubicBezTo>
                    <a:cubicBezTo>
                      <a:pt x="18846" y="247348"/>
                      <a:pt x="28837" y="266973"/>
                      <a:pt x="46674" y="282659"/>
                    </a:cubicBezTo>
                    <a:cubicBezTo>
                      <a:pt x="62098" y="296220"/>
                      <a:pt x="80089" y="305380"/>
                      <a:pt x="98899" y="313161"/>
                    </a:cubicBezTo>
                    <a:cubicBezTo>
                      <a:pt x="116437" y="320418"/>
                      <a:pt x="134714" y="325507"/>
                      <a:pt x="152644" y="331618"/>
                    </a:cubicBezTo>
                    <a:cubicBezTo>
                      <a:pt x="162236" y="334889"/>
                      <a:pt x="171729" y="338453"/>
                      <a:pt x="180053" y="344443"/>
                    </a:cubicBezTo>
                    <a:cubicBezTo>
                      <a:pt x="191164" y="352438"/>
                      <a:pt x="193353" y="364040"/>
                      <a:pt x="185891" y="375467"/>
                    </a:cubicBezTo>
                    <a:cubicBezTo>
                      <a:pt x="181046" y="382886"/>
                      <a:pt x="173877" y="387121"/>
                      <a:pt x="165453" y="388778"/>
                    </a:cubicBezTo>
                    <a:cubicBezTo>
                      <a:pt x="141484" y="393497"/>
                      <a:pt x="117803" y="391657"/>
                      <a:pt x="94547" y="384445"/>
                    </a:cubicBezTo>
                    <a:cubicBezTo>
                      <a:pt x="80063" y="379952"/>
                      <a:pt x="66649" y="373038"/>
                      <a:pt x="53609" y="365391"/>
                    </a:cubicBezTo>
                    <a:cubicBezTo>
                      <a:pt x="52183" y="364555"/>
                      <a:pt x="51396" y="364223"/>
                      <a:pt x="50472" y="366078"/>
                    </a:cubicBezTo>
                    <a:cubicBezTo>
                      <a:pt x="39454" y="388158"/>
                      <a:pt x="28377" y="410205"/>
                      <a:pt x="17243" y="432226"/>
                    </a:cubicBezTo>
                    <a:cubicBezTo>
                      <a:pt x="16468" y="433759"/>
                      <a:pt x="16707" y="434390"/>
                      <a:pt x="18151" y="435174"/>
                    </a:cubicBezTo>
                    <a:cubicBezTo>
                      <a:pt x="23995" y="438352"/>
                      <a:pt x="29887" y="441430"/>
                      <a:pt x="35947" y="444170"/>
                    </a:cubicBezTo>
                    <a:cubicBezTo>
                      <a:pt x="80843" y="464472"/>
                      <a:pt x="127671" y="472778"/>
                      <a:pt x="176726" y="466273"/>
                    </a:cubicBezTo>
                    <a:cubicBezTo>
                      <a:pt x="202810" y="462815"/>
                      <a:pt x="226529" y="453225"/>
                      <a:pt x="247412" y="437004"/>
                    </a:cubicBezTo>
                    <a:cubicBezTo>
                      <a:pt x="249170" y="435638"/>
                      <a:pt x="250899" y="434220"/>
                      <a:pt x="253277" y="432318"/>
                    </a:cubicBezTo>
                    <a:close/>
                  </a:path>
                </a:pathLst>
              </a:custGeom>
              <a:solidFill>
                <a:srgbClr val="174B91"/>
              </a:solidFill>
              <a:ln w="2567" cap="flat">
                <a:noFill/>
                <a:prstDash val="solid"/>
                <a:miter/>
              </a:ln>
            </p:spPr>
            <p:txBody>
              <a:bodyPr rtlCol="0" anchor="ctr"/>
              <a:lstStyle/>
              <a:p>
                <a:pPr defTabSz="914126">
                  <a:defRPr/>
                </a:pPr>
                <a:endParaRPr lang="en-US" sz="1799">
                  <a:solidFill>
                    <a:srgbClr val="000000"/>
                  </a:solidFill>
                  <a:latin typeface="Arial" panose="020B0604020202020204"/>
                </a:endParaRPr>
              </a:p>
            </p:txBody>
          </p:sp>
          <p:sp>
            <p:nvSpPr>
              <p:cNvPr id="119" name="Freeform: Shape 118">
                <a:extLst>
                  <a:ext uri="{FF2B5EF4-FFF2-40B4-BE49-F238E27FC236}">
                    <a16:creationId xmlns:a16="http://schemas.microsoft.com/office/drawing/2014/main" id="{A2A61781-59D0-489F-B5B1-261F50B4376F}"/>
                  </a:ext>
                </a:extLst>
              </p:cNvPr>
              <p:cNvSpPr/>
              <p:nvPr/>
            </p:nvSpPr>
            <p:spPr>
              <a:xfrm>
                <a:off x="6424917" y="3090189"/>
                <a:ext cx="74939" cy="74579"/>
              </a:xfrm>
              <a:custGeom>
                <a:avLst/>
                <a:gdLst>
                  <a:gd name="connsiteX0" fmla="*/ 74822 w 74939"/>
                  <a:gd name="connsiteY0" fmla="*/ 35174 h 74579"/>
                  <a:gd name="connsiteX1" fmla="*/ 40442 w 74939"/>
                  <a:gd name="connsiteY1" fmla="*/ 74476 h 74579"/>
                  <a:gd name="connsiteX2" fmla="*/ 149 w 74939"/>
                  <a:gd name="connsiteY2" fmla="*/ 40271 h 74579"/>
                  <a:gd name="connsiteX3" fmla="*/ 34606 w 74939"/>
                  <a:gd name="connsiteY3" fmla="*/ 133 h 74579"/>
                  <a:gd name="connsiteX4" fmla="*/ 74822 w 74939"/>
                  <a:gd name="connsiteY4" fmla="*/ 35174 h 74579"/>
                  <a:gd name="connsiteX5" fmla="*/ 37879 w 74939"/>
                  <a:gd name="connsiteY5" fmla="*/ 68092 h 74579"/>
                  <a:gd name="connsiteX6" fmla="*/ 67864 w 74939"/>
                  <a:gd name="connsiteY6" fmla="*/ 37101 h 74579"/>
                  <a:gd name="connsiteX7" fmla="*/ 37930 w 74939"/>
                  <a:gd name="connsiteY7" fmla="*/ 5935 h 74579"/>
                  <a:gd name="connsiteX8" fmla="*/ 7194 w 74939"/>
                  <a:gd name="connsiteY8" fmla="*/ 37060 h 74579"/>
                  <a:gd name="connsiteX9" fmla="*/ 37879 w 74939"/>
                  <a:gd name="connsiteY9" fmla="*/ 68092 h 7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39" h="74579">
                    <a:moveTo>
                      <a:pt x="74822" y="35174"/>
                    </a:moveTo>
                    <a:cubicBezTo>
                      <a:pt x="76461" y="55010"/>
                      <a:pt x="60770" y="72950"/>
                      <a:pt x="40442" y="74476"/>
                    </a:cubicBezTo>
                    <a:cubicBezTo>
                      <a:pt x="20135" y="76002"/>
                      <a:pt x="1984" y="60594"/>
                      <a:pt x="149" y="40271"/>
                    </a:cubicBezTo>
                    <a:cubicBezTo>
                      <a:pt x="-1688" y="19923"/>
                      <a:pt x="13668" y="1839"/>
                      <a:pt x="34606" y="133"/>
                    </a:cubicBezTo>
                    <a:cubicBezTo>
                      <a:pt x="56107" y="-1620"/>
                      <a:pt x="74003" y="14210"/>
                      <a:pt x="74822" y="35174"/>
                    </a:cubicBezTo>
                    <a:close/>
                    <a:moveTo>
                      <a:pt x="37879" y="68092"/>
                    </a:moveTo>
                    <a:cubicBezTo>
                      <a:pt x="54908" y="68102"/>
                      <a:pt x="67817" y="54760"/>
                      <a:pt x="67864" y="37101"/>
                    </a:cubicBezTo>
                    <a:cubicBezTo>
                      <a:pt x="67908" y="19696"/>
                      <a:pt x="54697" y="5940"/>
                      <a:pt x="37930" y="5935"/>
                    </a:cubicBezTo>
                    <a:cubicBezTo>
                      <a:pt x="20760" y="5930"/>
                      <a:pt x="7194" y="19668"/>
                      <a:pt x="7194" y="37060"/>
                    </a:cubicBezTo>
                    <a:cubicBezTo>
                      <a:pt x="7194" y="54655"/>
                      <a:pt x="20472" y="68081"/>
                      <a:pt x="37879" y="68092"/>
                    </a:cubicBezTo>
                    <a:close/>
                  </a:path>
                </a:pathLst>
              </a:custGeom>
              <a:solidFill>
                <a:srgbClr val="174B91"/>
              </a:solidFill>
              <a:ln w="2567" cap="flat">
                <a:noFill/>
                <a:prstDash val="solid"/>
                <a:miter/>
              </a:ln>
            </p:spPr>
            <p:txBody>
              <a:bodyPr rtlCol="0" anchor="ctr"/>
              <a:lstStyle/>
              <a:p>
                <a:pPr defTabSz="914126">
                  <a:defRPr/>
                </a:pPr>
                <a:endParaRPr lang="en-US" sz="1799">
                  <a:solidFill>
                    <a:srgbClr val="000000"/>
                  </a:solidFill>
                  <a:latin typeface="Arial" panose="020B0604020202020204"/>
                </a:endParaRPr>
              </a:p>
            </p:txBody>
          </p:sp>
          <p:sp>
            <p:nvSpPr>
              <p:cNvPr id="120" name="Freeform: Shape 119">
                <a:extLst>
                  <a:ext uri="{FF2B5EF4-FFF2-40B4-BE49-F238E27FC236}">
                    <a16:creationId xmlns:a16="http://schemas.microsoft.com/office/drawing/2014/main" id="{FDA9BC7C-D2DD-4438-B388-59281C970BFB}"/>
                  </a:ext>
                </a:extLst>
              </p:cNvPr>
              <p:cNvSpPr/>
              <p:nvPr/>
            </p:nvSpPr>
            <p:spPr>
              <a:xfrm>
                <a:off x="6375821" y="2773502"/>
                <a:ext cx="85310" cy="91969"/>
              </a:xfrm>
              <a:custGeom>
                <a:avLst/>
                <a:gdLst>
                  <a:gd name="connsiteX0" fmla="*/ 65 w 85310"/>
                  <a:gd name="connsiteY0" fmla="*/ 46062 h 91969"/>
                  <a:gd name="connsiteX1" fmla="*/ 1 w 85310"/>
                  <a:gd name="connsiteY1" fmla="*/ 3425 h 91969"/>
                  <a:gd name="connsiteX2" fmla="*/ 3528 w 85310"/>
                  <a:gd name="connsiteY2" fmla="*/ 5 h 91969"/>
                  <a:gd name="connsiteX3" fmla="*/ 36305 w 85310"/>
                  <a:gd name="connsiteY3" fmla="*/ 602 h 91969"/>
                  <a:gd name="connsiteX4" fmla="*/ 58653 w 85310"/>
                  <a:gd name="connsiteY4" fmla="*/ 5331 h 91969"/>
                  <a:gd name="connsiteX5" fmla="*/ 85236 w 85310"/>
                  <a:gd name="connsiteY5" fmla="*/ 48573 h 91969"/>
                  <a:gd name="connsiteX6" fmla="*/ 60920 w 85310"/>
                  <a:gd name="connsiteY6" fmla="*/ 85737 h 91969"/>
                  <a:gd name="connsiteX7" fmla="*/ 43198 w 85310"/>
                  <a:gd name="connsiteY7" fmla="*/ 90688 h 91969"/>
                  <a:gd name="connsiteX8" fmla="*/ 2121 w 85310"/>
                  <a:gd name="connsiteY8" fmla="*/ 91959 h 91969"/>
                  <a:gd name="connsiteX9" fmla="*/ 42 w 85310"/>
                  <a:gd name="connsiteY9" fmla="*/ 88997 h 91969"/>
                  <a:gd name="connsiteX10" fmla="*/ 37 w 85310"/>
                  <a:gd name="connsiteY10" fmla="*/ 46059 h 91969"/>
                  <a:gd name="connsiteX11" fmla="*/ 65 w 85310"/>
                  <a:gd name="connsiteY11" fmla="*/ 46062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310" h="91969">
                    <a:moveTo>
                      <a:pt x="65" y="46062"/>
                    </a:moveTo>
                    <a:cubicBezTo>
                      <a:pt x="65" y="31848"/>
                      <a:pt x="140" y="17636"/>
                      <a:pt x="1" y="3425"/>
                    </a:cubicBezTo>
                    <a:cubicBezTo>
                      <a:pt x="-28" y="628"/>
                      <a:pt x="847" y="-67"/>
                      <a:pt x="3528" y="5"/>
                    </a:cubicBezTo>
                    <a:cubicBezTo>
                      <a:pt x="14451" y="298"/>
                      <a:pt x="25390" y="-330"/>
                      <a:pt x="36305" y="602"/>
                    </a:cubicBezTo>
                    <a:cubicBezTo>
                      <a:pt x="43958" y="1256"/>
                      <a:pt x="51463" y="2560"/>
                      <a:pt x="58653" y="5331"/>
                    </a:cubicBezTo>
                    <a:cubicBezTo>
                      <a:pt x="78772" y="13087"/>
                      <a:pt x="86147" y="28806"/>
                      <a:pt x="85236" y="48573"/>
                    </a:cubicBezTo>
                    <a:cubicBezTo>
                      <a:pt x="84446" y="65710"/>
                      <a:pt x="76979" y="78568"/>
                      <a:pt x="60920" y="85737"/>
                    </a:cubicBezTo>
                    <a:cubicBezTo>
                      <a:pt x="55267" y="88261"/>
                      <a:pt x="49310" y="89769"/>
                      <a:pt x="43198" y="90688"/>
                    </a:cubicBezTo>
                    <a:cubicBezTo>
                      <a:pt x="29553" y="92741"/>
                      <a:pt x="15815" y="91624"/>
                      <a:pt x="2121" y="91959"/>
                    </a:cubicBezTo>
                    <a:cubicBezTo>
                      <a:pt x="-342" y="92018"/>
                      <a:pt x="44" y="90443"/>
                      <a:pt x="42" y="88997"/>
                    </a:cubicBezTo>
                    <a:cubicBezTo>
                      <a:pt x="34" y="74685"/>
                      <a:pt x="37" y="60373"/>
                      <a:pt x="37" y="46059"/>
                    </a:cubicBezTo>
                    <a:cubicBezTo>
                      <a:pt x="47" y="46062"/>
                      <a:pt x="57" y="46062"/>
                      <a:pt x="65" y="46062"/>
                    </a:cubicBezTo>
                    <a:close/>
                  </a:path>
                </a:pathLst>
              </a:custGeom>
              <a:solidFill>
                <a:srgbClr val="174B91"/>
              </a:solidFill>
              <a:ln w="2567" cap="flat">
                <a:noFill/>
                <a:prstDash val="solid"/>
                <a:miter/>
              </a:ln>
            </p:spPr>
            <p:txBody>
              <a:bodyPr rtlCol="0" anchor="ctr"/>
              <a:lstStyle/>
              <a:p>
                <a:pPr defTabSz="914126">
                  <a:defRPr/>
                </a:pPr>
                <a:endParaRPr lang="en-US" sz="1799">
                  <a:solidFill>
                    <a:srgbClr val="000000"/>
                  </a:solidFill>
                  <a:latin typeface="Arial" panose="020B0604020202020204"/>
                </a:endParaRPr>
              </a:p>
            </p:txBody>
          </p:sp>
          <p:sp>
            <p:nvSpPr>
              <p:cNvPr id="121" name="Freeform: Shape 120">
                <a:extLst>
                  <a:ext uri="{FF2B5EF4-FFF2-40B4-BE49-F238E27FC236}">
                    <a16:creationId xmlns:a16="http://schemas.microsoft.com/office/drawing/2014/main" id="{22852A5E-2881-45FC-8571-9FB42F5AA095}"/>
                  </a:ext>
                </a:extLst>
              </p:cNvPr>
              <p:cNvSpPr/>
              <p:nvPr/>
            </p:nvSpPr>
            <p:spPr>
              <a:xfrm>
                <a:off x="6094696" y="2810722"/>
                <a:ext cx="71301" cy="120437"/>
              </a:xfrm>
              <a:custGeom>
                <a:avLst/>
                <a:gdLst>
                  <a:gd name="connsiteX0" fmla="*/ 36009 w 71301"/>
                  <a:gd name="connsiteY0" fmla="*/ 0 h 120437"/>
                  <a:gd name="connsiteX1" fmla="*/ 37344 w 71301"/>
                  <a:gd name="connsiteY1" fmla="*/ 2872 h 120437"/>
                  <a:gd name="connsiteX2" fmla="*/ 70939 w 71301"/>
                  <a:gd name="connsiteY2" fmla="*/ 111085 h 120437"/>
                  <a:gd name="connsiteX3" fmla="*/ 68667 w 71301"/>
                  <a:gd name="connsiteY3" fmla="*/ 115426 h 120437"/>
                  <a:gd name="connsiteX4" fmla="*/ 2488 w 71301"/>
                  <a:gd name="connsiteY4" fmla="*/ 115073 h 120437"/>
                  <a:gd name="connsiteX5" fmla="*/ 358 w 71301"/>
                  <a:gd name="connsiteY5" fmla="*/ 110902 h 120437"/>
                  <a:gd name="connsiteX6" fmla="*/ 34758 w 71301"/>
                  <a:gd name="connsiteY6" fmla="*/ 2632 h 120437"/>
                  <a:gd name="connsiteX7" fmla="*/ 36009 w 71301"/>
                  <a:gd name="connsiteY7" fmla="*/ 0 h 12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01" h="120437">
                    <a:moveTo>
                      <a:pt x="36009" y="0"/>
                    </a:moveTo>
                    <a:cubicBezTo>
                      <a:pt x="37071" y="664"/>
                      <a:pt x="37038" y="1884"/>
                      <a:pt x="37344" y="2872"/>
                    </a:cubicBezTo>
                    <a:cubicBezTo>
                      <a:pt x="48545" y="38942"/>
                      <a:pt x="59679" y="75033"/>
                      <a:pt x="70939" y="111085"/>
                    </a:cubicBezTo>
                    <a:cubicBezTo>
                      <a:pt x="71762" y="113717"/>
                      <a:pt x="71253" y="114641"/>
                      <a:pt x="68667" y="115426"/>
                    </a:cubicBezTo>
                    <a:cubicBezTo>
                      <a:pt x="46553" y="122131"/>
                      <a:pt x="24530" y="122201"/>
                      <a:pt x="2488" y="115073"/>
                    </a:cubicBezTo>
                    <a:cubicBezTo>
                      <a:pt x="23" y="114276"/>
                      <a:pt x="-440" y="113403"/>
                      <a:pt x="358" y="110902"/>
                    </a:cubicBezTo>
                    <a:cubicBezTo>
                      <a:pt x="11885" y="74832"/>
                      <a:pt x="23295" y="38723"/>
                      <a:pt x="34758" y="2632"/>
                    </a:cubicBezTo>
                    <a:cubicBezTo>
                      <a:pt x="35049" y="1727"/>
                      <a:pt x="35039" y="630"/>
                      <a:pt x="36009" y="0"/>
                    </a:cubicBezTo>
                    <a:close/>
                  </a:path>
                </a:pathLst>
              </a:custGeom>
              <a:solidFill>
                <a:srgbClr val="174B91"/>
              </a:solidFill>
              <a:ln w="2567" cap="flat">
                <a:noFill/>
                <a:prstDash val="solid"/>
                <a:miter/>
              </a:ln>
            </p:spPr>
            <p:txBody>
              <a:bodyPr rtlCol="0" anchor="ctr"/>
              <a:lstStyle/>
              <a:p>
                <a:pPr defTabSz="914126">
                  <a:defRPr/>
                </a:pPr>
                <a:endParaRPr lang="en-US" sz="1799">
                  <a:solidFill>
                    <a:srgbClr val="000000"/>
                  </a:solidFill>
                  <a:latin typeface="Arial" panose="020B0604020202020204"/>
                </a:endParaRPr>
              </a:p>
            </p:txBody>
          </p:sp>
          <p:sp>
            <p:nvSpPr>
              <p:cNvPr id="122" name="Freeform: Shape 121">
                <a:extLst>
                  <a:ext uri="{FF2B5EF4-FFF2-40B4-BE49-F238E27FC236}">
                    <a16:creationId xmlns:a16="http://schemas.microsoft.com/office/drawing/2014/main" id="{D7B29D96-E177-49FF-9D7F-F64D4ECA85EA}"/>
                  </a:ext>
                </a:extLst>
              </p:cNvPr>
              <p:cNvSpPr/>
              <p:nvPr/>
            </p:nvSpPr>
            <p:spPr>
              <a:xfrm>
                <a:off x="6448263" y="3105833"/>
                <a:ext cx="32277" cy="42965"/>
              </a:xfrm>
              <a:custGeom>
                <a:avLst/>
                <a:gdLst>
                  <a:gd name="connsiteX0" fmla="*/ 20392 w 32277"/>
                  <a:gd name="connsiteY0" fmla="*/ 24611 h 42965"/>
                  <a:gd name="connsiteX1" fmla="*/ 32278 w 32277"/>
                  <a:gd name="connsiteY1" fmla="*/ 42317 h 42965"/>
                  <a:gd name="connsiteX2" fmla="*/ 22896 w 32277"/>
                  <a:gd name="connsiteY2" fmla="*/ 38596 h 42965"/>
                  <a:gd name="connsiteX3" fmla="*/ 14976 w 32277"/>
                  <a:gd name="connsiteY3" fmla="*/ 26016 h 42965"/>
                  <a:gd name="connsiteX4" fmla="*/ 6922 w 32277"/>
                  <a:gd name="connsiteY4" fmla="*/ 24390 h 42965"/>
                  <a:gd name="connsiteX5" fmla="*/ 6502 w 32277"/>
                  <a:gd name="connsiteY5" fmla="*/ 26623 h 42965"/>
                  <a:gd name="connsiteX6" fmla="*/ 6546 w 32277"/>
                  <a:gd name="connsiteY6" fmla="*/ 40629 h 42965"/>
                  <a:gd name="connsiteX7" fmla="*/ 3479 w 32277"/>
                  <a:gd name="connsiteY7" fmla="*/ 42721 h 42965"/>
                  <a:gd name="connsiteX8" fmla="*/ 0 w 32277"/>
                  <a:gd name="connsiteY8" fmla="*/ 40742 h 42965"/>
                  <a:gd name="connsiteX9" fmla="*/ 16 w 32277"/>
                  <a:gd name="connsiteY9" fmla="*/ 2292 h 42965"/>
                  <a:gd name="connsiteX10" fmla="*/ 2133 w 32277"/>
                  <a:gd name="connsiteY10" fmla="*/ 4 h 42965"/>
                  <a:gd name="connsiteX11" fmla="*/ 20295 w 32277"/>
                  <a:gd name="connsiteY11" fmla="*/ 416 h 42965"/>
                  <a:gd name="connsiteX12" fmla="*/ 31462 w 32277"/>
                  <a:gd name="connsiteY12" fmla="*/ 11244 h 42965"/>
                  <a:gd name="connsiteX13" fmla="*/ 22052 w 32277"/>
                  <a:gd name="connsiteY13" fmla="*/ 23734 h 42965"/>
                  <a:gd name="connsiteX14" fmla="*/ 20392 w 32277"/>
                  <a:gd name="connsiteY14" fmla="*/ 24611 h 42965"/>
                  <a:gd name="connsiteX15" fmla="*/ 13283 w 32277"/>
                  <a:gd name="connsiteY15" fmla="*/ 5531 h 42965"/>
                  <a:gd name="connsiteX16" fmla="*/ 13272 w 32277"/>
                  <a:gd name="connsiteY16" fmla="*/ 5668 h 42965"/>
                  <a:gd name="connsiteX17" fmla="*/ 8229 w 32277"/>
                  <a:gd name="connsiteY17" fmla="*/ 5652 h 42965"/>
                  <a:gd name="connsiteX18" fmla="*/ 6467 w 32277"/>
                  <a:gd name="connsiteY18" fmla="*/ 7304 h 42965"/>
                  <a:gd name="connsiteX19" fmla="*/ 6487 w 32277"/>
                  <a:gd name="connsiteY19" fmla="*/ 17394 h 42965"/>
                  <a:gd name="connsiteX20" fmla="*/ 7640 w 32277"/>
                  <a:gd name="connsiteY20" fmla="*/ 18992 h 42965"/>
                  <a:gd name="connsiteX21" fmla="*/ 20318 w 32277"/>
                  <a:gd name="connsiteY21" fmla="*/ 18353 h 42965"/>
                  <a:gd name="connsiteX22" fmla="*/ 24653 w 32277"/>
                  <a:gd name="connsiteY22" fmla="*/ 11751 h 42965"/>
                  <a:gd name="connsiteX23" fmla="*/ 20053 w 32277"/>
                  <a:gd name="connsiteY23" fmla="*/ 6116 h 42965"/>
                  <a:gd name="connsiteX24" fmla="*/ 13283 w 32277"/>
                  <a:gd name="connsiteY24" fmla="*/ 5531 h 4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277" h="42965">
                    <a:moveTo>
                      <a:pt x="20392" y="24611"/>
                    </a:moveTo>
                    <a:cubicBezTo>
                      <a:pt x="24324" y="30468"/>
                      <a:pt x="28284" y="36368"/>
                      <a:pt x="32278" y="42317"/>
                    </a:cubicBezTo>
                    <a:cubicBezTo>
                      <a:pt x="26534" y="43588"/>
                      <a:pt x="25850" y="43305"/>
                      <a:pt x="22896" y="38596"/>
                    </a:cubicBezTo>
                    <a:cubicBezTo>
                      <a:pt x="20261" y="34400"/>
                      <a:pt x="17626" y="30203"/>
                      <a:pt x="14976" y="26016"/>
                    </a:cubicBezTo>
                    <a:cubicBezTo>
                      <a:pt x="14068" y="24580"/>
                      <a:pt x="8221" y="23386"/>
                      <a:pt x="6922" y="24390"/>
                    </a:cubicBezTo>
                    <a:cubicBezTo>
                      <a:pt x="6171" y="24969"/>
                      <a:pt x="6508" y="25867"/>
                      <a:pt x="6502" y="26623"/>
                    </a:cubicBezTo>
                    <a:cubicBezTo>
                      <a:pt x="6474" y="31294"/>
                      <a:pt x="6330" y="35969"/>
                      <a:pt x="6546" y="40629"/>
                    </a:cubicBezTo>
                    <a:cubicBezTo>
                      <a:pt x="6675" y="43408"/>
                      <a:pt x="4917" y="42857"/>
                      <a:pt x="3479" y="42721"/>
                    </a:cubicBezTo>
                    <a:cubicBezTo>
                      <a:pt x="2120" y="42595"/>
                      <a:pt x="-26" y="43894"/>
                      <a:pt x="0" y="40742"/>
                    </a:cubicBezTo>
                    <a:cubicBezTo>
                      <a:pt x="106" y="27926"/>
                      <a:pt x="65" y="15109"/>
                      <a:pt x="16" y="2292"/>
                    </a:cubicBezTo>
                    <a:cubicBezTo>
                      <a:pt x="11" y="699"/>
                      <a:pt x="335" y="-65"/>
                      <a:pt x="2133" y="4"/>
                    </a:cubicBezTo>
                    <a:cubicBezTo>
                      <a:pt x="8183" y="239"/>
                      <a:pt x="14245" y="-266"/>
                      <a:pt x="20295" y="416"/>
                    </a:cubicBezTo>
                    <a:cubicBezTo>
                      <a:pt x="27311" y="1206"/>
                      <a:pt x="30922" y="4623"/>
                      <a:pt x="31462" y="11244"/>
                    </a:cubicBezTo>
                    <a:cubicBezTo>
                      <a:pt x="31971" y="17491"/>
                      <a:pt x="28475" y="22144"/>
                      <a:pt x="22052" y="23734"/>
                    </a:cubicBezTo>
                    <a:cubicBezTo>
                      <a:pt x="21468" y="23878"/>
                      <a:pt x="20881" y="23965"/>
                      <a:pt x="20392" y="24611"/>
                    </a:cubicBezTo>
                    <a:close/>
                    <a:moveTo>
                      <a:pt x="13283" y="5531"/>
                    </a:moveTo>
                    <a:cubicBezTo>
                      <a:pt x="13280" y="5578"/>
                      <a:pt x="13275" y="5622"/>
                      <a:pt x="13272" y="5668"/>
                    </a:cubicBezTo>
                    <a:cubicBezTo>
                      <a:pt x="11592" y="5668"/>
                      <a:pt x="9907" y="5717"/>
                      <a:pt x="8229" y="5652"/>
                    </a:cubicBezTo>
                    <a:cubicBezTo>
                      <a:pt x="7012" y="5606"/>
                      <a:pt x="6441" y="5964"/>
                      <a:pt x="6467" y="7304"/>
                    </a:cubicBezTo>
                    <a:cubicBezTo>
                      <a:pt x="6536" y="10665"/>
                      <a:pt x="6490" y="14030"/>
                      <a:pt x="6487" y="17394"/>
                    </a:cubicBezTo>
                    <a:cubicBezTo>
                      <a:pt x="6487" y="18209"/>
                      <a:pt x="6446" y="19048"/>
                      <a:pt x="7640" y="18992"/>
                    </a:cubicBezTo>
                    <a:cubicBezTo>
                      <a:pt x="11868" y="18791"/>
                      <a:pt x="16160" y="19604"/>
                      <a:pt x="20318" y="18353"/>
                    </a:cubicBezTo>
                    <a:cubicBezTo>
                      <a:pt x="23339" y="17445"/>
                      <a:pt x="24697" y="15260"/>
                      <a:pt x="24653" y="11751"/>
                    </a:cubicBezTo>
                    <a:cubicBezTo>
                      <a:pt x="24615" y="8684"/>
                      <a:pt x="23251" y="6790"/>
                      <a:pt x="20053" y="6116"/>
                    </a:cubicBezTo>
                    <a:cubicBezTo>
                      <a:pt x="17853" y="5650"/>
                      <a:pt x="15545" y="5706"/>
                      <a:pt x="13283" y="5531"/>
                    </a:cubicBezTo>
                    <a:close/>
                  </a:path>
                </a:pathLst>
              </a:custGeom>
              <a:solidFill>
                <a:srgbClr val="174B91"/>
              </a:solidFill>
              <a:ln w="2567" cap="flat">
                <a:noFill/>
                <a:prstDash val="solid"/>
                <a:miter/>
              </a:ln>
            </p:spPr>
            <p:txBody>
              <a:bodyPr rtlCol="0" anchor="ctr"/>
              <a:lstStyle/>
              <a:p>
                <a:pPr defTabSz="914126">
                  <a:defRPr/>
                </a:pPr>
                <a:endParaRPr lang="en-US" sz="1799">
                  <a:solidFill>
                    <a:srgbClr val="000000"/>
                  </a:solidFill>
                  <a:latin typeface="Arial" panose="020B0604020202020204"/>
                </a:endParaRPr>
              </a:p>
            </p:txBody>
          </p:sp>
        </p:grpSp>
      </p:grpSp>
      <p:sp>
        <p:nvSpPr>
          <p:cNvPr id="9" name="Freeform: Shape 8">
            <a:extLst>
              <a:ext uri="{FF2B5EF4-FFF2-40B4-BE49-F238E27FC236}">
                <a16:creationId xmlns:a16="http://schemas.microsoft.com/office/drawing/2014/main" id="{1FC7E4A6-33CE-4619-9CCF-06F683B54D55}"/>
              </a:ext>
            </a:extLst>
          </p:cNvPr>
          <p:cNvSpPr/>
          <p:nvPr/>
        </p:nvSpPr>
        <p:spPr>
          <a:xfrm>
            <a:off x="8912121" y="4511536"/>
            <a:ext cx="12572" cy="2357"/>
          </a:xfrm>
          <a:custGeom>
            <a:avLst/>
            <a:gdLst>
              <a:gd name="connsiteX0" fmla="*/ 12573 w 12572"/>
              <a:gd name="connsiteY0" fmla="*/ 0 h 2357"/>
              <a:gd name="connsiteX1" fmla="*/ 12573 w 12572"/>
              <a:gd name="connsiteY1" fmla="*/ 24 h 2357"/>
              <a:gd name="connsiteX2" fmla="*/ 9525 w 12572"/>
              <a:gd name="connsiteY2" fmla="*/ 595 h 2357"/>
              <a:gd name="connsiteX3" fmla="*/ 0 w 12572"/>
              <a:gd name="connsiteY3" fmla="*/ 2357 h 2357"/>
              <a:gd name="connsiteX4" fmla="*/ 9525 w 12572"/>
              <a:gd name="connsiteY4" fmla="*/ 571 h 2357"/>
              <a:gd name="connsiteX5" fmla="*/ 12573 w 12572"/>
              <a:gd name="connsiteY5" fmla="*/ 0 h 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2" h="2357">
                <a:moveTo>
                  <a:pt x="12573" y="0"/>
                </a:moveTo>
                <a:lnTo>
                  <a:pt x="12573" y="24"/>
                </a:lnTo>
                <a:lnTo>
                  <a:pt x="9525" y="595"/>
                </a:lnTo>
                <a:lnTo>
                  <a:pt x="0" y="2357"/>
                </a:lnTo>
                <a:lnTo>
                  <a:pt x="9525" y="571"/>
                </a:lnTo>
                <a:lnTo>
                  <a:pt x="12573" y="0"/>
                </a:lnTo>
                <a:close/>
              </a:path>
            </a:pathLst>
          </a:custGeom>
          <a:solidFill>
            <a:srgbClr val="000000"/>
          </a:solidFill>
          <a:ln w="2381"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25E3446C-589C-403B-A350-11439240EF37}"/>
              </a:ext>
            </a:extLst>
          </p:cNvPr>
          <p:cNvGrpSpPr/>
          <p:nvPr/>
        </p:nvGrpSpPr>
        <p:grpSpPr>
          <a:xfrm>
            <a:off x="8634861" y="4032869"/>
            <a:ext cx="574524" cy="574524"/>
            <a:chOff x="8633273" y="4032869"/>
            <a:chExt cx="574524" cy="574524"/>
          </a:xfrm>
        </p:grpSpPr>
        <p:sp>
          <p:nvSpPr>
            <p:cNvPr id="71" name="Rectangle: Rounded Corners 70">
              <a:extLst>
                <a:ext uri="{FF2B5EF4-FFF2-40B4-BE49-F238E27FC236}">
                  <a16:creationId xmlns:a16="http://schemas.microsoft.com/office/drawing/2014/main" id="{255A8CEE-6B09-4495-9946-27020869C474}"/>
                </a:ext>
              </a:extLst>
            </p:cNvPr>
            <p:cNvSpPr/>
            <p:nvPr/>
          </p:nvSpPr>
          <p:spPr>
            <a:xfrm>
              <a:off x="8633273" y="4032869"/>
              <a:ext cx="574524" cy="574524"/>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srgbClr val="FFFFFF"/>
                </a:solidFill>
                <a:latin typeface="Arial" panose="020B0604020202020204"/>
              </a:endParaRPr>
            </a:p>
          </p:txBody>
        </p:sp>
        <p:sp>
          <p:nvSpPr>
            <p:cNvPr id="15" name="Freeform: Shape 14">
              <a:extLst>
                <a:ext uri="{FF2B5EF4-FFF2-40B4-BE49-F238E27FC236}">
                  <a16:creationId xmlns:a16="http://schemas.microsoft.com/office/drawing/2014/main" id="{653B54D7-EF97-40D9-A057-E8E660FC4041}"/>
                </a:ext>
              </a:extLst>
            </p:cNvPr>
            <p:cNvSpPr/>
            <p:nvPr/>
          </p:nvSpPr>
          <p:spPr>
            <a:xfrm>
              <a:off x="8739560" y="4359421"/>
              <a:ext cx="361950" cy="133350"/>
            </a:xfrm>
            <a:custGeom>
              <a:avLst/>
              <a:gdLst>
                <a:gd name="connsiteX0" fmla="*/ 276225 w 361950"/>
                <a:gd name="connsiteY0" fmla="*/ 0 h 133350"/>
                <a:gd name="connsiteX1" fmla="*/ 214313 w 361950"/>
                <a:gd name="connsiteY1" fmla="*/ 57150 h 133350"/>
                <a:gd name="connsiteX2" fmla="*/ 180975 w 361950"/>
                <a:gd name="connsiteY2" fmla="*/ 16669 h 133350"/>
                <a:gd name="connsiteX3" fmla="*/ 147638 w 361950"/>
                <a:gd name="connsiteY3" fmla="*/ 57150 h 133350"/>
                <a:gd name="connsiteX4" fmla="*/ 85725 w 361950"/>
                <a:gd name="connsiteY4" fmla="*/ 0 h 133350"/>
                <a:gd name="connsiteX5" fmla="*/ 0 w 361950"/>
                <a:gd name="connsiteY5" fmla="*/ 85725 h 133350"/>
                <a:gd name="connsiteX6" fmla="*/ 0 w 361950"/>
                <a:gd name="connsiteY6" fmla="*/ 133350 h 133350"/>
                <a:gd name="connsiteX7" fmla="*/ 361950 w 361950"/>
                <a:gd name="connsiteY7" fmla="*/ 133350 h 133350"/>
                <a:gd name="connsiteX8" fmla="*/ 361950 w 361950"/>
                <a:gd name="connsiteY8" fmla="*/ 85725 h 133350"/>
                <a:gd name="connsiteX9" fmla="*/ 276225 w 361950"/>
                <a:gd name="connsiteY9"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0" h="133350">
                  <a:moveTo>
                    <a:pt x="276225" y="0"/>
                  </a:moveTo>
                  <a:lnTo>
                    <a:pt x="214313" y="57150"/>
                  </a:lnTo>
                  <a:lnTo>
                    <a:pt x="180975" y="16669"/>
                  </a:lnTo>
                  <a:lnTo>
                    <a:pt x="147638" y="57150"/>
                  </a:lnTo>
                  <a:lnTo>
                    <a:pt x="85725" y="0"/>
                  </a:lnTo>
                  <a:cubicBezTo>
                    <a:pt x="38380" y="0"/>
                    <a:pt x="0" y="38380"/>
                    <a:pt x="0" y="85725"/>
                  </a:cubicBezTo>
                  <a:lnTo>
                    <a:pt x="0" y="133350"/>
                  </a:lnTo>
                  <a:lnTo>
                    <a:pt x="361950" y="133350"/>
                  </a:lnTo>
                  <a:lnTo>
                    <a:pt x="361950" y="85725"/>
                  </a:lnTo>
                  <a:cubicBezTo>
                    <a:pt x="361950" y="38380"/>
                    <a:pt x="323570" y="0"/>
                    <a:pt x="276225" y="0"/>
                  </a:cubicBezTo>
                  <a:close/>
                </a:path>
              </a:pathLst>
            </a:custGeom>
            <a:noFill/>
            <a:ln w="19050" cap="flat">
              <a:solidFill>
                <a:schemeClr val="accent3">
                  <a:lumMod val="75000"/>
                </a:schemeClr>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9E54290-A7E4-41A6-9B79-99E787D7BCC5}"/>
                </a:ext>
              </a:extLst>
            </p:cNvPr>
            <p:cNvSpPr/>
            <p:nvPr/>
          </p:nvSpPr>
          <p:spPr>
            <a:xfrm>
              <a:off x="8808469" y="4118893"/>
              <a:ext cx="224031" cy="223854"/>
            </a:xfrm>
            <a:custGeom>
              <a:avLst/>
              <a:gdLst>
                <a:gd name="connsiteX0" fmla="*/ 221603 w 224031"/>
                <a:gd name="connsiteY0" fmla="*/ 88723 h 223854"/>
                <a:gd name="connsiteX1" fmla="*/ 201219 w 224031"/>
                <a:gd name="connsiteY1" fmla="*/ 85723 h 223854"/>
                <a:gd name="connsiteX2" fmla="*/ 204982 w 224031"/>
                <a:gd name="connsiteY2" fmla="*/ 111917 h 223854"/>
                <a:gd name="connsiteX3" fmla="*/ 203482 w 224031"/>
                <a:gd name="connsiteY3" fmla="*/ 128586 h 223854"/>
                <a:gd name="connsiteX4" fmla="*/ 222794 w 224031"/>
                <a:gd name="connsiteY4" fmla="*/ 128586 h 223854"/>
                <a:gd name="connsiteX5" fmla="*/ 224032 w 224031"/>
                <a:gd name="connsiteY5" fmla="*/ 111917 h 223854"/>
                <a:gd name="connsiteX6" fmla="*/ 221603 w 224031"/>
                <a:gd name="connsiteY6" fmla="*/ 88723 h 223854"/>
                <a:gd name="connsiteX7" fmla="*/ 179907 w 224031"/>
                <a:gd name="connsiteY7" fmla="*/ 176234 h 223854"/>
                <a:gd name="connsiteX8" fmla="*/ 179002 w 224031"/>
                <a:gd name="connsiteY8" fmla="*/ 176234 h 223854"/>
                <a:gd name="connsiteX9" fmla="*/ 47699 w 224031"/>
                <a:gd name="connsiteY9" fmla="*/ 179178 h 223854"/>
                <a:gd name="connsiteX10" fmla="*/ 44756 w 224031"/>
                <a:gd name="connsiteY10" fmla="*/ 47874 h 223854"/>
                <a:gd name="connsiteX11" fmla="*/ 97778 w 224031"/>
                <a:gd name="connsiteY11" fmla="*/ 20262 h 223854"/>
                <a:gd name="connsiteX12" fmla="*/ 112065 w 224031"/>
                <a:gd name="connsiteY12" fmla="*/ 19167 h 223854"/>
                <a:gd name="connsiteX13" fmla="*/ 200172 w 224031"/>
                <a:gd name="connsiteY13" fmla="*/ 82461 h 223854"/>
                <a:gd name="connsiteX14" fmla="*/ 213578 w 224031"/>
                <a:gd name="connsiteY14" fmla="*/ 66816 h 223854"/>
                <a:gd name="connsiteX15" fmla="*/ 214245 w 224031"/>
                <a:gd name="connsiteY15" fmla="*/ 66292 h 223854"/>
                <a:gd name="connsiteX16" fmla="*/ 169215 w 224031"/>
                <a:gd name="connsiteY16" fmla="*/ 15786 h 223854"/>
                <a:gd name="connsiteX17" fmla="*/ 15786 w 224031"/>
                <a:gd name="connsiteY17" fmla="*/ 54657 h 223854"/>
                <a:gd name="connsiteX18" fmla="*/ 54657 w 224031"/>
                <a:gd name="connsiteY18" fmla="*/ 208086 h 223854"/>
                <a:gd name="connsiteX19" fmla="*/ 171192 w 224031"/>
                <a:gd name="connsiteY19" fmla="*/ 206881 h 223854"/>
                <a:gd name="connsiteX20" fmla="*/ 204934 w 224031"/>
                <a:gd name="connsiteY20" fmla="*/ 174401 h 223854"/>
                <a:gd name="connsiteX21" fmla="*/ 191885 w 224031"/>
                <a:gd name="connsiteY21" fmla="*/ 176234 h 22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031" h="223854">
                  <a:moveTo>
                    <a:pt x="221603" y="88723"/>
                  </a:moveTo>
                  <a:cubicBezTo>
                    <a:pt x="214686" y="88910"/>
                    <a:pt x="207789" y="87895"/>
                    <a:pt x="201219" y="85723"/>
                  </a:cubicBezTo>
                  <a:cubicBezTo>
                    <a:pt x="203720" y="94229"/>
                    <a:pt x="204987" y="103050"/>
                    <a:pt x="204982" y="111917"/>
                  </a:cubicBezTo>
                  <a:cubicBezTo>
                    <a:pt x="204980" y="117507"/>
                    <a:pt x="204478" y="123085"/>
                    <a:pt x="203482" y="128586"/>
                  </a:cubicBezTo>
                  <a:lnTo>
                    <a:pt x="222794" y="128586"/>
                  </a:lnTo>
                  <a:cubicBezTo>
                    <a:pt x="223617" y="123067"/>
                    <a:pt x="224031" y="117496"/>
                    <a:pt x="224032" y="111917"/>
                  </a:cubicBezTo>
                  <a:cubicBezTo>
                    <a:pt x="224037" y="104122"/>
                    <a:pt x="223222" y="96348"/>
                    <a:pt x="221603" y="88723"/>
                  </a:cubicBezTo>
                  <a:close/>
                  <a:moveTo>
                    <a:pt x="179907" y="176234"/>
                  </a:moveTo>
                  <a:lnTo>
                    <a:pt x="179002" y="176234"/>
                  </a:lnTo>
                  <a:cubicBezTo>
                    <a:pt x="143557" y="213306"/>
                    <a:pt x="84770" y="214623"/>
                    <a:pt x="47699" y="179178"/>
                  </a:cubicBezTo>
                  <a:cubicBezTo>
                    <a:pt x="10628" y="143732"/>
                    <a:pt x="9310" y="84946"/>
                    <a:pt x="44756" y="47874"/>
                  </a:cubicBezTo>
                  <a:cubicBezTo>
                    <a:pt x="58903" y="33078"/>
                    <a:pt x="77544" y="23371"/>
                    <a:pt x="97778" y="20262"/>
                  </a:cubicBezTo>
                  <a:cubicBezTo>
                    <a:pt x="102506" y="19537"/>
                    <a:pt x="107282" y="19170"/>
                    <a:pt x="112065" y="19167"/>
                  </a:cubicBezTo>
                  <a:cubicBezTo>
                    <a:pt x="151966" y="19195"/>
                    <a:pt x="187409" y="44656"/>
                    <a:pt x="200172" y="82461"/>
                  </a:cubicBezTo>
                  <a:cubicBezTo>
                    <a:pt x="203667" y="76485"/>
                    <a:pt x="208208" y="71185"/>
                    <a:pt x="213578" y="66816"/>
                  </a:cubicBezTo>
                  <a:lnTo>
                    <a:pt x="214245" y="66292"/>
                  </a:lnTo>
                  <a:cubicBezTo>
                    <a:pt x="204777" y="45233"/>
                    <a:pt x="189055" y="27598"/>
                    <a:pt x="169215" y="15786"/>
                  </a:cubicBezTo>
                  <a:cubicBezTo>
                    <a:pt x="116113" y="-15849"/>
                    <a:pt x="47420" y="1554"/>
                    <a:pt x="15786" y="54657"/>
                  </a:cubicBezTo>
                  <a:cubicBezTo>
                    <a:pt x="-15849" y="107759"/>
                    <a:pt x="1554" y="176452"/>
                    <a:pt x="54657" y="208086"/>
                  </a:cubicBezTo>
                  <a:cubicBezTo>
                    <a:pt x="90663" y="229536"/>
                    <a:pt x="135637" y="229071"/>
                    <a:pt x="171192" y="206881"/>
                  </a:cubicBezTo>
                  <a:cubicBezTo>
                    <a:pt x="184594" y="198543"/>
                    <a:pt x="196091" y="187476"/>
                    <a:pt x="204934" y="174401"/>
                  </a:cubicBezTo>
                  <a:cubicBezTo>
                    <a:pt x="200692" y="175619"/>
                    <a:pt x="196299" y="176236"/>
                    <a:pt x="191885" y="176234"/>
                  </a:cubicBezTo>
                  <a:close/>
                </a:path>
              </a:pathLst>
            </a:custGeom>
            <a:solidFill>
              <a:schemeClr val="accent3"/>
            </a:solidFill>
            <a:ln w="238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C9A51FB-218B-4B7F-8E8C-F3C5499EDA8F}"/>
                </a:ext>
              </a:extLst>
            </p:cNvPr>
            <p:cNvSpPr/>
            <p:nvPr/>
          </p:nvSpPr>
          <p:spPr>
            <a:xfrm>
              <a:off x="8906247" y="4134679"/>
              <a:ext cx="176212" cy="192286"/>
            </a:xfrm>
            <a:custGeom>
              <a:avLst/>
              <a:gdLst>
                <a:gd name="connsiteX0" fmla="*/ 0 w 176212"/>
                <a:gd name="connsiteY0" fmla="*/ 0 h 192286"/>
                <a:gd name="connsiteX1" fmla="*/ 0 w 176212"/>
                <a:gd name="connsiteY1" fmla="*/ 104180 h 192286"/>
                <a:gd name="connsiteX2" fmla="*/ 47982 w 176212"/>
                <a:gd name="connsiteY2" fmla="*/ 182761 h 192286"/>
                <a:gd name="connsiteX3" fmla="*/ 88106 w 176212"/>
                <a:gd name="connsiteY3" fmla="*/ 192286 h 192286"/>
                <a:gd name="connsiteX4" fmla="*/ 176213 w 176212"/>
                <a:gd name="connsiteY4" fmla="*/ 104180 h 192286"/>
                <a:gd name="connsiteX5" fmla="*/ 176213 w 176212"/>
                <a:gd name="connsiteY5" fmla="*/ 0 h 192286"/>
                <a:gd name="connsiteX6" fmla="*/ 150019 w 176212"/>
                <a:gd name="connsiteY6" fmla="*/ 5120 h 192286"/>
                <a:gd name="connsiteX7" fmla="*/ 30956 w 176212"/>
                <a:gd name="connsiteY7" fmla="*/ 5715 h 192286"/>
                <a:gd name="connsiteX8" fmla="*/ 25313 w 176212"/>
                <a:gd name="connsiteY8" fmla="*/ 47196 h 192286"/>
                <a:gd name="connsiteX9" fmla="*/ 24956 w 176212"/>
                <a:gd name="connsiteY9" fmla="*/ 46506 h 192286"/>
                <a:gd name="connsiteX10" fmla="*/ 37505 w 176212"/>
                <a:gd name="connsiteY10" fmla="*/ 43267 h 192286"/>
                <a:gd name="connsiteX11" fmla="*/ 54174 w 176212"/>
                <a:gd name="connsiteY11" fmla="*/ 43386 h 192286"/>
                <a:gd name="connsiteX12" fmla="*/ 70104 w 176212"/>
                <a:gd name="connsiteY12" fmla="*/ 50935 h 192286"/>
                <a:gd name="connsiteX13" fmla="*/ 84582 w 176212"/>
                <a:gd name="connsiteY13" fmla="*/ 68437 h 192286"/>
                <a:gd name="connsiteX14" fmla="*/ 84796 w 176212"/>
                <a:gd name="connsiteY14" fmla="*/ 68842 h 192286"/>
                <a:gd name="connsiteX15" fmla="*/ 84796 w 176212"/>
                <a:gd name="connsiteY15" fmla="*/ 69104 h 192286"/>
                <a:gd name="connsiteX16" fmla="*/ 82653 w 176212"/>
                <a:gd name="connsiteY16" fmla="*/ 69866 h 192286"/>
                <a:gd name="connsiteX17" fmla="*/ 61008 w 176212"/>
                <a:gd name="connsiteY17" fmla="*/ 72890 h 192286"/>
                <a:gd name="connsiteX18" fmla="*/ 37505 w 176212"/>
                <a:gd name="connsiteY18" fmla="*/ 62651 h 192286"/>
                <a:gd name="connsiteX19" fmla="*/ 25289 w 176212"/>
                <a:gd name="connsiteY19" fmla="*/ 47196 h 192286"/>
                <a:gd name="connsiteX20" fmla="*/ 107156 w 176212"/>
                <a:gd name="connsiteY20" fmla="*/ 158615 h 192286"/>
                <a:gd name="connsiteX21" fmla="*/ 94107 w 176212"/>
                <a:gd name="connsiteY21" fmla="*/ 160449 h 192286"/>
                <a:gd name="connsiteX22" fmla="*/ 81296 w 176212"/>
                <a:gd name="connsiteY22" fmla="*/ 160449 h 192286"/>
                <a:gd name="connsiteX23" fmla="*/ 34576 w 176212"/>
                <a:gd name="connsiteY23" fmla="*/ 112824 h 192286"/>
                <a:gd name="connsiteX24" fmla="*/ 141732 w 176212"/>
                <a:gd name="connsiteY24" fmla="*/ 112824 h 192286"/>
                <a:gd name="connsiteX25" fmla="*/ 107156 w 176212"/>
                <a:gd name="connsiteY25" fmla="*/ 158615 h 192286"/>
                <a:gd name="connsiteX26" fmla="*/ 160473 w 176212"/>
                <a:gd name="connsiteY26" fmla="*/ 47196 h 192286"/>
                <a:gd name="connsiteX27" fmla="*/ 148376 w 176212"/>
                <a:gd name="connsiteY27" fmla="*/ 62651 h 192286"/>
                <a:gd name="connsiteX28" fmla="*/ 124873 w 176212"/>
                <a:gd name="connsiteY28" fmla="*/ 72890 h 192286"/>
                <a:gd name="connsiteX29" fmla="*/ 123849 w 176212"/>
                <a:gd name="connsiteY29" fmla="*/ 72890 h 192286"/>
                <a:gd name="connsiteX30" fmla="*/ 103465 w 176212"/>
                <a:gd name="connsiteY30" fmla="*/ 69890 h 192286"/>
                <a:gd name="connsiteX31" fmla="*/ 103227 w 176212"/>
                <a:gd name="connsiteY31" fmla="*/ 69890 h 192286"/>
                <a:gd name="connsiteX32" fmla="*/ 101060 w 176212"/>
                <a:gd name="connsiteY32" fmla="*/ 69128 h 192286"/>
                <a:gd name="connsiteX33" fmla="*/ 101060 w 176212"/>
                <a:gd name="connsiteY33" fmla="*/ 68866 h 192286"/>
                <a:gd name="connsiteX34" fmla="*/ 101251 w 176212"/>
                <a:gd name="connsiteY34" fmla="*/ 68461 h 192286"/>
                <a:gd name="connsiteX35" fmla="*/ 102346 w 176212"/>
                <a:gd name="connsiteY35" fmla="*/ 66604 h 192286"/>
                <a:gd name="connsiteX36" fmla="*/ 115753 w 176212"/>
                <a:gd name="connsiteY36" fmla="*/ 50959 h 192286"/>
                <a:gd name="connsiteX37" fmla="*/ 116419 w 176212"/>
                <a:gd name="connsiteY37" fmla="*/ 50435 h 192286"/>
                <a:gd name="connsiteX38" fmla="*/ 131683 w 176212"/>
                <a:gd name="connsiteY38" fmla="*/ 43410 h 192286"/>
                <a:gd name="connsiteX39" fmla="*/ 148233 w 176212"/>
                <a:gd name="connsiteY39" fmla="*/ 43291 h 192286"/>
                <a:gd name="connsiteX40" fmla="*/ 160758 w 176212"/>
                <a:gd name="connsiteY40" fmla="*/ 46530 h 192286"/>
                <a:gd name="connsiteX41" fmla="*/ 160401 w 176212"/>
                <a:gd name="connsiteY41" fmla="*/ 47196 h 19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6212" h="192286">
                  <a:moveTo>
                    <a:pt x="0" y="0"/>
                  </a:moveTo>
                  <a:lnTo>
                    <a:pt x="0" y="104180"/>
                  </a:lnTo>
                  <a:cubicBezTo>
                    <a:pt x="-53" y="137312"/>
                    <a:pt x="18485" y="167672"/>
                    <a:pt x="47982" y="182761"/>
                  </a:cubicBezTo>
                  <a:cubicBezTo>
                    <a:pt x="60415" y="189065"/>
                    <a:pt x="74167" y="192330"/>
                    <a:pt x="88106" y="192286"/>
                  </a:cubicBezTo>
                  <a:cubicBezTo>
                    <a:pt x="136766" y="192286"/>
                    <a:pt x="176213" y="152839"/>
                    <a:pt x="176213" y="104180"/>
                  </a:cubicBezTo>
                  <a:lnTo>
                    <a:pt x="176213" y="0"/>
                  </a:lnTo>
                  <a:lnTo>
                    <a:pt x="150019" y="5120"/>
                  </a:lnTo>
                  <a:cubicBezTo>
                    <a:pt x="110717" y="12755"/>
                    <a:pt x="70333" y="12957"/>
                    <a:pt x="30956" y="5715"/>
                  </a:cubicBezTo>
                  <a:close/>
                  <a:moveTo>
                    <a:pt x="25313" y="47196"/>
                  </a:moveTo>
                  <a:cubicBezTo>
                    <a:pt x="25194" y="47006"/>
                    <a:pt x="25098" y="46792"/>
                    <a:pt x="24956" y="46506"/>
                  </a:cubicBezTo>
                  <a:cubicBezTo>
                    <a:pt x="29019" y="45007"/>
                    <a:pt x="33224" y="43922"/>
                    <a:pt x="37505" y="43267"/>
                  </a:cubicBezTo>
                  <a:cubicBezTo>
                    <a:pt x="43027" y="42352"/>
                    <a:pt x="48665" y="42393"/>
                    <a:pt x="54174" y="43386"/>
                  </a:cubicBezTo>
                  <a:cubicBezTo>
                    <a:pt x="60027" y="44545"/>
                    <a:pt x="65501" y="47138"/>
                    <a:pt x="70104" y="50935"/>
                  </a:cubicBezTo>
                  <a:cubicBezTo>
                    <a:pt x="76006" y="55788"/>
                    <a:pt x="80921" y="61730"/>
                    <a:pt x="84582" y="68437"/>
                  </a:cubicBezTo>
                  <a:lnTo>
                    <a:pt x="84796" y="68842"/>
                  </a:lnTo>
                  <a:cubicBezTo>
                    <a:pt x="84796" y="68842"/>
                    <a:pt x="84796" y="68842"/>
                    <a:pt x="84796" y="69104"/>
                  </a:cubicBezTo>
                  <a:cubicBezTo>
                    <a:pt x="84106" y="69342"/>
                    <a:pt x="83391" y="69628"/>
                    <a:pt x="82653" y="69866"/>
                  </a:cubicBezTo>
                  <a:cubicBezTo>
                    <a:pt x="75686" y="72198"/>
                    <a:pt x="68348" y="73223"/>
                    <a:pt x="61008" y="72890"/>
                  </a:cubicBezTo>
                  <a:cubicBezTo>
                    <a:pt x="52206" y="72376"/>
                    <a:pt x="43875" y="68746"/>
                    <a:pt x="37505" y="62651"/>
                  </a:cubicBezTo>
                  <a:cubicBezTo>
                    <a:pt x="32630" y="58188"/>
                    <a:pt x="28505" y="52970"/>
                    <a:pt x="25289" y="47196"/>
                  </a:cubicBezTo>
                  <a:close/>
                  <a:moveTo>
                    <a:pt x="107156" y="158615"/>
                  </a:moveTo>
                  <a:cubicBezTo>
                    <a:pt x="102914" y="159833"/>
                    <a:pt x="98521" y="160451"/>
                    <a:pt x="94107" y="160449"/>
                  </a:cubicBezTo>
                  <a:lnTo>
                    <a:pt x="81296" y="160449"/>
                  </a:lnTo>
                  <a:cubicBezTo>
                    <a:pt x="55347" y="159956"/>
                    <a:pt x="34571" y="138777"/>
                    <a:pt x="34576" y="112824"/>
                  </a:cubicBezTo>
                  <a:lnTo>
                    <a:pt x="141732" y="112824"/>
                  </a:lnTo>
                  <a:cubicBezTo>
                    <a:pt x="141727" y="134096"/>
                    <a:pt x="127615" y="152786"/>
                    <a:pt x="107156" y="158615"/>
                  </a:cubicBezTo>
                  <a:close/>
                  <a:moveTo>
                    <a:pt x="160473" y="47196"/>
                  </a:moveTo>
                  <a:cubicBezTo>
                    <a:pt x="157293" y="52962"/>
                    <a:pt x="153209" y="58180"/>
                    <a:pt x="148376" y="62651"/>
                  </a:cubicBezTo>
                  <a:cubicBezTo>
                    <a:pt x="142000" y="68738"/>
                    <a:pt x="133672" y="72366"/>
                    <a:pt x="124873" y="72890"/>
                  </a:cubicBezTo>
                  <a:lnTo>
                    <a:pt x="123849" y="72890"/>
                  </a:lnTo>
                  <a:cubicBezTo>
                    <a:pt x="116932" y="73077"/>
                    <a:pt x="110035" y="72062"/>
                    <a:pt x="103465" y="69890"/>
                  </a:cubicBezTo>
                  <a:lnTo>
                    <a:pt x="103227" y="69890"/>
                  </a:lnTo>
                  <a:lnTo>
                    <a:pt x="101060" y="69128"/>
                  </a:lnTo>
                  <a:cubicBezTo>
                    <a:pt x="101052" y="69041"/>
                    <a:pt x="101052" y="68953"/>
                    <a:pt x="101060" y="68866"/>
                  </a:cubicBezTo>
                  <a:cubicBezTo>
                    <a:pt x="101114" y="68726"/>
                    <a:pt x="101178" y="68591"/>
                    <a:pt x="101251" y="68461"/>
                  </a:cubicBezTo>
                  <a:cubicBezTo>
                    <a:pt x="101608" y="67842"/>
                    <a:pt x="101965" y="67223"/>
                    <a:pt x="102346" y="66604"/>
                  </a:cubicBezTo>
                  <a:cubicBezTo>
                    <a:pt x="105841" y="60627"/>
                    <a:pt x="110383" y="55328"/>
                    <a:pt x="115753" y="50959"/>
                  </a:cubicBezTo>
                  <a:lnTo>
                    <a:pt x="116419" y="50435"/>
                  </a:lnTo>
                  <a:cubicBezTo>
                    <a:pt x="120876" y="46913"/>
                    <a:pt x="126109" y="44505"/>
                    <a:pt x="131683" y="43410"/>
                  </a:cubicBezTo>
                  <a:cubicBezTo>
                    <a:pt x="137153" y="42430"/>
                    <a:pt x="142750" y="42390"/>
                    <a:pt x="148233" y="43291"/>
                  </a:cubicBezTo>
                  <a:cubicBezTo>
                    <a:pt x="152506" y="43947"/>
                    <a:pt x="156703" y="45032"/>
                    <a:pt x="160758" y="46530"/>
                  </a:cubicBezTo>
                  <a:cubicBezTo>
                    <a:pt x="160615" y="46792"/>
                    <a:pt x="160520" y="47006"/>
                    <a:pt x="160401" y="47196"/>
                  </a:cubicBezTo>
                  <a:close/>
                </a:path>
              </a:pathLst>
            </a:custGeom>
            <a:solidFill>
              <a:schemeClr val="bg2"/>
            </a:solidFill>
            <a:ln w="2381" cap="flat">
              <a:solidFill>
                <a:schemeClr val="tx1">
                  <a:lumMod val="75000"/>
                  <a:lumOff val="25000"/>
                </a:schemeClr>
              </a:solid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DC0EF8BE-353B-48B0-99EE-406418A69031}"/>
              </a:ext>
            </a:extLst>
          </p:cNvPr>
          <p:cNvGrpSpPr/>
          <p:nvPr/>
        </p:nvGrpSpPr>
        <p:grpSpPr>
          <a:xfrm>
            <a:off x="2638211" y="5551849"/>
            <a:ext cx="528434" cy="416951"/>
            <a:chOff x="2638211" y="5551849"/>
            <a:chExt cx="528434" cy="416951"/>
          </a:xfrm>
        </p:grpSpPr>
        <p:sp>
          <p:nvSpPr>
            <p:cNvPr id="3" name="Freeform: Shape 2">
              <a:extLst>
                <a:ext uri="{FF2B5EF4-FFF2-40B4-BE49-F238E27FC236}">
                  <a16:creationId xmlns:a16="http://schemas.microsoft.com/office/drawing/2014/main" id="{99C9FF51-D50E-4769-92B5-9F90494956D1}"/>
                </a:ext>
              </a:extLst>
            </p:cNvPr>
            <p:cNvSpPr/>
            <p:nvPr/>
          </p:nvSpPr>
          <p:spPr>
            <a:xfrm>
              <a:off x="2638211" y="5551849"/>
              <a:ext cx="528434" cy="416951"/>
            </a:xfrm>
            <a:custGeom>
              <a:avLst/>
              <a:gdLst>
                <a:gd name="connsiteX0" fmla="*/ 528435 w 528434"/>
                <a:gd name="connsiteY0" fmla="*/ 227550 h 416951"/>
                <a:gd name="connsiteX1" fmla="*/ 419516 w 528434"/>
                <a:gd name="connsiteY1" fmla="*/ 336469 h 416951"/>
                <a:gd name="connsiteX2" fmla="*/ 399204 w 528434"/>
                <a:gd name="connsiteY2" fmla="*/ 336469 h 416951"/>
                <a:gd name="connsiteX3" fmla="*/ 404797 w 528434"/>
                <a:gd name="connsiteY3" fmla="*/ 324694 h 416951"/>
                <a:gd name="connsiteX4" fmla="*/ 419516 w 528434"/>
                <a:gd name="connsiteY4" fmla="*/ 324694 h 416951"/>
                <a:gd name="connsiteX5" fmla="*/ 516330 w 528434"/>
                <a:gd name="connsiteY5" fmla="*/ 227220 h 416951"/>
                <a:gd name="connsiteX6" fmla="*/ 444714 w 528434"/>
                <a:gd name="connsiteY6" fmla="*/ 133821 h 416951"/>
                <a:gd name="connsiteX7" fmla="*/ 440887 w 528434"/>
                <a:gd name="connsiteY7" fmla="*/ 132790 h 416951"/>
                <a:gd name="connsiteX8" fmla="*/ 440387 w 528434"/>
                <a:gd name="connsiteY8" fmla="*/ 128846 h 416951"/>
                <a:gd name="connsiteX9" fmla="*/ 291303 w 528434"/>
                <a:gd name="connsiteY9" fmla="*/ 12738 h 416951"/>
                <a:gd name="connsiteX10" fmla="*/ 181336 w 528434"/>
                <a:gd name="connsiteY10" fmla="*/ 102175 h 416951"/>
                <a:gd name="connsiteX11" fmla="*/ 179923 w 528434"/>
                <a:gd name="connsiteY11" fmla="*/ 106355 h 416951"/>
                <a:gd name="connsiteX12" fmla="*/ 175507 w 528434"/>
                <a:gd name="connsiteY12" fmla="*/ 106179 h 416951"/>
                <a:gd name="connsiteX13" fmla="*/ 172769 w 528434"/>
                <a:gd name="connsiteY13" fmla="*/ 106179 h 416951"/>
                <a:gd name="connsiteX14" fmla="*/ 101059 w 528434"/>
                <a:gd name="connsiteY14" fmla="*/ 174415 h 416951"/>
                <a:gd name="connsiteX15" fmla="*/ 100736 w 528434"/>
                <a:gd name="connsiteY15" fmla="*/ 180862 h 416951"/>
                <a:gd name="connsiteX16" fmla="*/ 94348 w 528434"/>
                <a:gd name="connsiteY16" fmla="*/ 179979 h 416951"/>
                <a:gd name="connsiteX17" fmla="*/ 11993 w 528434"/>
                <a:gd name="connsiteY17" fmla="*/ 241692 h 416951"/>
                <a:gd name="connsiteX18" fmla="*/ 73707 w 528434"/>
                <a:gd name="connsiteY18" fmla="*/ 324047 h 416951"/>
                <a:gd name="connsiteX19" fmla="*/ 84280 w 528434"/>
                <a:gd name="connsiteY19" fmla="*/ 324782 h 416951"/>
                <a:gd name="connsiteX20" fmla="*/ 179246 w 528434"/>
                <a:gd name="connsiteY20" fmla="*/ 324782 h 416951"/>
                <a:gd name="connsiteX21" fmla="*/ 168619 w 528434"/>
                <a:gd name="connsiteY21" fmla="*/ 266555 h 416951"/>
                <a:gd name="connsiteX22" fmla="*/ 168619 w 528434"/>
                <a:gd name="connsiteY22" fmla="*/ 169411 h 416951"/>
                <a:gd name="connsiteX23" fmla="*/ 292551 w 528434"/>
                <a:gd name="connsiteY23" fmla="*/ 129199 h 416951"/>
                <a:gd name="connsiteX24" fmla="*/ 292551 w 528434"/>
                <a:gd name="connsiteY24" fmla="*/ 129199 h 416951"/>
                <a:gd name="connsiteX25" fmla="*/ 292551 w 528434"/>
                <a:gd name="connsiteY25" fmla="*/ 141563 h 416951"/>
                <a:gd name="connsiteX26" fmla="*/ 292551 w 528434"/>
                <a:gd name="connsiteY26" fmla="*/ 141563 h 416951"/>
                <a:gd name="connsiteX27" fmla="*/ 180394 w 528434"/>
                <a:gd name="connsiteY27" fmla="*/ 177918 h 416951"/>
                <a:gd name="connsiteX28" fmla="*/ 180394 w 528434"/>
                <a:gd name="connsiteY28" fmla="*/ 266437 h 416951"/>
                <a:gd name="connsiteX29" fmla="*/ 292551 w 528434"/>
                <a:gd name="connsiteY29" fmla="*/ 405000 h 416951"/>
                <a:gd name="connsiteX30" fmla="*/ 292551 w 528434"/>
                <a:gd name="connsiteY30" fmla="*/ 405000 h 416951"/>
                <a:gd name="connsiteX31" fmla="*/ 292551 w 528434"/>
                <a:gd name="connsiteY31" fmla="*/ 416952 h 416951"/>
                <a:gd name="connsiteX32" fmla="*/ 291462 w 528434"/>
                <a:gd name="connsiteY32" fmla="*/ 416952 h 416951"/>
                <a:gd name="connsiteX33" fmla="*/ 184633 w 528434"/>
                <a:gd name="connsiteY33" fmla="*/ 336558 h 416951"/>
                <a:gd name="connsiteX34" fmla="*/ 84545 w 528434"/>
                <a:gd name="connsiteY34" fmla="*/ 336558 h 416951"/>
                <a:gd name="connsiteX35" fmla="*/ 0 w 528434"/>
                <a:gd name="connsiteY35" fmla="*/ 252013 h 416951"/>
                <a:gd name="connsiteX36" fmla="*/ 84545 w 528434"/>
                <a:gd name="connsiteY36" fmla="*/ 167468 h 416951"/>
                <a:gd name="connsiteX37" fmla="*/ 90079 w 528434"/>
                <a:gd name="connsiteY37" fmla="*/ 167644 h 416951"/>
                <a:gd name="connsiteX38" fmla="*/ 171916 w 528434"/>
                <a:gd name="connsiteY38" fmla="*/ 94404 h 416951"/>
                <a:gd name="connsiteX39" fmla="*/ 359089 w 528434"/>
                <a:gd name="connsiteY39" fmla="*/ 9288 h 416951"/>
                <a:gd name="connsiteX40" fmla="*/ 451809 w 528434"/>
                <a:gd name="connsiteY40" fmla="*/ 123635 h 416951"/>
                <a:gd name="connsiteX41" fmla="*/ 528435 w 528434"/>
                <a:gd name="connsiteY41" fmla="*/ 227550 h 41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28434" h="416951">
                  <a:moveTo>
                    <a:pt x="528435" y="227550"/>
                  </a:moveTo>
                  <a:cubicBezTo>
                    <a:pt x="528435" y="287706"/>
                    <a:pt x="479671" y="336469"/>
                    <a:pt x="419516" y="336469"/>
                  </a:cubicBezTo>
                  <a:lnTo>
                    <a:pt x="399204" y="336469"/>
                  </a:lnTo>
                  <a:cubicBezTo>
                    <a:pt x="401167" y="332701"/>
                    <a:pt x="403030" y="328777"/>
                    <a:pt x="404797" y="324694"/>
                  </a:cubicBezTo>
                  <a:lnTo>
                    <a:pt x="419516" y="324694"/>
                  </a:lnTo>
                  <a:cubicBezTo>
                    <a:pt x="473166" y="324512"/>
                    <a:pt x="516513" y="280873"/>
                    <a:pt x="516330" y="227220"/>
                  </a:cubicBezTo>
                  <a:cubicBezTo>
                    <a:pt x="516183" y="183523"/>
                    <a:pt x="486875" y="145304"/>
                    <a:pt x="444714" y="133821"/>
                  </a:cubicBezTo>
                  <a:lnTo>
                    <a:pt x="440887" y="132790"/>
                  </a:lnTo>
                  <a:lnTo>
                    <a:pt x="440387" y="128846"/>
                  </a:lnTo>
                  <a:cubicBezTo>
                    <a:pt x="431279" y="55615"/>
                    <a:pt x="364532" y="3632"/>
                    <a:pt x="291303" y="12738"/>
                  </a:cubicBezTo>
                  <a:cubicBezTo>
                    <a:pt x="240552" y="19049"/>
                    <a:pt x="197855" y="53775"/>
                    <a:pt x="181336" y="102175"/>
                  </a:cubicBezTo>
                  <a:lnTo>
                    <a:pt x="179923" y="106355"/>
                  </a:lnTo>
                  <a:lnTo>
                    <a:pt x="175507" y="106179"/>
                  </a:lnTo>
                  <a:lnTo>
                    <a:pt x="172769" y="106179"/>
                  </a:lnTo>
                  <a:cubicBezTo>
                    <a:pt x="134471" y="106104"/>
                    <a:pt x="102884" y="136160"/>
                    <a:pt x="101059" y="174415"/>
                  </a:cubicBezTo>
                  <a:lnTo>
                    <a:pt x="100736" y="180862"/>
                  </a:lnTo>
                  <a:lnTo>
                    <a:pt x="94348" y="179979"/>
                  </a:lnTo>
                  <a:cubicBezTo>
                    <a:pt x="54564" y="174280"/>
                    <a:pt x="17693" y="201910"/>
                    <a:pt x="11993" y="241692"/>
                  </a:cubicBezTo>
                  <a:cubicBezTo>
                    <a:pt x="6293" y="281477"/>
                    <a:pt x="33924" y="318347"/>
                    <a:pt x="73707" y="324047"/>
                  </a:cubicBezTo>
                  <a:cubicBezTo>
                    <a:pt x="77209" y="324550"/>
                    <a:pt x="80743" y="324794"/>
                    <a:pt x="84280" y="324782"/>
                  </a:cubicBezTo>
                  <a:lnTo>
                    <a:pt x="179246" y="324782"/>
                  </a:lnTo>
                  <a:cubicBezTo>
                    <a:pt x="172005" y="306234"/>
                    <a:pt x="168397" y="286466"/>
                    <a:pt x="168619" y="266555"/>
                  </a:cubicBezTo>
                  <a:lnTo>
                    <a:pt x="168619" y="169411"/>
                  </a:lnTo>
                  <a:lnTo>
                    <a:pt x="292551" y="129199"/>
                  </a:lnTo>
                  <a:lnTo>
                    <a:pt x="292551" y="129199"/>
                  </a:lnTo>
                  <a:lnTo>
                    <a:pt x="292551" y="141563"/>
                  </a:lnTo>
                  <a:lnTo>
                    <a:pt x="292551" y="141563"/>
                  </a:lnTo>
                  <a:lnTo>
                    <a:pt x="180394" y="177918"/>
                  </a:lnTo>
                  <a:lnTo>
                    <a:pt x="180394" y="266437"/>
                  </a:lnTo>
                  <a:cubicBezTo>
                    <a:pt x="180394" y="374061"/>
                    <a:pt x="280217" y="401850"/>
                    <a:pt x="292551" y="405000"/>
                  </a:cubicBezTo>
                  <a:lnTo>
                    <a:pt x="292551" y="405000"/>
                  </a:lnTo>
                  <a:lnTo>
                    <a:pt x="292551" y="416952"/>
                  </a:lnTo>
                  <a:lnTo>
                    <a:pt x="291462" y="416952"/>
                  </a:lnTo>
                  <a:cubicBezTo>
                    <a:pt x="290520" y="416746"/>
                    <a:pt x="217691" y="400849"/>
                    <a:pt x="184633" y="336558"/>
                  </a:cubicBezTo>
                  <a:lnTo>
                    <a:pt x="84545" y="336558"/>
                  </a:lnTo>
                  <a:cubicBezTo>
                    <a:pt x="37852" y="336558"/>
                    <a:pt x="0" y="298707"/>
                    <a:pt x="0" y="252013"/>
                  </a:cubicBezTo>
                  <a:cubicBezTo>
                    <a:pt x="0" y="205319"/>
                    <a:pt x="37852" y="167468"/>
                    <a:pt x="84545" y="167468"/>
                  </a:cubicBezTo>
                  <a:cubicBezTo>
                    <a:pt x="86370" y="167468"/>
                    <a:pt x="88215" y="167527"/>
                    <a:pt x="90079" y="167644"/>
                  </a:cubicBezTo>
                  <a:cubicBezTo>
                    <a:pt x="95176" y="126186"/>
                    <a:pt x="130148" y="94887"/>
                    <a:pt x="171916" y="94404"/>
                  </a:cubicBezTo>
                  <a:cubicBezTo>
                    <a:pt x="200098" y="19213"/>
                    <a:pt x="283896" y="-18894"/>
                    <a:pt x="359089" y="9288"/>
                  </a:cubicBezTo>
                  <a:cubicBezTo>
                    <a:pt x="408432" y="27784"/>
                    <a:pt x="443908" y="71533"/>
                    <a:pt x="451809" y="123635"/>
                  </a:cubicBezTo>
                  <a:cubicBezTo>
                    <a:pt x="497340" y="137770"/>
                    <a:pt x="528388" y="179876"/>
                    <a:pt x="528435" y="227550"/>
                  </a:cubicBezTo>
                  <a:close/>
                </a:path>
              </a:pathLst>
            </a:custGeom>
            <a:solidFill>
              <a:srgbClr val="000000"/>
            </a:solidFill>
            <a:ln w="2919" cap="flat">
              <a:solidFill>
                <a:schemeClr val="tx1">
                  <a:lumMod val="65000"/>
                  <a:lumOff val="35000"/>
                </a:schemeClr>
              </a:solid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0D39A6E-F2C7-48BA-96AB-EAA21BF8C0C3}"/>
                </a:ext>
              </a:extLst>
            </p:cNvPr>
            <p:cNvSpPr/>
            <p:nvPr/>
          </p:nvSpPr>
          <p:spPr>
            <a:xfrm>
              <a:off x="2930762" y="5680989"/>
              <a:ext cx="123932" cy="287811"/>
            </a:xfrm>
            <a:custGeom>
              <a:avLst/>
              <a:gdLst>
                <a:gd name="connsiteX0" fmla="*/ 0 w 123932"/>
                <a:gd name="connsiteY0" fmla="*/ 0 h 287811"/>
                <a:gd name="connsiteX1" fmla="*/ 0 w 123932"/>
                <a:gd name="connsiteY1" fmla="*/ 287812 h 287811"/>
                <a:gd name="connsiteX2" fmla="*/ 0 w 123932"/>
                <a:gd name="connsiteY2" fmla="*/ 287812 h 287811"/>
                <a:gd name="connsiteX3" fmla="*/ 1266 w 123932"/>
                <a:gd name="connsiteY3" fmla="*/ 287517 h 287811"/>
                <a:gd name="connsiteX4" fmla="*/ 123932 w 123932"/>
                <a:gd name="connsiteY4" fmla="*/ 134206 h 287811"/>
                <a:gd name="connsiteX5" fmla="*/ 123932 w 123932"/>
                <a:gd name="connsiteY5" fmla="*/ 40006 h 28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2" h="287811">
                  <a:moveTo>
                    <a:pt x="0" y="0"/>
                  </a:moveTo>
                  <a:lnTo>
                    <a:pt x="0" y="287812"/>
                  </a:lnTo>
                  <a:lnTo>
                    <a:pt x="0" y="287812"/>
                  </a:lnTo>
                  <a:lnTo>
                    <a:pt x="1266" y="287517"/>
                  </a:lnTo>
                  <a:cubicBezTo>
                    <a:pt x="2502" y="287223"/>
                    <a:pt x="123932" y="257697"/>
                    <a:pt x="123932" y="134206"/>
                  </a:cubicBezTo>
                  <a:lnTo>
                    <a:pt x="123932" y="40006"/>
                  </a:lnTo>
                  <a:close/>
                </a:path>
              </a:pathLst>
            </a:custGeom>
            <a:solidFill>
              <a:srgbClr val="008FD3"/>
            </a:solidFill>
            <a:ln w="2919" cap="flat">
              <a:solidFill>
                <a:schemeClr val="tx1">
                  <a:lumMod val="65000"/>
                  <a:lumOff val="35000"/>
                </a:schemeClr>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9906B5F-0C4B-4F26-AB5B-51BD251E7BD5}"/>
                </a:ext>
              </a:extLst>
            </p:cNvPr>
            <p:cNvSpPr/>
            <p:nvPr/>
          </p:nvSpPr>
          <p:spPr>
            <a:xfrm>
              <a:off x="2930762" y="5680989"/>
              <a:ext cx="124050" cy="71945"/>
            </a:xfrm>
            <a:custGeom>
              <a:avLst/>
              <a:gdLst>
                <a:gd name="connsiteX0" fmla="*/ 124050 w 124050"/>
                <a:gd name="connsiteY0" fmla="*/ 71946 h 71945"/>
                <a:gd name="connsiteX1" fmla="*/ 124050 w 124050"/>
                <a:gd name="connsiteY1" fmla="*/ 40212 h 71945"/>
                <a:gd name="connsiteX2" fmla="*/ 0 w 124050"/>
                <a:gd name="connsiteY2" fmla="*/ 0 h 71945"/>
                <a:gd name="connsiteX3" fmla="*/ 0 w 124050"/>
                <a:gd name="connsiteY3" fmla="*/ 71946 h 71945"/>
                <a:gd name="connsiteX4" fmla="*/ 124050 w 124050"/>
                <a:gd name="connsiteY4" fmla="*/ 71946 h 71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0" h="71945">
                  <a:moveTo>
                    <a:pt x="124050" y="71946"/>
                  </a:moveTo>
                  <a:lnTo>
                    <a:pt x="124050" y="40212"/>
                  </a:lnTo>
                  <a:lnTo>
                    <a:pt x="0" y="0"/>
                  </a:lnTo>
                  <a:lnTo>
                    <a:pt x="0" y="71946"/>
                  </a:lnTo>
                  <a:lnTo>
                    <a:pt x="124050" y="71946"/>
                  </a:lnTo>
                  <a:close/>
                </a:path>
              </a:pathLst>
            </a:custGeom>
            <a:solidFill>
              <a:srgbClr val="F0AB00"/>
            </a:solidFill>
            <a:ln w="2919" cap="flat">
              <a:solidFill>
                <a:schemeClr val="tx1">
                  <a:lumMod val="65000"/>
                  <a:lumOff val="35000"/>
                </a:schemeClr>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ACCC177-4F80-4393-A887-1145F558BB34}"/>
                </a:ext>
              </a:extLst>
            </p:cNvPr>
            <p:cNvSpPr/>
            <p:nvPr/>
          </p:nvSpPr>
          <p:spPr>
            <a:xfrm>
              <a:off x="2930762" y="5752935"/>
              <a:ext cx="123902" cy="71974"/>
            </a:xfrm>
            <a:custGeom>
              <a:avLst/>
              <a:gdLst>
                <a:gd name="connsiteX0" fmla="*/ 0 w 123902"/>
                <a:gd name="connsiteY0" fmla="*/ 71975 h 71974"/>
                <a:gd name="connsiteX1" fmla="*/ 123638 w 123902"/>
                <a:gd name="connsiteY1" fmla="*/ 71975 h 71974"/>
                <a:gd name="connsiteX2" fmla="*/ 123903 w 123902"/>
                <a:gd name="connsiteY2" fmla="*/ 62408 h 71974"/>
                <a:gd name="connsiteX3" fmla="*/ 123903 w 123902"/>
                <a:gd name="connsiteY3" fmla="*/ 0 h 71974"/>
                <a:gd name="connsiteX4" fmla="*/ 0 w 123902"/>
                <a:gd name="connsiteY4" fmla="*/ 0 h 71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2" h="71974">
                  <a:moveTo>
                    <a:pt x="0" y="71975"/>
                  </a:moveTo>
                  <a:lnTo>
                    <a:pt x="123638" y="71975"/>
                  </a:lnTo>
                  <a:cubicBezTo>
                    <a:pt x="123815" y="68855"/>
                    <a:pt x="123903" y="65675"/>
                    <a:pt x="123903" y="62408"/>
                  </a:cubicBezTo>
                  <a:lnTo>
                    <a:pt x="123903" y="0"/>
                  </a:lnTo>
                  <a:lnTo>
                    <a:pt x="0" y="0"/>
                  </a:lnTo>
                  <a:close/>
                </a:path>
              </a:pathLst>
            </a:custGeom>
            <a:solidFill>
              <a:srgbClr val="F0AB00"/>
            </a:solidFill>
            <a:ln w="2919" cap="flat">
              <a:solidFill>
                <a:schemeClr val="tx1">
                  <a:lumMod val="65000"/>
                  <a:lumOff val="35000"/>
                </a:schemeClr>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D820882-CC41-4360-B296-791CCB175CE1}"/>
                </a:ext>
              </a:extLst>
            </p:cNvPr>
            <p:cNvSpPr/>
            <p:nvPr/>
          </p:nvSpPr>
          <p:spPr>
            <a:xfrm>
              <a:off x="2930762" y="5824910"/>
              <a:ext cx="123785" cy="71975"/>
            </a:xfrm>
            <a:custGeom>
              <a:avLst/>
              <a:gdLst>
                <a:gd name="connsiteX0" fmla="*/ 0 w 123785"/>
                <a:gd name="connsiteY0" fmla="*/ 71975 h 71975"/>
                <a:gd name="connsiteX1" fmla="*/ 101736 w 123785"/>
                <a:gd name="connsiteY1" fmla="*/ 71975 h 71975"/>
                <a:gd name="connsiteX2" fmla="*/ 123785 w 123785"/>
                <a:gd name="connsiteY2" fmla="*/ 0 h 71975"/>
                <a:gd name="connsiteX3" fmla="*/ 147 w 123785"/>
                <a:gd name="connsiteY3" fmla="*/ 0 h 71975"/>
              </a:gdLst>
              <a:ahLst/>
              <a:cxnLst>
                <a:cxn ang="0">
                  <a:pos x="connsiteX0" y="connsiteY0"/>
                </a:cxn>
                <a:cxn ang="0">
                  <a:pos x="connsiteX1" y="connsiteY1"/>
                </a:cxn>
                <a:cxn ang="0">
                  <a:pos x="connsiteX2" y="connsiteY2"/>
                </a:cxn>
                <a:cxn ang="0">
                  <a:pos x="connsiteX3" y="connsiteY3"/>
                </a:cxn>
              </a:cxnLst>
              <a:rect l="l" t="t" r="r" b="b"/>
              <a:pathLst>
                <a:path w="123785" h="71975">
                  <a:moveTo>
                    <a:pt x="0" y="71975"/>
                  </a:moveTo>
                  <a:lnTo>
                    <a:pt x="101736" y="71975"/>
                  </a:lnTo>
                  <a:cubicBezTo>
                    <a:pt x="115186" y="50294"/>
                    <a:pt x="122784" y="25496"/>
                    <a:pt x="123785" y="0"/>
                  </a:cubicBezTo>
                  <a:lnTo>
                    <a:pt x="147" y="0"/>
                  </a:lnTo>
                  <a:close/>
                </a:path>
              </a:pathLst>
            </a:custGeom>
            <a:solidFill>
              <a:srgbClr val="F0AB00"/>
            </a:solidFill>
            <a:ln w="2919" cap="flat">
              <a:solidFill>
                <a:schemeClr val="tx1">
                  <a:lumMod val="65000"/>
                  <a:lumOff val="35000"/>
                </a:schemeClr>
              </a:solidFill>
              <a:prstDash val="solid"/>
              <a:miter/>
            </a:ln>
          </p:spPr>
          <p:txBody>
            <a:bodyPr rtlCol="0" anchor="ctr"/>
            <a:lstStyle/>
            <a:p>
              <a:endParaRPr lang="en-US"/>
            </a:p>
          </p:txBody>
        </p:sp>
      </p:grpSp>
    </p:spTree>
    <p:extLst>
      <p:ext uri="{BB962C8B-B14F-4D97-AF65-F5344CB8AC3E}">
        <p14:creationId xmlns:p14="http://schemas.microsoft.com/office/powerpoint/2010/main" val="25978687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04FF76-8BBA-1640-B005-41D5177E99AE}"/>
              </a:ext>
            </a:extLst>
          </p:cNvPr>
          <p:cNvSpPr>
            <a:spLocks noGrp="1"/>
          </p:cNvSpPr>
          <p:nvPr>
            <p:ph type="title"/>
          </p:nvPr>
        </p:nvSpPr>
        <p:spPr/>
        <p:txBody>
          <a:bodyPr/>
          <a:lstStyle/>
          <a:p>
            <a:r>
              <a:rPr lang="en-US"/>
              <a:t>Fortinet Cloud Reference Architectures for SAP</a:t>
            </a:r>
            <a:endParaRPr lang="en-DE"/>
          </a:p>
        </p:txBody>
      </p:sp>
      <p:pic>
        <p:nvPicPr>
          <p:cNvPr id="13" name="Content Placeholder 12">
            <a:extLst>
              <a:ext uri="{FF2B5EF4-FFF2-40B4-BE49-F238E27FC236}">
                <a16:creationId xmlns:a16="http://schemas.microsoft.com/office/drawing/2014/main" id="{F313B0D7-8D03-2D49-A6AA-AE0D8E1FDACF}"/>
              </a:ext>
            </a:extLst>
          </p:cNvPr>
          <p:cNvPicPr>
            <a:picLocks noGrp="1" noChangeAspect="1"/>
          </p:cNvPicPr>
          <p:nvPr>
            <p:ph sz="half" idx="1"/>
          </p:nvPr>
        </p:nvPicPr>
        <p:blipFill>
          <a:blip r:embed="rId3"/>
          <a:stretch>
            <a:fillRect/>
          </a:stretch>
        </p:blipFill>
        <p:spPr>
          <a:xfrm>
            <a:off x="352425" y="3413102"/>
            <a:ext cx="3724275" cy="855708"/>
          </a:xfrm>
          <a:prstGeom prst="rect">
            <a:avLst/>
          </a:prstGeom>
        </p:spPr>
      </p:pic>
      <p:sp>
        <p:nvSpPr>
          <p:cNvPr id="15" name="Content Placeholder 14">
            <a:extLst>
              <a:ext uri="{FF2B5EF4-FFF2-40B4-BE49-F238E27FC236}">
                <a16:creationId xmlns:a16="http://schemas.microsoft.com/office/drawing/2014/main" id="{350C2DCB-8582-3147-A444-B3CFD22FD32C}"/>
              </a:ext>
            </a:extLst>
          </p:cNvPr>
          <p:cNvSpPr>
            <a:spLocks noGrp="1"/>
          </p:cNvSpPr>
          <p:nvPr>
            <p:ph sz="quarter" idx="13"/>
          </p:nvPr>
        </p:nvSpPr>
        <p:spPr/>
        <p:txBody>
          <a:bodyPr/>
          <a:lstStyle/>
          <a:p>
            <a:endParaRPr lang="en-DE"/>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9F8F0C22-5994-D84A-9CB1-D221E75ACBC2}"/>
                  </a:ext>
                </a:extLst>
              </p:cNvPr>
              <p:cNvGraphicFramePr>
                <a:graphicFrameLocks noChangeAspect="1"/>
              </p:cNvGraphicFramePr>
              <p:nvPr>
                <p:extLst>
                  <p:ext uri="{D42A27DB-BD31-4B8C-83A1-F6EECF244321}">
                    <p14:modId xmlns:p14="http://schemas.microsoft.com/office/powerpoint/2010/main" val="4073715059"/>
                  </p:ext>
                </p:extLst>
              </p:nvPr>
            </p:nvGraphicFramePr>
            <p:xfrm>
              <a:off x="328294" y="2379929"/>
              <a:ext cx="3730031" cy="2098142"/>
            </p:xfrm>
            <a:graphic>
              <a:graphicData uri="http://schemas.microsoft.com/office/powerpoint/2016/slidezoom">
                <pslz:sldZm>
                  <pslz:sldZmObj sldId="2076137021" cId="3617591474">
                    <pslz:zmPr id="{61FE7E59-081F-E24F-8EDB-9F7EB98FCB10}" transitionDur="1000">
                      <p166:blipFill xmlns:p166="http://schemas.microsoft.com/office/powerpoint/2016/6/main">
                        <a:blip r:embed="rId4"/>
                        <a:stretch>
                          <a:fillRect/>
                        </a:stretch>
                      </p166:blipFill>
                      <p166:spPr xmlns:p166="http://schemas.microsoft.com/office/powerpoint/2016/6/main">
                        <a:xfrm>
                          <a:off x="0" y="0"/>
                          <a:ext cx="3730031" cy="2098142"/>
                        </a:xfrm>
                        <a:prstGeom prst="rect">
                          <a:avLst/>
                        </a:prstGeom>
                        <a:ln w="3175">
                          <a:solidFill>
                            <a:prstClr val="ltGray"/>
                          </a:solidFill>
                        </a:ln>
                        <a:effectLst>
                          <a:outerShdw blurRad="50800" dist="38100" dir="2700000" algn="tl" rotWithShape="0">
                            <a:prstClr val="black">
                              <a:alpha val="40000"/>
                            </a:prstClr>
                          </a:outerShdw>
                        </a:effectLst>
                      </p166:spPr>
                    </pslz:zmPr>
                  </pslz:sldZmObj>
                </pslz:sldZm>
              </a:graphicData>
            </a:graphic>
          </p:graphicFrame>
        </mc:Choice>
        <mc:Fallback xmlns="">
          <p:pic>
            <p:nvPicPr>
              <p:cNvPr id="12" name="Slide Zoom 11">
                <a:extLst>
                  <a:ext uri="{FF2B5EF4-FFF2-40B4-BE49-F238E27FC236}">
                    <a16:creationId xmlns:a16="http://schemas.microsoft.com/office/drawing/2014/main" id="{9F8F0C22-5994-D84A-9CB1-D221E75ACBC2}"/>
                  </a:ext>
                </a:extLst>
              </p:cNvPr>
              <p:cNvPicPr>
                <a:picLocks noGrp="1" noRot="1" noChangeAspect="1" noMove="1" noResize="1" noEditPoints="1" noAdjustHandles="1" noChangeArrowheads="1" noChangeShapeType="1"/>
              </p:cNvPicPr>
              <p:nvPr/>
            </p:nvPicPr>
            <p:blipFill>
              <a:blip r:embed="rId5"/>
              <a:stretch>
                <a:fillRect/>
              </a:stretch>
            </p:blipFill>
            <p:spPr>
              <a:xfrm>
                <a:off x="328294" y="2379929"/>
                <a:ext cx="3730031" cy="2098142"/>
              </a:xfrm>
              <a:prstGeom prst="rect">
                <a:avLst/>
              </a:prstGeom>
              <a:ln w="3175">
                <a:solidFill>
                  <a:prstClr val="ltGray"/>
                </a:solidFill>
              </a:ln>
              <a:effectLst>
                <a:outerShdw blurRad="50800" dist="38100" dir="2700000" algn="tl"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9" name="Slide Zoom 18">
                <a:extLst>
                  <a:ext uri="{FF2B5EF4-FFF2-40B4-BE49-F238E27FC236}">
                    <a16:creationId xmlns:a16="http://schemas.microsoft.com/office/drawing/2014/main" id="{3804C1E7-EB06-BF4F-9F6A-4909F369CAE9}"/>
                  </a:ext>
                </a:extLst>
              </p:cNvPr>
              <p:cNvGraphicFramePr>
                <a:graphicFrameLocks noChangeAspect="1"/>
              </p:cNvGraphicFramePr>
              <p:nvPr>
                <p:extLst>
                  <p:ext uri="{D42A27DB-BD31-4B8C-83A1-F6EECF244321}">
                    <p14:modId xmlns:p14="http://schemas.microsoft.com/office/powerpoint/2010/main" val="633869898"/>
                  </p:ext>
                </p:extLst>
              </p:nvPr>
            </p:nvGraphicFramePr>
            <p:xfrm>
              <a:off x="4210725" y="2379928"/>
              <a:ext cx="3733800" cy="2100263"/>
            </p:xfrm>
            <a:graphic>
              <a:graphicData uri="http://schemas.microsoft.com/office/powerpoint/2016/slidezoom">
                <pslz:sldZm>
                  <pslz:sldZmObj sldId="2076137022" cId="2890715336">
                    <pslz:zmPr id="{DAC85D3A-77B8-E940-B229-357F57D13184}" transitionDur="1000">
                      <p166:blipFill xmlns:p166="http://schemas.microsoft.com/office/powerpoint/2016/6/main">
                        <a:blip r:embed="rId6"/>
                        <a:stretch>
                          <a:fillRect/>
                        </a:stretch>
                      </p166:blipFill>
                      <p166:spPr xmlns:p166="http://schemas.microsoft.com/office/powerpoint/2016/6/main">
                        <a:xfrm>
                          <a:off x="0" y="0"/>
                          <a:ext cx="3733800" cy="2100263"/>
                        </a:xfrm>
                        <a:prstGeom prst="rect">
                          <a:avLst/>
                        </a:prstGeom>
                        <a:ln w="3175">
                          <a:solidFill>
                            <a:prstClr val="ltGray"/>
                          </a:solidFill>
                        </a:ln>
                        <a:effectLst>
                          <a:outerShdw blurRad="50800" dist="38100" dir="2700000" algn="tl" rotWithShape="0">
                            <a:prstClr val="black">
                              <a:alpha val="40000"/>
                            </a:prstClr>
                          </a:outerShdw>
                        </a:effectLst>
                      </p166:spPr>
                    </pslz:zmPr>
                  </pslz:sldZmObj>
                </pslz:sldZm>
              </a:graphicData>
            </a:graphic>
          </p:graphicFrame>
        </mc:Choice>
        <mc:Fallback xmlns="">
          <p:pic>
            <p:nvPicPr>
              <p:cNvPr id="19" name="Slide Zoom 18">
                <a:extLst>
                  <a:ext uri="{FF2B5EF4-FFF2-40B4-BE49-F238E27FC236}">
                    <a16:creationId xmlns:a16="http://schemas.microsoft.com/office/drawing/2014/main" id="{3804C1E7-EB06-BF4F-9F6A-4909F369CAE9}"/>
                  </a:ext>
                </a:extLst>
              </p:cNvPr>
              <p:cNvPicPr>
                <a:picLocks noGrp="1" noRot="1" noChangeAspect="1" noMove="1" noResize="1" noEditPoints="1" noAdjustHandles="1" noChangeArrowheads="1" noChangeShapeType="1"/>
              </p:cNvPicPr>
              <p:nvPr/>
            </p:nvPicPr>
            <p:blipFill>
              <a:blip r:embed="rId7"/>
              <a:stretch>
                <a:fillRect/>
              </a:stretch>
            </p:blipFill>
            <p:spPr>
              <a:xfrm>
                <a:off x="4210725" y="2379928"/>
                <a:ext cx="3733800" cy="2100263"/>
              </a:xfrm>
              <a:prstGeom prst="rect">
                <a:avLst/>
              </a:prstGeom>
              <a:ln w="3175">
                <a:solidFill>
                  <a:prstClr val="ltGray"/>
                </a:solidFill>
              </a:ln>
              <a:effectLst>
                <a:outerShdw blurRad="50800" dist="38100" dir="2700000" algn="tl" rotWithShape="0">
                  <a:prstClr val="black">
                    <a:alpha val="40000"/>
                  </a:prstClr>
                </a:outerShdw>
              </a:effectLst>
            </p:spPr>
          </p:pic>
        </mc:Fallback>
      </mc:AlternateContent>
      <p:pic>
        <p:nvPicPr>
          <p:cNvPr id="20" name="Picture 19">
            <a:extLst>
              <a:ext uri="{FF2B5EF4-FFF2-40B4-BE49-F238E27FC236}">
                <a16:creationId xmlns:a16="http://schemas.microsoft.com/office/drawing/2014/main" id="{DBDFCC4B-619F-0648-9184-65E62107D1E1}"/>
              </a:ext>
            </a:extLst>
          </p:cNvPr>
          <p:cNvPicPr>
            <a:picLocks noChangeAspect="1"/>
          </p:cNvPicPr>
          <p:nvPr/>
        </p:nvPicPr>
        <p:blipFill>
          <a:blip r:embed="rId8"/>
          <a:stretch>
            <a:fillRect/>
          </a:stretch>
        </p:blipFill>
        <p:spPr>
          <a:xfrm>
            <a:off x="5581981" y="1359888"/>
            <a:ext cx="991289" cy="991289"/>
          </a:xfrm>
          <a:prstGeom prst="rect">
            <a:avLst/>
          </a:prstGeom>
        </p:spPr>
      </p:pic>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2AB95172-45BC-4D4C-B517-47B69E84B2CC}"/>
                  </a:ext>
                </a:extLst>
              </p:cNvPr>
              <p:cNvGraphicFramePr>
                <a:graphicFrameLocks noChangeAspect="1"/>
              </p:cNvGraphicFramePr>
              <p:nvPr>
                <p:extLst>
                  <p:ext uri="{D42A27DB-BD31-4B8C-83A1-F6EECF244321}">
                    <p14:modId xmlns:p14="http://schemas.microsoft.com/office/powerpoint/2010/main" val="3802539341"/>
                  </p:ext>
                </p:extLst>
              </p:nvPr>
            </p:nvGraphicFramePr>
            <p:xfrm>
              <a:off x="8096924" y="2379870"/>
              <a:ext cx="3730028" cy="2098141"/>
            </p:xfrm>
            <a:graphic>
              <a:graphicData uri="http://schemas.microsoft.com/office/powerpoint/2016/slidezoom">
                <pslz:sldZm>
                  <pslz:sldZmObj sldId="2076137023" cId="3788945107">
                    <pslz:zmPr id="{B5E686DD-FB7E-4A44-9485-0523B185137F}" transitionDur="1000">
                      <p166:blipFill xmlns:p166="http://schemas.microsoft.com/office/powerpoint/2016/6/main">
                        <a:blip r:embed="rId9"/>
                        <a:stretch>
                          <a:fillRect/>
                        </a:stretch>
                      </p166:blipFill>
                      <p166:spPr xmlns:p166="http://schemas.microsoft.com/office/powerpoint/2016/6/main">
                        <a:xfrm>
                          <a:off x="0" y="0"/>
                          <a:ext cx="3730028" cy="2098141"/>
                        </a:xfrm>
                        <a:prstGeom prst="rect">
                          <a:avLst/>
                        </a:prstGeom>
                        <a:ln w="3175">
                          <a:solidFill>
                            <a:prstClr val="ltGray"/>
                          </a:solidFill>
                        </a:ln>
                        <a:effectLst>
                          <a:outerShdw blurRad="50800" dist="38100" dir="2700000" algn="tl" rotWithShape="0">
                            <a:prstClr val="black">
                              <a:alpha val="40000"/>
                            </a:prstClr>
                          </a:outerShdw>
                        </a:effectLst>
                      </p166:spPr>
                    </pslz:zmPr>
                  </pslz:sldZmObj>
                </pslz:sldZm>
              </a:graphicData>
            </a:graphic>
          </p:graphicFrame>
        </mc:Choice>
        <mc:Fallback xmlns="">
          <p:pic>
            <p:nvPicPr>
              <p:cNvPr id="22" name="Slide Zoom 21">
                <a:extLst>
                  <a:ext uri="{FF2B5EF4-FFF2-40B4-BE49-F238E27FC236}">
                    <a16:creationId xmlns:a16="http://schemas.microsoft.com/office/drawing/2014/main" id="{2AB95172-45BC-4D4C-B517-47B69E84B2CC}"/>
                  </a:ext>
                </a:extLst>
              </p:cNvPr>
              <p:cNvPicPr>
                <a:picLocks noGrp="1" noRot="1" noChangeAspect="1" noMove="1" noResize="1" noEditPoints="1" noAdjustHandles="1" noChangeArrowheads="1" noChangeShapeType="1"/>
              </p:cNvPicPr>
              <p:nvPr/>
            </p:nvPicPr>
            <p:blipFill>
              <a:blip r:embed="rId10"/>
              <a:stretch>
                <a:fillRect/>
              </a:stretch>
            </p:blipFill>
            <p:spPr>
              <a:xfrm>
                <a:off x="8096924" y="2379870"/>
                <a:ext cx="3730028" cy="2098141"/>
              </a:xfrm>
              <a:prstGeom prst="rect">
                <a:avLst/>
              </a:prstGeom>
              <a:ln w="3175">
                <a:solidFill>
                  <a:prstClr val="ltGray"/>
                </a:solidFill>
              </a:ln>
              <a:effectLst>
                <a:outerShdw blurRad="50800" dist="38100" dir="2700000" algn="tl" rotWithShape="0">
                  <a:prstClr val="black">
                    <a:alpha val="40000"/>
                  </a:prstClr>
                </a:outerShdw>
              </a:effectLst>
            </p:spPr>
          </p:pic>
        </mc:Fallback>
      </mc:AlternateContent>
      <p:pic>
        <p:nvPicPr>
          <p:cNvPr id="1026" name="Picture 2" descr="Amazon Web Services – Wikipedia">
            <a:extLst>
              <a:ext uri="{FF2B5EF4-FFF2-40B4-BE49-F238E27FC236}">
                <a16:creationId xmlns:a16="http://schemas.microsoft.com/office/drawing/2014/main" id="{AA774CF0-D127-5A42-8934-8981EF8698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66293" y="1558969"/>
            <a:ext cx="991290" cy="5931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21C41E51-A8B5-4379-8CA7-A77048C1A955}"/>
              </a:ext>
            </a:extLst>
          </p:cNvPr>
          <p:cNvPicPr>
            <a:picLocks noChangeAspect="1"/>
          </p:cNvPicPr>
          <p:nvPr/>
        </p:nvPicPr>
        <p:blipFill rotWithShape="1">
          <a:blip r:embed="rId12">
            <a:clrChange>
              <a:clrFrom>
                <a:srgbClr val="000000">
                  <a:alpha val="784"/>
                </a:srgbClr>
              </a:clrFrom>
              <a:clrTo>
                <a:srgbClr val="000000">
                  <a:alpha val="0"/>
                </a:srgbClr>
              </a:clrTo>
            </a:clrChange>
          </a:blip>
          <a:srcRect t="30880" b="29649"/>
          <a:stretch/>
        </p:blipFill>
        <p:spPr>
          <a:xfrm>
            <a:off x="940507" y="1558969"/>
            <a:ext cx="2505605" cy="556651"/>
          </a:xfrm>
          <a:prstGeom prst="rect">
            <a:avLst/>
          </a:prstGeom>
        </p:spPr>
      </p:pic>
      <p:sp>
        <p:nvSpPr>
          <p:cNvPr id="14" name="Rectangle: Rounded Corners 13">
            <a:hlinkClick r:id="rId13" action="ppaction://hlinksldjump"/>
            <a:extLst>
              <a:ext uri="{FF2B5EF4-FFF2-40B4-BE49-F238E27FC236}">
                <a16:creationId xmlns:a16="http://schemas.microsoft.com/office/drawing/2014/main" id="{73DE354F-E3A8-45B2-AA1D-CF65C9A5276A}"/>
              </a:ext>
            </a:extLst>
          </p:cNvPr>
          <p:cNvSpPr/>
          <p:nvPr/>
        </p:nvSpPr>
        <p:spPr>
          <a:xfrm>
            <a:off x="3636843" y="5419707"/>
            <a:ext cx="4881563" cy="67304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13" action="ppaction://hlinksldjump">
                  <a:extLst>
                    <a:ext uri="{A12FA001-AC4F-418D-AE19-62706E023703}">
                      <ahyp:hlinkClr xmlns:ahyp="http://schemas.microsoft.com/office/drawing/2018/hyperlinkcolor" val="tx"/>
                    </a:ext>
                  </a:extLst>
                </a:hlinkClick>
              </a:rPr>
              <a:t>Return to Presentation</a:t>
            </a:r>
            <a:endParaRPr lang="en-US">
              <a:solidFill>
                <a:schemeClr val="bg1"/>
              </a:solidFill>
            </a:endParaRPr>
          </a:p>
        </p:txBody>
      </p:sp>
    </p:spTree>
    <p:extLst>
      <p:ext uri="{BB962C8B-B14F-4D97-AF65-F5344CB8AC3E}">
        <p14:creationId xmlns:p14="http://schemas.microsoft.com/office/powerpoint/2010/main" val="111765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19769-F3C7-9D47-BC61-CEA347F14170}"/>
              </a:ext>
            </a:extLst>
          </p:cNvPr>
          <p:cNvSpPr>
            <a:spLocks noGrp="1"/>
          </p:cNvSpPr>
          <p:nvPr>
            <p:ph type="title"/>
          </p:nvPr>
        </p:nvSpPr>
        <p:spPr/>
        <p:txBody>
          <a:bodyPr/>
          <a:lstStyle/>
          <a:p>
            <a:r>
              <a:rPr lang="en-US"/>
              <a:t>Secure SAP on Azure</a:t>
            </a:r>
          </a:p>
        </p:txBody>
      </p:sp>
      <p:sp>
        <p:nvSpPr>
          <p:cNvPr id="3" name="Content Placeholder 2">
            <a:extLst>
              <a:ext uri="{FF2B5EF4-FFF2-40B4-BE49-F238E27FC236}">
                <a16:creationId xmlns:a16="http://schemas.microsoft.com/office/drawing/2014/main" id="{80678710-F691-6544-BB0F-EAA779429E2D}"/>
              </a:ext>
            </a:extLst>
          </p:cNvPr>
          <p:cNvSpPr>
            <a:spLocks noGrp="1"/>
          </p:cNvSpPr>
          <p:nvPr>
            <p:ph sz="half" idx="1"/>
          </p:nvPr>
        </p:nvSpPr>
        <p:spPr>
          <a:xfrm>
            <a:off x="342899" y="1583496"/>
            <a:ext cx="4360348" cy="4750068"/>
          </a:xfrm>
        </p:spPr>
        <p:txBody>
          <a:bodyPr/>
          <a:lstStyle/>
          <a:p>
            <a:pPr lvl="0"/>
            <a:r>
              <a:rPr lang="en-US" sz="2000"/>
              <a:t>FortiGate NGFW </a:t>
            </a:r>
          </a:p>
          <a:p>
            <a:pPr marL="685800" lvl="1"/>
            <a:r>
              <a:rPr lang="en-US" sz="2000"/>
              <a:t>frontends SAP traffic supporting VPN termination</a:t>
            </a:r>
          </a:p>
          <a:p>
            <a:pPr marL="685800" lvl="1"/>
            <a:r>
              <a:rPr lang="en-US" sz="2000"/>
              <a:t>forwards SAP NI traffic to </a:t>
            </a:r>
            <a:r>
              <a:rPr lang="en-US" sz="2000" err="1"/>
              <a:t>SAProuter</a:t>
            </a:r>
            <a:r>
              <a:rPr lang="en-US" sz="2000"/>
              <a:t> from worldwide SAP Support Centers</a:t>
            </a:r>
          </a:p>
          <a:p>
            <a:pPr marL="685800" lvl="1"/>
            <a:r>
              <a:rPr lang="en-US" sz="2000"/>
              <a:t>segments SAP landscapes within Hub</a:t>
            </a:r>
          </a:p>
          <a:p>
            <a:pPr marL="685800" lvl="1"/>
            <a:r>
              <a:rPr lang="en-US" sz="2000"/>
              <a:t>provides E-W &amp; N-S inspection within Hub</a:t>
            </a:r>
          </a:p>
          <a:p>
            <a:pPr lvl="0"/>
            <a:r>
              <a:rPr lang="en-US" sz="2000"/>
              <a:t>FortiADC </a:t>
            </a:r>
          </a:p>
          <a:p>
            <a:pPr marL="685800" lvl="1"/>
            <a:r>
              <a:rPr lang="en-US" sz="2000"/>
              <a:t>Replaces SAP Web Dispatcher</a:t>
            </a:r>
          </a:p>
          <a:p>
            <a:pPr marL="685800" lvl="1"/>
            <a:r>
              <a:rPr lang="en-US" sz="2000"/>
              <a:t>WAF to Secure SAP Fiori</a:t>
            </a:r>
          </a:p>
          <a:p>
            <a:pPr marL="685800" lvl="1"/>
            <a:r>
              <a:rPr lang="en-US" sz="2000"/>
              <a:t>API Security for SAP Systems</a:t>
            </a:r>
          </a:p>
        </p:txBody>
      </p:sp>
      <p:sp>
        <p:nvSpPr>
          <p:cNvPr id="7" name="Content Placeholder 6">
            <a:extLst>
              <a:ext uri="{FF2B5EF4-FFF2-40B4-BE49-F238E27FC236}">
                <a16:creationId xmlns:a16="http://schemas.microsoft.com/office/drawing/2014/main" id="{DB206563-B3B5-E843-9397-EB9F56F871A0}"/>
              </a:ext>
            </a:extLst>
          </p:cNvPr>
          <p:cNvSpPr>
            <a:spLocks noGrp="1"/>
          </p:cNvSpPr>
          <p:nvPr>
            <p:ph sz="quarter" idx="13"/>
          </p:nvPr>
        </p:nvSpPr>
        <p:spPr/>
        <p:txBody>
          <a:bodyPr/>
          <a:lstStyle/>
          <a:p>
            <a:r>
              <a:rPr lang="en-US"/>
              <a:t>Fortinet Reference Architecture</a:t>
            </a:r>
          </a:p>
          <a:p>
            <a:endParaRPr lang="en-US"/>
          </a:p>
        </p:txBody>
      </p:sp>
      <p:pic>
        <p:nvPicPr>
          <p:cNvPr id="13" name="Picture 12" descr="Graphical user interface, diagram, application&#10;&#10;Description automatically generated">
            <a:extLst>
              <a:ext uri="{FF2B5EF4-FFF2-40B4-BE49-F238E27FC236}">
                <a16:creationId xmlns:a16="http://schemas.microsoft.com/office/drawing/2014/main" id="{1AEAB87E-C9D2-D144-9CA0-A936834F40C5}"/>
              </a:ext>
            </a:extLst>
          </p:cNvPr>
          <p:cNvPicPr>
            <a:picLocks noChangeAspect="1"/>
          </p:cNvPicPr>
          <p:nvPr/>
        </p:nvPicPr>
        <p:blipFill>
          <a:blip r:embed="rId2"/>
          <a:stretch>
            <a:fillRect/>
          </a:stretch>
        </p:blipFill>
        <p:spPr>
          <a:xfrm>
            <a:off x="5174428" y="-12044"/>
            <a:ext cx="7017572" cy="6882087"/>
          </a:xfrm>
          <a:prstGeom prst="rect">
            <a:avLst/>
          </a:prstGeom>
        </p:spPr>
      </p:pic>
      <p:pic>
        <p:nvPicPr>
          <p:cNvPr id="14" name="Picture 13">
            <a:extLst>
              <a:ext uri="{FF2B5EF4-FFF2-40B4-BE49-F238E27FC236}">
                <a16:creationId xmlns:a16="http://schemas.microsoft.com/office/drawing/2014/main" id="{AC4AEE14-67FC-994C-A828-944B4A249965}"/>
              </a:ext>
            </a:extLst>
          </p:cNvPr>
          <p:cNvPicPr>
            <a:picLocks noChangeAspect="1"/>
          </p:cNvPicPr>
          <p:nvPr/>
        </p:nvPicPr>
        <p:blipFill>
          <a:blip r:embed="rId3"/>
          <a:stretch>
            <a:fillRect/>
          </a:stretch>
        </p:blipFill>
        <p:spPr>
          <a:xfrm>
            <a:off x="5013062" y="6368636"/>
            <a:ext cx="1736581" cy="400050"/>
          </a:xfrm>
          <a:prstGeom prst="rect">
            <a:avLst/>
          </a:prstGeom>
        </p:spPr>
      </p:pic>
    </p:spTree>
    <p:extLst>
      <p:ext uri="{BB962C8B-B14F-4D97-AF65-F5344CB8AC3E}">
        <p14:creationId xmlns:p14="http://schemas.microsoft.com/office/powerpoint/2010/main" val="361759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67EF17-B470-DF47-BDF4-68218BF3A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7243"/>
            <a:ext cx="12192000" cy="4703513"/>
          </a:xfrm>
          <a:prstGeom prst="rect">
            <a:avLst/>
          </a:prstGeom>
        </p:spPr>
      </p:pic>
    </p:spTree>
    <p:extLst>
      <p:ext uri="{BB962C8B-B14F-4D97-AF65-F5344CB8AC3E}">
        <p14:creationId xmlns:p14="http://schemas.microsoft.com/office/powerpoint/2010/main" val="270388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BD5FC6C5-A755-4696-AF53-182A8D619C10}"/>
              </a:ext>
            </a:extLst>
          </p:cNvPr>
          <p:cNvSpPr/>
          <p:nvPr/>
        </p:nvSpPr>
        <p:spPr>
          <a:xfrm>
            <a:off x="16786" y="1251629"/>
            <a:ext cx="4144249" cy="4110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AC1467-AC72-4AF2-9661-0B6ACE11EDF0}"/>
              </a:ext>
            </a:extLst>
          </p:cNvPr>
          <p:cNvSpPr>
            <a:spLocks noGrp="1"/>
          </p:cNvSpPr>
          <p:nvPr>
            <p:ph type="title"/>
          </p:nvPr>
        </p:nvSpPr>
        <p:spPr/>
        <p:txBody>
          <a:bodyPr/>
          <a:lstStyle/>
          <a:p>
            <a:r>
              <a:rPr lang="en-US"/>
              <a:t>Fortinet Cloud Security Vision</a:t>
            </a:r>
          </a:p>
        </p:txBody>
      </p:sp>
      <p:sp>
        <p:nvSpPr>
          <p:cNvPr id="26" name="TextBox 25">
            <a:extLst>
              <a:ext uri="{FF2B5EF4-FFF2-40B4-BE49-F238E27FC236}">
                <a16:creationId xmlns:a16="http://schemas.microsoft.com/office/drawing/2014/main" id="{D2DBBD31-3336-452F-A507-9DED3639214B}"/>
              </a:ext>
            </a:extLst>
          </p:cNvPr>
          <p:cNvSpPr txBox="1"/>
          <p:nvPr/>
        </p:nvSpPr>
        <p:spPr>
          <a:xfrm>
            <a:off x="314390" y="2589471"/>
            <a:ext cx="3774122" cy="769441"/>
          </a:xfrm>
          <a:prstGeom prst="rect">
            <a:avLst/>
          </a:prstGeom>
          <a:noFill/>
        </p:spPr>
        <p:txBody>
          <a:bodyPr wrap="square" lIns="0" rIns="0" rtlCol="0">
            <a:spAutoFit/>
          </a:bodyPr>
          <a:lstStyle/>
          <a:p>
            <a:r>
              <a:rPr lang="en-US" sz="1400" b="1">
                <a:latin typeface="Arial Black" panose="020B0A04020102020204" pitchFamily="34" charset="0"/>
                <a:cs typeface="HelveticaNeueLT Std Lt"/>
              </a:rPr>
              <a:t>Driven by Peerless Threat Intelligence</a:t>
            </a:r>
          </a:p>
          <a:p>
            <a:endParaRPr lang="en-US" sz="1600" b="1">
              <a:latin typeface="Arial Black" panose="020B0A04020102020204" pitchFamily="34" charset="0"/>
              <a:cs typeface="HelveticaNeueLT Std Lt"/>
            </a:endParaRPr>
          </a:p>
        </p:txBody>
      </p:sp>
      <p:cxnSp>
        <p:nvCxnSpPr>
          <p:cNvPr id="27" name="Straight Connector 26">
            <a:extLst>
              <a:ext uri="{FF2B5EF4-FFF2-40B4-BE49-F238E27FC236}">
                <a16:creationId xmlns:a16="http://schemas.microsoft.com/office/drawing/2014/main" id="{954423C4-9B20-4BC4-BF87-B48D99FDEC67}"/>
              </a:ext>
            </a:extLst>
          </p:cNvPr>
          <p:cNvCxnSpPr>
            <a:cxnSpLocks/>
          </p:cNvCxnSpPr>
          <p:nvPr/>
        </p:nvCxnSpPr>
        <p:spPr bwMode="auto">
          <a:xfrm>
            <a:off x="314393" y="2969893"/>
            <a:ext cx="808878"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28" name="TextBox 27">
            <a:extLst>
              <a:ext uri="{FF2B5EF4-FFF2-40B4-BE49-F238E27FC236}">
                <a16:creationId xmlns:a16="http://schemas.microsoft.com/office/drawing/2014/main" id="{7D9CF593-FD38-4779-8A84-200F44EB6043}"/>
              </a:ext>
            </a:extLst>
          </p:cNvPr>
          <p:cNvSpPr txBox="1"/>
          <p:nvPr/>
        </p:nvSpPr>
        <p:spPr>
          <a:xfrm>
            <a:off x="314390" y="2987778"/>
            <a:ext cx="3691461" cy="784830"/>
          </a:xfrm>
          <a:prstGeom prst="rect">
            <a:avLst/>
          </a:prstGeom>
          <a:noFill/>
        </p:spPr>
        <p:txBody>
          <a:bodyPr wrap="square" lIns="0" rIns="0" bIns="0" rtlCol="0">
            <a:spAutoFit/>
          </a:bodyPr>
          <a:lstStyle/>
          <a:p>
            <a:r>
              <a:rPr lang="en-US" sz="1600"/>
              <a:t>Best-in-class security backed by the leading security threat feeds and research.</a:t>
            </a:r>
          </a:p>
        </p:txBody>
      </p:sp>
      <p:sp>
        <p:nvSpPr>
          <p:cNvPr id="31" name="TextBox 30">
            <a:extLst>
              <a:ext uri="{FF2B5EF4-FFF2-40B4-BE49-F238E27FC236}">
                <a16:creationId xmlns:a16="http://schemas.microsoft.com/office/drawing/2014/main" id="{AE1E2FC4-F0EF-44BC-B54B-CE98ECA2F245}"/>
              </a:ext>
            </a:extLst>
          </p:cNvPr>
          <p:cNvSpPr txBox="1"/>
          <p:nvPr/>
        </p:nvSpPr>
        <p:spPr>
          <a:xfrm>
            <a:off x="314396" y="4105037"/>
            <a:ext cx="3774126" cy="738664"/>
          </a:xfrm>
          <a:prstGeom prst="rect">
            <a:avLst/>
          </a:prstGeom>
          <a:noFill/>
        </p:spPr>
        <p:txBody>
          <a:bodyPr wrap="square" lIns="0" rIns="0" rtlCol="0">
            <a:spAutoFit/>
          </a:bodyPr>
          <a:lstStyle/>
          <a:p>
            <a:r>
              <a:rPr lang="en-US" sz="1400" b="1">
                <a:latin typeface="Arial Black" panose="020B0A04020102020204" pitchFamily="34" charset="0"/>
                <a:cs typeface="HelveticaNeueLT Std Lt"/>
              </a:rPr>
              <a:t>Security that is Software Defined and Automated</a:t>
            </a:r>
            <a:endParaRPr lang="en-US" sz="1600" b="1">
              <a:latin typeface="Arial Black" panose="020B0A04020102020204" pitchFamily="34" charset="0"/>
              <a:cs typeface="HelveticaNeueLT Std Lt"/>
            </a:endParaRPr>
          </a:p>
        </p:txBody>
      </p:sp>
      <p:cxnSp>
        <p:nvCxnSpPr>
          <p:cNvPr id="32" name="Straight Connector 31">
            <a:extLst>
              <a:ext uri="{FF2B5EF4-FFF2-40B4-BE49-F238E27FC236}">
                <a16:creationId xmlns:a16="http://schemas.microsoft.com/office/drawing/2014/main" id="{E4256A27-0C68-4A03-8139-66C0DA3FD033}"/>
              </a:ext>
            </a:extLst>
          </p:cNvPr>
          <p:cNvCxnSpPr>
            <a:cxnSpLocks/>
          </p:cNvCxnSpPr>
          <p:nvPr/>
        </p:nvCxnSpPr>
        <p:spPr bwMode="auto">
          <a:xfrm>
            <a:off x="314393" y="4708811"/>
            <a:ext cx="776878"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33" name="TextBox 32">
            <a:extLst>
              <a:ext uri="{FF2B5EF4-FFF2-40B4-BE49-F238E27FC236}">
                <a16:creationId xmlns:a16="http://schemas.microsoft.com/office/drawing/2014/main" id="{5AB4A717-F5A2-447B-B133-E99CAAC54DE9}"/>
              </a:ext>
            </a:extLst>
          </p:cNvPr>
          <p:cNvSpPr txBox="1"/>
          <p:nvPr/>
        </p:nvSpPr>
        <p:spPr>
          <a:xfrm>
            <a:off x="314390" y="4726696"/>
            <a:ext cx="3774128" cy="538609"/>
          </a:xfrm>
          <a:prstGeom prst="rect">
            <a:avLst/>
          </a:prstGeom>
          <a:noFill/>
        </p:spPr>
        <p:txBody>
          <a:bodyPr wrap="square" lIns="0" rIns="0" bIns="0" rtlCol="0">
            <a:spAutoFit/>
          </a:bodyPr>
          <a:lstStyle/>
          <a:p>
            <a:r>
              <a:rPr lang="en-US" sz="1600">
                <a:cs typeface="HelveticaNeueLT Std Lt"/>
              </a:rPr>
              <a:t>Agile security, automated, DevOps ready, and container aware.</a:t>
            </a:r>
          </a:p>
        </p:txBody>
      </p:sp>
      <p:sp>
        <p:nvSpPr>
          <p:cNvPr id="18" name="TextBox 17">
            <a:extLst>
              <a:ext uri="{FF2B5EF4-FFF2-40B4-BE49-F238E27FC236}">
                <a16:creationId xmlns:a16="http://schemas.microsoft.com/office/drawing/2014/main" id="{1C14D1A0-EF9E-4515-AFC4-B4940E99347E}"/>
              </a:ext>
            </a:extLst>
          </p:cNvPr>
          <p:cNvSpPr txBox="1"/>
          <p:nvPr/>
        </p:nvSpPr>
        <p:spPr>
          <a:xfrm>
            <a:off x="314390" y="1315829"/>
            <a:ext cx="3624810" cy="769441"/>
          </a:xfrm>
          <a:prstGeom prst="rect">
            <a:avLst/>
          </a:prstGeom>
          <a:noFill/>
        </p:spPr>
        <p:txBody>
          <a:bodyPr wrap="square" lIns="0" rIns="0" rtlCol="0">
            <a:spAutoFit/>
          </a:bodyPr>
          <a:lstStyle/>
          <a:p>
            <a:r>
              <a:rPr lang="en-US" sz="1400" b="1">
                <a:latin typeface="Arial Black" panose="020B0A04020102020204" pitchFamily="34" charset="0"/>
                <a:cs typeface="HelveticaNeueLT Std Lt"/>
              </a:rPr>
              <a:t>A Seamless Security Fabric</a:t>
            </a:r>
          </a:p>
          <a:p>
            <a:endParaRPr lang="en-US" sz="1600" b="1">
              <a:latin typeface="Arial Black" panose="020B0A04020102020204" pitchFamily="34" charset="0"/>
              <a:cs typeface="HelveticaNeueLT Std Lt"/>
            </a:endParaRPr>
          </a:p>
        </p:txBody>
      </p:sp>
      <p:cxnSp>
        <p:nvCxnSpPr>
          <p:cNvPr id="19" name="Straight Connector 18">
            <a:extLst>
              <a:ext uri="{FF2B5EF4-FFF2-40B4-BE49-F238E27FC236}">
                <a16:creationId xmlns:a16="http://schemas.microsoft.com/office/drawing/2014/main" id="{1048BE68-4904-46D9-AD6E-B67D145CA43E}"/>
              </a:ext>
            </a:extLst>
          </p:cNvPr>
          <p:cNvCxnSpPr>
            <a:cxnSpLocks/>
          </p:cNvCxnSpPr>
          <p:nvPr/>
        </p:nvCxnSpPr>
        <p:spPr bwMode="auto">
          <a:xfrm>
            <a:off x="314390" y="1700549"/>
            <a:ext cx="835982"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20" name="TextBox 19">
            <a:extLst>
              <a:ext uri="{FF2B5EF4-FFF2-40B4-BE49-F238E27FC236}">
                <a16:creationId xmlns:a16="http://schemas.microsoft.com/office/drawing/2014/main" id="{0FBA7DC4-3C79-417D-AB27-27A94EB11E11}"/>
              </a:ext>
            </a:extLst>
          </p:cNvPr>
          <p:cNvSpPr txBox="1"/>
          <p:nvPr/>
        </p:nvSpPr>
        <p:spPr>
          <a:xfrm>
            <a:off x="314390" y="1718434"/>
            <a:ext cx="3624810" cy="538609"/>
          </a:xfrm>
          <a:prstGeom prst="rect">
            <a:avLst/>
          </a:prstGeom>
          <a:noFill/>
        </p:spPr>
        <p:txBody>
          <a:bodyPr wrap="square" lIns="0" rIns="0" bIns="0" rtlCol="0">
            <a:spAutoFit/>
          </a:bodyPr>
          <a:lstStyle/>
          <a:p>
            <a:r>
              <a:rPr lang="en-US" sz="1600"/>
              <a:t>A seamless security fabric that extends across clouds and data centers.</a:t>
            </a:r>
          </a:p>
        </p:txBody>
      </p:sp>
      <p:grpSp>
        <p:nvGrpSpPr>
          <p:cNvPr id="52" name="Group 51">
            <a:extLst>
              <a:ext uri="{FF2B5EF4-FFF2-40B4-BE49-F238E27FC236}">
                <a16:creationId xmlns:a16="http://schemas.microsoft.com/office/drawing/2014/main" id="{7520D384-EF76-479F-8844-E03F3731F1F8}"/>
              </a:ext>
            </a:extLst>
          </p:cNvPr>
          <p:cNvGrpSpPr/>
          <p:nvPr/>
        </p:nvGrpSpPr>
        <p:grpSpPr>
          <a:xfrm>
            <a:off x="4967016" y="974995"/>
            <a:ext cx="4663440" cy="4663440"/>
            <a:chOff x="660305" y="882120"/>
            <a:chExt cx="4663440" cy="4663440"/>
          </a:xfrm>
        </p:grpSpPr>
        <p:sp>
          <p:nvSpPr>
            <p:cNvPr id="53" name="Oval 52">
              <a:extLst>
                <a:ext uri="{FF2B5EF4-FFF2-40B4-BE49-F238E27FC236}">
                  <a16:creationId xmlns:a16="http://schemas.microsoft.com/office/drawing/2014/main" id="{0B22EC60-B625-4D9D-BEC9-21FEDF8C49EC}"/>
                </a:ext>
              </a:extLst>
            </p:cNvPr>
            <p:cNvSpPr/>
            <p:nvPr/>
          </p:nvSpPr>
          <p:spPr>
            <a:xfrm>
              <a:off x="802547" y="1024362"/>
              <a:ext cx="4378956" cy="4378956"/>
            </a:xfrm>
            <a:prstGeom prst="ellipse">
              <a:avLst/>
            </a:prstGeom>
            <a:solidFill>
              <a:schemeClr val="bg1"/>
            </a:solidFill>
            <a:ln w="9525">
              <a:noFill/>
              <a:prstDash val="sysDot"/>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p>
          </p:txBody>
        </p:sp>
        <p:sp>
          <p:nvSpPr>
            <p:cNvPr id="54" name="Oval 53">
              <a:extLst>
                <a:ext uri="{FF2B5EF4-FFF2-40B4-BE49-F238E27FC236}">
                  <a16:creationId xmlns:a16="http://schemas.microsoft.com/office/drawing/2014/main" id="{EC6E6F91-BEDC-4BB6-8BEC-419C5CE2E04A}"/>
                </a:ext>
              </a:extLst>
            </p:cNvPr>
            <p:cNvSpPr/>
            <p:nvPr/>
          </p:nvSpPr>
          <p:spPr>
            <a:xfrm>
              <a:off x="949864" y="1171683"/>
              <a:ext cx="4084318" cy="4084316"/>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300"/>
                </a:spcBef>
              </a:pPr>
              <a:endParaRPr lang="en-US" sz="1400" err="1">
                <a:solidFill>
                  <a:schemeClr val="lt1"/>
                </a:solidFill>
              </a:endParaRPr>
            </a:p>
          </p:txBody>
        </p:sp>
        <p:sp>
          <p:nvSpPr>
            <p:cNvPr id="55" name="TextBox 54">
              <a:extLst>
                <a:ext uri="{FF2B5EF4-FFF2-40B4-BE49-F238E27FC236}">
                  <a16:creationId xmlns:a16="http://schemas.microsoft.com/office/drawing/2014/main" id="{F1F0ED6C-92DF-4A0E-B64D-99FEB17EAD93}"/>
                </a:ext>
              </a:extLst>
            </p:cNvPr>
            <p:cNvSpPr txBox="1"/>
            <p:nvPr/>
          </p:nvSpPr>
          <p:spPr>
            <a:xfrm>
              <a:off x="1233686" y="2067372"/>
              <a:ext cx="3516674" cy="2292935"/>
            </a:xfrm>
            <a:prstGeom prst="rect">
              <a:avLst/>
            </a:prstGeom>
            <a:noFill/>
          </p:spPr>
          <p:txBody>
            <a:bodyPr wrap="square" lIns="0" tIns="0" rIns="0" bIns="0" rtlCol="0" anchor="ctr">
              <a:spAutoFit/>
            </a:bodyPr>
            <a:lstStyle/>
            <a:p>
              <a:pPr algn="ctr">
                <a:lnSpc>
                  <a:spcPct val="90000"/>
                </a:lnSpc>
                <a:spcBef>
                  <a:spcPct val="0"/>
                </a:spcBef>
                <a:spcAft>
                  <a:spcPts val="600"/>
                </a:spcAft>
              </a:pPr>
              <a:r>
                <a:rPr lang="en-US" sz="3200" b="1">
                  <a:solidFill>
                    <a:srgbClr val="000000"/>
                  </a:solidFill>
                  <a:ea typeface="Inter" panose="020B0502030000000004" pitchFamily="34" charset="0"/>
                </a:rPr>
                <a:t>Complete cybersecurity protection</a:t>
              </a:r>
              <a:r>
                <a:rPr lang="en-US" sz="3200" b="1" spc="-150">
                  <a:solidFill>
                    <a:srgbClr val="000000"/>
                  </a:solidFill>
                  <a:latin typeface="+mj-lt"/>
                  <a:ea typeface="+mj-ea"/>
                  <a:cs typeface="+mj-cs"/>
                </a:rPr>
                <a:t>,</a:t>
              </a:r>
            </a:p>
            <a:p>
              <a:pPr algn="ctr">
                <a:lnSpc>
                  <a:spcPct val="90000"/>
                </a:lnSpc>
                <a:spcBef>
                  <a:spcPct val="0"/>
                </a:spcBef>
                <a:spcAft>
                  <a:spcPts val="600"/>
                </a:spcAft>
              </a:pPr>
              <a:r>
                <a:rPr lang="en-US" sz="3200" b="1" spc="-150">
                  <a:solidFill>
                    <a:srgbClr val="000000"/>
                  </a:solidFill>
                  <a:latin typeface="+mj-lt"/>
                  <a:ea typeface="+mj-ea"/>
                  <a:cs typeface="+mj-cs"/>
                </a:rPr>
                <a:t>everywhere you need it.</a:t>
              </a:r>
            </a:p>
          </p:txBody>
        </p:sp>
        <p:pic>
          <p:nvPicPr>
            <p:cNvPr id="56" name="Spinny Circle" hidden="1">
              <a:extLst>
                <a:ext uri="{FF2B5EF4-FFF2-40B4-BE49-F238E27FC236}">
                  <a16:creationId xmlns:a16="http://schemas.microsoft.com/office/drawing/2014/main" id="{3F05E119-0D8B-4E1B-B183-8BF7EC5B98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305" y="882120"/>
              <a:ext cx="4663440" cy="4663440"/>
            </a:xfrm>
            <a:prstGeom prst="rect">
              <a:avLst/>
            </a:prstGeom>
          </p:spPr>
        </p:pic>
      </p:grpSp>
      <p:pic>
        <p:nvPicPr>
          <p:cNvPr id="69" name="Spinny Circle">
            <a:extLst>
              <a:ext uri="{FF2B5EF4-FFF2-40B4-BE49-F238E27FC236}">
                <a16:creationId xmlns:a16="http://schemas.microsoft.com/office/drawing/2014/main" id="{DFC30949-8066-4068-9CB6-089450B7B0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7014" y="974994"/>
            <a:ext cx="4663440" cy="4663440"/>
          </a:xfrm>
          <a:prstGeom prst="rect">
            <a:avLst/>
          </a:prstGeom>
        </p:spPr>
      </p:pic>
      <p:pic>
        <p:nvPicPr>
          <p:cNvPr id="97" name="Picture 96" descr="Text&#10;&#10;Description automatically generated with medium confidence">
            <a:extLst>
              <a:ext uri="{FF2B5EF4-FFF2-40B4-BE49-F238E27FC236}">
                <a16:creationId xmlns:a16="http://schemas.microsoft.com/office/drawing/2014/main" id="{C68D05B5-E4DF-4883-B04E-20AFA0C647B9}"/>
              </a:ext>
            </a:extLst>
          </p:cNvPr>
          <p:cNvPicPr>
            <a:picLocks noChangeAspect="1"/>
          </p:cNvPicPr>
          <p:nvPr/>
        </p:nvPicPr>
        <p:blipFill>
          <a:blip r:embed="rId5"/>
          <a:stretch>
            <a:fillRect/>
          </a:stretch>
        </p:blipFill>
        <p:spPr>
          <a:xfrm>
            <a:off x="9741727" y="651361"/>
            <a:ext cx="1709668" cy="606835"/>
          </a:xfrm>
          <a:prstGeom prst="rect">
            <a:avLst/>
          </a:prstGeom>
        </p:spPr>
      </p:pic>
      <p:pic>
        <p:nvPicPr>
          <p:cNvPr id="98" name="Picture 97" descr="A close up of a logo&#10;&#10;Description automatically generated">
            <a:extLst>
              <a:ext uri="{FF2B5EF4-FFF2-40B4-BE49-F238E27FC236}">
                <a16:creationId xmlns:a16="http://schemas.microsoft.com/office/drawing/2014/main" id="{880E9158-BC99-4D0A-B320-9EB07C7768F2}"/>
              </a:ext>
            </a:extLst>
          </p:cNvPr>
          <p:cNvPicPr>
            <a:picLocks noChangeAspect="1"/>
          </p:cNvPicPr>
          <p:nvPr/>
        </p:nvPicPr>
        <p:blipFill rotWithShape="1">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10046329" y="1605149"/>
            <a:ext cx="1100465" cy="1056447"/>
          </a:xfrm>
          <a:prstGeom prst="rect">
            <a:avLst/>
          </a:prstGeom>
        </p:spPr>
      </p:pic>
      <p:pic>
        <p:nvPicPr>
          <p:cNvPr id="99" name="Picture 98" descr="A picture containing drawing&#10;&#10;Description automatically generated">
            <a:extLst>
              <a:ext uri="{FF2B5EF4-FFF2-40B4-BE49-F238E27FC236}">
                <a16:creationId xmlns:a16="http://schemas.microsoft.com/office/drawing/2014/main" id="{B1D9B339-6659-4C88-A33D-8E192F4BCD9C}"/>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41727" y="5426296"/>
            <a:ext cx="1683188" cy="883674"/>
          </a:xfrm>
          <a:prstGeom prst="rect">
            <a:avLst/>
          </a:prstGeom>
        </p:spPr>
      </p:pic>
      <p:pic>
        <p:nvPicPr>
          <p:cNvPr id="100" name="Picture 99" descr="A picture containing drawing&#10;&#10;Description automatically generated">
            <a:extLst>
              <a:ext uri="{FF2B5EF4-FFF2-40B4-BE49-F238E27FC236}">
                <a16:creationId xmlns:a16="http://schemas.microsoft.com/office/drawing/2014/main" id="{CDA0C825-D54B-4066-930A-8F1BFB328CCD}"/>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t="20506" b="14793"/>
          <a:stretch/>
        </p:blipFill>
        <p:spPr>
          <a:xfrm>
            <a:off x="9860251" y="3008549"/>
            <a:ext cx="1472620" cy="952806"/>
          </a:xfrm>
          <a:prstGeom prst="rect">
            <a:avLst/>
          </a:prstGeom>
        </p:spPr>
      </p:pic>
      <p:pic>
        <p:nvPicPr>
          <p:cNvPr id="101" name="Picture 2">
            <a:extLst>
              <a:ext uri="{FF2B5EF4-FFF2-40B4-BE49-F238E27FC236}">
                <a16:creationId xmlns:a16="http://schemas.microsoft.com/office/drawing/2014/main" id="{A3933A3E-AE59-41C4-B2E5-C8166A9A1E9A}"/>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5104" y="4308308"/>
            <a:ext cx="1082914" cy="771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67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19769-F3C7-9D47-BC61-CEA347F14170}"/>
              </a:ext>
            </a:extLst>
          </p:cNvPr>
          <p:cNvSpPr>
            <a:spLocks noGrp="1"/>
          </p:cNvSpPr>
          <p:nvPr>
            <p:ph type="title"/>
          </p:nvPr>
        </p:nvSpPr>
        <p:spPr/>
        <p:txBody>
          <a:bodyPr/>
          <a:lstStyle/>
          <a:p>
            <a:r>
              <a:rPr lang="en-US"/>
              <a:t>Secure SAP on GCP</a:t>
            </a:r>
          </a:p>
        </p:txBody>
      </p:sp>
      <p:sp>
        <p:nvSpPr>
          <p:cNvPr id="3" name="Content Placeholder 2">
            <a:extLst>
              <a:ext uri="{FF2B5EF4-FFF2-40B4-BE49-F238E27FC236}">
                <a16:creationId xmlns:a16="http://schemas.microsoft.com/office/drawing/2014/main" id="{80678710-F691-6544-BB0F-EAA779429E2D}"/>
              </a:ext>
            </a:extLst>
          </p:cNvPr>
          <p:cNvSpPr>
            <a:spLocks noGrp="1"/>
          </p:cNvSpPr>
          <p:nvPr>
            <p:ph sz="half" idx="1"/>
          </p:nvPr>
        </p:nvSpPr>
        <p:spPr>
          <a:xfrm>
            <a:off x="342899" y="1583496"/>
            <a:ext cx="4360348" cy="4750068"/>
          </a:xfrm>
        </p:spPr>
        <p:txBody>
          <a:bodyPr/>
          <a:lstStyle/>
          <a:p>
            <a:pPr lvl="0"/>
            <a:r>
              <a:rPr lang="en-US" sz="2000" dirty="0"/>
              <a:t>FortiGate NGFW </a:t>
            </a:r>
          </a:p>
          <a:p>
            <a:pPr marL="685800" lvl="1"/>
            <a:r>
              <a:rPr lang="en-US" sz="2000" dirty="0"/>
              <a:t>frontends SAP traffic supporting VPN termination</a:t>
            </a:r>
          </a:p>
          <a:p>
            <a:pPr marL="685800" lvl="1"/>
            <a:r>
              <a:rPr lang="en-US" sz="2000" dirty="0"/>
              <a:t>forwards SAP NI traffic to SAP router from worldwide SAP Support Centers</a:t>
            </a:r>
          </a:p>
          <a:p>
            <a:pPr marL="685800" lvl="1"/>
            <a:r>
              <a:rPr lang="en-US" sz="2000" dirty="0"/>
              <a:t>segments SAP landscapes within Hub</a:t>
            </a:r>
          </a:p>
          <a:p>
            <a:pPr marL="685800" lvl="1"/>
            <a:r>
              <a:rPr lang="en-US" sz="2000" dirty="0"/>
              <a:t>provides E-W &amp; N-S inspection within Hub</a:t>
            </a:r>
          </a:p>
          <a:p>
            <a:pPr lvl="0"/>
            <a:r>
              <a:rPr lang="en-US" sz="2000" dirty="0"/>
              <a:t>FortiADC </a:t>
            </a:r>
          </a:p>
          <a:p>
            <a:pPr marL="685800" lvl="1"/>
            <a:r>
              <a:rPr lang="en-US" sz="2000" dirty="0"/>
              <a:t>Replaces SAP Web Dispatcher</a:t>
            </a:r>
          </a:p>
          <a:p>
            <a:pPr marL="685800" lvl="1"/>
            <a:r>
              <a:rPr lang="en-US" sz="2000" dirty="0"/>
              <a:t>WAF to Secure SAP Fiori</a:t>
            </a:r>
          </a:p>
          <a:p>
            <a:pPr marL="685800" lvl="1"/>
            <a:r>
              <a:rPr lang="en-US" sz="2000" dirty="0"/>
              <a:t>API Security for SAP Systems</a:t>
            </a:r>
          </a:p>
        </p:txBody>
      </p:sp>
      <p:sp>
        <p:nvSpPr>
          <p:cNvPr id="7" name="Content Placeholder 6">
            <a:extLst>
              <a:ext uri="{FF2B5EF4-FFF2-40B4-BE49-F238E27FC236}">
                <a16:creationId xmlns:a16="http://schemas.microsoft.com/office/drawing/2014/main" id="{DB206563-B3B5-E843-9397-EB9F56F871A0}"/>
              </a:ext>
            </a:extLst>
          </p:cNvPr>
          <p:cNvSpPr>
            <a:spLocks noGrp="1"/>
          </p:cNvSpPr>
          <p:nvPr>
            <p:ph sz="quarter" idx="13"/>
          </p:nvPr>
        </p:nvSpPr>
        <p:spPr/>
        <p:txBody>
          <a:bodyPr/>
          <a:lstStyle/>
          <a:p>
            <a:r>
              <a:rPr lang="en-US"/>
              <a:t>Fortinet Reference Architecture</a:t>
            </a:r>
          </a:p>
          <a:p>
            <a:endParaRPr lang="en-US"/>
          </a:p>
        </p:txBody>
      </p:sp>
      <p:pic>
        <p:nvPicPr>
          <p:cNvPr id="8" name="Picture 7" descr="Graphical user interface, application&#10;&#10;Description automatically generated">
            <a:extLst>
              <a:ext uri="{FF2B5EF4-FFF2-40B4-BE49-F238E27FC236}">
                <a16:creationId xmlns:a16="http://schemas.microsoft.com/office/drawing/2014/main" id="{678AD1B1-327F-1B41-BBC8-706311A14810}"/>
              </a:ext>
            </a:extLst>
          </p:cNvPr>
          <p:cNvPicPr>
            <a:picLocks noChangeAspect="1"/>
          </p:cNvPicPr>
          <p:nvPr/>
        </p:nvPicPr>
        <p:blipFill>
          <a:blip r:embed="rId2"/>
          <a:stretch>
            <a:fillRect/>
          </a:stretch>
        </p:blipFill>
        <p:spPr>
          <a:xfrm>
            <a:off x="5120640" y="-69775"/>
            <a:ext cx="6447416" cy="6997549"/>
          </a:xfrm>
          <a:prstGeom prst="rect">
            <a:avLst/>
          </a:prstGeom>
          <a:solidFill>
            <a:schemeClr val="bg1"/>
          </a:solidFill>
        </p:spPr>
      </p:pic>
      <p:pic>
        <p:nvPicPr>
          <p:cNvPr id="9" name="Picture 8">
            <a:extLst>
              <a:ext uri="{FF2B5EF4-FFF2-40B4-BE49-F238E27FC236}">
                <a16:creationId xmlns:a16="http://schemas.microsoft.com/office/drawing/2014/main" id="{06567094-C559-F148-9C1D-129D9FA0AA76}"/>
              </a:ext>
            </a:extLst>
          </p:cNvPr>
          <p:cNvPicPr>
            <a:picLocks noChangeAspect="1"/>
          </p:cNvPicPr>
          <p:nvPr/>
        </p:nvPicPr>
        <p:blipFill>
          <a:blip r:embed="rId3"/>
          <a:stretch>
            <a:fillRect/>
          </a:stretch>
        </p:blipFill>
        <p:spPr>
          <a:xfrm>
            <a:off x="5299141" y="5704785"/>
            <a:ext cx="991289" cy="991289"/>
          </a:xfrm>
          <a:prstGeom prst="rect">
            <a:avLst/>
          </a:prstGeom>
        </p:spPr>
      </p:pic>
    </p:spTree>
    <p:extLst>
      <p:ext uri="{BB962C8B-B14F-4D97-AF65-F5344CB8AC3E}">
        <p14:creationId xmlns:p14="http://schemas.microsoft.com/office/powerpoint/2010/main" val="289071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A4C557B-1A10-0144-98B9-16A69435C7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6625" y="0"/>
            <a:ext cx="5238750" cy="6858000"/>
          </a:xfrm>
          <a:prstGeom prst="rect">
            <a:avLst/>
          </a:prstGeom>
        </p:spPr>
      </p:pic>
    </p:spTree>
    <p:extLst>
      <p:ext uri="{BB962C8B-B14F-4D97-AF65-F5344CB8AC3E}">
        <p14:creationId xmlns:p14="http://schemas.microsoft.com/office/powerpoint/2010/main" val="44346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0CA5EF7-34AE-D645-A679-7B240D418D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14508" y="0"/>
            <a:ext cx="5162983" cy="6858000"/>
          </a:xfrm>
          <a:prstGeom prst="rect">
            <a:avLst/>
          </a:prstGeom>
        </p:spPr>
      </p:pic>
    </p:spTree>
    <p:extLst>
      <p:ext uri="{BB962C8B-B14F-4D97-AF65-F5344CB8AC3E}">
        <p14:creationId xmlns:p14="http://schemas.microsoft.com/office/powerpoint/2010/main" val="271777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9585A-35A5-6A4F-A461-11EFE9FADA78}"/>
              </a:ext>
            </a:extLst>
          </p:cNvPr>
          <p:cNvSpPr>
            <a:spLocks noGrp="1"/>
          </p:cNvSpPr>
          <p:nvPr>
            <p:ph type="title"/>
          </p:nvPr>
        </p:nvSpPr>
        <p:spPr/>
        <p:txBody>
          <a:bodyPr/>
          <a:lstStyle/>
          <a:p>
            <a:r>
              <a:rPr lang="en-US" dirty="0"/>
              <a:t>Actionable Threat Intel from FortiGuard Labs</a:t>
            </a:r>
          </a:p>
        </p:txBody>
      </p:sp>
      <p:sp>
        <p:nvSpPr>
          <p:cNvPr id="183" name="Trapezoid 89">
            <a:extLst>
              <a:ext uri="{FF2B5EF4-FFF2-40B4-BE49-F238E27FC236}">
                <a16:creationId xmlns:a16="http://schemas.microsoft.com/office/drawing/2014/main" id="{46AB9186-9FBA-D54B-AAB7-FE986B1AD7C6}"/>
              </a:ext>
            </a:extLst>
          </p:cNvPr>
          <p:cNvSpPr/>
          <p:nvPr/>
        </p:nvSpPr>
        <p:spPr>
          <a:xfrm rot="5400000">
            <a:off x="309639" y="1360310"/>
            <a:ext cx="4815533" cy="5423001"/>
          </a:xfrm>
          <a:custGeom>
            <a:avLst/>
            <a:gdLst>
              <a:gd name="connsiteX0" fmla="*/ 0 w 5257810"/>
              <a:gd name="connsiteY0" fmla="*/ 4922287 h 4922287"/>
              <a:gd name="connsiteX1" fmla="*/ 1230572 w 5257810"/>
              <a:gd name="connsiteY1" fmla="*/ 0 h 4922287"/>
              <a:gd name="connsiteX2" fmla="*/ 4027238 w 5257810"/>
              <a:gd name="connsiteY2" fmla="*/ 0 h 4922287"/>
              <a:gd name="connsiteX3" fmla="*/ 5257810 w 5257810"/>
              <a:gd name="connsiteY3" fmla="*/ 4922287 h 4922287"/>
              <a:gd name="connsiteX4" fmla="*/ 0 w 5257810"/>
              <a:gd name="connsiteY4" fmla="*/ 4922287 h 4922287"/>
              <a:gd name="connsiteX0" fmla="*/ 0 w 5257810"/>
              <a:gd name="connsiteY0" fmla="*/ 4922287 h 4922287"/>
              <a:gd name="connsiteX1" fmla="*/ 1230572 w 5257810"/>
              <a:gd name="connsiteY1" fmla="*/ 0 h 4922287"/>
              <a:gd name="connsiteX2" fmla="*/ 4307460 w 5257810"/>
              <a:gd name="connsiteY2" fmla="*/ 0 h 4922287"/>
              <a:gd name="connsiteX3" fmla="*/ 5257810 w 5257810"/>
              <a:gd name="connsiteY3" fmla="*/ 4922287 h 4922287"/>
              <a:gd name="connsiteX4" fmla="*/ 0 w 5257810"/>
              <a:gd name="connsiteY4" fmla="*/ 4922287 h 4922287"/>
              <a:gd name="connsiteX0" fmla="*/ 0 w 5257810"/>
              <a:gd name="connsiteY0" fmla="*/ 4951782 h 4951782"/>
              <a:gd name="connsiteX1" fmla="*/ 1053593 w 5257810"/>
              <a:gd name="connsiteY1" fmla="*/ 0 h 4951782"/>
              <a:gd name="connsiteX2" fmla="*/ 4307460 w 5257810"/>
              <a:gd name="connsiteY2" fmla="*/ 29495 h 4951782"/>
              <a:gd name="connsiteX3" fmla="*/ 5257810 w 5257810"/>
              <a:gd name="connsiteY3" fmla="*/ 4951782 h 4951782"/>
              <a:gd name="connsiteX4" fmla="*/ 0 w 5257810"/>
              <a:gd name="connsiteY4" fmla="*/ 4951782 h 495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10" h="4951782">
                <a:moveTo>
                  <a:pt x="0" y="4951782"/>
                </a:moveTo>
                <a:lnTo>
                  <a:pt x="1053593" y="0"/>
                </a:lnTo>
                <a:lnTo>
                  <a:pt x="4307460" y="29495"/>
                </a:lnTo>
                <a:lnTo>
                  <a:pt x="5257810" y="4951782"/>
                </a:lnTo>
                <a:lnTo>
                  <a:pt x="0" y="4951782"/>
                </a:lnTo>
                <a:close/>
              </a:path>
            </a:pathLst>
          </a:custGeom>
          <a:gradFill>
            <a:gsLst>
              <a:gs pos="100000">
                <a:srgbClr val="FFFFFF">
                  <a:alpha val="0"/>
                </a:srgbClr>
              </a:gs>
              <a:gs pos="0">
                <a:srgbClr val="253746">
                  <a:alpha val="32000"/>
                </a:srgbClr>
              </a:gs>
            </a:gsLst>
            <a:lin ang="54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a:ea typeface="+mn-ea"/>
              <a:cs typeface="Arial"/>
            </a:endParaRPr>
          </a:p>
        </p:txBody>
      </p:sp>
      <p:sp>
        <p:nvSpPr>
          <p:cNvPr id="212" name="Trapezoid 89">
            <a:extLst>
              <a:ext uri="{FF2B5EF4-FFF2-40B4-BE49-F238E27FC236}">
                <a16:creationId xmlns:a16="http://schemas.microsoft.com/office/drawing/2014/main" id="{BB528DF3-DCE0-6E45-9644-755D92AAA2A8}"/>
              </a:ext>
            </a:extLst>
          </p:cNvPr>
          <p:cNvSpPr/>
          <p:nvPr/>
        </p:nvSpPr>
        <p:spPr>
          <a:xfrm rot="16200000" flipH="1">
            <a:off x="7088256" y="1361135"/>
            <a:ext cx="4817182" cy="5423001"/>
          </a:xfrm>
          <a:custGeom>
            <a:avLst/>
            <a:gdLst>
              <a:gd name="connsiteX0" fmla="*/ 0 w 5257810"/>
              <a:gd name="connsiteY0" fmla="*/ 4922287 h 4922287"/>
              <a:gd name="connsiteX1" fmla="*/ 1230572 w 5257810"/>
              <a:gd name="connsiteY1" fmla="*/ 0 h 4922287"/>
              <a:gd name="connsiteX2" fmla="*/ 4027238 w 5257810"/>
              <a:gd name="connsiteY2" fmla="*/ 0 h 4922287"/>
              <a:gd name="connsiteX3" fmla="*/ 5257810 w 5257810"/>
              <a:gd name="connsiteY3" fmla="*/ 4922287 h 4922287"/>
              <a:gd name="connsiteX4" fmla="*/ 0 w 5257810"/>
              <a:gd name="connsiteY4" fmla="*/ 4922287 h 4922287"/>
              <a:gd name="connsiteX0" fmla="*/ 0 w 5257810"/>
              <a:gd name="connsiteY0" fmla="*/ 4922287 h 4922287"/>
              <a:gd name="connsiteX1" fmla="*/ 1230572 w 5257810"/>
              <a:gd name="connsiteY1" fmla="*/ 0 h 4922287"/>
              <a:gd name="connsiteX2" fmla="*/ 4307460 w 5257810"/>
              <a:gd name="connsiteY2" fmla="*/ 0 h 4922287"/>
              <a:gd name="connsiteX3" fmla="*/ 5257810 w 5257810"/>
              <a:gd name="connsiteY3" fmla="*/ 4922287 h 4922287"/>
              <a:gd name="connsiteX4" fmla="*/ 0 w 5257810"/>
              <a:gd name="connsiteY4" fmla="*/ 4922287 h 4922287"/>
              <a:gd name="connsiteX0" fmla="*/ 0 w 5257810"/>
              <a:gd name="connsiteY0" fmla="*/ 4951782 h 4951782"/>
              <a:gd name="connsiteX1" fmla="*/ 1053593 w 5257810"/>
              <a:gd name="connsiteY1" fmla="*/ 0 h 4951782"/>
              <a:gd name="connsiteX2" fmla="*/ 4307460 w 5257810"/>
              <a:gd name="connsiteY2" fmla="*/ 29495 h 4951782"/>
              <a:gd name="connsiteX3" fmla="*/ 5257810 w 5257810"/>
              <a:gd name="connsiteY3" fmla="*/ 4951782 h 4951782"/>
              <a:gd name="connsiteX4" fmla="*/ 0 w 5257810"/>
              <a:gd name="connsiteY4" fmla="*/ 4951782 h 495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10" h="4951782">
                <a:moveTo>
                  <a:pt x="0" y="4951782"/>
                </a:moveTo>
                <a:lnTo>
                  <a:pt x="1053593" y="0"/>
                </a:lnTo>
                <a:lnTo>
                  <a:pt x="4307460" y="29495"/>
                </a:lnTo>
                <a:lnTo>
                  <a:pt x="5257810" y="4951782"/>
                </a:lnTo>
                <a:lnTo>
                  <a:pt x="0" y="4951782"/>
                </a:lnTo>
                <a:close/>
              </a:path>
            </a:pathLst>
          </a:custGeom>
          <a:gradFill>
            <a:gsLst>
              <a:gs pos="0">
                <a:srgbClr val="253746"/>
              </a:gs>
              <a:gs pos="100000">
                <a:srgbClr val="6AD1E3"/>
              </a:gs>
            </a:gsLst>
            <a:lin ang="54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a:ea typeface="+mn-ea"/>
              <a:cs typeface="Arial"/>
            </a:endParaRPr>
          </a:p>
        </p:txBody>
      </p:sp>
      <p:sp>
        <p:nvSpPr>
          <p:cNvPr id="213" name="TextBox 212">
            <a:extLst>
              <a:ext uri="{FF2B5EF4-FFF2-40B4-BE49-F238E27FC236}">
                <a16:creationId xmlns:a16="http://schemas.microsoft.com/office/drawing/2014/main" id="{2676F309-D41A-AA44-AD1A-CE06963FB3AB}"/>
              </a:ext>
            </a:extLst>
          </p:cNvPr>
          <p:cNvSpPr txBox="1"/>
          <p:nvPr/>
        </p:nvSpPr>
        <p:spPr>
          <a:xfrm>
            <a:off x="5009112" y="1308561"/>
            <a:ext cx="1638590" cy="355482"/>
          </a:xfrm>
          <a:prstGeom prst="rect">
            <a:avLst/>
          </a:prstGeom>
          <a:noFill/>
        </p:spPr>
        <p:txBody>
          <a:bodyPr wrap="none" rtlCol="0" anchor="ctr">
            <a:spAutoFit/>
          </a:bodyPr>
          <a:lstStyle/>
          <a:p>
            <a:pPr marL="0" marR="0" lvl="0" indent="0" algn="ctr" defTabSz="457189" rtl="0" eaLnBrk="1" fontAlgn="auto" latinLnBrk="0" hangingPunct="1">
              <a:lnSpc>
                <a:spcPct val="95000"/>
              </a:lnSpc>
              <a:spcBef>
                <a:spcPts val="0"/>
              </a:spcBef>
              <a:spcAft>
                <a:spcPts val="600"/>
              </a:spcAft>
              <a:buClrTx/>
              <a:buSzTx/>
              <a:buFontTx/>
              <a:buNone/>
              <a:tabLst/>
              <a:defRPr/>
            </a:pPr>
            <a:r>
              <a:rPr kumimoji="0" lang="en-US" sz="1800" b="1" i="0" u="none" strike="noStrike" kern="1200" cap="all" spc="0" normalizeH="0" baseline="0" noProof="0">
                <a:ln>
                  <a:noFill/>
                </a:ln>
                <a:solidFill>
                  <a:srgbClr val="DA291C"/>
                </a:solidFill>
                <a:effectLst/>
                <a:uLnTx/>
                <a:uFillTx/>
                <a:latin typeface="Arial"/>
                <a:ea typeface="+mn-ea"/>
                <a:cs typeface="Arial"/>
              </a:rPr>
              <a:t>Innovation</a:t>
            </a:r>
          </a:p>
        </p:txBody>
      </p:sp>
      <p:sp>
        <p:nvSpPr>
          <p:cNvPr id="214" name="TextBox 213">
            <a:extLst>
              <a:ext uri="{FF2B5EF4-FFF2-40B4-BE49-F238E27FC236}">
                <a16:creationId xmlns:a16="http://schemas.microsoft.com/office/drawing/2014/main" id="{60B35505-2A6D-B944-99EC-95C805646B80}"/>
              </a:ext>
            </a:extLst>
          </p:cNvPr>
          <p:cNvSpPr txBox="1"/>
          <p:nvPr/>
        </p:nvSpPr>
        <p:spPr>
          <a:xfrm>
            <a:off x="642535" y="1308561"/>
            <a:ext cx="1342034" cy="355482"/>
          </a:xfrm>
          <a:prstGeom prst="rect">
            <a:avLst/>
          </a:prstGeom>
          <a:noFill/>
        </p:spPr>
        <p:txBody>
          <a:bodyPr wrap="none" rtlCol="0" anchor="ctr">
            <a:spAutoFit/>
          </a:bodyPr>
          <a:lstStyle/>
          <a:p>
            <a:pPr marL="0" marR="0" lvl="0" indent="0" algn="ctr" defTabSz="457189" rtl="0" eaLnBrk="1" fontAlgn="auto" latinLnBrk="0" hangingPunct="1">
              <a:lnSpc>
                <a:spcPct val="95000"/>
              </a:lnSpc>
              <a:spcBef>
                <a:spcPts val="0"/>
              </a:spcBef>
              <a:spcAft>
                <a:spcPts val="600"/>
              </a:spcAft>
              <a:buClrTx/>
              <a:buSzTx/>
              <a:buFontTx/>
              <a:buNone/>
              <a:tabLst/>
              <a:defRPr/>
            </a:pPr>
            <a:r>
              <a:rPr kumimoji="0" lang="en-US" sz="1800" b="1" i="0" u="none" strike="noStrike" kern="1200" cap="all" spc="0" normalizeH="0" baseline="0" noProof="0">
                <a:ln>
                  <a:noFill/>
                </a:ln>
                <a:solidFill>
                  <a:srgbClr val="DA291C"/>
                </a:solidFill>
                <a:effectLst/>
                <a:uLnTx/>
                <a:uFillTx/>
                <a:latin typeface="Arial"/>
                <a:ea typeface="+mn-ea"/>
                <a:cs typeface="Arial"/>
              </a:rPr>
              <a:t>Visibility</a:t>
            </a:r>
          </a:p>
        </p:txBody>
      </p:sp>
      <p:sp>
        <p:nvSpPr>
          <p:cNvPr id="215" name="TextBox 214">
            <a:extLst>
              <a:ext uri="{FF2B5EF4-FFF2-40B4-BE49-F238E27FC236}">
                <a16:creationId xmlns:a16="http://schemas.microsoft.com/office/drawing/2014/main" id="{C1B2D6F1-8D6D-E442-A10D-1943ACF523F9}"/>
              </a:ext>
            </a:extLst>
          </p:cNvPr>
          <p:cNvSpPr txBox="1"/>
          <p:nvPr/>
        </p:nvSpPr>
        <p:spPr>
          <a:xfrm>
            <a:off x="9040439" y="1176986"/>
            <a:ext cx="2664893" cy="618631"/>
          </a:xfrm>
          <a:prstGeom prst="rect">
            <a:avLst/>
          </a:prstGeom>
          <a:noFill/>
        </p:spPr>
        <p:txBody>
          <a:bodyPr wrap="square" rtlCol="0" anchor="ctr">
            <a:spAutoFit/>
          </a:bodyPr>
          <a:lstStyle/>
          <a:p>
            <a:pPr marL="0" marR="0" lvl="0" indent="0" algn="ctr" defTabSz="457189" rtl="0" eaLnBrk="1" fontAlgn="auto" latinLnBrk="0" hangingPunct="1">
              <a:lnSpc>
                <a:spcPct val="95000"/>
              </a:lnSpc>
              <a:spcBef>
                <a:spcPts val="0"/>
              </a:spcBef>
              <a:spcAft>
                <a:spcPts val="600"/>
              </a:spcAft>
              <a:buClrTx/>
              <a:buSzTx/>
              <a:buFontTx/>
              <a:buNone/>
              <a:tabLst/>
              <a:defRPr/>
            </a:pPr>
            <a:r>
              <a:rPr kumimoji="0" lang="en-US" sz="1800" b="1" i="0" u="none" strike="noStrike" kern="1200" cap="all" spc="0" normalizeH="0" baseline="0" noProof="0">
                <a:ln>
                  <a:noFill/>
                </a:ln>
                <a:solidFill>
                  <a:srgbClr val="DA291C"/>
                </a:solidFill>
                <a:effectLst/>
                <a:uLnTx/>
                <a:uFillTx/>
                <a:latin typeface="Arial"/>
                <a:ea typeface="+mn-ea"/>
                <a:cs typeface="Arial"/>
              </a:rPr>
              <a:t>Actionable Threat </a:t>
            </a:r>
            <a:br>
              <a:rPr kumimoji="0" lang="en-US" sz="1800" b="1" i="0" u="none" strike="noStrike" kern="1200" cap="all" spc="0" normalizeH="0" baseline="0" noProof="0">
                <a:ln>
                  <a:noFill/>
                </a:ln>
                <a:solidFill>
                  <a:srgbClr val="DA291C"/>
                </a:solidFill>
                <a:effectLst/>
                <a:uLnTx/>
                <a:uFillTx/>
                <a:latin typeface="Arial"/>
                <a:ea typeface="+mn-ea"/>
                <a:cs typeface="Arial"/>
              </a:rPr>
            </a:br>
            <a:r>
              <a:rPr kumimoji="0" lang="en-US" sz="1800" b="1" i="0" u="none" strike="noStrike" kern="1200" cap="all" spc="0" normalizeH="0" baseline="0" noProof="0">
                <a:ln>
                  <a:noFill/>
                </a:ln>
                <a:solidFill>
                  <a:srgbClr val="DA291C"/>
                </a:solidFill>
                <a:effectLst/>
                <a:uLnTx/>
                <a:uFillTx/>
                <a:latin typeface="Arial"/>
                <a:ea typeface="+mn-ea"/>
                <a:cs typeface="Arial"/>
              </a:rPr>
              <a:t>Intelligence</a:t>
            </a:r>
          </a:p>
        </p:txBody>
      </p:sp>
      <p:sp>
        <p:nvSpPr>
          <p:cNvPr id="216" name="TextBox 215">
            <a:extLst>
              <a:ext uri="{FF2B5EF4-FFF2-40B4-BE49-F238E27FC236}">
                <a16:creationId xmlns:a16="http://schemas.microsoft.com/office/drawing/2014/main" id="{01A2E861-ABD3-2F42-A1E1-F81BBC34F1A4}"/>
              </a:ext>
            </a:extLst>
          </p:cNvPr>
          <p:cNvSpPr txBox="1"/>
          <p:nvPr/>
        </p:nvSpPr>
        <p:spPr>
          <a:xfrm>
            <a:off x="7998106" y="2833588"/>
            <a:ext cx="1202466" cy="574773"/>
          </a:xfrm>
          <a:prstGeom prst="rect">
            <a:avLst/>
          </a:prstGeom>
          <a:noFill/>
        </p:spPr>
        <p:txBody>
          <a:bodyPr wrap="square" rtlCol="0">
            <a:spAutoFit/>
          </a:bodyPr>
          <a:lstStyle/>
          <a:p>
            <a:pPr marL="0" marR="0" lvl="0" indent="0" algn="l" defTabSz="457189" rtl="0" eaLnBrk="1" fontAlgn="auto" latinLnBrk="0" hangingPunct="1">
              <a:lnSpc>
                <a:spcPct val="95000"/>
              </a:lnSpc>
              <a:spcBef>
                <a:spcPts val="0"/>
              </a:spcBef>
              <a:spcAft>
                <a:spcPts val="600"/>
              </a:spcAft>
              <a:buClrTx/>
              <a:buSzTx/>
              <a:buFontTx/>
              <a:buNone/>
              <a:tabLst/>
              <a:defRPr/>
            </a:pPr>
            <a:r>
              <a:rPr kumimoji="0" lang="en-US" sz="1000" b="1" i="0" u="none" strike="noStrike" kern="1200" cap="all" spc="0" normalizeH="0" baseline="0" noProof="0">
                <a:ln>
                  <a:noFill/>
                </a:ln>
                <a:solidFill>
                  <a:srgbClr val="FFFFFF"/>
                </a:solidFill>
                <a:effectLst/>
                <a:uLnTx/>
                <a:uFillTx/>
                <a:latin typeface="Arial"/>
                <a:ea typeface="+mn-ea"/>
                <a:cs typeface="Arial"/>
              </a:rPr>
              <a:t>SECURITY </a:t>
            </a:r>
            <a:br>
              <a:rPr kumimoji="0" lang="en-US" sz="1000" b="1" i="0" u="none" strike="noStrike" kern="1200" cap="all" spc="0" normalizeH="0" baseline="0" noProof="0">
                <a:ln>
                  <a:noFill/>
                </a:ln>
                <a:solidFill>
                  <a:srgbClr val="FFFFFF"/>
                </a:solidFill>
                <a:effectLst/>
                <a:uLnTx/>
                <a:uFillTx/>
                <a:latin typeface="Arial"/>
                <a:ea typeface="+mn-ea"/>
                <a:cs typeface="Arial"/>
              </a:rPr>
            </a:br>
            <a:r>
              <a:rPr kumimoji="0" lang="en-US" sz="1000" b="1" i="0" u="none" strike="noStrike" kern="1200" cap="all" spc="0" normalizeH="0" baseline="0" noProof="0">
                <a:ln>
                  <a:noFill/>
                </a:ln>
                <a:solidFill>
                  <a:srgbClr val="FFFFFF"/>
                </a:solidFill>
                <a:effectLst/>
                <a:uLnTx/>
                <a:uFillTx/>
                <a:latin typeface="Arial"/>
                <a:ea typeface="+mn-ea"/>
                <a:cs typeface="Arial"/>
              </a:rPr>
              <a:t>FABRIC </a:t>
            </a:r>
            <a:br>
              <a:rPr kumimoji="0" lang="en-US" sz="1000" b="1" i="0" u="none" strike="noStrike" kern="1200" cap="all" spc="0" normalizeH="0" baseline="0" noProof="0">
                <a:ln>
                  <a:noFill/>
                </a:ln>
                <a:solidFill>
                  <a:srgbClr val="FFFFFF"/>
                </a:solidFill>
                <a:effectLst/>
                <a:uLnTx/>
                <a:uFillTx/>
                <a:latin typeface="Arial"/>
                <a:ea typeface="+mn-ea"/>
                <a:cs typeface="Arial"/>
              </a:rPr>
            </a:br>
            <a:r>
              <a:rPr kumimoji="0" lang="en-US" sz="1000" b="1" i="0" u="none" strike="noStrike" kern="1200" cap="all" spc="0" normalizeH="0" baseline="0" noProof="0">
                <a:ln>
                  <a:noFill/>
                </a:ln>
                <a:solidFill>
                  <a:srgbClr val="FFFFFF"/>
                </a:solidFill>
                <a:effectLst/>
                <a:uLnTx/>
                <a:uFillTx/>
                <a:latin typeface="Arial"/>
                <a:ea typeface="+mn-ea"/>
                <a:cs typeface="Arial"/>
              </a:rPr>
              <a:t>PROTECTIONS</a:t>
            </a:r>
          </a:p>
        </p:txBody>
      </p:sp>
      <p:sp>
        <p:nvSpPr>
          <p:cNvPr id="217" name="Content Placeholder 19">
            <a:extLst>
              <a:ext uri="{FF2B5EF4-FFF2-40B4-BE49-F238E27FC236}">
                <a16:creationId xmlns:a16="http://schemas.microsoft.com/office/drawing/2014/main" id="{2F35F7B3-270A-1640-B467-41CC29C366AD}"/>
              </a:ext>
            </a:extLst>
          </p:cNvPr>
          <p:cNvSpPr txBox="1">
            <a:spLocks/>
          </p:cNvSpPr>
          <p:nvPr/>
        </p:nvSpPr>
        <p:spPr>
          <a:xfrm>
            <a:off x="9154606" y="2638196"/>
            <a:ext cx="621698" cy="29909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srgbClr val="253746"/>
                </a:solidFill>
                <a:effectLst/>
                <a:uLnTx/>
                <a:uFillTx/>
                <a:latin typeface="Arial"/>
                <a:ea typeface="+mn-ea"/>
                <a:cs typeface="Arial"/>
              </a:rPr>
              <a:t>IPS</a:t>
            </a:r>
          </a:p>
        </p:txBody>
      </p:sp>
      <p:sp>
        <p:nvSpPr>
          <p:cNvPr id="218" name="Content Placeholder 19">
            <a:extLst>
              <a:ext uri="{FF2B5EF4-FFF2-40B4-BE49-F238E27FC236}">
                <a16:creationId xmlns:a16="http://schemas.microsoft.com/office/drawing/2014/main" id="{ECAB0DC2-37B7-734E-BE0A-88AD1B19E2E4}"/>
              </a:ext>
            </a:extLst>
          </p:cNvPr>
          <p:cNvSpPr txBox="1">
            <a:spLocks/>
          </p:cNvSpPr>
          <p:nvPr/>
        </p:nvSpPr>
        <p:spPr>
          <a:xfrm>
            <a:off x="9678948" y="2673001"/>
            <a:ext cx="831250" cy="29909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srgbClr val="253746"/>
                </a:solidFill>
                <a:effectLst/>
                <a:uLnTx/>
                <a:uFillTx/>
                <a:latin typeface="Arial"/>
                <a:ea typeface="+mn-ea"/>
                <a:cs typeface="Arial"/>
              </a:rPr>
              <a:t>Application Control</a:t>
            </a:r>
          </a:p>
        </p:txBody>
      </p:sp>
      <p:sp>
        <p:nvSpPr>
          <p:cNvPr id="219" name="Content Placeholder 19">
            <a:extLst>
              <a:ext uri="{FF2B5EF4-FFF2-40B4-BE49-F238E27FC236}">
                <a16:creationId xmlns:a16="http://schemas.microsoft.com/office/drawing/2014/main" id="{AED2670B-58E3-294B-AED9-3880496D57BA}"/>
              </a:ext>
            </a:extLst>
          </p:cNvPr>
          <p:cNvSpPr txBox="1">
            <a:spLocks/>
          </p:cNvSpPr>
          <p:nvPr/>
        </p:nvSpPr>
        <p:spPr>
          <a:xfrm>
            <a:off x="10510852" y="2673001"/>
            <a:ext cx="638679" cy="29909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srgbClr val="253746"/>
                </a:solidFill>
                <a:effectLst/>
                <a:uLnTx/>
                <a:uFillTx/>
                <a:latin typeface="Arial"/>
                <a:ea typeface="+mn-ea"/>
                <a:cs typeface="Arial"/>
              </a:rPr>
              <a:t>Web</a:t>
            </a:r>
            <a:br>
              <a:rPr kumimoji="0" lang="en-US" sz="800" b="1" i="0" u="none" strike="noStrike" kern="1200" cap="none" spc="0" normalizeH="0" baseline="0" noProof="0">
                <a:ln>
                  <a:noFill/>
                </a:ln>
                <a:solidFill>
                  <a:srgbClr val="253746"/>
                </a:solidFill>
                <a:effectLst/>
                <a:uLnTx/>
                <a:uFillTx/>
                <a:latin typeface="Arial"/>
                <a:ea typeface="+mn-ea"/>
                <a:cs typeface="Arial"/>
              </a:rPr>
            </a:br>
            <a:r>
              <a:rPr kumimoji="0" lang="en-US" sz="800" b="1" i="0" u="none" strike="noStrike" kern="1200" cap="none" spc="0" normalizeH="0" baseline="0" noProof="0">
                <a:ln>
                  <a:noFill/>
                </a:ln>
                <a:solidFill>
                  <a:srgbClr val="253746"/>
                </a:solidFill>
                <a:effectLst/>
                <a:uLnTx/>
                <a:uFillTx/>
                <a:latin typeface="Arial"/>
                <a:ea typeface="+mn-ea"/>
                <a:cs typeface="Arial"/>
              </a:rPr>
              <a:t>Filtering</a:t>
            </a:r>
          </a:p>
        </p:txBody>
      </p:sp>
      <p:sp>
        <p:nvSpPr>
          <p:cNvPr id="220" name="Content Placeholder 19">
            <a:extLst>
              <a:ext uri="{FF2B5EF4-FFF2-40B4-BE49-F238E27FC236}">
                <a16:creationId xmlns:a16="http://schemas.microsoft.com/office/drawing/2014/main" id="{3BA22390-B172-1C44-BF58-F2B5FDDA3F70}"/>
              </a:ext>
            </a:extLst>
          </p:cNvPr>
          <p:cNvSpPr txBox="1">
            <a:spLocks/>
          </p:cNvSpPr>
          <p:nvPr/>
        </p:nvSpPr>
        <p:spPr>
          <a:xfrm>
            <a:off x="11277594" y="2673001"/>
            <a:ext cx="678064" cy="29909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srgbClr val="253746"/>
                </a:solidFill>
                <a:effectLst/>
                <a:uLnTx/>
                <a:uFillTx/>
                <a:latin typeface="Arial"/>
                <a:ea typeface="+mn-ea"/>
                <a:cs typeface="Arial"/>
              </a:rPr>
              <a:t>Anti-Virus</a:t>
            </a:r>
          </a:p>
        </p:txBody>
      </p:sp>
      <p:sp>
        <p:nvSpPr>
          <p:cNvPr id="221" name="Content Placeholder 19">
            <a:extLst>
              <a:ext uri="{FF2B5EF4-FFF2-40B4-BE49-F238E27FC236}">
                <a16:creationId xmlns:a16="http://schemas.microsoft.com/office/drawing/2014/main" id="{777B3D15-9EC8-B641-9565-7EE3116485CF}"/>
              </a:ext>
            </a:extLst>
          </p:cNvPr>
          <p:cNvSpPr txBox="1">
            <a:spLocks/>
          </p:cNvSpPr>
          <p:nvPr/>
        </p:nvSpPr>
        <p:spPr>
          <a:xfrm>
            <a:off x="9329148" y="3357480"/>
            <a:ext cx="732541" cy="29909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srgbClr val="253746"/>
                </a:solidFill>
                <a:effectLst/>
                <a:uLnTx/>
                <a:uFillTx/>
                <a:latin typeface="Arial"/>
                <a:ea typeface="+mn-ea"/>
                <a:cs typeface="Arial"/>
              </a:rPr>
              <a:t>Anti-</a:t>
            </a:r>
            <a:br>
              <a:rPr kumimoji="0" lang="en-US" sz="800" b="1" i="0" u="none" strike="noStrike" kern="1200" cap="none" spc="0" normalizeH="0" baseline="0" noProof="0">
                <a:ln>
                  <a:noFill/>
                </a:ln>
                <a:solidFill>
                  <a:srgbClr val="253746"/>
                </a:solidFill>
                <a:effectLst/>
                <a:uLnTx/>
                <a:uFillTx/>
                <a:latin typeface="Arial"/>
                <a:ea typeface="+mn-ea"/>
                <a:cs typeface="Arial"/>
              </a:rPr>
            </a:br>
            <a:r>
              <a:rPr kumimoji="0" lang="en-US" sz="800" b="1" i="0" u="none" strike="noStrike" kern="1200" cap="none" spc="0" normalizeH="0" baseline="0" noProof="0">
                <a:ln>
                  <a:noFill/>
                </a:ln>
                <a:solidFill>
                  <a:srgbClr val="253746"/>
                </a:solidFill>
                <a:effectLst/>
                <a:uLnTx/>
                <a:uFillTx/>
                <a:latin typeface="Arial"/>
                <a:ea typeface="+mn-ea"/>
                <a:cs typeface="Arial"/>
              </a:rPr>
              <a:t>Spam</a:t>
            </a:r>
          </a:p>
        </p:txBody>
      </p:sp>
      <p:sp>
        <p:nvSpPr>
          <p:cNvPr id="222" name="Content Placeholder 19">
            <a:extLst>
              <a:ext uri="{FF2B5EF4-FFF2-40B4-BE49-F238E27FC236}">
                <a16:creationId xmlns:a16="http://schemas.microsoft.com/office/drawing/2014/main" id="{0BC7F06C-4677-3E40-B0FC-5CCE0878FFD3}"/>
              </a:ext>
            </a:extLst>
          </p:cNvPr>
          <p:cNvSpPr txBox="1">
            <a:spLocks/>
          </p:cNvSpPr>
          <p:nvPr/>
        </p:nvSpPr>
        <p:spPr>
          <a:xfrm>
            <a:off x="10043722" y="3357480"/>
            <a:ext cx="831250" cy="29909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srgbClr val="253746"/>
                </a:solidFill>
                <a:effectLst/>
                <a:uLnTx/>
                <a:uFillTx/>
                <a:latin typeface="Arial"/>
                <a:ea typeface="+mn-ea"/>
                <a:cs typeface="Arial"/>
              </a:rPr>
              <a:t>Endpoint</a:t>
            </a:r>
            <a:br>
              <a:rPr kumimoji="0" lang="en-US" sz="800" b="1" i="0" u="none" strike="noStrike" kern="1200" cap="none" spc="0" normalizeH="0" baseline="0" noProof="0">
                <a:ln>
                  <a:noFill/>
                </a:ln>
                <a:solidFill>
                  <a:srgbClr val="253746"/>
                </a:solidFill>
                <a:effectLst/>
                <a:uLnTx/>
                <a:uFillTx/>
                <a:latin typeface="Arial"/>
                <a:ea typeface="+mn-ea"/>
                <a:cs typeface="Arial"/>
              </a:rPr>
            </a:br>
            <a:r>
              <a:rPr kumimoji="0" lang="en-US" sz="800" b="1" i="0" u="none" strike="noStrike" kern="1200" cap="none" spc="0" normalizeH="0" baseline="0" noProof="0">
                <a:ln>
                  <a:noFill/>
                </a:ln>
                <a:solidFill>
                  <a:srgbClr val="253746"/>
                </a:solidFill>
                <a:effectLst/>
                <a:uLnTx/>
                <a:uFillTx/>
                <a:latin typeface="Arial"/>
                <a:ea typeface="+mn-ea"/>
                <a:cs typeface="Arial"/>
              </a:rPr>
              <a:t>Vulnerability</a:t>
            </a:r>
          </a:p>
        </p:txBody>
      </p:sp>
      <p:sp>
        <p:nvSpPr>
          <p:cNvPr id="223" name="Content Placeholder 19">
            <a:extLst>
              <a:ext uri="{FF2B5EF4-FFF2-40B4-BE49-F238E27FC236}">
                <a16:creationId xmlns:a16="http://schemas.microsoft.com/office/drawing/2014/main" id="{7C06C98D-0BEF-9742-AC66-7E3FB0C3DCCC}"/>
              </a:ext>
            </a:extLst>
          </p:cNvPr>
          <p:cNvSpPr txBox="1">
            <a:spLocks/>
          </p:cNvSpPr>
          <p:nvPr/>
        </p:nvSpPr>
        <p:spPr>
          <a:xfrm>
            <a:off x="10830191" y="3357480"/>
            <a:ext cx="1241755" cy="29909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srgbClr val="253746"/>
                </a:solidFill>
                <a:effectLst/>
                <a:uLnTx/>
                <a:uFillTx/>
                <a:latin typeface="Arial"/>
                <a:ea typeface="+mn-ea"/>
                <a:cs typeface="Arial"/>
              </a:rPr>
              <a:t>Indicators of Compromise (</a:t>
            </a:r>
            <a:r>
              <a:rPr kumimoji="0" lang="en-US" sz="800" b="1" i="0" u="none" strike="noStrike" kern="1200" cap="none" spc="0" normalizeH="0" baseline="0" noProof="0" err="1">
                <a:ln>
                  <a:noFill/>
                </a:ln>
                <a:solidFill>
                  <a:srgbClr val="253746"/>
                </a:solidFill>
                <a:effectLst/>
                <a:uLnTx/>
                <a:uFillTx/>
                <a:latin typeface="Arial"/>
                <a:ea typeface="+mn-ea"/>
                <a:cs typeface="Arial"/>
              </a:rPr>
              <a:t>IoCs</a:t>
            </a:r>
            <a:r>
              <a:rPr kumimoji="0" lang="en-US" sz="800" b="1" i="0" u="none" strike="noStrike" kern="1200" cap="none" spc="0" normalizeH="0" baseline="0" noProof="0">
                <a:ln>
                  <a:noFill/>
                </a:ln>
                <a:solidFill>
                  <a:srgbClr val="253746"/>
                </a:solidFill>
                <a:effectLst/>
                <a:uLnTx/>
                <a:uFillTx/>
                <a:latin typeface="Arial"/>
                <a:ea typeface="+mn-ea"/>
                <a:cs typeface="Arial"/>
              </a:rPr>
              <a:t>)</a:t>
            </a:r>
          </a:p>
        </p:txBody>
      </p:sp>
      <p:pic>
        <p:nvPicPr>
          <p:cNvPr id="224" name="Picture 59">
            <a:extLst>
              <a:ext uri="{FF2B5EF4-FFF2-40B4-BE49-F238E27FC236}">
                <a16:creationId xmlns:a16="http://schemas.microsoft.com/office/drawing/2014/main" id="{3D65CA97-F41C-9043-8E98-23C1957CB6AF}"/>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345941" y="2354379"/>
            <a:ext cx="233603" cy="29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 name="Picture 169">
            <a:extLst>
              <a:ext uri="{FF2B5EF4-FFF2-40B4-BE49-F238E27FC236}">
                <a16:creationId xmlns:a16="http://schemas.microsoft.com/office/drawing/2014/main" id="{5697602E-B43A-1B43-BB06-2F3DAD5CEE71}"/>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969853" y="2354379"/>
            <a:ext cx="232511" cy="29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6" name="Picture 115">
            <a:extLst>
              <a:ext uri="{FF2B5EF4-FFF2-40B4-BE49-F238E27FC236}">
                <a16:creationId xmlns:a16="http://schemas.microsoft.com/office/drawing/2014/main" id="{89FC0ACB-01B0-2446-93DF-2523DB9C2292}"/>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0681733" y="2354379"/>
            <a:ext cx="296916" cy="29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 name="Picture 80">
            <a:extLst>
              <a:ext uri="{FF2B5EF4-FFF2-40B4-BE49-F238E27FC236}">
                <a16:creationId xmlns:a16="http://schemas.microsoft.com/office/drawing/2014/main" id="{77376D13-F2D5-5841-A33A-5B10F8D7B64D}"/>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1485341" y="2354379"/>
            <a:ext cx="232511" cy="29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8" name="Picture 91">
            <a:extLst>
              <a:ext uri="{FF2B5EF4-FFF2-40B4-BE49-F238E27FC236}">
                <a16:creationId xmlns:a16="http://schemas.microsoft.com/office/drawing/2014/main" id="{F8CC8224-FEF6-684C-AAD9-B6B7A089E53F}"/>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9568329" y="3023144"/>
            <a:ext cx="233604" cy="29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9" name="Picture 228" descr="IOCs-LT.png">
            <a:extLst>
              <a:ext uri="{FF2B5EF4-FFF2-40B4-BE49-F238E27FC236}">
                <a16:creationId xmlns:a16="http://schemas.microsoft.com/office/drawing/2014/main" id="{BC0A0449-9C75-1E4F-9301-677A7A3C77C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1334400" y="3023144"/>
            <a:ext cx="233336" cy="296993"/>
          </a:xfrm>
          <a:prstGeom prst="rect">
            <a:avLst/>
          </a:prstGeom>
        </p:spPr>
      </p:pic>
      <p:pic>
        <p:nvPicPr>
          <p:cNvPr id="230" name="Picture 85">
            <a:extLst>
              <a:ext uri="{FF2B5EF4-FFF2-40B4-BE49-F238E27FC236}">
                <a16:creationId xmlns:a16="http://schemas.microsoft.com/office/drawing/2014/main" id="{DAC15D48-5553-8740-8569-9B25A2E7D483}"/>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0343091" y="3019159"/>
            <a:ext cx="232511" cy="296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 name="Content Placeholder 19">
            <a:extLst>
              <a:ext uri="{FF2B5EF4-FFF2-40B4-BE49-F238E27FC236}">
                <a16:creationId xmlns:a16="http://schemas.microsoft.com/office/drawing/2014/main" id="{D5A673F3-CDE2-A04D-97D6-BD6D48B3EED5}"/>
              </a:ext>
            </a:extLst>
          </p:cNvPr>
          <p:cNvSpPr txBox="1">
            <a:spLocks/>
          </p:cNvSpPr>
          <p:nvPr/>
        </p:nvSpPr>
        <p:spPr>
          <a:xfrm>
            <a:off x="864365" y="2247744"/>
            <a:ext cx="1257851" cy="34971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253746"/>
                </a:solidFill>
                <a:effectLst/>
                <a:uLnTx/>
                <a:uFillTx/>
                <a:latin typeface="Arial"/>
                <a:ea typeface="+mn-ea"/>
                <a:cs typeface="Arial"/>
              </a:rPr>
              <a:t>Telemetry</a:t>
            </a:r>
          </a:p>
        </p:txBody>
      </p:sp>
      <p:sp>
        <p:nvSpPr>
          <p:cNvPr id="232" name="Content Placeholder 19">
            <a:extLst>
              <a:ext uri="{FF2B5EF4-FFF2-40B4-BE49-F238E27FC236}">
                <a16:creationId xmlns:a16="http://schemas.microsoft.com/office/drawing/2014/main" id="{ED0694AD-3055-324E-AFFE-9DDA477BFDBA}"/>
              </a:ext>
            </a:extLst>
          </p:cNvPr>
          <p:cNvSpPr txBox="1">
            <a:spLocks/>
          </p:cNvSpPr>
          <p:nvPr/>
        </p:nvSpPr>
        <p:spPr>
          <a:xfrm>
            <a:off x="2772943" y="3091146"/>
            <a:ext cx="771297" cy="34971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253746"/>
                </a:solidFill>
                <a:effectLst/>
                <a:uLnTx/>
                <a:uFillTx/>
                <a:latin typeface="Arial"/>
                <a:ea typeface="+mn-ea"/>
                <a:cs typeface="Arial"/>
              </a:rPr>
              <a:t>CERTs</a:t>
            </a:r>
          </a:p>
        </p:txBody>
      </p:sp>
      <p:sp>
        <p:nvSpPr>
          <p:cNvPr id="233" name="Content Placeholder 19">
            <a:extLst>
              <a:ext uri="{FF2B5EF4-FFF2-40B4-BE49-F238E27FC236}">
                <a16:creationId xmlns:a16="http://schemas.microsoft.com/office/drawing/2014/main" id="{A5EF438A-C1B0-8D45-A3A0-0A571A2E8766}"/>
              </a:ext>
            </a:extLst>
          </p:cNvPr>
          <p:cNvSpPr txBox="1">
            <a:spLocks/>
          </p:cNvSpPr>
          <p:nvPr/>
        </p:nvSpPr>
        <p:spPr>
          <a:xfrm>
            <a:off x="864365" y="3634765"/>
            <a:ext cx="1316573" cy="34971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253746"/>
                </a:solidFill>
                <a:effectLst/>
                <a:uLnTx/>
                <a:uFillTx/>
                <a:latin typeface="Arial"/>
                <a:ea typeface="+mn-ea"/>
                <a:cs typeface="Arial"/>
              </a:rPr>
              <a:t>Enforcement Partnerships</a:t>
            </a:r>
          </a:p>
        </p:txBody>
      </p:sp>
      <p:sp>
        <p:nvSpPr>
          <p:cNvPr id="234" name="Content Placeholder 19">
            <a:extLst>
              <a:ext uri="{FF2B5EF4-FFF2-40B4-BE49-F238E27FC236}">
                <a16:creationId xmlns:a16="http://schemas.microsoft.com/office/drawing/2014/main" id="{F12F56EA-91F5-E544-973D-358AE6D4A46C}"/>
              </a:ext>
            </a:extLst>
          </p:cNvPr>
          <p:cNvSpPr txBox="1">
            <a:spLocks/>
          </p:cNvSpPr>
          <p:nvPr/>
        </p:nvSpPr>
        <p:spPr>
          <a:xfrm>
            <a:off x="2779087" y="4958801"/>
            <a:ext cx="1075623" cy="27404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253746"/>
                </a:solidFill>
                <a:effectLst/>
                <a:uLnTx/>
                <a:uFillTx/>
                <a:latin typeface="Arial"/>
                <a:ea typeface="+mn-ea"/>
                <a:cs typeface="Arial"/>
              </a:rPr>
              <a:t>CTA feeds</a:t>
            </a:r>
          </a:p>
        </p:txBody>
      </p:sp>
      <p:sp>
        <p:nvSpPr>
          <p:cNvPr id="235" name="Content Placeholder 19">
            <a:extLst>
              <a:ext uri="{FF2B5EF4-FFF2-40B4-BE49-F238E27FC236}">
                <a16:creationId xmlns:a16="http://schemas.microsoft.com/office/drawing/2014/main" id="{183856DB-AE53-E647-BAAF-A610B9C10DD3}"/>
              </a:ext>
            </a:extLst>
          </p:cNvPr>
          <p:cNvSpPr txBox="1">
            <a:spLocks/>
          </p:cNvSpPr>
          <p:nvPr/>
        </p:nvSpPr>
        <p:spPr>
          <a:xfrm>
            <a:off x="2784382" y="4011439"/>
            <a:ext cx="989885" cy="34971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253746"/>
                </a:solidFill>
                <a:effectLst/>
                <a:uLnTx/>
                <a:uFillTx/>
                <a:latin typeface="Arial"/>
                <a:ea typeface="+mn-ea"/>
                <a:cs typeface="Arial"/>
              </a:rPr>
              <a:t>Zero-Day</a:t>
            </a:r>
          </a:p>
        </p:txBody>
      </p:sp>
      <p:sp>
        <p:nvSpPr>
          <p:cNvPr id="236" name="Content Placeholder 19">
            <a:extLst>
              <a:ext uri="{FF2B5EF4-FFF2-40B4-BE49-F238E27FC236}">
                <a16:creationId xmlns:a16="http://schemas.microsoft.com/office/drawing/2014/main" id="{43461D8B-419F-E147-9EBA-07C9352061B5}"/>
              </a:ext>
            </a:extLst>
          </p:cNvPr>
          <p:cNvSpPr txBox="1">
            <a:spLocks/>
          </p:cNvSpPr>
          <p:nvPr/>
        </p:nvSpPr>
        <p:spPr>
          <a:xfrm>
            <a:off x="864365" y="4636591"/>
            <a:ext cx="966865" cy="23019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253746"/>
                </a:solidFill>
                <a:effectLst/>
                <a:uLnTx/>
                <a:uFillTx/>
                <a:latin typeface="Arial"/>
                <a:ea typeface="+mn-ea"/>
                <a:cs typeface="Arial"/>
              </a:rPr>
              <a:t>OSINT</a:t>
            </a:r>
          </a:p>
        </p:txBody>
      </p:sp>
      <p:sp>
        <p:nvSpPr>
          <p:cNvPr id="237" name="Content Placeholder 19">
            <a:extLst>
              <a:ext uri="{FF2B5EF4-FFF2-40B4-BE49-F238E27FC236}">
                <a16:creationId xmlns:a16="http://schemas.microsoft.com/office/drawing/2014/main" id="{11EE328E-87B1-FD4B-9A47-BC86D289B116}"/>
              </a:ext>
            </a:extLst>
          </p:cNvPr>
          <p:cNvSpPr txBox="1">
            <a:spLocks/>
          </p:cNvSpPr>
          <p:nvPr/>
        </p:nvSpPr>
        <p:spPr>
          <a:xfrm>
            <a:off x="864365" y="5411283"/>
            <a:ext cx="1262033" cy="34971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253746"/>
                </a:solidFill>
                <a:effectLst/>
                <a:uLnTx/>
                <a:uFillTx/>
                <a:latin typeface="Arial"/>
                <a:ea typeface="+mn-ea"/>
                <a:cs typeface="Arial"/>
              </a:rPr>
              <a:t>Trusted</a:t>
            </a:r>
            <a:br>
              <a:rPr kumimoji="0" lang="en-US" sz="1200" b="1" i="0" u="none" strike="noStrike" kern="1200" cap="none" spc="0" normalizeH="0" baseline="0" noProof="0">
                <a:ln>
                  <a:noFill/>
                </a:ln>
                <a:solidFill>
                  <a:srgbClr val="253746"/>
                </a:solidFill>
                <a:effectLst/>
                <a:uLnTx/>
                <a:uFillTx/>
                <a:latin typeface="Arial"/>
                <a:ea typeface="+mn-ea"/>
                <a:cs typeface="Arial"/>
              </a:rPr>
            </a:br>
            <a:r>
              <a:rPr kumimoji="0" lang="en-US" sz="1200" b="1" i="0" u="none" strike="noStrike" kern="1200" cap="none" spc="0" normalizeH="0" baseline="0" noProof="0">
                <a:ln>
                  <a:noFill/>
                </a:ln>
                <a:solidFill>
                  <a:srgbClr val="253746"/>
                </a:solidFill>
                <a:effectLst/>
                <a:uLnTx/>
                <a:uFillTx/>
                <a:latin typeface="Arial"/>
                <a:ea typeface="+mn-ea"/>
                <a:cs typeface="Arial"/>
              </a:rPr>
              <a:t>Partnerships</a:t>
            </a:r>
          </a:p>
        </p:txBody>
      </p:sp>
      <p:sp>
        <p:nvSpPr>
          <p:cNvPr id="238" name="TextBox 237">
            <a:extLst>
              <a:ext uri="{FF2B5EF4-FFF2-40B4-BE49-F238E27FC236}">
                <a16:creationId xmlns:a16="http://schemas.microsoft.com/office/drawing/2014/main" id="{46C716C0-5C53-AF4D-BB64-E51F1BA48C2A}"/>
              </a:ext>
            </a:extLst>
          </p:cNvPr>
          <p:cNvSpPr txBox="1"/>
          <p:nvPr/>
        </p:nvSpPr>
        <p:spPr>
          <a:xfrm>
            <a:off x="7994796" y="5098846"/>
            <a:ext cx="1219050" cy="574773"/>
          </a:xfrm>
          <a:prstGeom prst="rect">
            <a:avLst/>
          </a:prstGeom>
          <a:noFill/>
        </p:spPr>
        <p:txBody>
          <a:bodyPr wrap="square" rtlCol="0">
            <a:spAutoFit/>
          </a:bodyPr>
          <a:lstStyle/>
          <a:p>
            <a:pPr marL="0" marR="0" lvl="0" indent="0" algn="l" defTabSz="457189" rtl="0" eaLnBrk="1" fontAlgn="auto" latinLnBrk="0" hangingPunct="1">
              <a:lnSpc>
                <a:spcPct val="95000"/>
              </a:lnSpc>
              <a:spcBef>
                <a:spcPts val="0"/>
              </a:spcBef>
              <a:spcAft>
                <a:spcPts val="600"/>
              </a:spcAft>
              <a:buClrTx/>
              <a:buSzTx/>
              <a:buFontTx/>
              <a:buNone/>
              <a:tabLst/>
              <a:defRPr/>
            </a:pPr>
            <a:r>
              <a:rPr kumimoji="0" lang="en-US" sz="1000" b="1" i="0" u="none" strike="noStrike" kern="1200" cap="all" spc="0" normalizeH="0" baseline="0" noProof="0">
                <a:ln>
                  <a:noFill/>
                </a:ln>
                <a:solidFill>
                  <a:srgbClr val="FFFFFF"/>
                </a:solidFill>
                <a:effectLst/>
                <a:uLnTx/>
                <a:uFillTx/>
                <a:latin typeface="Arial"/>
                <a:ea typeface="+mn-ea"/>
                <a:cs typeface="Arial"/>
              </a:rPr>
              <a:t>Threat </a:t>
            </a:r>
            <a:br>
              <a:rPr kumimoji="0" lang="en-US" sz="1000" b="1" i="0" u="none" strike="noStrike" kern="1200" cap="all" spc="0" normalizeH="0" baseline="0" noProof="0">
                <a:ln>
                  <a:noFill/>
                </a:ln>
                <a:solidFill>
                  <a:srgbClr val="FFFFFF"/>
                </a:solidFill>
                <a:effectLst/>
                <a:uLnTx/>
                <a:uFillTx/>
                <a:latin typeface="Arial"/>
                <a:ea typeface="+mn-ea"/>
                <a:cs typeface="Arial"/>
              </a:rPr>
            </a:br>
            <a:r>
              <a:rPr kumimoji="0" lang="en-US" sz="1000" b="1" i="0" u="none" strike="noStrike" kern="1200" cap="all" spc="0" normalizeH="0" baseline="0" noProof="0">
                <a:ln>
                  <a:noFill/>
                </a:ln>
                <a:solidFill>
                  <a:srgbClr val="FFFFFF"/>
                </a:solidFill>
                <a:effectLst/>
                <a:uLnTx/>
                <a:uFillTx/>
                <a:latin typeface="Arial"/>
                <a:ea typeface="+mn-ea"/>
                <a:cs typeface="Arial"/>
              </a:rPr>
              <a:t>Intelligence </a:t>
            </a:r>
            <a:br>
              <a:rPr kumimoji="0" lang="en-US" sz="1000" b="1" i="0" u="none" strike="noStrike" kern="1200" cap="all" spc="0" normalizeH="0" baseline="0" noProof="0">
                <a:ln>
                  <a:noFill/>
                </a:ln>
                <a:solidFill>
                  <a:srgbClr val="FFFFFF"/>
                </a:solidFill>
                <a:effectLst/>
                <a:uLnTx/>
                <a:uFillTx/>
                <a:latin typeface="Arial"/>
                <a:ea typeface="+mn-ea"/>
                <a:cs typeface="Arial"/>
              </a:rPr>
            </a:br>
            <a:r>
              <a:rPr kumimoji="0" lang="en-US" sz="1000" b="1" i="0" u="none" strike="noStrike" kern="1200" cap="all" spc="0" normalizeH="0" baseline="0" noProof="0">
                <a:ln>
                  <a:noFill/>
                </a:ln>
                <a:solidFill>
                  <a:srgbClr val="FFFFFF"/>
                </a:solidFill>
                <a:effectLst/>
                <a:uLnTx/>
                <a:uFillTx/>
                <a:latin typeface="Arial"/>
                <a:ea typeface="+mn-ea"/>
                <a:cs typeface="Arial"/>
              </a:rPr>
              <a:t>Services</a:t>
            </a:r>
          </a:p>
        </p:txBody>
      </p:sp>
      <p:sp>
        <p:nvSpPr>
          <p:cNvPr id="239" name="TextBox 238">
            <a:extLst>
              <a:ext uri="{FF2B5EF4-FFF2-40B4-BE49-F238E27FC236}">
                <a16:creationId xmlns:a16="http://schemas.microsoft.com/office/drawing/2014/main" id="{44305528-2101-1E4E-92CA-13E2FA6C85D0}"/>
              </a:ext>
            </a:extLst>
          </p:cNvPr>
          <p:cNvSpPr txBox="1"/>
          <p:nvPr/>
        </p:nvSpPr>
        <p:spPr>
          <a:xfrm>
            <a:off x="7998106" y="4123545"/>
            <a:ext cx="990371" cy="574773"/>
          </a:xfrm>
          <a:prstGeom prst="rect">
            <a:avLst/>
          </a:prstGeom>
          <a:noFill/>
        </p:spPr>
        <p:txBody>
          <a:bodyPr wrap="square" rtlCol="0">
            <a:spAutoFit/>
          </a:bodyPr>
          <a:lstStyle/>
          <a:p>
            <a:pPr marL="0" marR="0" lvl="0" indent="0" algn="l" defTabSz="457189" rtl="0" eaLnBrk="1" fontAlgn="auto" latinLnBrk="0" hangingPunct="1">
              <a:lnSpc>
                <a:spcPct val="95000"/>
              </a:lnSpc>
              <a:spcBef>
                <a:spcPts val="0"/>
              </a:spcBef>
              <a:spcAft>
                <a:spcPts val="600"/>
              </a:spcAft>
              <a:buClrTx/>
              <a:buSzTx/>
              <a:buFontTx/>
              <a:buNone/>
              <a:tabLst/>
              <a:defRPr/>
            </a:pPr>
            <a:r>
              <a:rPr kumimoji="0" lang="en-US" sz="1000" b="1" i="0" u="none" strike="noStrike" kern="1200" cap="all" spc="0" normalizeH="0" baseline="0" noProof="0">
                <a:ln>
                  <a:noFill/>
                </a:ln>
                <a:solidFill>
                  <a:srgbClr val="FFFFFF"/>
                </a:solidFill>
                <a:effectLst/>
                <a:uLnTx/>
                <a:uFillTx/>
                <a:latin typeface="Arial"/>
                <a:ea typeface="+mn-ea"/>
                <a:cs typeface="Arial"/>
              </a:rPr>
              <a:t>Proactive </a:t>
            </a:r>
            <a:br>
              <a:rPr kumimoji="0" lang="en-US" sz="1000" b="1" i="0" u="none" strike="noStrike" kern="1200" cap="all" spc="0" normalizeH="0" baseline="0" noProof="0">
                <a:ln>
                  <a:noFill/>
                </a:ln>
                <a:solidFill>
                  <a:srgbClr val="FFFFFF"/>
                </a:solidFill>
                <a:effectLst/>
                <a:uLnTx/>
                <a:uFillTx/>
                <a:latin typeface="Arial"/>
                <a:ea typeface="+mn-ea"/>
                <a:cs typeface="Arial"/>
              </a:rPr>
            </a:br>
            <a:r>
              <a:rPr kumimoji="0" lang="en-US" sz="1000" b="1" i="0" u="none" strike="noStrike" kern="1200" cap="all" spc="0" normalizeH="0" baseline="0" noProof="0">
                <a:ln>
                  <a:noFill/>
                </a:ln>
                <a:solidFill>
                  <a:srgbClr val="FFFFFF"/>
                </a:solidFill>
                <a:effectLst/>
                <a:uLnTx/>
                <a:uFillTx/>
                <a:latin typeface="Arial"/>
                <a:ea typeface="+mn-ea"/>
                <a:cs typeface="Arial"/>
              </a:rPr>
              <a:t>Research</a:t>
            </a:r>
          </a:p>
        </p:txBody>
      </p:sp>
      <p:sp>
        <p:nvSpPr>
          <p:cNvPr id="240" name="Content Placeholder 19">
            <a:extLst>
              <a:ext uri="{FF2B5EF4-FFF2-40B4-BE49-F238E27FC236}">
                <a16:creationId xmlns:a16="http://schemas.microsoft.com/office/drawing/2014/main" id="{EE9FF3D0-03F2-B04D-B904-34BFF4632CFC}"/>
              </a:ext>
            </a:extLst>
          </p:cNvPr>
          <p:cNvSpPr txBox="1">
            <a:spLocks/>
          </p:cNvSpPr>
          <p:nvPr/>
        </p:nvSpPr>
        <p:spPr>
          <a:xfrm>
            <a:off x="11408295" y="4369669"/>
            <a:ext cx="621698" cy="29909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srgbClr val="253746"/>
                </a:solidFill>
                <a:effectLst/>
                <a:uLnTx/>
                <a:uFillTx/>
                <a:latin typeface="Arial"/>
                <a:ea typeface="+mn-ea"/>
                <a:cs typeface="Arial"/>
              </a:rPr>
              <a:t>Virtual</a:t>
            </a:r>
            <a:br>
              <a:rPr kumimoji="0" lang="en-US" sz="800" b="1" i="0" u="none" strike="noStrike" kern="1200" cap="none" spc="0" normalizeH="0" baseline="0" noProof="0">
                <a:ln>
                  <a:noFill/>
                </a:ln>
                <a:solidFill>
                  <a:srgbClr val="253746"/>
                </a:solidFill>
                <a:effectLst/>
                <a:uLnTx/>
                <a:uFillTx/>
                <a:latin typeface="Arial"/>
                <a:ea typeface="+mn-ea"/>
                <a:cs typeface="Arial"/>
              </a:rPr>
            </a:br>
            <a:r>
              <a:rPr kumimoji="0" lang="en-US" sz="800" b="1" i="0" u="none" strike="noStrike" kern="1200" cap="none" spc="0" normalizeH="0" baseline="0" noProof="0">
                <a:ln>
                  <a:noFill/>
                </a:ln>
                <a:solidFill>
                  <a:srgbClr val="253746"/>
                </a:solidFill>
                <a:effectLst/>
                <a:uLnTx/>
                <a:uFillTx/>
                <a:latin typeface="Arial"/>
                <a:ea typeface="+mn-ea"/>
                <a:cs typeface="Arial"/>
              </a:rPr>
              <a:t>Patches</a:t>
            </a:r>
          </a:p>
        </p:txBody>
      </p:sp>
      <p:sp>
        <p:nvSpPr>
          <p:cNvPr id="241" name="Content Placeholder 19">
            <a:extLst>
              <a:ext uri="{FF2B5EF4-FFF2-40B4-BE49-F238E27FC236}">
                <a16:creationId xmlns:a16="http://schemas.microsoft.com/office/drawing/2014/main" id="{7A934D2E-D9A1-5049-936E-C32C43AF31C3}"/>
              </a:ext>
            </a:extLst>
          </p:cNvPr>
          <p:cNvSpPr txBox="1">
            <a:spLocks/>
          </p:cNvSpPr>
          <p:nvPr/>
        </p:nvSpPr>
        <p:spPr>
          <a:xfrm>
            <a:off x="9064662" y="4369669"/>
            <a:ext cx="831250" cy="29909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srgbClr val="253746"/>
                </a:solidFill>
                <a:effectLst/>
                <a:uLnTx/>
                <a:uFillTx/>
                <a:latin typeface="Arial"/>
                <a:ea typeface="+mn-ea"/>
                <a:cs typeface="Arial"/>
              </a:rPr>
              <a:t>Adversary</a:t>
            </a:r>
            <a:br>
              <a:rPr kumimoji="0" lang="en-US" sz="800" b="1" i="0" u="none" strike="noStrike" kern="1200" cap="none" spc="0" normalizeH="0" baseline="0" noProof="0">
                <a:ln>
                  <a:noFill/>
                </a:ln>
                <a:solidFill>
                  <a:srgbClr val="253746"/>
                </a:solidFill>
                <a:effectLst/>
                <a:uLnTx/>
                <a:uFillTx/>
                <a:latin typeface="Arial"/>
                <a:ea typeface="+mn-ea"/>
                <a:cs typeface="Arial"/>
              </a:rPr>
            </a:br>
            <a:r>
              <a:rPr kumimoji="0" lang="en-US" sz="800" b="1" i="0" u="none" strike="noStrike" kern="1200" cap="none" spc="0" normalizeH="0" baseline="0" noProof="0">
                <a:ln>
                  <a:noFill/>
                </a:ln>
                <a:solidFill>
                  <a:srgbClr val="253746"/>
                </a:solidFill>
                <a:effectLst/>
                <a:uLnTx/>
                <a:uFillTx/>
                <a:latin typeface="Arial"/>
                <a:ea typeface="+mn-ea"/>
                <a:cs typeface="Arial"/>
              </a:rPr>
              <a:t>Playbooks</a:t>
            </a:r>
          </a:p>
        </p:txBody>
      </p:sp>
      <p:sp>
        <p:nvSpPr>
          <p:cNvPr id="242" name="Content Placeholder 19">
            <a:extLst>
              <a:ext uri="{FF2B5EF4-FFF2-40B4-BE49-F238E27FC236}">
                <a16:creationId xmlns:a16="http://schemas.microsoft.com/office/drawing/2014/main" id="{B8F00A3B-6863-794C-A416-AA1B13ECE711}"/>
              </a:ext>
            </a:extLst>
          </p:cNvPr>
          <p:cNvSpPr txBox="1">
            <a:spLocks/>
          </p:cNvSpPr>
          <p:nvPr/>
        </p:nvSpPr>
        <p:spPr>
          <a:xfrm>
            <a:off x="9751001" y="4369669"/>
            <a:ext cx="638679" cy="29909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srgbClr val="253746"/>
                </a:solidFill>
                <a:effectLst/>
                <a:uLnTx/>
                <a:uFillTx/>
                <a:latin typeface="Arial"/>
                <a:ea typeface="+mn-ea"/>
                <a:cs typeface="Arial"/>
              </a:rPr>
              <a:t>Security</a:t>
            </a:r>
            <a:br>
              <a:rPr kumimoji="0" lang="en-US" sz="800" b="1" i="0" u="none" strike="noStrike" kern="1200" cap="none" spc="0" normalizeH="0" baseline="0" noProof="0">
                <a:ln>
                  <a:noFill/>
                </a:ln>
                <a:solidFill>
                  <a:srgbClr val="253746"/>
                </a:solidFill>
                <a:effectLst/>
                <a:uLnTx/>
                <a:uFillTx/>
                <a:latin typeface="Arial"/>
                <a:ea typeface="+mn-ea"/>
                <a:cs typeface="Arial"/>
              </a:rPr>
            </a:br>
            <a:r>
              <a:rPr kumimoji="0" lang="en-US" sz="800" b="1" i="0" u="none" strike="noStrike" kern="1200" cap="none" spc="0" normalizeH="0" baseline="0" noProof="0">
                <a:ln>
                  <a:noFill/>
                </a:ln>
                <a:solidFill>
                  <a:srgbClr val="253746"/>
                </a:solidFill>
                <a:effectLst/>
                <a:uLnTx/>
                <a:uFillTx/>
                <a:latin typeface="Arial"/>
                <a:ea typeface="+mn-ea"/>
                <a:cs typeface="Arial"/>
              </a:rPr>
              <a:t>Blogs</a:t>
            </a:r>
          </a:p>
        </p:txBody>
      </p:sp>
      <p:sp>
        <p:nvSpPr>
          <p:cNvPr id="243" name="Content Placeholder 19">
            <a:extLst>
              <a:ext uri="{FF2B5EF4-FFF2-40B4-BE49-F238E27FC236}">
                <a16:creationId xmlns:a16="http://schemas.microsoft.com/office/drawing/2014/main" id="{C61474CA-6963-1748-8E7A-CAA1EDE2F149}"/>
              </a:ext>
            </a:extLst>
          </p:cNvPr>
          <p:cNvSpPr txBox="1">
            <a:spLocks/>
          </p:cNvSpPr>
          <p:nvPr/>
        </p:nvSpPr>
        <p:spPr>
          <a:xfrm>
            <a:off x="10304728" y="4369669"/>
            <a:ext cx="746299" cy="29909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srgbClr val="253746"/>
                </a:solidFill>
                <a:effectLst/>
                <a:uLnTx/>
                <a:uFillTx/>
                <a:latin typeface="Arial"/>
                <a:ea typeface="+mn-ea"/>
                <a:cs typeface="Arial"/>
              </a:rPr>
              <a:t>Threat Intel Briefs</a:t>
            </a:r>
          </a:p>
        </p:txBody>
      </p:sp>
      <p:sp>
        <p:nvSpPr>
          <p:cNvPr id="244" name="Content Placeholder 19">
            <a:extLst>
              <a:ext uri="{FF2B5EF4-FFF2-40B4-BE49-F238E27FC236}">
                <a16:creationId xmlns:a16="http://schemas.microsoft.com/office/drawing/2014/main" id="{9DC4EB33-140B-4341-9D2B-22D70D1812B9}"/>
              </a:ext>
            </a:extLst>
          </p:cNvPr>
          <p:cNvSpPr txBox="1">
            <a:spLocks/>
          </p:cNvSpPr>
          <p:nvPr/>
        </p:nvSpPr>
        <p:spPr>
          <a:xfrm>
            <a:off x="10897842" y="4369669"/>
            <a:ext cx="678064" cy="29909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srgbClr val="253746"/>
                </a:solidFill>
                <a:effectLst/>
                <a:uLnTx/>
                <a:uFillTx/>
                <a:latin typeface="Arial"/>
                <a:ea typeface="+mn-ea"/>
                <a:cs typeface="Arial"/>
              </a:rPr>
              <a:t>Threat Signals</a:t>
            </a:r>
          </a:p>
        </p:txBody>
      </p:sp>
      <p:cxnSp>
        <p:nvCxnSpPr>
          <p:cNvPr id="245" name="Straight Connector 244">
            <a:extLst>
              <a:ext uri="{FF2B5EF4-FFF2-40B4-BE49-F238E27FC236}">
                <a16:creationId xmlns:a16="http://schemas.microsoft.com/office/drawing/2014/main" id="{0CA6820B-979C-9B4C-90E1-42A9857DD484}"/>
              </a:ext>
            </a:extLst>
          </p:cNvPr>
          <p:cNvCxnSpPr>
            <a:cxnSpLocks/>
          </p:cNvCxnSpPr>
          <p:nvPr/>
        </p:nvCxnSpPr>
        <p:spPr>
          <a:xfrm>
            <a:off x="7994796" y="3807365"/>
            <a:ext cx="3954016" cy="0"/>
          </a:xfrm>
          <a:prstGeom prst="line">
            <a:avLst/>
          </a:prstGeom>
          <a:noFill/>
          <a:ln w="12700" cap="flat" cmpd="sng" algn="ctr">
            <a:solidFill>
              <a:srgbClr val="FFFFFF"/>
            </a:solidFill>
            <a:prstDash val="solid"/>
            <a:miter lim="800000"/>
          </a:ln>
          <a:effectLst/>
        </p:spPr>
      </p:cxnSp>
      <p:sp>
        <p:nvSpPr>
          <p:cNvPr id="246" name="Oval 245">
            <a:extLst>
              <a:ext uri="{FF2B5EF4-FFF2-40B4-BE49-F238E27FC236}">
                <a16:creationId xmlns:a16="http://schemas.microsoft.com/office/drawing/2014/main" id="{45191F65-4DB5-1F4F-84B1-5622B35F4CC7}"/>
              </a:ext>
            </a:extLst>
          </p:cNvPr>
          <p:cNvSpPr/>
          <p:nvPr/>
        </p:nvSpPr>
        <p:spPr>
          <a:xfrm>
            <a:off x="3792287" y="1918207"/>
            <a:ext cx="3975188" cy="3975188"/>
          </a:xfrm>
          <a:prstGeom prst="ellipse">
            <a:avLst/>
          </a:prstGeom>
          <a:solidFill>
            <a:srgbClr val="003E51"/>
          </a:solidFill>
          <a:ln w="381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a:ea typeface="+mn-ea"/>
              <a:cs typeface="Arial"/>
            </a:endParaRPr>
          </a:p>
        </p:txBody>
      </p:sp>
      <p:pic>
        <p:nvPicPr>
          <p:cNvPr id="247" name="Picture 246">
            <a:extLst>
              <a:ext uri="{FF2B5EF4-FFF2-40B4-BE49-F238E27FC236}">
                <a16:creationId xmlns:a16="http://schemas.microsoft.com/office/drawing/2014/main" id="{3673FE08-F174-E34C-8F99-B8F4636BCCC8}"/>
              </a:ext>
            </a:extLst>
          </p:cNvPr>
          <p:cNvPicPr>
            <a:picLocks noChangeAspect="1"/>
          </p:cNvPicPr>
          <p:nvPr/>
        </p:nvPicPr>
        <p:blipFill>
          <a:blip r:embed="rId10">
            <a:biLevel thresh="25000"/>
          </a:blip>
          <a:stretch>
            <a:fillRect/>
          </a:stretch>
        </p:blipFill>
        <p:spPr>
          <a:xfrm>
            <a:off x="5198575" y="2429768"/>
            <a:ext cx="1163175" cy="1481772"/>
          </a:xfrm>
          <a:prstGeom prst="rect">
            <a:avLst/>
          </a:prstGeom>
        </p:spPr>
      </p:pic>
      <p:sp>
        <p:nvSpPr>
          <p:cNvPr id="248" name="TextBox 247">
            <a:extLst>
              <a:ext uri="{FF2B5EF4-FFF2-40B4-BE49-F238E27FC236}">
                <a16:creationId xmlns:a16="http://schemas.microsoft.com/office/drawing/2014/main" id="{5F6AA222-12AA-3B4E-BBB3-BE08738590F7}"/>
              </a:ext>
            </a:extLst>
          </p:cNvPr>
          <p:cNvSpPr txBox="1"/>
          <p:nvPr/>
        </p:nvSpPr>
        <p:spPr>
          <a:xfrm>
            <a:off x="5223851" y="4088155"/>
            <a:ext cx="1130678" cy="470898"/>
          </a:xfrm>
          <a:prstGeom prst="rect">
            <a:avLst/>
          </a:prstGeom>
          <a:noFill/>
        </p:spPr>
        <p:txBody>
          <a:bodyPr wrap="square" lIns="0" tIns="0" rIns="0" bIns="0" rtlCol="0">
            <a:spAutoFit/>
          </a:bodyPr>
          <a:lstStyle/>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1800" b="1" i="0" u="none" strike="noStrike" kern="100" cap="none" spc="-50" normalizeH="0" baseline="0" noProof="0">
                <a:ln>
                  <a:noFill/>
                </a:ln>
                <a:solidFill>
                  <a:srgbClr val="FFFFFF"/>
                </a:solidFill>
                <a:effectLst/>
                <a:uLnTx/>
                <a:uFillTx/>
                <a:latin typeface="Arial"/>
                <a:ea typeface="+mn-ea"/>
                <a:cs typeface="Arial"/>
              </a:rPr>
              <a:t>FortiGuard </a:t>
            </a:r>
            <a:br>
              <a:rPr kumimoji="0" lang="en-US" sz="1800" b="1" i="0" u="none" strike="noStrike" kern="100" cap="none" spc="-50" normalizeH="0" baseline="0" noProof="0">
                <a:ln>
                  <a:noFill/>
                </a:ln>
                <a:solidFill>
                  <a:srgbClr val="FFFFFF"/>
                </a:solidFill>
                <a:effectLst/>
                <a:uLnTx/>
                <a:uFillTx/>
                <a:latin typeface="Arial"/>
                <a:ea typeface="+mn-ea"/>
                <a:cs typeface="Arial"/>
              </a:rPr>
            </a:br>
            <a:r>
              <a:rPr kumimoji="0" lang="en-US" sz="1800" b="1" i="0" u="none" strike="noStrike" kern="100" cap="none" spc="-50" normalizeH="0" baseline="0" noProof="0">
                <a:ln>
                  <a:noFill/>
                </a:ln>
                <a:solidFill>
                  <a:srgbClr val="FFFFFF"/>
                </a:solidFill>
                <a:effectLst/>
                <a:uLnTx/>
                <a:uFillTx/>
                <a:latin typeface="Arial"/>
                <a:ea typeface="+mn-ea"/>
                <a:cs typeface="Arial"/>
              </a:rPr>
              <a:t>Labs</a:t>
            </a: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249" name="TextBox 248">
            <a:extLst>
              <a:ext uri="{FF2B5EF4-FFF2-40B4-BE49-F238E27FC236}">
                <a16:creationId xmlns:a16="http://schemas.microsoft.com/office/drawing/2014/main" id="{772FF0B1-2336-8940-96E5-B6925EBD2F0E}"/>
              </a:ext>
            </a:extLst>
          </p:cNvPr>
          <p:cNvSpPr txBox="1"/>
          <p:nvPr/>
        </p:nvSpPr>
        <p:spPr>
          <a:xfrm>
            <a:off x="6417097" y="4637312"/>
            <a:ext cx="790611" cy="415498"/>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200"/>
              </a:spcBef>
              <a:spcAft>
                <a:spcPts val="4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Arial"/>
              </a:rPr>
              <a:t>Federated Machine </a:t>
            </a:r>
            <a:br>
              <a:rPr kumimoji="0" lang="en-US" sz="1000" b="1" i="0" u="none" strike="noStrike" kern="1200" cap="none" spc="0" normalizeH="0" baseline="0" noProof="0">
                <a:ln>
                  <a:noFill/>
                </a:ln>
                <a:solidFill>
                  <a:srgbClr val="FFFFFF"/>
                </a:solidFill>
                <a:effectLst/>
                <a:uLnTx/>
                <a:uFillTx/>
                <a:latin typeface="Arial"/>
                <a:ea typeface="+mn-ea"/>
                <a:cs typeface="Arial"/>
              </a:rPr>
            </a:br>
            <a:r>
              <a:rPr kumimoji="0" lang="en-US" sz="1000" b="1" i="0" u="none" strike="noStrike" kern="1200" cap="none" spc="0" normalizeH="0" baseline="0" noProof="0">
                <a:ln>
                  <a:noFill/>
                </a:ln>
                <a:solidFill>
                  <a:srgbClr val="FFFFFF"/>
                </a:solidFill>
                <a:effectLst/>
                <a:uLnTx/>
                <a:uFillTx/>
                <a:latin typeface="Arial"/>
                <a:ea typeface="+mn-ea"/>
                <a:cs typeface="Arial"/>
              </a:rPr>
              <a:t>Learning</a:t>
            </a:r>
          </a:p>
        </p:txBody>
      </p:sp>
      <p:sp>
        <p:nvSpPr>
          <p:cNvPr id="250" name="TextBox 249">
            <a:extLst>
              <a:ext uri="{FF2B5EF4-FFF2-40B4-BE49-F238E27FC236}">
                <a16:creationId xmlns:a16="http://schemas.microsoft.com/office/drawing/2014/main" id="{ABF97305-8F51-0D4A-9A04-17EFE2CBBC81}"/>
              </a:ext>
            </a:extLst>
          </p:cNvPr>
          <p:cNvSpPr txBox="1"/>
          <p:nvPr/>
        </p:nvSpPr>
        <p:spPr>
          <a:xfrm>
            <a:off x="3912677" y="3409003"/>
            <a:ext cx="1179221"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200"/>
              </a:spcBef>
              <a:spcAft>
                <a:spcPts val="4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Arial"/>
              </a:rPr>
              <a:t>AI / Machine </a:t>
            </a:r>
            <a:br>
              <a:rPr kumimoji="0" lang="en-US" sz="1000" b="1" i="0" u="none" strike="noStrike" kern="1200" cap="none" spc="0" normalizeH="0" baseline="0" noProof="0">
                <a:ln>
                  <a:noFill/>
                </a:ln>
                <a:solidFill>
                  <a:srgbClr val="FFFFFF"/>
                </a:solidFill>
                <a:effectLst/>
                <a:uLnTx/>
                <a:uFillTx/>
                <a:latin typeface="Arial"/>
                <a:ea typeface="+mn-ea"/>
                <a:cs typeface="Arial"/>
              </a:rPr>
            </a:br>
            <a:r>
              <a:rPr kumimoji="0" lang="en-US" sz="1000" b="1" i="0" u="none" strike="noStrike" kern="1200" cap="none" spc="0" normalizeH="0" baseline="0" noProof="0">
                <a:ln>
                  <a:noFill/>
                </a:ln>
                <a:solidFill>
                  <a:srgbClr val="FFFFFF"/>
                </a:solidFill>
                <a:effectLst/>
                <a:uLnTx/>
                <a:uFillTx/>
                <a:latin typeface="Arial"/>
                <a:ea typeface="+mn-ea"/>
                <a:cs typeface="Arial"/>
              </a:rPr>
              <a:t>Learning</a:t>
            </a:r>
          </a:p>
        </p:txBody>
      </p:sp>
      <p:pic>
        <p:nvPicPr>
          <p:cNvPr id="251" name="Picture 250" descr="Artificial-Intelligence-Lt.png">
            <a:extLst>
              <a:ext uri="{FF2B5EF4-FFF2-40B4-BE49-F238E27FC236}">
                <a16:creationId xmlns:a16="http://schemas.microsoft.com/office/drawing/2014/main" id="{BCFD2042-83DE-5142-B951-785B61086649}"/>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348829" y="2968156"/>
            <a:ext cx="323665" cy="365760"/>
          </a:xfrm>
          <a:prstGeom prst="rect">
            <a:avLst/>
          </a:prstGeom>
        </p:spPr>
      </p:pic>
      <p:sp>
        <p:nvSpPr>
          <p:cNvPr id="252" name="TextBox 251">
            <a:extLst>
              <a:ext uri="{FF2B5EF4-FFF2-40B4-BE49-F238E27FC236}">
                <a16:creationId xmlns:a16="http://schemas.microsoft.com/office/drawing/2014/main" id="{196F908D-8DB8-7345-BC74-D8027C3E192A}"/>
              </a:ext>
            </a:extLst>
          </p:cNvPr>
          <p:cNvSpPr txBox="1"/>
          <p:nvPr/>
        </p:nvSpPr>
        <p:spPr>
          <a:xfrm>
            <a:off x="4285318" y="4653768"/>
            <a:ext cx="927288" cy="415498"/>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200"/>
              </a:spcBef>
              <a:spcAft>
                <a:spcPts val="4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Arial"/>
              </a:rPr>
              <a:t>Detection and protection in milliseconds</a:t>
            </a:r>
          </a:p>
        </p:txBody>
      </p:sp>
      <p:sp>
        <p:nvSpPr>
          <p:cNvPr id="253" name="TextBox 252">
            <a:extLst>
              <a:ext uri="{FF2B5EF4-FFF2-40B4-BE49-F238E27FC236}">
                <a16:creationId xmlns:a16="http://schemas.microsoft.com/office/drawing/2014/main" id="{3B1C2663-F3EE-9A43-8A4F-742CCC726836}"/>
              </a:ext>
            </a:extLst>
          </p:cNvPr>
          <p:cNvSpPr txBox="1"/>
          <p:nvPr/>
        </p:nvSpPr>
        <p:spPr>
          <a:xfrm>
            <a:off x="6596305" y="3360717"/>
            <a:ext cx="790611" cy="415498"/>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200"/>
              </a:spcBef>
              <a:spcAft>
                <a:spcPts val="4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Arial"/>
              </a:rPr>
              <a:t>Fortinet Distribution Network</a:t>
            </a:r>
          </a:p>
        </p:txBody>
      </p:sp>
      <p:pic>
        <p:nvPicPr>
          <p:cNvPr id="254" name="Picture 253">
            <a:extLst>
              <a:ext uri="{FF2B5EF4-FFF2-40B4-BE49-F238E27FC236}">
                <a16:creationId xmlns:a16="http://schemas.microsoft.com/office/drawing/2014/main" id="{2298F7C0-DFBB-A849-94CD-393D0ED4AB9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634028" y="4179335"/>
            <a:ext cx="359100" cy="370902"/>
          </a:xfrm>
          <a:prstGeom prst="rect">
            <a:avLst/>
          </a:prstGeom>
        </p:spPr>
      </p:pic>
      <p:pic>
        <p:nvPicPr>
          <p:cNvPr id="255" name="Picture 254">
            <a:extLst>
              <a:ext uri="{FF2B5EF4-FFF2-40B4-BE49-F238E27FC236}">
                <a16:creationId xmlns:a16="http://schemas.microsoft.com/office/drawing/2014/main" id="{18FCCF2E-5448-3948-98DB-AFD1009561D3}"/>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795039" y="2877825"/>
            <a:ext cx="393142" cy="420906"/>
          </a:xfrm>
          <a:prstGeom prst="rect">
            <a:avLst/>
          </a:prstGeom>
        </p:spPr>
      </p:pic>
      <p:pic>
        <p:nvPicPr>
          <p:cNvPr id="256" name="Picture 255">
            <a:extLst>
              <a:ext uri="{FF2B5EF4-FFF2-40B4-BE49-F238E27FC236}">
                <a16:creationId xmlns:a16="http://schemas.microsoft.com/office/drawing/2014/main" id="{D8FB8B4D-9856-C043-9F6C-C40D5FAC93BC}"/>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555781" y="4178719"/>
            <a:ext cx="386363" cy="394386"/>
          </a:xfrm>
          <a:prstGeom prst="rect">
            <a:avLst/>
          </a:prstGeom>
        </p:spPr>
      </p:pic>
      <p:pic>
        <p:nvPicPr>
          <p:cNvPr id="257" name="Picture 256">
            <a:extLst>
              <a:ext uri="{FF2B5EF4-FFF2-40B4-BE49-F238E27FC236}">
                <a16:creationId xmlns:a16="http://schemas.microsoft.com/office/drawing/2014/main" id="{F4AAC055-E23D-D240-8139-3F9D3AB87355}"/>
              </a:ext>
            </a:extLst>
          </p:cNvPr>
          <p:cNvPicPr>
            <a:picLocks noChangeAspect="1"/>
          </p:cNvPicPr>
          <p:nvPr/>
        </p:nvPicPr>
        <p:blipFill>
          <a:blip r:embed="rId15" cstate="hqprint">
            <a:duotone>
              <a:prstClr val="black"/>
              <a:srgbClr val="003E51">
                <a:tint val="45000"/>
                <a:satMod val="400000"/>
              </a:srgbClr>
            </a:duotone>
            <a:extLst>
              <a:ext uri="{28A0092B-C50C-407E-A947-70E740481C1C}">
                <a14:useLocalDpi xmlns:a14="http://schemas.microsoft.com/office/drawing/2010/main"/>
              </a:ext>
            </a:extLst>
          </a:blip>
          <a:stretch>
            <a:fillRect/>
          </a:stretch>
        </p:blipFill>
        <p:spPr>
          <a:xfrm>
            <a:off x="347666" y="5447010"/>
            <a:ext cx="460213" cy="324857"/>
          </a:xfrm>
          <a:prstGeom prst="rect">
            <a:avLst/>
          </a:prstGeom>
        </p:spPr>
      </p:pic>
      <p:pic>
        <p:nvPicPr>
          <p:cNvPr id="258" name="Picture 257">
            <a:extLst>
              <a:ext uri="{FF2B5EF4-FFF2-40B4-BE49-F238E27FC236}">
                <a16:creationId xmlns:a16="http://schemas.microsoft.com/office/drawing/2014/main" id="{4C38A3D5-9891-5B47-9393-0826AAD3313D}"/>
              </a:ext>
            </a:extLst>
          </p:cNvPr>
          <p:cNvPicPr>
            <a:picLocks noChangeAspect="1"/>
          </p:cNvPicPr>
          <p:nvPr/>
        </p:nvPicPr>
        <p:blipFill>
          <a:blip r:embed="rId16" cstate="hqprint">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363033" y="3974075"/>
            <a:ext cx="395802" cy="382610"/>
          </a:xfrm>
          <a:prstGeom prst="rect">
            <a:avLst/>
          </a:prstGeom>
        </p:spPr>
      </p:pic>
      <p:pic>
        <p:nvPicPr>
          <p:cNvPr id="259" name="Picture 258">
            <a:extLst>
              <a:ext uri="{FF2B5EF4-FFF2-40B4-BE49-F238E27FC236}">
                <a16:creationId xmlns:a16="http://schemas.microsoft.com/office/drawing/2014/main" id="{27479C19-F1E1-2D48-8D44-8B4B24E5942E}"/>
              </a:ext>
            </a:extLst>
          </p:cNvPr>
          <p:cNvPicPr>
            <a:picLocks noChangeAspect="1"/>
          </p:cNvPicPr>
          <p:nvPr/>
        </p:nvPicPr>
        <p:blipFill>
          <a:blip r:embed="rId18" cstate="hqprint">
            <a:biLevel thresh="25000"/>
            <a:extLst>
              <a:ext uri="{28A0092B-C50C-407E-A947-70E740481C1C}">
                <a14:useLocalDpi xmlns:a14="http://schemas.microsoft.com/office/drawing/2010/main"/>
              </a:ext>
            </a:extLst>
          </a:blip>
          <a:stretch>
            <a:fillRect/>
          </a:stretch>
        </p:blipFill>
        <p:spPr>
          <a:xfrm>
            <a:off x="9323218" y="4059602"/>
            <a:ext cx="280851" cy="274320"/>
          </a:xfrm>
          <a:prstGeom prst="rect">
            <a:avLst/>
          </a:prstGeom>
        </p:spPr>
      </p:pic>
      <p:pic>
        <p:nvPicPr>
          <p:cNvPr id="260" name="Picture 146">
            <a:extLst>
              <a:ext uri="{FF2B5EF4-FFF2-40B4-BE49-F238E27FC236}">
                <a16:creationId xmlns:a16="http://schemas.microsoft.com/office/drawing/2014/main" id="{9C3CB305-EF5D-8C45-9D69-7F7C63D67277}"/>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099714" y="4059602"/>
            <a:ext cx="274320" cy="274320"/>
          </a:xfrm>
          <a:prstGeom prst="rect">
            <a:avLst/>
          </a:prstGeom>
        </p:spPr>
      </p:pic>
      <p:pic>
        <p:nvPicPr>
          <p:cNvPr id="261" name="Picture 146">
            <a:extLst>
              <a:ext uri="{FF2B5EF4-FFF2-40B4-BE49-F238E27FC236}">
                <a16:creationId xmlns:a16="http://schemas.microsoft.com/office/drawing/2014/main" id="{9A2B2F3D-755C-594D-B98B-943F2FBBB039}"/>
              </a:ext>
            </a:extLst>
          </p:cNvPr>
          <p:cNvPicPr>
            <a:picLocks noChangeAspect="1"/>
          </p:cNvPicPr>
          <p:nvPr/>
        </p:nvPicPr>
        <p:blipFill>
          <a:blip r:embed="rId21" cstate="hq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544922" y="4059602"/>
            <a:ext cx="221034" cy="274320"/>
          </a:xfrm>
          <a:prstGeom prst="rect">
            <a:avLst/>
          </a:prstGeom>
        </p:spPr>
      </p:pic>
      <p:pic>
        <p:nvPicPr>
          <p:cNvPr id="262" name="Picture 146">
            <a:extLst>
              <a:ext uri="{FF2B5EF4-FFF2-40B4-BE49-F238E27FC236}">
                <a16:creationId xmlns:a16="http://schemas.microsoft.com/office/drawing/2014/main" id="{518D458C-F270-1748-9497-457B2079BDE6}"/>
              </a:ext>
            </a:extLst>
          </p:cNvPr>
          <p:cNvPicPr>
            <a:picLocks noChangeAspect="1"/>
          </p:cNvPicPr>
          <p:nvPr/>
        </p:nvPicPr>
        <p:blipFill>
          <a:blip r:embed="rId23" cstate="hq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947058" y="4059602"/>
            <a:ext cx="230902" cy="274320"/>
          </a:xfrm>
          <a:prstGeom prst="rect">
            <a:avLst/>
          </a:prstGeom>
        </p:spPr>
      </p:pic>
      <p:pic>
        <p:nvPicPr>
          <p:cNvPr id="263" name="Picture 262">
            <a:extLst>
              <a:ext uri="{FF2B5EF4-FFF2-40B4-BE49-F238E27FC236}">
                <a16:creationId xmlns:a16="http://schemas.microsoft.com/office/drawing/2014/main" id="{3D474F11-576F-6E45-BA2A-3547BD34337E}"/>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11579002" y="4041801"/>
            <a:ext cx="274858" cy="274320"/>
          </a:xfrm>
          <a:prstGeom prst="rect">
            <a:avLst/>
          </a:prstGeom>
        </p:spPr>
      </p:pic>
      <p:pic>
        <p:nvPicPr>
          <p:cNvPr id="264" name="Graphic 263">
            <a:extLst>
              <a:ext uri="{FF2B5EF4-FFF2-40B4-BE49-F238E27FC236}">
                <a16:creationId xmlns:a16="http://schemas.microsoft.com/office/drawing/2014/main" id="{4130D908-0678-CB44-9632-EC70AC2CDBBD}"/>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2028325" y="4952336"/>
            <a:ext cx="717826" cy="280512"/>
          </a:xfrm>
          <a:prstGeom prst="rect">
            <a:avLst/>
          </a:prstGeom>
        </p:spPr>
      </p:pic>
      <p:sp>
        <p:nvSpPr>
          <p:cNvPr id="265" name="Content Placeholder 19">
            <a:extLst>
              <a:ext uri="{FF2B5EF4-FFF2-40B4-BE49-F238E27FC236}">
                <a16:creationId xmlns:a16="http://schemas.microsoft.com/office/drawing/2014/main" id="{DF4D4700-158C-7642-8D5E-38DFA7AB252E}"/>
              </a:ext>
            </a:extLst>
          </p:cNvPr>
          <p:cNvSpPr txBox="1">
            <a:spLocks/>
          </p:cNvSpPr>
          <p:nvPr/>
        </p:nvSpPr>
        <p:spPr>
          <a:xfrm>
            <a:off x="10209480" y="5422278"/>
            <a:ext cx="831250" cy="29909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srgbClr val="253746"/>
                </a:solidFill>
                <a:effectLst/>
                <a:uLnTx/>
                <a:uFillTx/>
                <a:latin typeface="Arial"/>
                <a:ea typeface="+mn-ea"/>
                <a:cs typeface="Arial"/>
              </a:rPr>
              <a:t>Phishing</a:t>
            </a:r>
            <a:br>
              <a:rPr kumimoji="0" lang="en-US" sz="800" b="1" i="0" u="none" strike="noStrike" kern="1200" cap="none" spc="0" normalizeH="0" baseline="0" noProof="0">
                <a:ln>
                  <a:noFill/>
                </a:ln>
                <a:solidFill>
                  <a:srgbClr val="253746"/>
                </a:solidFill>
                <a:effectLst/>
                <a:uLnTx/>
                <a:uFillTx/>
                <a:latin typeface="Arial"/>
                <a:ea typeface="+mn-ea"/>
                <a:cs typeface="Arial"/>
              </a:rPr>
            </a:br>
            <a:r>
              <a:rPr kumimoji="0" lang="en-US" sz="800" b="1" i="0" u="none" strike="noStrike" kern="1200" cap="none" spc="0" normalizeH="0" baseline="0" noProof="0">
                <a:ln>
                  <a:noFill/>
                </a:ln>
                <a:solidFill>
                  <a:srgbClr val="253746"/>
                </a:solidFill>
                <a:effectLst/>
                <a:uLnTx/>
                <a:uFillTx/>
                <a:latin typeface="Arial"/>
                <a:ea typeface="+mn-ea"/>
                <a:cs typeface="Arial"/>
              </a:rPr>
              <a:t>Service</a:t>
            </a:r>
          </a:p>
        </p:txBody>
      </p:sp>
      <p:sp>
        <p:nvSpPr>
          <p:cNvPr id="266" name="Content Placeholder 19">
            <a:extLst>
              <a:ext uri="{FF2B5EF4-FFF2-40B4-BE49-F238E27FC236}">
                <a16:creationId xmlns:a16="http://schemas.microsoft.com/office/drawing/2014/main" id="{10198F66-9A52-8B41-9E3B-F2EDB62B6154}"/>
              </a:ext>
            </a:extLst>
          </p:cNvPr>
          <p:cNvSpPr txBox="1">
            <a:spLocks/>
          </p:cNvSpPr>
          <p:nvPr/>
        </p:nvSpPr>
        <p:spPr>
          <a:xfrm>
            <a:off x="9441167" y="5422278"/>
            <a:ext cx="831250" cy="29909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srgbClr val="253746"/>
                </a:solidFill>
                <a:effectLst/>
                <a:uLnTx/>
                <a:uFillTx/>
                <a:latin typeface="Arial"/>
                <a:ea typeface="+mn-ea"/>
                <a:cs typeface="Arial"/>
              </a:rPr>
              <a:t>Penetration</a:t>
            </a:r>
            <a:br>
              <a:rPr kumimoji="0" lang="en-US" sz="800" b="1" i="0" u="none" strike="noStrike" kern="1200" cap="none" spc="0" normalizeH="0" baseline="0" noProof="0">
                <a:ln>
                  <a:noFill/>
                </a:ln>
                <a:solidFill>
                  <a:srgbClr val="253746"/>
                </a:solidFill>
                <a:effectLst/>
                <a:uLnTx/>
                <a:uFillTx/>
                <a:latin typeface="Arial"/>
                <a:ea typeface="+mn-ea"/>
                <a:cs typeface="Arial"/>
              </a:rPr>
            </a:br>
            <a:r>
              <a:rPr kumimoji="0" lang="en-US" sz="800" b="1" i="0" u="none" strike="noStrike" kern="1200" cap="none" spc="0" normalizeH="0" baseline="0" noProof="0">
                <a:ln>
                  <a:noFill/>
                </a:ln>
                <a:solidFill>
                  <a:srgbClr val="253746"/>
                </a:solidFill>
                <a:effectLst/>
                <a:uLnTx/>
                <a:uFillTx/>
                <a:latin typeface="Arial"/>
                <a:ea typeface="+mn-ea"/>
                <a:cs typeface="Arial"/>
              </a:rPr>
              <a:t>Testing</a:t>
            </a:r>
          </a:p>
        </p:txBody>
      </p:sp>
      <p:sp>
        <p:nvSpPr>
          <p:cNvPr id="267" name="Content Placeholder 19">
            <a:extLst>
              <a:ext uri="{FF2B5EF4-FFF2-40B4-BE49-F238E27FC236}">
                <a16:creationId xmlns:a16="http://schemas.microsoft.com/office/drawing/2014/main" id="{BF03FFF4-7CEB-F348-B1B2-78C91023B043}"/>
              </a:ext>
            </a:extLst>
          </p:cNvPr>
          <p:cNvSpPr txBox="1">
            <a:spLocks/>
          </p:cNvSpPr>
          <p:nvPr/>
        </p:nvSpPr>
        <p:spPr>
          <a:xfrm>
            <a:off x="11043937" y="5422278"/>
            <a:ext cx="675663" cy="29909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srgbClr val="253746"/>
                </a:solidFill>
                <a:effectLst/>
                <a:uLnTx/>
                <a:uFillTx/>
                <a:latin typeface="Arial"/>
                <a:ea typeface="+mn-ea"/>
                <a:cs typeface="Arial"/>
              </a:rPr>
              <a:t>Incident</a:t>
            </a:r>
            <a:br>
              <a:rPr kumimoji="0" lang="en-US" sz="800" b="1" i="0" u="none" strike="noStrike" kern="1200" cap="none" spc="0" normalizeH="0" baseline="0" noProof="0">
                <a:ln>
                  <a:noFill/>
                </a:ln>
                <a:solidFill>
                  <a:srgbClr val="253746"/>
                </a:solidFill>
                <a:effectLst/>
                <a:uLnTx/>
                <a:uFillTx/>
                <a:latin typeface="Arial"/>
                <a:ea typeface="+mn-ea"/>
                <a:cs typeface="Arial"/>
              </a:rPr>
            </a:br>
            <a:r>
              <a:rPr kumimoji="0" lang="en-US" sz="800" b="1" i="0" u="none" strike="noStrike" kern="1200" cap="none" spc="0" normalizeH="0" baseline="0" noProof="0">
                <a:ln>
                  <a:noFill/>
                </a:ln>
                <a:solidFill>
                  <a:srgbClr val="253746"/>
                </a:solidFill>
                <a:effectLst/>
                <a:uLnTx/>
                <a:uFillTx/>
                <a:latin typeface="Arial"/>
                <a:ea typeface="+mn-ea"/>
                <a:cs typeface="Arial"/>
              </a:rPr>
              <a:t>Response</a:t>
            </a:r>
          </a:p>
        </p:txBody>
      </p:sp>
      <p:pic>
        <p:nvPicPr>
          <p:cNvPr id="268" name="Picture 267">
            <a:extLst>
              <a:ext uri="{FF2B5EF4-FFF2-40B4-BE49-F238E27FC236}">
                <a16:creationId xmlns:a16="http://schemas.microsoft.com/office/drawing/2014/main" id="{67872CDE-542B-7A49-B521-A3DB55CAD180}"/>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1221699" y="5097478"/>
            <a:ext cx="268739" cy="274320"/>
          </a:xfrm>
          <a:prstGeom prst="rect">
            <a:avLst/>
          </a:prstGeom>
        </p:spPr>
      </p:pic>
      <p:pic>
        <p:nvPicPr>
          <p:cNvPr id="269" name="Picture 268" descr="Penetration-testing-lt.emf">
            <a:extLst>
              <a:ext uri="{FF2B5EF4-FFF2-40B4-BE49-F238E27FC236}">
                <a16:creationId xmlns:a16="http://schemas.microsoft.com/office/drawing/2014/main" id="{DC062332-7F71-334B-B37B-67EFFF814FC9}"/>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9714978" y="5106627"/>
            <a:ext cx="268238" cy="274320"/>
          </a:xfrm>
          <a:prstGeom prst="rect">
            <a:avLst/>
          </a:prstGeom>
        </p:spPr>
      </p:pic>
      <p:pic>
        <p:nvPicPr>
          <p:cNvPr id="270" name="Picture 91">
            <a:extLst>
              <a:ext uri="{FF2B5EF4-FFF2-40B4-BE49-F238E27FC236}">
                <a16:creationId xmlns:a16="http://schemas.microsoft.com/office/drawing/2014/main" id="{DCDA673C-E6E0-8847-841D-8517B91160C5}"/>
              </a:ext>
            </a:extLst>
          </p:cNvPr>
          <p:cNvPicPr>
            <a:picLocks noChangeAspect="1"/>
          </p:cNvPicPr>
          <p:nvPr/>
        </p:nvPicPr>
        <p:blipFill>
          <a:blip r:embed="rId29" cstate="hqprint">
            <a:extLst>
              <a:ext uri="{28A0092B-C50C-407E-A947-70E740481C1C}">
                <a14:useLocalDpi xmlns:a14="http://schemas.microsoft.com/office/drawing/2010/main"/>
              </a:ext>
            </a:extLst>
          </a:blip>
          <a:srcRect/>
          <a:stretch>
            <a:fillRect/>
          </a:stretch>
        </p:blipFill>
        <p:spPr bwMode="auto">
          <a:xfrm>
            <a:off x="10471824" y="5065072"/>
            <a:ext cx="306987" cy="305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1" name="Picture 270" descr="Content Inspection-Dk.emf">
            <a:extLst>
              <a:ext uri="{FF2B5EF4-FFF2-40B4-BE49-F238E27FC236}">
                <a16:creationId xmlns:a16="http://schemas.microsoft.com/office/drawing/2014/main" id="{B58A33F3-07E3-2D4B-B6E5-A35DCB101535}"/>
              </a:ext>
            </a:extLst>
          </p:cNvPr>
          <p:cNvPicPr>
            <a:picLocks noChangeAspect="1"/>
          </p:cNvPicPr>
          <p:nvPr/>
        </p:nvPicPr>
        <p:blipFill>
          <a:blip r:embed="rId30" cstate="hqprint">
            <a:lum contrast="40000"/>
            <a:extLst>
              <a:ext uri="{28A0092B-C50C-407E-A947-70E740481C1C}">
                <a14:useLocalDpi xmlns:a14="http://schemas.microsoft.com/office/drawing/2010/main"/>
              </a:ext>
            </a:extLst>
          </a:blip>
          <a:stretch>
            <a:fillRect/>
          </a:stretch>
        </p:blipFill>
        <p:spPr>
          <a:xfrm>
            <a:off x="2352556" y="3111045"/>
            <a:ext cx="411542" cy="335658"/>
          </a:xfrm>
          <a:prstGeom prst="rect">
            <a:avLst/>
          </a:prstGeom>
        </p:spPr>
      </p:pic>
      <p:pic>
        <p:nvPicPr>
          <p:cNvPr id="272" name="Picture 66">
            <a:extLst>
              <a:ext uri="{FF2B5EF4-FFF2-40B4-BE49-F238E27FC236}">
                <a16:creationId xmlns:a16="http://schemas.microsoft.com/office/drawing/2014/main" id="{1EEA73A4-F54D-2543-9112-609077F53326}"/>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bwMode="auto">
          <a:xfrm>
            <a:off x="369002" y="3643567"/>
            <a:ext cx="428531" cy="332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73" name="Straight Arrow Connector 272">
            <a:extLst>
              <a:ext uri="{FF2B5EF4-FFF2-40B4-BE49-F238E27FC236}">
                <a16:creationId xmlns:a16="http://schemas.microsoft.com/office/drawing/2014/main" id="{01AD498E-FAA6-534A-802F-6CABCB486E44}"/>
              </a:ext>
            </a:extLst>
          </p:cNvPr>
          <p:cNvCxnSpPr>
            <a:cxnSpLocks/>
          </p:cNvCxnSpPr>
          <p:nvPr/>
        </p:nvCxnSpPr>
        <p:spPr>
          <a:xfrm>
            <a:off x="2074590" y="1486301"/>
            <a:ext cx="2841700" cy="0"/>
          </a:xfrm>
          <a:prstGeom prst="straightConnector1">
            <a:avLst/>
          </a:prstGeom>
          <a:noFill/>
          <a:ln w="28575" cap="flat" cmpd="sng" algn="ctr">
            <a:solidFill>
              <a:srgbClr val="253746"/>
            </a:solidFill>
            <a:prstDash val="solid"/>
            <a:miter lim="800000"/>
            <a:tailEnd type="triangle"/>
          </a:ln>
          <a:effectLst/>
        </p:spPr>
      </p:cxnSp>
      <p:cxnSp>
        <p:nvCxnSpPr>
          <p:cNvPr id="274" name="Straight Arrow Connector 273">
            <a:extLst>
              <a:ext uri="{FF2B5EF4-FFF2-40B4-BE49-F238E27FC236}">
                <a16:creationId xmlns:a16="http://schemas.microsoft.com/office/drawing/2014/main" id="{4F5FD47D-B11F-974F-AF40-43B66E143DFF}"/>
              </a:ext>
            </a:extLst>
          </p:cNvPr>
          <p:cNvCxnSpPr/>
          <p:nvPr/>
        </p:nvCxnSpPr>
        <p:spPr>
          <a:xfrm>
            <a:off x="6717537" y="1486301"/>
            <a:ext cx="2317772" cy="0"/>
          </a:xfrm>
          <a:prstGeom prst="straightConnector1">
            <a:avLst/>
          </a:prstGeom>
          <a:noFill/>
          <a:ln w="28575" cap="flat" cmpd="sng" algn="ctr">
            <a:solidFill>
              <a:srgbClr val="253746"/>
            </a:solidFill>
            <a:prstDash val="solid"/>
            <a:miter lim="800000"/>
            <a:tailEnd type="triangle"/>
          </a:ln>
          <a:effectLst/>
        </p:spPr>
      </p:cxnSp>
      <p:sp>
        <p:nvSpPr>
          <p:cNvPr id="275" name="Content Placeholder 19">
            <a:extLst>
              <a:ext uri="{FF2B5EF4-FFF2-40B4-BE49-F238E27FC236}">
                <a16:creationId xmlns:a16="http://schemas.microsoft.com/office/drawing/2014/main" id="{FE4F0032-CB11-684E-9C1A-71465B9C87B6}"/>
              </a:ext>
            </a:extLst>
          </p:cNvPr>
          <p:cNvSpPr txBox="1">
            <a:spLocks/>
          </p:cNvSpPr>
          <p:nvPr/>
        </p:nvSpPr>
        <p:spPr>
          <a:xfrm>
            <a:off x="868547" y="2597458"/>
            <a:ext cx="1257851" cy="60327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253746"/>
                </a:solidFill>
                <a:effectLst/>
                <a:uLnTx/>
                <a:uFillTx/>
                <a:latin typeface="Arial"/>
                <a:ea typeface="+mn-ea"/>
                <a:cs typeface="Arial"/>
              </a:rPr>
              <a:t>Network</a:t>
            </a:r>
            <a:br>
              <a:rPr kumimoji="0" lang="en-US" sz="1000" b="0" i="0" u="none" strike="noStrike" kern="1200" cap="none" spc="0" normalizeH="0" baseline="0" noProof="0">
                <a:ln>
                  <a:noFill/>
                </a:ln>
                <a:solidFill>
                  <a:srgbClr val="253746"/>
                </a:solidFill>
                <a:effectLst/>
                <a:uLnTx/>
                <a:uFillTx/>
                <a:latin typeface="Arial"/>
                <a:ea typeface="+mn-ea"/>
                <a:cs typeface="Arial"/>
              </a:rPr>
            </a:br>
            <a:r>
              <a:rPr kumimoji="0" lang="en-US" sz="1000" b="0" i="0" u="none" strike="noStrike" kern="1200" cap="none" spc="0" normalizeH="0" baseline="0" noProof="0">
                <a:ln>
                  <a:noFill/>
                </a:ln>
                <a:solidFill>
                  <a:srgbClr val="253746"/>
                </a:solidFill>
                <a:effectLst/>
                <a:uLnTx/>
                <a:uFillTx/>
                <a:latin typeface="Arial"/>
                <a:ea typeface="+mn-ea"/>
                <a:cs typeface="Arial"/>
              </a:rPr>
              <a:t>Web</a:t>
            </a:r>
            <a:br>
              <a:rPr kumimoji="0" lang="en-US" sz="1000" b="0" i="0" u="none" strike="noStrike" kern="1200" cap="none" spc="0" normalizeH="0" baseline="0" noProof="0">
                <a:ln>
                  <a:noFill/>
                </a:ln>
                <a:solidFill>
                  <a:srgbClr val="253746"/>
                </a:solidFill>
                <a:effectLst/>
                <a:uLnTx/>
                <a:uFillTx/>
                <a:latin typeface="Arial"/>
                <a:ea typeface="+mn-ea"/>
                <a:cs typeface="Arial"/>
              </a:rPr>
            </a:br>
            <a:r>
              <a:rPr kumimoji="0" lang="en-US" sz="1000" b="0" i="0" u="none" strike="noStrike" kern="1200" cap="none" spc="0" normalizeH="0" baseline="0" noProof="0">
                <a:ln>
                  <a:noFill/>
                </a:ln>
                <a:solidFill>
                  <a:srgbClr val="253746"/>
                </a:solidFill>
                <a:effectLst/>
                <a:uLnTx/>
                <a:uFillTx/>
                <a:latin typeface="Arial"/>
                <a:ea typeface="+mn-ea"/>
                <a:cs typeface="Arial"/>
              </a:rPr>
              <a:t>Sandbox</a:t>
            </a:r>
            <a:br>
              <a:rPr kumimoji="0" lang="en-US" sz="1000" b="0" i="0" u="none" strike="noStrike" kern="1200" cap="none" spc="0" normalizeH="0" baseline="0" noProof="0">
                <a:ln>
                  <a:noFill/>
                </a:ln>
                <a:solidFill>
                  <a:srgbClr val="253746"/>
                </a:solidFill>
                <a:effectLst/>
                <a:uLnTx/>
                <a:uFillTx/>
                <a:latin typeface="Arial"/>
                <a:ea typeface="+mn-ea"/>
                <a:cs typeface="Arial"/>
              </a:rPr>
            </a:br>
            <a:r>
              <a:rPr kumimoji="0" lang="en-US" sz="1000" b="0" i="0" u="none" strike="noStrike" kern="1200" cap="none" spc="0" normalizeH="0" baseline="0" noProof="0">
                <a:ln>
                  <a:noFill/>
                </a:ln>
                <a:solidFill>
                  <a:srgbClr val="253746"/>
                </a:solidFill>
                <a:effectLst/>
                <a:uLnTx/>
                <a:uFillTx/>
                <a:latin typeface="Arial"/>
                <a:ea typeface="+mn-ea"/>
                <a:cs typeface="Arial"/>
              </a:rPr>
              <a:t>Email</a:t>
            </a:r>
            <a:br>
              <a:rPr kumimoji="0" lang="en-US" sz="1000" b="0" i="0" u="none" strike="noStrike" kern="1200" cap="none" spc="0" normalizeH="0" baseline="0" noProof="0">
                <a:ln>
                  <a:noFill/>
                </a:ln>
                <a:solidFill>
                  <a:srgbClr val="253746"/>
                </a:solidFill>
                <a:effectLst/>
                <a:uLnTx/>
                <a:uFillTx/>
                <a:latin typeface="Arial"/>
                <a:ea typeface="+mn-ea"/>
                <a:cs typeface="Arial"/>
              </a:rPr>
            </a:br>
            <a:r>
              <a:rPr kumimoji="0" lang="en-US" sz="1000" b="0" i="0" u="none" strike="noStrike" kern="1200" cap="none" spc="0" normalizeH="0" baseline="0" noProof="0">
                <a:ln>
                  <a:noFill/>
                </a:ln>
                <a:solidFill>
                  <a:srgbClr val="253746"/>
                </a:solidFill>
                <a:effectLst/>
                <a:uLnTx/>
                <a:uFillTx/>
                <a:latin typeface="Arial"/>
                <a:ea typeface="+mn-ea"/>
                <a:cs typeface="Arial"/>
              </a:rPr>
              <a:t>Endpoint</a:t>
            </a:r>
          </a:p>
        </p:txBody>
      </p:sp>
      <p:pic>
        <p:nvPicPr>
          <p:cNvPr id="276" name="Picture 275">
            <a:extLst>
              <a:ext uri="{FF2B5EF4-FFF2-40B4-BE49-F238E27FC236}">
                <a16:creationId xmlns:a16="http://schemas.microsoft.com/office/drawing/2014/main" id="{BAB056DF-B095-ED4C-9A93-11CDB6A4586F}"/>
              </a:ext>
            </a:extLst>
          </p:cNvPr>
          <p:cNvPicPr>
            <a:picLocks noChangeAspect="1"/>
          </p:cNvPicPr>
          <p:nvPr/>
        </p:nvPicPr>
        <p:blipFill>
          <a:blip r:embed="rId33" cstate="hqprint">
            <a:duotone>
              <a:prstClr val="black"/>
              <a:srgbClr val="003E51">
                <a:tint val="45000"/>
                <a:satMod val="400000"/>
              </a:srgbClr>
            </a:duotone>
            <a:extLst>
              <a:ext uri="{28A0092B-C50C-407E-A947-70E740481C1C}">
                <a14:useLocalDpi xmlns:a14="http://schemas.microsoft.com/office/drawing/2010/main"/>
              </a:ext>
            </a:extLst>
          </a:blip>
          <a:stretch>
            <a:fillRect/>
          </a:stretch>
        </p:blipFill>
        <p:spPr>
          <a:xfrm>
            <a:off x="329157" y="2181827"/>
            <a:ext cx="508222" cy="481547"/>
          </a:xfrm>
          <a:prstGeom prst="rect">
            <a:avLst/>
          </a:prstGeom>
        </p:spPr>
      </p:pic>
      <p:cxnSp>
        <p:nvCxnSpPr>
          <p:cNvPr id="277" name="Straight Connector 276">
            <a:extLst>
              <a:ext uri="{FF2B5EF4-FFF2-40B4-BE49-F238E27FC236}">
                <a16:creationId xmlns:a16="http://schemas.microsoft.com/office/drawing/2014/main" id="{7A0EDD93-D0C9-6940-9255-4FE6E128D178}"/>
              </a:ext>
            </a:extLst>
          </p:cNvPr>
          <p:cNvCxnSpPr>
            <a:cxnSpLocks/>
          </p:cNvCxnSpPr>
          <p:nvPr/>
        </p:nvCxnSpPr>
        <p:spPr>
          <a:xfrm>
            <a:off x="7994796" y="4918157"/>
            <a:ext cx="3954016" cy="0"/>
          </a:xfrm>
          <a:prstGeom prst="line">
            <a:avLst/>
          </a:prstGeom>
          <a:noFill/>
          <a:ln w="12700" cap="flat" cmpd="sng" algn="ctr">
            <a:solidFill>
              <a:srgbClr val="FFFFFF"/>
            </a:solidFill>
            <a:prstDash val="solid"/>
            <a:miter lim="800000"/>
          </a:ln>
          <a:effectLst/>
        </p:spPr>
      </p:cxnSp>
      <p:pic>
        <p:nvPicPr>
          <p:cNvPr id="278" name="Picture 277">
            <a:extLst>
              <a:ext uri="{FF2B5EF4-FFF2-40B4-BE49-F238E27FC236}">
                <a16:creationId xmlns:a16="http://schemas.microsoft.com/office/drawing/2014/main" id="{0E1EB788-1799-BF40-B50B-EA3CC1720F17}"/>
              </a:ext>
            </a:extLst>
          </p:cNvPr>
          <p:cNvPicPr>
            <a:picLocks noChangeAspect="1"/>
          </p:cNvPicPr>
          <p:nvPr/>
        </p:nvPicPr>
        <p:blipFill>
          <a:blip r:embed="rId34" cstate="hqprint">
            <a:duotone>
              <a:prstClr val="black"/>
              <a:srgbClr val="253746">
                <a:tint val="45000"/>
                <a:satMod val="400000"/>
              </a:srgbClr>
            </a:duotone>
            <a:lum bright="-51000"/>
            <a:extLst>
              <a:ext uri="{28A0092B-C50C-407E-A947-70E740481C1C}">
                <a14:useLocalDpi xmlns:a14="http://schemas.microsoft.com/office/drawing/2010/main"/>
              </a:ext>
            </a:extLst>
          </a:blip>
          <a:stretch>
            <a:fillRect/>
          </a:stretch>
        </p:blipFill>
        <p:spPr>
          <a:xfrm>
            <a:off x="366210" y="4526885"/>
            <a:ext cx="398415" cy="391272"/>
          </a:xfrm>
          <a:prstGeom prst="rect">
            <a:avLst/>
          </a:prstGeom>
        </p:spPr>
      </p:pic>
    </p:spTree>
    <p:extLst>
      <p:ext uri="{BB962C8B-B14F-4D97-AF65-F5344CB8AC3E}">
        <p14:creationId xmlns:p14="http://schemas.microsoft.com/office/powerpoint/2010/main" val="89190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DE4B-5FCB-8D42-8454-2C43C6671575}"/>
              </a:ext>
            </a:extLst>
          </p:cNvPr>
          <p:cNvSpPr>
            <a:spLocks noGrp="1"/>
          </p:cNvSpPr>
          <p:nvPr>
            <p:ph type="title"/>
          </p:nvPr>
        </p:nvSpPr>
        <p:spPr/>
        <p:txBody>
          <a:bodyPr/>
          <a:lstStyle/>
          <a:p>
            <a:r>
              <a:rPr lang="en-US"/>
              <a:t>Fortinet Security Fabric</a:t>
            </a:r>
          </a:p>
        </p:txBody>
      </p:sp>
      <p:grpSp>
        <p:nvGrpSpPr>
          <p:cNvPr id="3" name="Group 2">
            <a:extLst>
              <a:ext uri="{FF2B5EF4-FFF2-40B4-BE49-F238E27FC236}">
                <a16:creationId xmlns:a16="http://schemas.microsoft.com/office/drawing/2014/main" id="{6875C81F-F7DE-4A46-A14C-E74A8390F38E}"/>
              </a:ext>
            </a:extLst>
          </p:cNvPr>
          <p:cNvGrpSpPr/>
          <p:nvPr/>
        </p:nvGrpSpPr>
        <p:grpSpPr>
          <a:xfrm>
            <a:off x="3784997" y="1561644"/>
            <a:ext cx="4115234" cy="4115234"/>
            <a:chOff x="6667589" y="1580932"/>
            <a:chExt cx="4115234" cy="4115234"/>
          </a:xfrm>
        </p:grpSpPr>
        <p:pic>
          <p:nvPicPr>
            <p:cNvPr id="4" name="Graphic 3">
              <a:extLst>
                <a:ext uri="{FF2B5EF4-FFF2-40B4-BE49-F238E27FC236}">
                  <a16:creationId xmlns:a16="http://schemas.microsoft.com/office/drawing/2014/main" id="{A74A6AEF-CDEE-274F-BC09-E0AB415134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7589" y="1580932"/>
              <a:ext cx="4115234" cy="4115234"/>
            </a:xfrm>
            <a:prstGeom prst="rect">
              <a:avLst/>
            </a:prstGeom>
          </p:spPr>
        </p:pic>
        <p:pic>
          <p:nvPicPr>
            <p:cNvPr id="5" name="Graphic 4">
              <a:extLst>
                <a:ext uri="{FF2B5EF4-FFF2-40B4-BE49-F238E27FC236}">
                  <a16:creationId xmlns:a16="http://schemas.microsoft.com/office/drawing/2014/main" id="{BA56B9F6-9EF2-EE48-BE9B-4A7A4F65E2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01782" y="1715125"/>
              <a:ext cx="3846849" cy="3846849"/>
            </a:xfrm>
            <a:prstGeom prst="rect">
              <a:avLst/>
            </a:prstGeom>
          </p:spPr>
        </p:pic>
      </p:grpSp>
      <p:pic>
        <p:nvPicPr>
          <p:cNvPr id="6" name="Graphic 5">
            <a:extLst>
              <a:ext uri="{FF2B5EF4-FFF2-40B4-BE49-F238E27FC236}">
                <a16:creationId xmlns:a16="http://schemas.microsoft.com/office/drawing/2014/main" id="{EBF06543-BB00-5240-93C9-45AAF475B8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31714" y="1710746"/>
            <a:ext cx="3826969" cy="3817029"/>
          </a:xfrm>
          <a:prstGeom prst="rect">
            <a:avLst/>
          </a:prstGeom>
        </p:spPr>
      </p:pic>
      <p:grpSp>
        <p:nvGrpSpPr>
          <p:cNvPr id="7" name="Group 6">
            <a:extLst>
              <a:ext uri="{FF2B5EF4-FFF2-40B4-BE49-F238E27FC236}">
                <a16:creationId xmlns:a16="http://schemas.microsoft.com/office/drawing/2014/main" id="{3A759387-B9B1-0C4C-B963-3D7CC977E33B}"/>
              </a:ext>
            </a:extLst>
          </p:cNvPr>
          <p:cNvGrpSpPr/>
          <p:nvPr/>
        </p:nvGrpSpPr>
        <p:grpSpPr>
          <a:xfrm>
            <a:off x="4001494" y="1950526"/>
            <a:ext cx="4001369" cy="3410252"/>
            <a:chOff x="6884086" y="1969814"/>
            <a:chExt cx="4001369" cy="3410252"/>
          </a:xfrm>
        </p:grpSpPr>
        <p:pic>
          <p:nvPicPr>
            <p:cNvPr id="8" name="Graphic 7">
              <a:extLst>
                <a:ext uri="{FF2B5EF4-FFF2-40B4-BE49-F238E27FC236}">
                  <a16:creationId xmlns:a16="http://schemas.microsoft.com/office/drawing/2014/main" id="{B9E96192-9945-6940-9C7A-E7680825F2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84086" y="1969814"/>
              <a:ext cx="3538704" cy="3339900"/>
            </a:xfrm>
            <a:prstGeom prst="rect">
              <a:avLst/>
            </a:prstGeom>
          </p:spPr>
        </p:pic>
        <p:pic>
          <p:nvPicPr>
            <p:cNvPr id="9" name="Graphic 8">
              <a:extLst>
                <a:ext uri="{FF2B5EF4-FFF2-40B4-BE49-F238E27FC236}">
                  <a16:creationId xmlns:a16="http://schemas.microsoft.com/office/drawing/2014/main" id="{212760EB-670F-FA46-A48A-05C6CCD9D8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51356" y="2011679"/>
              <a:ext cx="3834099" cy="3358551"/>
            </a:xfrm>
            <a:prstGeom prst="rect">
              <a:avLst/>
            </a:prstGeom>
          </p:spPr>
        </p:pic>
        <p:pic>
          <p:nvPicPr>
            <p:cNvPr id="10" name="Graphic 9">
              <a:extLst>
                <a:ext uri="{FF2B5EF4-FFF2-40B4-BE49-F238E27FC236}">
                  <a16:creationId xmlns:a16="http://schemas.microsoft.com/office/drawing/2014/main" id="{8B647AC9-FF83-4F47-96F7-C9092821F3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90725" y="2478974"/>
              <a:ext cx="974138" cy="974138"/>
            </a:xfrm>
            <a:prstGeom prst="rect">
              <a:avLst/>
            </a:prstGeom>
          </p:spPr>
        </p:pic>
        <p:pic>
          <p:nvPicPr>
            <p:cNvPr id="11" name="Graphic 10">
              <a:extLst>
                <a:ext uri="{FF2B5EF4-FFF2-40B4-BE49-F238E27FC236}">
                  <a16:creationId xmlns:a16="http://schemas.microsoft.com/office/drawing/2014/main" id="{C3B1E294-B32E-394A-B50F-37592B2D75D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17297" y="2773968"/>
              <a:ext cx="974138" cy="974138"/>
            </a:xfrm>
            <a:prstGeom prst="rect">
              <a:avLst/>
            </a:prstGeom>
          </p:spPr>
        </p:pic>
        <p:pic>
          <p:nvPicPr>
            <p:cNvPr id="12" name="Graphic 11">
              <a:extLst>
                <a:ext uri="{FF2B5EF4-FFF2-40B4-BE49-F238E27FC236}">
                  <a16:creationId xmlns:a16="http://schemas.microsoft.com/office/drawing/2014/main" id="{9B69220F-E45E-4C49-84CA-7B3F75BE98F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48571" y="4405928"/>
              <a:ext cx="974138" cy="974138"/>
            </a:xfrm>
            <a:prstGeom prst="rect">
              <a:avLst/>
            </a:prstGeom>
          </p:spPr>
        </p:pic>
      </p:grpSp>
      <p:grpSp>
        <p:nvGrpSpPr>
          <p:cNvPr id="13" name="Group 12">
            <a:extLst>
              <a:ext uri="{FF2B5EF4-FFF2-40B4-BE49-F238E27FC236}">
                <a16:creationId xmlns:a16="http://schemas.microsoft.com/office/drawing/2014/main" id="{AFE61194-9381-1043-A502-0DC46D9BF87D}"/>
              </a:ext>
            </a:extLst>
          </p:cNvPr>
          <p:cNvGrpSpPr/>
          <p:nvPr/>
        </p:nvGrpSpPr>
        <p:grpSpPr>
          <a:xfrm>
            <a:off x="5300874" y="1392217"/>
            <a:ext cx="2768365" cy="4001897"/>
            <a:chOff x="8183466" y="1411505"/>
            <a:chExt cx="2768365" cy="4001897"/>
          </a:xfrm>
        </p:grpSpPr>
        <p:pic>
          <p:nvPicPr>
            <p:cNvPr id="14" name="Graphic 13">
              <a:extLst>
                <a:ext uri="{FF2B5EF4-FFF2-40B4-BE49-F238E27FC236}">
                  <a16:creationId xmlns:a16="http://schemas.microsoft.com/office/drawing/2014/main" id="{44022F31-CC15-4A43-96CD-18098747A33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699368" y="4160939"/>
              <a:ext cx="1252463" cy="1252463"/>
            </a:xfrm>
            <a:prstGeom prst="rect">
              <a:avLst/>
            </a:prstGeom>
          </p:spPr>
        </p:pic>
        <p:pic>
          <p:nvPicPr>
            <p:cNvPr id="15" name="Graphic 14">
              <a:extLst>
                <a:ext uri="{FF2B5EF4-FFF2-40B4-BE49-F238E27FC236}">
                  <a16:creationId xmlns:a16="http://schemas.microsoft.com/office/drawing/2014/main" id="{D69A6218-DAEC-894A-B75D-06D71DBCCF5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83466" y="1411505"/>
              <a:ext cx="1083479" cy="685872"/>
            </a:xfrm>
            <a:prstGeom prst="rect">
              <a:avLst/>
            </a:prstGeom>
          </p:spPr>
        </p:pic>
      </p:grpSp>
      <p:pic>
        <p:nvPicPr>
          <p:cNvPr id="16" name="Graphic 15">
            <a:extLst>
              <a:ext uri="{FF2B5EF4-FFF2-40B4-BE49-F238E27FC236}">
                <a16:creationId xmlns:a16="http://schemas.microsoft.com/office/drawing/2014/main" id="{1D3E0491-1A39-0044-9662-C607F0E04B6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386043" y="3172192"/>
            <a:ext cx="904556" cy="904556"/>
          </a:xfrm>
          <a:prstGeom prst="rect">
            <a:avLst/>
          </a:prstGeom>
        </p:spPr>
      </p:pic>
      <p:sp>
        <p:nvSpPr>
          <p:cNvPr id="23" name="TextBox 22">
            <a:extLst>
              <a:ext uri="{FF2B5EF4-FFF2-40B4-BE49-F238E27FC236}">
                <a16:creationId xmlns:a16="http://schemas.microsoft.com/office/drawing/2014/main" id="{D18DBC4D-7966-BB4C-B48E-C3928668DDD1}"/>
              </a:ext>
            </a:extLst>
          </p:cNvPr>
          <p:cNvSpPr txBox="1"/>
          <p:nvPr/>
        </p:nvSpPr>
        <p:spPr>
          <a:xfrm>
            <a:off x="360938" y="1899219"/>
            <a:ext cx="2527198" cy="767903"/>
          </a:xfrm>
          <a:prstGeom prst="rect">
            <a:avLst/>
          </a:prstGeom>
          <a:noFill/>
        </p:spPr>
        <p:txBody>
          <a:bodyPr wrap="square" rtlCol="0">
            <a:spAutoFit/>
          </a:bodyPr>
          <a:lstStyle/>
          <a:p>
            <a:pPr algn="l" defTabSz="457189">
              <a:lnSpc>
                <a:spcPct val="90000"/>
              </a:lnSpc>
              <a:spcBef>
                <a:spcPts val="300"/>
              </a:spcBef>
            </a:pPr>
            <a:r>
              <a:rPr lang="en-US" b="1">
                <a:solidFill>
                  <a:srgbClr val="000000"/>
                </a:solidFill>
                <a:cs typeface="Arial" panose="020B0604020202020204" pitchFamily="34" charset="0"/>
              </a:rPr>
              <a:t>Zero Trust Edge</a:t>
            </a:r>
          </a:p>
          <a:p>
            <a:pPr algn="l" defTabSz="457189">
              <a:lnSpc>
                <a:spcPct val="90000"/>
              </a:lnSpc>
              <a:spcBef>
                <a:spcPts val="300"/>
              </a:spcBef>
            </a:pPr>
            <a:r>
              <a:rPr lang="en-US" sz="1400">
                <a:solidFill>
                  <a:srgbClr val="000000"/>
                </a:solidFill>
                <a:cs typeface="Arial" panose="020B0604020202020204" pitchFamily="34" charset="0"/>
              </a:rPr>
              <a:t>ZTNA, SD-WAN, Firewall, SWG, CASB, DEM</a:t>
            </a:r>
          </a:p>
        </p:txBody>
      </p:sp>
      <p:sp>
        <p:nvSpPr>
          <p:cNvPr id="24" name="TextBox 23">
            <a:extLst>
              <a:ext uri="{FF2B5EF4-FFF2-40B4-BE49-F238E27FC236}">
                <a16:creationId xmlns:a16="http://schemas.microsoft.com/office/drawing/2014/main" id="{C471CE5D-0F36-4A44-B0FD-B9BD55376D35}"/>
              </a:ext>
            </a:extLst>
          </p:cNvPr>
          <p:cNvSpPr txBox="1"/>
          <p:nvPr/>
        </p:nvSpPr>
        <p:spPr>
          <a:xfrm>
            <a:off x="358207" y="4530951"/>
            <a:ext cx="2715514" cy="961802"/>
          </a:xfrm>
          <a:prstGeom prst="rect">
            <a:avLst/>
          </a:prstGeom>
          <a:noFill/>
        </p:spPr>
        <p:txBody>
          <a:bodyPr wrap="square" lIns="91440" tIns="45720" rIns="91440" bIns="45720" rtlCol="0" anchor="t">
            <a:spAutoFit/>
          </a:bodyPr>
          <a:lstStyle/>
          <a:p>
            <a:pPr defTabSz="457189">
              <a:lnSpc>
                <a:spcPct val="90000"/>
              </a:lnSpc>
              <a:spcBef>
                <a:spcPts val="300"/>
              </a:spcBef>
            </a:pPr>
            <a:r>
              <a:rPr lang="en-US" b="1">
                <a:solidFill>
                  <a:srgbClr val="000000"/>
                </a:solidFill>
                <a:cs typeface="Arial"/>
              </a:rPr>
              <a:t>Work From Anywhere</a:t>
            </a:r>
            <a:endParaRPr lang="en-US" b="1">
              <a:solidFill>
                <a:srgbClr val="000000"/>
              </a:solidFill>
              <a:cs typeface="Arial" panose="020B0604020202020204" pitchFamily="34" charset="0"/>
            </a:endParaRPr>
          </a:p>
          <a:p>
            <a:pPr defTabSz="457189">
              <a:lnSpc>
                <a:spcPct val="90000"/>
              </a:lnSpc>
              <a:spcBef>
                <a:spcPts val="300"/>
              </a:spcBef>
            </a:pPr>
            <a:r>
              <a:rPr lang="en-US" sz="1400">
                <a:solidFill>
                  <a:srgbClr val="000000"/>
                </a:solidFill>
                <a:cs typeface="Arial"/>
              </a:rPr>
              <a:t>ZTNA, Endpoint (EDR, XDR, MDR), Identity (IAM, Token, MFA) &amp; Home Networking</a:t>
            </a:r>
          </a:p>
        </p:txBody>
      </p:sp>
      <p:sp>
        <p:nvSpPr>
          <p:cNvPr id="25" name="TextBox 24">
            <a:extLst>
              <a:ext uri="{FF2B5EF4-FFF2-40B4-BE49-F238E27FC236}">
                <a16:creationId xmlns:a16="http://schemas.microsoft.com/office/drawing/2014/main" id="{D3EF96CD-6D21-4546-B50D-08E4EBFEAD0E}"/>
              </a:ext>
            </a:extLst>
          </p:cNvPr>
          <p:cNvSpPr txBox="1"/>
          <p:nvPr/>
        </p:nvSpPr>
        <p:spPr>
          <a:xfrm>
            <a:off x="358207" y="3215085"/>
            <a:ext cx="2715514" cy="767903"/>
          </a:xfrm>
          <a:prstGeom prst="rect">
            <a:avLst/>
          </a:prstGeom>
          <a:noFill/>
        </p:spPr>
        <p:txBody>
          <a:bodyPr wrap="square" rtlCol="0">
            <a:spAutoFit/>
          </a:bodyPr>
          <a:lstStyle/>
          <a:p>
            <a:pPr algn="l" defTabSz="457189">
              <a:lnSpc>
                <a:spcPct val="90000"/>
              </a:lnSpc>
              <a:spcBef>
                <a:spcPts val="300"/>
              </a:spcBef>
            </a:pPr>
            <a:r>
              <a:rPr lang="en-US" sz="1600" b="1">
                <a:solidFill>
                  <a:srgbClr val="000000"/>
                </a:solidFill>
                <a:cs typeface="Arial" panose="020B0604020202020204" pitchFamily="34" charset="0"/>
              </a:rPr>
              <a:t>Secure WLAN/LAN</a:t>
            </a:r>
          </a:p>
          <a:p>
            <a:pPr algn="l" defTabSz="457189">
              <a:lnSpc>
                <a:spcPct val="90000"/>
              </a:lnSpc>
              <a:spcBef>
                <a:spcPts val="300"/>
              </a:spcBef>
            </a:pPr>
            <a:r>
              <a:rPr lang="en-US" sz="1400">
                <a:solidFill>
                  <a:srgbClr val="000000"/>
                </a:solidFill>
                <a:cs typeface="Arial" panose="020B0604020202020204" pitchFamily="34" charset="0"/>
              </a:rPr>
              <a:t>Access Points, Switching &amp; LTE/5G</a:t>
            </a:r>
          </a:p>
        </p:txBody>
      </p:sp>
      <p:sp>
        <p:nvSpPr>
          <p:cNvPr id="26" name="TextBox 25">
            <a:extLst>
              <a:ext uri="{FF2B5EF4-FFF2-40B4-BE49-F238E27FC236}">
                <a16:creationId xmlns:a16="http://schemas.microsoft.com/office/drawing/2014/main" id="{6E201084-9F5C-054C-9A30-5BE59D46C719}"/>
              </a:ext>
            </a:extLst>
          </p:cNvPr>
          <p:cNvSpPr txBox="1"/>
          <p:nvPr/>
        </p:nvSpPr>
        <p:spPr>
          <a:xfrm>
            <a:off x="8976001" y="1698786"/>
            <a:ext cx="2527198" cy="1017202"/>
          </a:xfrm>
          <a:prstGeom prst="rect">
            <a:avLst/>
          </a:prstGeom>
          <a:noFill/>
        </p:spPr>
        <p:txBody>
          <a:bodyPr wrap="square" lIns="91440" tIns="45720" rIns="91440" bIns="45720" rtlCol="0" anchor="t">
            <a:spAutoFit/>
          </a:bodyPr>
          <a:lstStyle/>
          <a:p>
            <a:pPr algn="l" defTabSz="457189">
              <a:lnSpc>
                <a:spcPct val="90000"/>
              </a:lnSpc>
              <a:spcBef>
                <a:spcPts val="300"/>
              </a:spcBef>
            </a:pPr>
            <a:r>
              <a:rPr lang="en-US" b="1">
                <a:solidFill>
                  <a:srgbClr val="000000"/>
                </a:solidFill>
                <a:cs typeface="Arial"/>
              </a:rPr>
              <a:t>Cybersecurity MESH Architecture</a:t>
            </a:r>
          </a:p>
          <a:p>
            <a:pPr defTabSz="457189">
              <a:lnSpc>
                <a:spcPct val="90000"/>
              </a:lnSpc>
              <a:spcBef>
                <a:spcPts val="300"/>
              </a:spcBef>
            </a:pPr>
            <a:r>
              <a:rPr lang="en-US" sz="1400">
                <a:solidFill>
                  <a:srgbClr val="000000"/>
                </a:solidFill>
                <a:cs typeface="Arial"/>
              </a:rPr>
              <a:t>SOC, SOAR, Email, Sandboxing, DLP…</a:t>
            </a:r>
          </a:p>
        </p:txBody>
      </p:sp>
      <p:sp>
        <p:nvSpPr>
          <p:cNvPr id="27" name="TextBox 26">
            <a:extLst>
              <a:ext uri="{FF2B5EF4-FFF2-40B4-BE49-F238E27FC236}">
                <a16:creationId xmlns:a16="http://schemas.microsoft.com/office/drawing/2014/main" id="{D3E0F4A2-3871-3241-8636-1B4A82665D87}"/>
              </a:ext>
            </a:extLst>
          </p:cNvPr>
          <p:cNvSpPr txBox="1"/>
          <p:nvPr/>
        </p:nvSpPr>
        <p:spPr>
          <a:xfrm>
            <a:off x="9034496" y="4480880"/>
            <a:ext cx="2527198" cy="574003"/>
          </a:xfrm>
          <a:prstGeom prst="rect">
            <a:avLst/>
          </a:prstGeom>
          <a:noFill/>
        </p:spPr>
        <p:txBody>
          <a:bodyPr wrap="square" rtlCol="0">
            <a:spAutoFit/>
          </a:bodyPr>
          <a:lstStyle/>
          <a:p>
            <a:pPr algn="l" defTabSz="457189">
              <a:lnSpc>
                <a:spcPct val="90000"/>
              </a:lnSpc>
              <a:spcBef>
                <a:spcPts val="300"/>
              </a:spcBef>
            </a:pPr>
            <a:r>
              <a:rPr lang="en-US" b="1">
                <a:solidFill>
                  <a:srgbClr val="000000"/>
                </a:solidFill>
                <a:cs typeface="Arial" panose="020B0604020202020204" pitchFamily="34" charset="0"/>
              </a:rPr>
              <a:t>OT Security</a:t>
            </a:r>
          </a:p>
          <a:p>
            <a:pPr algn="l" defTabSz="457189">
              <a:lnSpc>
                <a:spcPct val="90000"/>
              </a:lnSpc>
              <a:spcBef>
                <a:spcPts val="300"/>
              </a:spcBef>
            </a:pPr>
            <a:r>
              <a:rPr lang="en-US" sz="1400">
                <a:solidFill>
                  <a:srgbClr val="000000"/>
                </a:solidFill>
                <a:cs typeface="Arial" panose="020B0604020202020204" pitchFamily="34" charset="0"/>
              </a:rPr>
              <a:t>Firewall, NAC…</a:t>
            </a:r>
          </a:p>
        </p:txBody>
      </p:sp>
      <p:sp>
        <p:nvSpPr>
          <p:cNvPr id="28" name="TextBox 27">
            <a:extLst>
              <a:ext uri="{FF2B5EF4-FFF2-40B4-BE49-F238E27FC236}">
                <a16:creationId xmlns:a16="http://schemas.microsoft.com/office/drawing/2014/main" id="{FB47FF78-CCFC-884E-9EB9-8F52AA7A7817}"/>
              </a:ext>
            </a:extLst>
          </p:cNvPr>
          <p:cNvSpPr txBox="1"/>
          <p:nvPr/>
        </p:nvSpPr>
        <p:spPr>
          <a:xfrm>
            <a:off x="9040805" y="3215085"/>
            <a:ext cx="2527198" cy="961802"/>
          </a:xfrm>
          <a:prstGeom prst="rect">
            <a:avLst/>
          </a:prstGeom>
          <a:noFill/>
        </p:spPr>
        <p:txBody>
          <a:bodyPr wrap="square" rtlCol="0">
            <a:spAutoFit/>
          </a:bodyPr>
          <a:lstStyle/>
          <a:p>
            <a:pPr algn="l" defTabSz="457189">
              <a:lnSpc>
                <a:spcPct val="90000"/>
              </a:lnSpc>
              <a:spcBef>
                <a:spcPts val="300"/>
              </a:spcBef>
            </a:pPr>
            <a:r>
              <a:rPr lang="en-US" b="1">
                <a:solidFill>
                  <a:srgbClr val="000000"/>
                </a:solidFill>
                <a:cs typeface="Arial" panose="020B0604020202020204" pitchFamily="34" charset="0"/>
              </a:rPr>
              <a:t>Application Journey</a:t>
            </a:r>
          </a:p>
          <a:p>
            <a:pPr algn="l" defTabSz="457189">
              <a:lnSpc>
                <a:spcPct val="90000"/>
              </a:lnSpc>
              <a:spcBef>
                <a:spcPts val="300"/>
              </a:spcBef>
            </a:pPr>
            <a:r>
              <a:rPr lang="en-US" sz="1400">
                <a:solidFill>
                  <a:srgbClr val="000000"/>
                </a:solidFill>
                <a:cs typeface="Arial" panose="020B0604020202020204" pitchFamily="34" charset="0"/>
              </a:rPr>
              <a:t>Virtual Firewall, WAF, CWP (Data Center, AWS, Azure, GCP…)</a:t>
            </a:r>
          </a:p>
        </p:txBody>
      </p:sp>
      <p:sp>
        <p:nvSpPr>
          <p:cNvPr id="30" name="Rectangle 29">
            <a:extLst>
              <a:ext uri="{FF2B5EF4-FFF2-40B4-BE49-F238E27FC236}">
                <a16:creationId xmlns:a16="http://schemas.microsoft.com/office/drawing/2014/main" id="{E6234752-CF40-3C40-9727-07C9C254F328}"/>
              </a:ext>
            </a:extLst>
          </p:cNvPr>
          <p:cNvSpPr/>
          <p:nvPr/>
        </p:nvSpPr>
        <p:spPr>
          <a:xfrm>
            <a:off x="4403802" y="3364993"/>
            <a:ext cx="460806" cy="20116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600"/>
          </a:p>
        </p:txBody>
      </p:sp>
      <p:sp>
        <p:nvSpPr>
          <p:cNvPr id="29" name="TextBox 28">
            <a:extLst>
              <a:ext uri="{FF2B5EF4-FFF2-40B4-BE49-F238E27FC236}">
                <a16:creationId xmlns:a16="http://schemas.microsoft.com/office/drawing/2014/main" id="{737DCEF4-49E4-5E43-B18C-D1DCED31C05F}"/>
              </a:ext>
            </a:extLst>
          </p:cNvPr>
          <p:cNvSpPr txBox="1"/>
          <p:nvPr/>
        </p:nvSpPr>
        <p:spPr>
          <a:xfrm>
            <a:off x="4311462" y="3345791"/>
            <a:ext cx="602424" cy="300082"/>
          </a:xfrm>
          <a:prstGeom prst="rect">
            <a:avLst/>
          </a:prstGeom>
          <a:noFill/>
        </p:spPr>
        <p:txBody>
          <a:bodyPr wrap="square" rtlCol="0">
            <a:spAutoFit/>
          </a:bodyPr>
          <a:lstStyle/>
          <a:p>
            <a:pPr algn="ctr" defTabSz="457189">
              <a:lnSpc>
                <a:spcPct val="90000"/>
              </a:lnSpc>
              <a:spcBef>
                <a:spcPts val="300"/>
              </a:spcBef>
            </a:pPr>
            <a:r>
              <a:rPr lang="en-US" sz="500" b="1">
                <a:solidFill>
                  <a:schemeClr val="bg1"/>
                </a:solidFill>
                <a:cs typeface="Arial" panose="020B0604020202020204" pitchFamily="34" charset="0"/>
              </a:rPr>
              <a:t>Access &amp; Endpoint Protection</a:t>
            </a:r>
          </a:p>
        </p:txBody>
      </p:sp>
    </p:spTree>
    <p:extLst>
      <p:ext uri="{BB962C8B-B14F-4D97-AF65-F5344CB8AC3E}">
        <p14:creationId xmlns:p14="http://schemas.microsoft.com/office/powerpoint/2010/main" val="279102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5" name="Straight Connector 224">
            <a:extLst>
              <a:ext uri="{FF2B5EF4-FFF2-40B4-BE49-F238E27FC236}">
                <a16:creationId xmlns:a16="http://schemas.microsoft.com/office/drawing/2014/main" id="{A7C05B39-5B2A-0745-8040-B26709A2C47F}"/>
              </a:ext>
            </a:extLst>
          </p:cNvPr>
          <p:cNvCxnSpPr>
            <a:cxnSpLocks/>
          </p:cNvCxnSpPr>
          <p:nvPr/>
        </p:nvCxnSpPr>
        <p:spPr>
          <a:xfrm>
            <a:off x="7311840" y="3300171"/>
            <a:ext cx="3470223" cy="142051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7BEF73E1-6BA6-0240-AB1D-D169195C0B8A}"/>
              </a:ext>
            </a:extLst>
          </p:cNvPr>
          <p:cNvCxnSpPr>
            <a:cxnSpLocks/>
          </p:cNvCxnSpPr>
          <p:nvPr/>
        </p:nvCxnSpPr>
        <p:spPr>
          <a:xfrm>
            <a:off x="8306354" y="2268872"/>
            <a:ext cx="2589122" cy="254163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52B0AEDA-F137-914E-AF0E-CE1984B57563}"/>
              </a:ext>
            </a:extLst>
          </p:cNvPr>
          <p:cNvCxnSpPr/>
          <p:nvPr/>
        </p:nvCxnSpPr>
        <p:spPr>
          <a:xfrm>
            <a:off x="9809866" y="2323354"/>
            <a:ext cx="1019332" cy="248311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819DE9E0-0E0F-3D4A-8B29-E6AF9ED01B55}"/>
              </a:ext>
            </a:extLst>
          </p:cNvPr>
          <p:cNvCxnSpPr>
            <a:cxnSpLocks/>
          </p:cNvCxnSpPr>
          <p:nvPr/>
        </p:nvCxnSpPr>
        <p:spPr>
          <a:xfrm flipH="1">
            <a:off x="8378148" y="4745301"/>
            <a:ext cx="2414371" cy="99023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8EB4C4EA-802B-B643-AE61-8B50F3777A78}"/>
              </a:ext>
            </a:extLst>
          </p:cNvPr>
          <p:cNvCxnSpPr>
            <a:cxnSpLocks/>
          </p:cNvCxnSpPr>
          <p:nvPr/>
        </p:nvCxnSpPr>
        <p:spPr>
          <a:xfrm>
            <a:off x="7628766" y="4752378"/>
            <a:ext cx="293064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27C780C0-A6AE-934A-9811-7F8343B98CB6}"/>
              </a:ext>
            </a:extLst>
          </p:cNvPr>
          <p:cNvCxnSpPr>
            <a:cxnSpLocks/>
          </p:cNvCxnSpPr>
          <p:nvPr/>
        </p:nvCxnSpPr>
        <p:spPr>
          <a:xfrm>
            <a:off x="7921263" y="2875619"/>
            <a:ext cx="334189" cy="328815"/>
          </a:xfrm>
          <a:prstGeom prst="straightConnector1">
            <a:avLst/>
          </a:prstGeom>
          <a:ln w="15875">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5AC267A9-51B9-3F48-8EA3-AA2E9D1392BB}"/>
              </a:ext>
            </a:extLst>
          </p:cNvPr>
          <p:cNvCxnSpPr>
            <a:cxnSpLocks/>
          </p:cNvCxnSpPr>
          <p:nvPr/>
        </p:nvCxnSpPr>
        <p:spPr>
          <a:xfrm flipH="1">
            <a:off x="9923754" y="2866094"/>
            <a:ext cx="334189" cy="328815"/>
          </a:xfrm>
          <a:prstGeom prst="straightConnector1">
            <a:avLst/>
          </a:prstGeom>
          <a:ln w="15875">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6E152E4E-C52D-FD49-95C6-3F45A9E69C27}"/>
              </a:ext>
            </a:extLst>
          </p:cNvPr>
          <p:cNvCxnSpPr>
            <a:cxnSpLocks/>
          </p:cNvCxnSpPr>
          <p:nvPr/>
        </p:nvCxnSpPr>
        <p:spPr>
          <a:xfrm flipV="1">
            <a:off x="7907708" y="4867590"/>
            <a:ext cx="334189" cy="328815"/>
          </a:xfrm>
          <a:prstGeom prst="straightConnector1">
            <a:avLst/>
          </a:prstGeom>
          <a:ln w="15875">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id="{4A08F439-B053-ED45-BD2F-4DAD5A250581}"/>
              </a:ext>
            </a:extLst>
          </p:cNvPr>
          <p:cNvCxnSpPr>
            <a:cxnSpLocks/>
          </p:cNvCxnSpPr>
          <p:nvPr/>
        </p:nvCxnSpPr>
        <p:spPr>
          <a:xfrm flipH="1" flipV="1">
            <a:off x="9944087" y="4872224"/>
            <a:ext cx="334189" cy="328815"/>
          </a:xfrm>
          <a:prstGeom prst="straightConnector1">
            <a:avLst/>
          </a:prstGeom>
          <a:ln w="15875">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A2D4093A-A4A9-FD48-B2F7-FB2FF5D4D537}"/>
              </a:ext>
            </a:extLst>
          </p:cNvPr>
          <p:cNvCxnSpPr>
            <a:cxnSpLocks/>
          </p:cNvCxnSpPr>
          <p:nvPr/>
        </p:nvCxnSpPr>
        <p:spPr>
          <a:xfrm>
            <a:off x="9087736" y="2329181"/>
            <a:ext cx="0" cy="1346322"/>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id="{3D09E35F-40F3-B149-B393-039D86CAA68D}"/>
              </a:ext>
            </a:extLst>
          </p:cNvPr>
          <p:cNvCxnSpPr>
            <a:cxnSpLocks/>
          </p:cNvCxnSpPr>
          <p:nvPr/>
        </p:nvCxnSpPr>
        <p:spPr>
          <a:xfrm flipV="1">
            <a:off x="9086453" y="4444989"/>
            <a:ext cx="0" cy="1346322"/>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C6A7EED2-08D1-4B46-BC33-8C014AC03449}"/>
              </a:ext>
            </a:extLst>
          </p:cNvPr>
          <p:cNvCxnSpPr>
            <a:cxnSpLocks/>
            <a:stCxn id="150" idx="1"/>
          </p:cNvCxnSpPr>
          <p:nvPr/>
        </p:nvCxnSpPr>
        <p:spPr>
          <a:xfrm flipH="1">
            <a:off x="9431831" y="4027463"/>
            <a:ext cx="1259443" cy="0"/>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EBDB2F63-263E-2944-BCFC-66950E40348F}"/>
              </a:ext>
            </a:extLst>
          </p:cNvPr>
          <p:cNvCxnSpPr>
            <a:cxnSpLocks/>
          </p:cNvCxnSpPr>
          <p:nvPr/>
        </p:nvCxnSpPr>
        <p:spPr>
          <a:xfrm>
            <a:off x="7470257" y="4027463"/>
            <a:ext cx="1259443" cy="0"/>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BE609C8E-8448-BC45-9849-DEE8D9DD0780}"/>
              </a:ext>
            </a:extLst>
          </p:cNvPr>
          <p:cNvCxnSpPr>
            <a:cxnSpLocks/>
            <a:stCxn id="147" idx="1"/>
          </p:cNvCxnSpPr>
          <p:nvPr/>
        </p:nvCxnSpPr>
        <p:spPr>
          <a:xfrm flipH="1">
            <a:off x="9540075" y="3321892"/>
            <a:ext cx="1017588" cy="0"/>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ACD309CF-299B-A04E-B014-A004C1CFE0F6}"/>
              </a:ext>
            </a:extLst>
          </p:cNvPr>
          <p:cNvCxnSpPr>
            <a:cxnSpLocks/>
          </p:cNvCxnSpPr>
          <p:nvPr/>
        </p:nvCxnSpPr>
        <p:spPr>
          <a:xfrm>
            <a:off x="7628766" y="4755891"/>
            <a:ext cx="1017588" cy="0"/>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95FCD79B-3159-E74B-9D75-65A6DF978F26}"/>
              </a:ext>
            </a:extLst>
          </p:cNvPr>
          <p:cNvCxnSpPr>
            <a:cxnSpLocks/>
          </p:cNvCxnSpPr>
          <p:nvPr/>
        </p:nvCxnSpPr>
        <p:spPr>
          <a:xfrm flipH="1">
            <a:off x="8374067" y="2593762"/>
            <a:ext cx="4239" cy="996847"/>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F65D896A-708C-664C-8355-D5712DD67F7D}"/>
              </a:ext>
            </a:extLst>
          </p:cNvPr>
          <p:cNvCxnSpPr>
            <a:cxnSpLocks/>
          </p:cNvCxnSpPr>
          <p:nvPr/>
        </p:nvCxnSpPr>
        <p:spPr>
          <a:xfrm flipH="1" flipV="1">
            <a:off x="9808178" y="4483537"/>
            <a:ext cx="4239" cy="996847"/>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AAF1DE33-1033-8142-BE54-1C5E30852C0A}"/>
              </a:ext>
            </a:extLst>
          </p:cNvPr>
          <p:cNvCxnSpPr/>
          <p:nvPr/>
        </p:nvCxnSpPr>
        <p:spPr>
          <a:xfrm>
            <a:off x="8519237" y="2380682"/>
            <a:ext cx="336011" cy="138019"/>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448EC414-BCB3-554E-80E8-EE33781782FD}"/>
              </a:ext>
            </a:extLst>
          </p:cNvPr>
          <p:cNvCxnSpPr>
            <a:cxnSpLocks/>
          </p:cNvCxnSpPr>
          <p:nvPr/>
        </p:nvCxnSpPr>
        <p:spPr>
          <a:xfrm flipH="1">
            <a:off x="9318683" y="2380682"/>
            <a:ext cx="336011" cy="138019"/>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6BDA5A58-8D7B-994E-8B5E-A7BB9709D370}"/>
              </a:ext>
            </a:extLst>
          </p:cNvPr>
          <p:cNvCxnSpPr>
            <a:cxnSpLocks/>
          </p:cNvCxnSpPr>
          <p:nvPr/>
        </p:nvCxnSpPr>
        <p:spPr>
          <a:xfrm flipV="1">
            <a:off x="8521602" y="5539639"/>
            <a:ext cx="336011" cy="138019"/>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id="{C7942CD9-03C4-1F48-8664-095AFC7D8A3A}"/>
              </a:ext>
            </a:extLst>
          </p:cNvPr>
          <p:cNvCxnSpPr>
            <a:cxnSpLocks/>
          </p:cNvCxnSpPr>
          <p:nvPr/>
        </p:nvCxnSpPr>
        <p:spPr>
          <a:xfrm flipH="1" flipV="1">
            <a:off x="9321048" y="5539639"/>
            <a:ext cx="336011" cy="138019"/>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id="{59B89F57-8E09-064C-BB84-8E135305411C}"/>
              </a:ext>
            </a:extLst>
          </p:cNvPr>
          <p:cNvCxnSpPr>
            <a:cxnSpLocks/>
          </p:cNvCxnSpPr>
          <p:nvPr/>
        </p:nvCxnSpPr>
        <p:spPr>
          <a:xfrm flipH="1">
            <a:off x="10585450" y="3446833"/>
            <a:ext cx="179719" cy="419682"/>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845665DD-2A7B-4446-8452-9244674B51D8}"/>
              </a:ext>
            </a:extLst>
          </p:cNvPr>
          <p:cNvCxnSpPr>
            <a:cxnSpLocks/>
          </p:cNvCxnSpPr>
          <p:nvPr/>
        </p:nvCxnSpPr>
        <p:spPr>
          <a:xfrm flipH="1" flipV="1">
            <a:off x="10524982" y="4036598"/>
            <a:ext cx="238915" cy="608205"/>
          </a:xfrm>
          <a:prstGeom prst="straightConnector1">
            <a:avLst/>
          </a:prstGeom>
          <a:ln w="15875">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E9A6B511-B059-C24A-B1E1-4FE5C1B5C008}"/>
              </a:ext>
            </a:extLst>
          </p:cNvPr>
          <p:cNvCxnSpPr>
            <a:cxnSpLocks/>
          </p:cNvCxnSpPr>
          <p:nvPr/>
        </p:nvCxnSpPr>
        <p:spPr>
          <a:xfrm>
            <a:off x="7394903" y="3415818"/>
            <a:ext cx="179719" cy="419682"/>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0CBBFA42-D638-084E-B1B0-DC25989B892A}"/>
              </a:ext>
            </a:extLst>
          </p:cNvPr>
          <p:cNvCxnSpPr>
            <a:cxnSpLocks/>
          </p:cNvCxnSpPr>
          <p:nvPr/>
        </p:nvCxnSpPr>
        <p:spPr>
          <a:xfrm flipV="1">
            <a:off x="7392916" y="4259272"/>
            <a:ext cx="179719" cy="419682"/>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82" name="Straight Arrow Connector 281">
            <a:extLst>
              <a:ext uri="{FF2B5EF4-FFF2-40B4-BE49-F238E27FC236}">
                <a16:creationId xmlns:a16="http://schemas.microsoft.com/office/drawing/2014/main" id="{413FF605-3064-014E-8497-A8F6B4EAF330}"/>
              </a:ext>
            </a:extLst>
          </p:cNvPr>
          <p:cNvCxnSpPr>
            <a:cxnSpLocks/>
          </p:cNvCxnSpPr>
          <p:nvPr/>
        </p:nvCxnSpPr>
        <p:spPr>
          <a:xfrm>
            <a:off x="7571090" y="3405712"/>
            <a:ext cx="588257" cy="241216"/>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002249D7-07EA-BE40-95F3-6BA31D285408}"/>
              </a:ext>
            </a:extLst>
          </p:cNvPr>
          <p:cNvCxnSpPr>
            <a:cxnSpLocks/>
          </p:cNvCxnSpPr>
          <p:nvPr/>
        </p:nvCxnSpPr>
        <p:spPr>
          <a:xfrm flipV="1">
            <a:off x="7571090" y="4401852"/>
            <a:ext cx="588257" cy="241216"/>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86" name="Straight Arrow Connector 285">
            <a:extLst>
              <a:ext uri="{FF2B5EF4-FFF2-40B4-BE49-F238E27FC236}">
                <a16:creationId xmlns:a16="http://schemas.microsoft.com/office/drawing/2014/main" id="{983451EA-2BF0-3440-B654-E7B2C8BE1CF4}"/>
              </a:ext>
            </a:extLst>
          </p:cNvPr>
          <p:cNvCxnSpPr>
            <a:cxnSpLocks/>
          </p:cNvCxnSpPr>
          <p:nvPr/>
        </p:nvCxnSpPr>
        <p:spPr>
          <a:xfrm flipH="1">
            <a:off x="10045239" y="3391399"/>
            <a:ext cx="588257" cy="241216"/>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C628894B-B77F-4147-8377-34E95417C676}"/>
              </a:ext>
            </a:extLst>
          </p:cNvPr>
          <p:cNvCxnSpPr>
            <a:cxnSpLocks/>
          </p:cNvCxnSpPr>
          <p:nvPr/>
        </p:nvCxnSpPr>
        <p:spPr>
          <a:xfrm flipH="1" flipV="1">
            <a:off x="9807247" y="4331967"/>
            <a:ext cx="826250" cy="327268"/>
          </a:xfrm>
          <a:prstGeom prst="straightConnector1">
            <a:avLst/>
          </a:prstGeom>
          <a:ln w="15875">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03291C5B-F96D-A642-9A45-C4DB237D808C}"/>
              </a:ext>
            </a:extLst>
          </p:cNvPr>
          <p:cNvCxnSpPr>
            <a:cxnSpLocks/>
          </p:cNvCxnSpPr>
          <p:nvPr/>
        </p:nvCxnSpPr>
        <p:spPr>
          <a:xfrm flipH="1" flipV="1">
            <a:off x="10118626" y="4029485"/>
            <a:ext cx="519802" cy="532122"/>
          </a:xfrm>
          <a:prstGeom prst="straightConnector1">
            <a:avLst/>
          </a:prstGeom>
          <a:ln w="15875">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31ABF373-4196-3644-8B7F-0C1B2D480ECD}"/>
              </a:ext>
            </a:extLst>
          </p:cNvPr>
          <p:cNvCxnSpPr>
            <a:cxnSpLocks/>
          </p:cNvCxnSpPr>
          <p:nvPr/>
        </p:nvCxnSpPr>
        <p:spPr>
          <a:xfrm>
            <a:off x="7549746" y="3511589"/>
            <a:ext cx="1740125" cy="1733343"/>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id="{AF5EB83C-062A-7A4F-AB21-7DBD445890A9}"/>
              </a:ext>
            </a:extLst>
          </p:cNvPr>
          <p:cNvCxnSpPr>
            <a:cxnSpLocks/>
          </p:cNvCxnSpPr>
          <p:nvPr/>
        </p:nvCxnSpPr>
        <p:spPr>
          <a:xfrm flipV="1">
            <a:off x="8540014" y="3835500"/>
            <a:ext cx="1768941" cy="1751490"/>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48AE7D5D-AB26-BF4D-9FF1-064131173DB2}"/>
              </a:ext>
            </a:extLst>
          </p:cNvPr>
          <p:cNvCxnSpPr>
            <a:cxnSpLocks/>
          </p:cNvCxnSpPr>
          <p:nvPr/>
        </p:nvCxnSpPr>
        <p:spPr>
          <a:xfrm flipH="1">
            <a:off x="7869550" y="2492198"/>
            <a:ext cx="1769964" cy="1724580"/>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8F886D95-F610-5F4E-9683-06469A13E27D}"/>
              </a:ext>
            </a:extLst>
          </p:cNvPr>
          <p:cNvCxnSpPr>
            <a:cxnSpLocks/>
          </p:cNvCxnSpPr>
          <p:nvPr/>
        </p:nvCxnSpPr>
        <p:spPr>
          <a:xfrm>
            <a:off x="7875460" y="2831751"/>
            <a:ext cx="2359881" cy="232946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4FF6B9F2-ABE9-0D41-ADC3-523BA3A63518}"/>
              </a:ext>
            </a:extLst>
          </p:cNvPr>
          <p:cNvCxnSpPr>
            <a:cxnSpLocks/>
          </p:cNvCxnSpPr>
          <p:nvPr/>
        </p:nvCxnSpPr>
        <p:spPr>
          <a:xfrm>
            <a:off x="7549746" y="3511589"/>
            <a:ext cx="2300179" cy="229416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06D99020-63D4-4A4A-8D72-E4418C28A491}"/>
              </a:ext>
            </a:extLst>
          </p:cNvPr>
          <p:cNvCxnSpPr/>
          <p:nvPr/>
        </p:nvCxnSpPr>
        <p:spPr>
          <a:xfrm flipV="1">
            <a:off x="7358975" y="3311674"/>
            <a:ext cx="3470223" cy="142051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5EFC5AEC-3385-5E48-B98B-CCAFFB3BEE59}"/>
              </a:ext>
            </a:extLst>
          </p:cNvPr>
          <p:cNvCxnSpPr/>
          <p:nvPr/>
        </p:nvCxnSpPr>
        <p:spPr>
          <a:xfrm flipV="1">
            <a:off x="7370956" y="2309211"/>
            <a:ext cx="993967" cy="244126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996A480A-44A3-E340-8757-B0990F4FA688}"/>
              </a:ext>
            </a:extLst>
          </p:cNvPr>
          <p:cNvCxnSpPr>
            <a:cxnSpLocks/>
          </p:cNvCxnSpPr>
          <p:nvPr/>
        </p:nvCxnSpPr>
        <p:spPr>
          <a:xfrm flipH="1">
            <a:off x="7303521" y="2361001"/>
            <a:ext cx="2475333" cy="240544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EEBA6B94-CA22-294E-91AB-CEE54431112A}"/>
              </a:ext>
            </a:extLst>
          </p:cNvPr>
          <p:cNvCxnSpPr/>
          <p:nvPr/>
        </p:nvCxnSpPr>
        <p:spPr>
          <a:xfrm flipV="1">
            <a:off x="9773290" y="3465576"/>
            <a:ext cx="982653" cy="232266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DC836506-08F5-324C-B246-EF1D310916EB}"/>
              </a:ext>
            </a:extLst>
          </p:cNvPr>
          <p:cNvCxnSpPr/>
          <p:nvPr/>
        </p:nvCxnSpPr>
        <p:spPr>
          <a:xfrm flipH="1" flipV="1">
            <a:off x="8339484" y="2268872"/>
            <a:ext cx="1490772" cy="350107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3F15ABB9-69A2-A44E-9851-EA1CC91085CF}"/>
              </a:ext>
            </a:extLst>
          </p:cNvPr>
          <p:cNvCxnSpPr>
            <a:cxnSpLocks/>
          </p:cNvCxnSpPr>
          <p:nvPr/>
        </p:nvCxnSpPr>
        <p:spPr>
          <a:xfrm flipV="1">
            <a:off x="8339426" y="2276925"/>
            <a:ext cx="1490772" cy="350107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CED0BA7C-7435-3F41-A354-E689E6A41DD7}"/>
              </a:ext>
            </a:extLst>
          </p:cNvPr>
          <p:cNvCxnSpPr>
            <a:cxnSpLocks/>
          </p:cNvCxnSpPr>
          <p:nvPr/>
        </p:nvCxnSpPr>
        <p:spPr>
          <a:xfrm flipH="1" flipV="1">
            <a:off x="7425098" y="3483094"/>
            <a:ext cx="982653" cy="232266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02F2B71F-A541-8A44-BE66-6D5E2C9666CE}"/>
              </a:ext>
            </a:extLst>
          </p:cNvPr>
          <p:cNvCxnSpPr/>
          <p:nvPr/>
        </p:nvCxnSpPr>
        <p:spPr>
          <a:xfrm flipV="1">
            <a:off x="7380505" y="2323354"/>
            <a:ext cx="2414371" cy="99023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05C9F237-78AC-6F4C-984D-0DB970BFD15C}"/>
              </a:ext>
            </a:extLst>
          </p:cNvPr>
          <p:cNvCxnSpPr>
            <a:cxnSpLocks/>
          </p:cNvCxnSpPr>
          <p:nvPr/>
        </p:nvCxnSpPr>
        <p:spPr>
          <a:xfrm flipH="1" flipV="1">
            <a:off x="8378553" y="2324218"/>
            <a:ext cx="2414371" cy="99023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5DC601B2-CAA3-F24B-BA63-C3A74C42E1B4}"/>
              </a:ext>
            </a:extLst>
          </p:cNvPr>
          <p:cNvCxnSpPr>
            <a:cxnSpLocks/>
          </p:cNvCxnSpPr>
          <p:nvPr/>
        </p:nvCxnSpPr>
        <p:spPr>
          <a:xfrm>
            <a:off x="7380100" y="4744437"/>
            <a:ext cx="2414371" cy="99023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0F8E839A-C30A-A64A-A2B7-E1495BF7C766}"/>
              </a:ext>
            </a:extLst>
          </p:cNvPr>
          <p:cNvCxnSpPr>
            <a:cxnSpLocks/>
          </p:cNvCxnSpPr>
          <p:nvPr/>
        </p:nvCxnSpPr>
        <p:spPr>
          <a:xfrm flipH="1">
            <a:off x="8374067" y="2593762"/>
            <a:ext cx="4239" cy="300930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E422C398-0C34-3042-90F7-0375A7507332}"/>
              </a:ext>
            </a:extLst>
          </p:cNvPr>
          <p:cNvCxnSpPr>
            <a:cxnSpLocks/>
          </p:cNvCxnSpPr>
          <p:nvPr/>
        </p:nvCxnSpPr>
        <p:spPr>
          <a:xfrm>
            <a:off x="8033500" y="5344490"/>
            <a:ext cx="235399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0B676B9A-7B24-A448-99D0-69C163C9E142}"/>
              </a:ext>
            </a:extLst>
          </p:cNvPr>
          <p:cNvCxnSpPr>
            <a:cxnSpLocks/>
          </p:cNvCxnSpPr>
          <p:nvPr/>
        </p:nvCxnSpPr>
        <p:spPr>
          <a:xfrm>
            <a:off x="9086591" y="2443862"/>
            <a:ext cx="0" cy="318547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C36BAF5F-D124-4143-A89C-306DD1B9F127}"/>
              </a:ext>
            </a:extLst>
          </p:cNvPr>
          <p:cNvCxnSpPr>
            <a:cxnSpLocks/>
          </p:cNvCxnSpPr>
          <p:nvPr/>
        </p:nvCxnSpPr>
        <p:spPr>
          <a:xfrm>
            <a:off x="7478864" y="4025355"/>
            <a:ext cx="320796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B1C564-EB98-CE40-99AC-6D313B4656EF}"/>
              </a:ext>
            </a:extLst>
          </p:cNvPr>
          <p:cNvCxnSpPr>
            <a:cxnSpLocks/>
          </p:cNvCxnSpPr>
          <p:nvPr/>
        </p:nvCxnSpPr>
        <p:spPr>
          <a:xfrm flipH="1">
            <a:off x="7948130" y="2902839"/>
            <a:ext cx="2271717" cy="225088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AD447B28-16A6-D34B-99B9-9608F8C1C2E2}"/>
              </a:ext>
            </a:extLst>
          </p:cNvPr>
          <p:cNvCxnSpPr>
            <a:cxnSpLocks/>
          </p:cNvCxnSpPr>
          <p:nvPr/>
        </p:nvCxnSpPr>
        <p:spPr>
          <a:xfrm>
            <a:off x="10416968" y="2991003"/>
            <a:ext cx="0" cy="209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BB51891-3177-9C40-BAD6-75D8611A0082}"/>
              </a:ext>
            </a:extLst>
          </p:cNvPr>
          <p:cNvCxnSpPr>
            <a:cxnSpLocks/>
          </p:cNvCxnSpPr>
          <p:nvPr/>
        </p:nvCxnSpPr>
        <p:spPr>
          <a:xfrm>
            <a:off x="7763709" y="2998497"/>
            <a:ext cx="0" cy="207620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39221063-1998-DE40-B3DA-C53868573DED}"/>
              </a:ext>
            </a:extLst>
          </p:cNvPr>
          <p:cNvCxnSpPr>
            <a:cxnSpLocks/>
          </p:cNvCxnSpPr>
          <p:nvPr/>
        </p:nvCxnSpPr>
        <p:spPr>
          <a:xfrm flipV="1">
            <a:off x="8033500" y="2721212"/>
            <a:ext cx="2113677" cy="74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5BFAF5B2-5813-DC4F-87C6-FA843B996710}"/>
              </a:ext>
            </a:extLst>
          </p:cNvPr>
          <p:cNvCxnSpPr>
            <a:cxnSpLocks/>
          </p:cNvCxnSpPr>
          <p:nvPr/>
        </p:nvCxnSpPr>
        <p:spPr>
          <a:xfrm>
            <a:off x="7628766" y="3320818"/>
            <a:ext cx="293064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FF3D3D87-6DA6-6F46-B641-1F249C910EDA}"/>
              </a:ext>
            </a:extLst>
          </p:cNvPr>
          <p:cNvCxnSpPr>
            <a:cxnSpLocks/>
          </p:cNvCxnSpPr>
          <p:nvPr/>
        </p:nvCxnSpPr>
        <p:spPr>
          <a:xfrm>
            <a:off x="9809866" y="2586269"/>
            <a:ext cx="0" cy="289316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1971E5C7-7EAE-3A40-83C7-06E051CAC62C}"/>
              </a:ext>
            </a:extLst>
          </p:cNvPr>
          <p:cNvCxnSpPr>
            <a:cxnSpLocks/>
          </p:cNvCxnSpPr>
          <p:nvPr/>
        </p:nvCxnSpPr>
        <p:spPr>
          <a:xfrm flipH="1">
            <a:off x="8569077" y="3511589"/>
            <a:ext cx="2069350" cy="204686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F4DFB233-767B-AA40-A465-D6C9E5076BA4}"/>
              </a:ext>
            </a:extLst>
          </p:cNvPr>
          <p:cNvSpPr/>
          <p:nvPr/>
        </p:nvSpPr>
        <p:spPr>
          <a:xfrm>
            <a:off x="7198908" y="2160376"/>
            <a:ext cx="3760060" cy="376006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75" name="!!SO3">
            <a:extLst>
              <a:ext uri="{FF2B5EF4-FFF2-40B4-BE49-F238E27FC236}">
                <a16:creationId xmlns:a16="http://schemas.microsoft.com/office/drawing/2014/main" id="{78BD5E7A-7F4D-F342-AEF0-715B67D06628}"/>
              </a:ext>
            </a:extLst>
          </p:cNvPr>
          <p:cNvSpPr>
            <a:spLocks noChangeAspect="1"/>
          </p:cNvSpPr>
          <p:nvPr/>
        </p:nvSpPr>
        <p:spPr>
          <a:xfrm>
            <a:off x="8809190" y="1904366"/>
            <a:ext cx="539496" cy="539496"/>
          </a:xfrm>
          <a:prstGeom prst="ellipse">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71" name="!!SO2">
            <a:extLst>
              <a:ext uri="{FF2B5EF4-FFF2-40B4-BE49-F238E27FC236}">
                <a16:creationId xmlns:a16="http://schemas.microsoft.com/office/drawing/2014/main" id="{058F0BD7-6F16-9A41-BF94-AD5E8ABFDC07}"/>
              </a:ext>
            </a:extLst>
          </p:cNvPr>
          <p:cNvSpPr/>
          <p:nvPr/>
        </p:nvSpPr>
        <p:spPr>
          <a:xfrm>
            <a:off x="8108515" y="2054180"/>
            <a:ext cx="539582" cy="5395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56" name="!!SO1">
            <a:extLst>
              <a:ext uri="{FF2B5EF4-FFF2-40B4-BE49-F238E27FC236}">
                <a16:creationId xmlns:a16="http://schemas.microsoft.com/office/drawing/2014/main" id="{63F9A2E1-94FF-3741-9D8E-003336EE9B98}"/>
              </a:ext>
            </a:extLst>
          </p:cNvPr>
          <p:cNvSpPr/>
          <p:nvPr/>
        </p:nvSpPr>
        <p:spPr>
          <a:xfrm>
            <a:off x="9540075" y="2046687"/>
            <a:ext cx="539582" cy="5395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b="1"/>
          </a:p>
        </p:txBody>
      </p:sp>
      <p:sp>
        <p:nvSpPr>
          <p:cNvPr id="158" name="!!ACS5">
            <a:extLst>
              <a:ext uri="{FF2B5EF4-FFF2-40B4-BE49-F238E27FC236}">
                <a16:creationId xmlns:a16="http://schemas.microsoft.com/office/drawing/2014/main" id="{E6B21F19-FA7C-7B41-9DE8-CE73C697251C}"/>
              </a:ext>
            </a:extLst>
          </p:cNvPr>
          <p:cNvSpPr/>
          <p:nvPr/>
        </p:nvSpPr>
        <p:spPr>
          <a:xfrm>
            <a:off x="10147177" y="2451421"/>
            <a:ext cx="539582" cy="5395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59" name="!!ACS4">
            <a:extLst>
              <a:ext uri="{FF2B5EF4-FFF2-40B4-BE49-F238E27FC236}">
                <a16:creationId xmlns:a16="http://schemas.microsoft.com/office/drawing/2014/main" id="{566DA875-99C6-364B-8CB9-431B2430AF20}"/>
              </a:ext>
            </a:extLst>
          </p:cNvPr>
          <p:cNvSpPr/>
          <p:nvPr/>
        </p:nvSpPr>
        <p:spPr>
          <a:xfrm>
            <a:off x="10559407" y="3051027"/>
            <a:ext cx="539582" cy="5395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77" name="!!ACS3">
            <a:extLst>
              <a:ext uri="{FF2B5EF4-FFF2-40B4-BE49-F238E27FC236}">
                <a16:creationId xmlns:a16="http://schemas.microsoft.com/office/drawing/2014/main" id="{1493E7F9-4A49-F449-9439-E3DF834866BC}"/>
              </a:ext>
            </a:extLst>
          </p:cNvPr>
          <p:cNvSpPr>
            <a:spLocks noChangeAspect="1"/>
          </p:cNvSpPr>
          <p:nvPr/>
        </p:nvSpPr>
        <p:spPr>
          <a:xfrm>
            <a:off x="10686867" y="3766502"/>
            <a:ext cx="539496" cy="539496"/>
          </a:xfrm>
          <a:prstGeom prst="ellipse">
            <a:avLst/>
          </a:prstGeom>
          <a:solidFill>
            <a:srgbClr val="2F7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2" name="!!ACS1">
            <a:extLst>
              <a:ext uri="{FF2B5EF4-FFF2-40B4-BE49-F238E27FC236}">
                <a16:creationId xmlns:a16="http://schemas.microsoft.com/office/drawing/2014/main" id="{BE540063-BA27-274D-A48D-98B90E3CB5D3}"/>
              </a:ext>
            </a:extLst>
          </p:cNvPr>
          <p:cNvSpPr/>
          <p:nvPr/>
        </p:nvSpPr>
        <p:spPr>
          <a:xfrm>
            <a:off x="10147177" y="5082194"/>
            <a:ext cx="539582" cy="5395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3" name="!!SDN3">
            <a:extLst>
              <a:ext uri="{FF2B5EF4-FFF2-40B4-BE49-F238E27FC236}">
                <a16:creationId xmlns:a16="http://schemas.microsoft.com/office/drawing/2014/main" id="{FB1669F3-9738-5C40-8B45-7E17726AA0D4}"/>
              </a:ext>
            </a:extLst>
          </p:cNvPr>
          <p:cNvSpPr/>
          <p:nvPr/>
        </p:nvSpPr>
        <p:spPr>
          <a:xfrm>
            <a:off x="9540075" y="5479433"/>
            <a:ext cx="539582" cy="5395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5" name="!!SDN2">
            <a:extLst>
              <a:ext uri="{FF2B5EF4-FFF2-40B4-BE49-F238E27FC236}">
                <a16:creationId xmlns:a16="http://schemas.microsoft.com/office/drawing/2014/main" id="{86C7BD0C-38BF-5C48-8D96-BF7E43A1BAED}"/>
              </a:ext>
            </a:extLst>
          </p:cNvPr>
          <p:cNvSpPr/>
          <p:nvPr/>
        </p:nvSpPr>
        <p:spPr>
          <a:xfrm>
            <a:off x="8108515" y="5479433"/>
            <a:ext cx="539582" cy="5395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79" name="!!SDN1">
            <a:extLst>
              <a:ext uri="{FF2B5EF4-FFF2-40B4-BE49-F238E27FC236}">
                <a16:creationId xmlns:a16="http://schemas.microsoft.com/office/drawing/2014/main" id="{93EFC6A8-5143-4142-A15E-BA01D9E75FDA}"/>
              </a:ext>
            </a:extLst>
          </p:cNvPr>
          <p:cNvSpPr>
            <a:spLocks noChangeAspect="1"/>
          </p:cNvSpPr>
          <p:nvPr/>
        </p:nvSpPr>
        <p:spPr>
          <a:xfrm>
            <a:off x="8811271" y="5629335"/>
            <a:ext cx="539496" cy="539496"/>
          </a:xfrm>
          <a:prstGeom prst="ellipse">
            <a:avLst/>
          </a:prstGeom>
          <a:solidFill>
            <a:srgbClr val="DA2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6" name="!!AES5">
            <a:extLst>
              <a:ext uri="{FF2B5EF4-FFF2-40B4-BE49-F238E27FC236}">
                <a16:creationId xmlns:a16="http://schemas.microsoft.com/office/drawing/2014/main" id="{C912A434-2AD9-1845-84C1-27B5C1D2FDB4}"/>
              </a:ext>
            </a:extLst>
          </p:cNvPr>
          <p:cNvSpPr/>
          <p:nvPr/>
        </p:nvSpPr>
        <p:spPr>
          <a:xfrm>
            <a:off x="7493918" y="5074699"/>
            <a:ext cx="539582" cy="5395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7" name="!!AES4">
            <a:extLst>
              <a:ext uri="{FF2B5EF4-FFF2-40B4-BE49-F238E27FC236}">
                <a16:creationId xmlns:a16="http://schemas.microsoft.com/office/drawing/2014/main" id="{6F11B4BE-6D64-E94D-8211-9680A5A9DEA8}"/>
              </a:ext>
            </a:extLst>
          </p:cNvPr>
          <p:cNvSpPr/>
          <p:nvPr/>
        </p:nvSpPr>
        <p:spPr>
          <a:xfrm>
            <a:off x="6939282" y="3755564"/>
            <a:ext cx="539582" cy="5395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8" name="!!AES3">
            <a:extLst>
              <a:ext uri="{FF2B5EF4-FFF2-40B4-BE49-F238E27FC236}">
                <a16:creationId xmlns:a16="http://schemas.microsoft.com/office/drawing/2014/main" id="{88D14C37-C97B-424A-B166-4A14187DA9B8}"/>
              </a:ext>
            </a:extLst>
          </p:cNvPr>
          <p:cNvSpPr/>
          <p:nvPr/>
        </p:nvSpPr>
        <p:spPr>
          <a:xfrm>
            <a:off x="7089184" y="4482587"/>
            <a:ext cx="539582" cy="5395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9" name="!!AES2">
            <a:extLst>
              <a:ext uri="{FF2B5EF4-FFF2-40B4-BE49-F238E27FC236}">
                <a16:creationId xmlns:a16="http://schemas.microsoft.com/office/drawing/2014/main" id="{EEF58F77-2ABE-AF48-BC18-0891FA345029}"/>
              </a:ext>
            </a:extLst>
          </p:cNvPr>
          <p:cNvSpPr/>
          <p:nvPr/>
        </p:nvSpPr>
        <p:spPr>
          <a:xfrm>
            <a:off x="7089184" y="3051027"/>
            <a:ext cx="539582" cy="5395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70" name="!!AES1">
            <a:extLst>
              <a:ext uri="{FF2B5EF4-FFF2-40B4-BE49-F238E27FC236}">
                <a16:creationId xmlns:a16="http://schemas.microsoft.com/office/drawing/2014/main" id="{2ED0307B-1A59-8F46-BFCE-C20817BEB920}"/>
              </a:ext>
            </a:extLst>
          </p:cNvPr>
          <p:cNvSpPr/>
          <p:nvPr/>
        </p:nvSpPr>
        <p:spPr>
          <a:xfrm>
            <a:off x="7493918" y="2458915"/>
            <a:ext cx="539582" cy="53958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7" name="TextBox 36">
            <a:extLst>
              <a:ext uri="{FF2B5EF4-FFF2-40B4-BE49-F238E27FC236}">
                <a16:creationId xmlns:a16="http://schemas.microsoft.com/office/drawing/2014/main" id="{CF97FB22-6EE2-4244-B66B-1EC071D8E0F3}"/>
              </a:ext>
            </a:extLst>
          </p:cNvPr>
          <p:cNvSpPr txBox="1"/>
          <p:nvPr/>
        </p:nvSpPr>
        <p:spPr>
          <a:xfrm>
            <a:off x="1576299" y="1498253"/>
            <a:ext cx="2805620" cy="297004"/>
          </a:xfrm>
          <a:prstGeom prst="rect">
            <a:avLst/>
          </a:prstGeom>
          <a:noFill/>
        </p:spPr>
        <p:txBody>
          <a:bodyPr wrap="square" lIns="45720" tIns="45720" rIns="45720" bIns="45720" rtlCol="0" anchor="t" anchorCtr="0">
            <a:spAutoFit/>
          </a:bodyPr>
          <a:lstStyle/>
          <a:p>
            <a:pPr marR="0" indent="0" algn="ctr" defTabSz="457189" fontAlgn="auto">
              <a:lnSpc>
                <a:spcPct val="95000"/>
              </a:lnSpc>
              <a:buClrTx/>
              <a:buSzTx/>
              <a:buFontTx/>
              <a:buNone/>
              <a:tabLst/>
              <a:defRPr/>
            </a:pPr>
            <a:r>
              <a:rPr lang="en-US" sz="1400" b="1">
                <a:cs typeface="Arial"/>
              </a:rPr>
              <a:t>Cybersecurity Point Products</a:t>
            </a:r>
            <a:endParaRPr lang="en-US" sz="1400" b="1">
              <a:cs typeface="Arial" panose="020B0604020202020204" pitchFamily="34" charset="0"/>
            </a:endParaRPr>
          </a:p>
        </p:txBody>
      </p:sp>
      <p:sp>
        <p:nvSpPr>
          <p:cNvPr id="2" name="Text Placeholder 1">
            <a:extLst>
              <a:ext uri="{FF2B5EF4-FFF2-40B4-BE49-F238E27FC236}">
                <a16:creationId xmlns:a16="http://schemas.microsoft.com/office/drawing/2014/main" id="{52FF9F6A-4F71-5249-9DA9-67B0A33CADEF}"/>
              </a:ext>
            </a:extLst>
          </p:cNvPr>
          <p:cNvSpPr>
            <a:spLocks noGrp="1"/>
          </p:cNvSpPr>
          <p:nvPr>
            <p:ph type="body" sz="quarter" idx="15"/>
          </p:nvPr>
        </p:nvSpPr>
        <p:spPr/>
        <p:txBody>
          <a:bodyPr/>
          <a:lstStyle/>
          <a:p>
            <a:r>
              <a:rPr lang="en-US"/>
              <a:t>A SIEM is not a Mesh</a:t>
            </a:r>
          </a:p>
        </p:txBody>
      </p:sp>
      <p:sp>
        <p:nvSpPr>
          <p:cNvPr id="3" name="Title 2">
            <a:extLst>
              <a:ext uri="{FF2B5EF4-FFF2-40B4-BE49-F238E27FC236}">
                <a16:creationId xmlns:a16="http://schemas.microsoft.com/office/drawing/2014/main" id="{DDB0C1DE-8CF7-6E4A-A65C-B4D801975E67}"/>
              </a:ext>
            </a:extLst>
          </p:cNvPr>
          <p:cNvSpPr>
            <a:spLocks noGrp="1"/>
          </p:cNvSpPr>
          <p:nvPr>
            <p:ph type="title"/>
          </p:nvPr>
        </p:nvSpPr>
        <p:spPr/>
        <p:txBody>
          <a:bodyPr/>
          <a:lstStyle/>
          <a:p>
            <a:r>
              <a:rPr lang="en-US" dirty="0"/>
              <a:t>Product Integrations vs a Security Fabric </a:t>
            </a:r>
          </a:p>
        </p:txBody>
      </p:sp>
      <p:sp>
        <p:nvSpPr>
          <p:cNvPr id="138" name="TextBox 137">
            <a:extLst>
              <a:ext uri="{FF2B5EF4-FFF2-40B4-BE49-F238E27FC236}">
                <a16:creationId xmlns:a16="http://schemas.microsoft.com/office/drawing/2014/main" id="{683CF3CA-F49E-BB40-82F1-5C2A2EFB9801}"/>
              </a:ext>
            </a:extLst>
          </p:cNvPr>
          <p:cNvSpPr txBox="1"/>
          <p:nvPr/>
        </p:nvSpPr>
        <p:spPr>
          <a:xfrm>
            <a:off x="8104733" y="2207938"/>
            <a:ext cx="538669" cy="216982"/>
          </a:xfrm>
          <a:prstGeom prst="rect">
            <a:avLst/>
          </a:prstGeom>
          <a:noFill/>
        </p:spPr>
        <p:txBody>
          <a:bodyPr wrap="square" lIns="91440" tIns="45720" rIns="91440" bIns="45720" rtlCol="0" anchor="t">
            <a:spAutoFit/>
          </a:bodyPr>
          <a:lstStyle/>
          <a:p>
            <a:pPr algn="ctr" defTabSz="457189">
              <a:lnSpc>
                <a:spcPct val="90000"/>
              </a:lnSpc>
              <a:spcBef>
                <a:spcPts val="300"/>
              </a:spcBef>
            </a:pPr>
            <a:r>
              <a:rPr lang="en-US" sz="900">
                <a:solidFill>
                  <a:schemeClr val="bg1"/>
                </a:solidFill>
                <a:cs typeface="Arial"/>
              </a:rPr>
              <a:t>SOAR</a:t>
            </a:r>
          </a:p>
        </p:txBody>
      </p:sp>
      <p:sp>
        <p:nvSpPr>
          <p:cNvPr id="139" name="TextBox 138">
            <a:extLst>
              <a:ext uri="{FF2B5EF4-FFF2-40B4-BE49-F238E27FC236}">
                <a16:creationId xmlns:a16="http://schemas.microsoft.com/office/drawing/2014/main" id="{AA84AFC6-83E3-3141-9F63-1228E48EE3BF}"/>
              </a:ext>
            </a:extLst>
          </p:cNvPr>
          <p:cNvSpPr txBox="1"/>
          <p:nvPr/>
        </p:nvSpPr>
        <p:spPr>
          <a:xfrm>
            <a:off x="8737978" y="2069235"/>
            <a:ext cx="696951"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SIEM</a:t>
            </a:r>
          </a:p>
        </p:txBody>
      </p:sp>
      <p:sp>
        <p:nvSpPr>
          <p:cNvPr id="140" name="TextBox 139">
            <a:extLst>
              <a:ext uri="{FF2B5EF4-FFF2-40B4-BE49-F238E27FC236}">
                <a16:creationId xmlns:a16="http://schemas.microsoft.com/office/drawing/2014/main" id="{11D5F0F3-87BD-1F40-9B59-AC69230292F2}"/>
              </a:ext>
            </a:extLst>
          </p:cNvPr>
          <p:cNvSpPr txBox="1"/>
          <p:nvPr/>
        </p:nvSpPr>
        <p:spPr>
          <a:xfrm>
            <a:off x="9531354" y="2199005"/>
            <a:ext cx="588851" cy="230832"/>
          </a:xfrm>
          <a:prstGeom prst="rect">
            <a:avLst/>
          </a:prstGeom>
          <a:noFill/>
        </p:spPr>
        <p:txBody>
          <a:bodyPr wrap="square" rtlCol="0">
            <a:spAutoFit/>
          </a:bodyPr>
          <a:lstStyle/>
          <a:p>
            <a:pPr algn="ctr" defTabSz="457189">
              <a:lnSpc>
                <a:spcPct val="90000"/>
              </a:lnSpc>
              <a:spcBef>
                <a:spcPts val="300"/>
              </a:spcBef>
            </a:pPr>
            <a:r>
              <a:rPr lang="en-US" sz="1000" b="1">
                <a:solidFill>
                  <a:schemeClr val="bg1"/>
                </a:solidFill>
              </a:rPr>
              <a:t>ADC</a:t>
            </a:r>
          </a:p>
        </p:txBody>
      </p:sp>
      <p:sp>
        <p:nvSpPr>
          <p:cNvPr id="142" name="TextBox 141">
            <a:extLst>
              <a:ext uri="{FF2B5EF4-FFF2-40B4-BE49-F238E27FC236}">
                <a16:creationId xmlns:a16="http://schemas.microsoft.com/office/drawing/2014/main" id="{F7E259B5-6C6A-ED49-899F-4049E9142E8C}"/>
              </a:ext>
            </a:extLst>
          </p:cNvPr>
          <p:cNvSpPr txBox="1"/>
          <p:nvPr/>
        </p:nvSpPr>
        <p:spPr>
          <a:xfrm>
            <a:off x="8107843" y="5638108"/>
            <a:ext cx="53866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LAN</a:t>
            </a:r>
          </a:p>
        </p:txBody>
      </p:sp>
      <p:sp>
        <p:nvSpPr>
          <p:cNvPr id="143" name="TextBox 142">
            <a:extLst>
              <a:ext uri="{FF2B5EF4-FFF2-40B4-BE49-F238E27FC236}">
                <a16:creationId xmlns:a16="http://schemas.microsoft.com/office/drawing/2014/main" id="{7F785201-E545-8A4F-8F83-01BEE692D7AB}"/>
              </a:ext>
            </a:extLst>
          </p:cNvPr>
          <p:cNvSpPr txBox="1"/>
          <p:nvPr/>
        </p:nvSpPr>
        <p:spPr>
          <a:xfrm>
            <a:off x="8734880" y="5797217"/>
            <a:ext cx="696951"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NGFW</a:t>
            </a:r>
          </a:p>
        </p:txBody>
      </p:sp>
      <p:sp>
        <p:nvSpPr>
          <p:cNvPr id="144" name="TextBox 143">
            <a:extLst>
              <a:ext uri="{FF2B5EF4-FFF2-40B4-BE49-F238E27FC236}">
                <a16:creationId xmlns:a16="http://schemas.microsoft.com/office/drawing/2014/main" id="{1637535A-B60A-1C49-B1F0-030ADB9822CC}"/>
              </a:ext>
            </a:extLst>
          </p:cNvPr>
          <p:cNvSpPr txBox="1"/>
          <p:nvPr/>
        </p:nvSpPr>
        <p:spPr>
          <a:xfrm>
            <a:off x="9522588" y="5638108"/>
            <a:ext cx="588851"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SWG</a:t>
            </a:r>
          </a:p>
        </p:txBody>
      </p:sp>
      <p:sp>
        <p:nvSpPr>
          <p:cNvPr id="145" name="TextBox 144">
            <a:extLst>
              <a:ext uri="{FF2B5EF4-FFF2-40B4-BE49-F238E27FC236}">
                <a16:creationId xmlns:a16="http://schemas.microsoft.com/office/drawing/2014/main" id="{D01FDA3A-E895-8249-8E49-1B91F94D7C14}"/>
              </a:ext>
            </a:extLst>
          </p:cNvPr>
          <p:cNvSpPr txBox="1"/>
          <p:nvPr/>
        </p:nvSpPr>
        <p:spPr>
          <a:xfrm>
            <a:off x="6931329" y="3811769"/>
            <a:ext cx="538669" cy="400110"/>
          </a:xfrm>
          <a:prstGeom prst="rect">
            <a:avLst/>
          </a:prstGeom>
          <a:noFill/>
        </p:spPr>
        <p:txBody>
          <a:bodyPr wrap="square" rtlCol="0">
            <a:spAutoFit/>
          </a:bodyPr>
          <a:lstStyle/>
          <a:p>
            <a:pPr algn="ctr" defTabSz="457189">
              <a:spcBef>
                <a:spcPts val="300"/>
              </a:spcBef>
            </a:pPr>
            <a:r>
              <a:rPr lang="en-US" sz="1000">
                <a:solidFill>
                  <a:schemeClr val="bg1"/>
                </a:solidFill>
              </a:rPr>
              <a:t>EPP</a:t>
            </a:r>
            <a:br>
              <a:rPr lang="en-US" sz="1000">
                <a:solidFill>
                  <a:schemeClr val="bg1"/>
                </a:solidFill>
              </a:rPr>
            </a:br>
            <a:r>
              <a:rPr lang="en-US" sz="1000">
                <a:solidFill>
                  <a:schemeClr val="bg1"/>
                </a:solidFill>
              </a:rPr>
              <a:t>EDR</a:t>
            </a:r>
          </a:p>
        </p:txBody>
      </p:sp>
      <p:sp>
        <p:nvSpPr>
          <p:cNvPr id="146" name="TextBox 145">
            <a:extLst>
              <a:ext uri="{FF2B5EF4-FFF2-40B4-BE49-F238E27FC236}">
                <a16:creationId xmlns:a16="http://schemas.microsoft.com/office/drawing/2014/main" id="{D7C08353-CD5C-114F-94C7-7E2A465ECB84}"/>
              </a:ext>
            </a:extLst>
          </p:cNvPr>
          <p:cNvSpPr txBox="1"/>
          <p:nvPr/>
        </p:nvSpPr>
        <p:spPr>
          <a:xfrm>
            <a:off x="10144125" y="2604075"/>
            <a:ext cx="53866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CASB</a:t>
            </a:r>
          </a:p>
        </p:txBody>
      </p:sp>
      <p:sp>
        <p:nvSpPr>
          <p:cNvPr id="147" name="TextBox 146">
            <a:extLst>
              <a:ext uri="{FF2B5EF4-FFF2-40B4-BE49-F238E27FC236}">
                <a16:creationId xmlns:a16="http://schemas.microsoft.com/office/drawing/2014/main" id="{5403677A-C1A3-AC47-9CCC-B03EDC275B6E}"/>
              </a:ext>
            </a:extLst>
          </p:cNvPr>
          <p:cNvSpPr txBox="1"/>
          <p:nvPr/>
        </p:nvSpPr>
        <p:spPr>
          <a:xfrm>
            <a:off x="10557663" y="3206476"/>
            <a:ext cx="562622"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EMAIL</a:t>
            </a:r>
          </a:p>
        </p:txBody>
      </p:sp>
      <p:sp>
        <p:nvSpPr>
          <p:cNvPr id="149" name="TextBox 148">
            <a:extLst>
              <a:ext uri="{FF2B5EF4-FFF2-40B4-BE49-F238E27FC236}">
                <a16:creationId xmlns:a16="http://schemas.microsoft.com/office/drawing/2014/main" id="{8F7CA977-3897-6F48-B529-797B4D2AC803}"/>
              </a:ext>
            </a:extLst>
          </p:cNvPr>
          <p:cNvSpPr txBox="1"/>
          <p:nvPr/>
        </p:nvSpPr>
        <p:spPr>
          <a:xfrm>
            <a:off x="10127306" y="5226951"/>
            <a:ext cx="538669" cy="230832"/>
          </a:xfrm>
          <a:prstGeom prst="rect">
            <a:avLst/>
          </a:prstGeom>
          <a:noFill/>
        </p:spPr>
        <p:txBody>
          <a:bodyPr wrap="square" rtlCol="0">
            <a:spAutoFit/>
          </a:bodyPr>
          <a:lstStyle/>
          <a:p>
            <a:pPr algn="ctr" defTabSz="457189">
              <a:lnSpc>
                <a:spcPct val="90000"/>
              </a:lnSpc>
              <a:spcBef>
                <a:spcPts val="300"/>
              </a:spcBef>
            </a:pPr>
            <a:r>
              <a:rPr lang="en-US" sz="1000" err="1">
                <a:solidFill>
                  <a:schemeClr val="bg1"/>
                </a:solidFill>
              </a:rPr>
              <a:t>vFW</a:t>
            </a:r>
            <a:endParaRPr lang="en-US" sz="1000">
              <a:solidFill>
                <a:schemeClr val="bg1"/>
              </a:solidFill>
            </a:endParaRPr>
          </a:p>
        </p:txBody>
      </p:sp>
      <p:sp>
        <p:nvSpPr>
          <p:cNvPr id="150" name="TextBox 149">
            <a:extLst>
              <a:ext uri="{FF2B5EF4-FFF2-40B4-BE49-F238E27FC236}">
                <a16:creationId xmlns:a16="http://schemas.microsoft.com/office/drawing/2014/main" id="{6DFD3BCE-5326-2E41-A88C-3D3920581B5E}"/>
              </a:ext>
            </a:extLst>
          </p:cNvPr>
          <p:cNvSpPr txBox="1"/>
          <p:nvPr/>
        </p:nvSpPr>
        <p:spPr>
          <a:xfrm>
            <a:off x="10691274" y="3912047"/>
            <a:ext cx="53866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WAF</a:t>
            </a:r>
          </a:p>
        </p:txBody>
      </p:sp>
      <p:sp>
        <p:nvSpPr>
          <p:cNvPr id="151" name="TextBox 150">
            <a:extLst>
              <a:ext uri="{FF2B5EF4-FFF2-40B4-BE49-F238E27FC236}">
                <a16:creationId xmlns:a16="http://schemas.microsoft.com/office/drawing/2014/main" id="{260B0FC0-F7C1-154C-BA91-ECC99BB644E3}"/>
              </a:ext>
            </a:extLst>
          </p:cNvPr>
          <p:cNvSpPr txBox="1"/>
          <p:nvPr/>
        </p:nvSpPr>
        <p:spPr>
          <a:xfrm>
            <a:off x="7480562" y="5234455"/>
            <a:ext cx="53866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NAC</a:t>
            </a:r>
          </a:p>
        </p:txBody>
      </p:sp>
      <p:sp>
        <p:nvSpPr>
          <p:cNvPr id="6" name="!!AES">
            <a:extLst>
              <a:ext uri="{FF2B5EF4-FFF2-40B4-BE49-F238E27FC236}">
                <a16:creationId xmlns:a16="http://schemas.microsoft.com/office/drawing/2014/main" id="{A10B73AB-8A95-2748-B33D-F8E49356AC26}"/>
              </a:ext>
            </a:extLst>
          </p:cNvPr>
          <p:cNvSpPr>
            <a:spLocks noChangeAspect="1"/>
          </p:cNvSpPr>
          <p:nvPr/>
        </p:nvSpPr>
        <p:spPr>
          <a:xfrm>
            <a:off x="7083210" y="4474631"/>
            <a:ext cx="539496" cy="539496"/>
          </a:xfrm>
          <a:prstGeom prst="ellipse">
            <a:avLst/>
          </a:prstGeom>
          <a:solidFill>
            <a:srgbClr val="906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52" name="TextBox 151">
            <a:extLst>
              <a:ext uri="{FF2B5EF4-FFF2-40B4-BE49-F238E27FC236}">
                <a16:creationId xmlns:a16="http://schemas.microsoft.com/office/drawing/2014/main" id="{264B8606-014A-604A-86F4-7CF34494A82A}"/>
              </a:ext>
            </a:extLst>
          </p:cNvPr>
          <p:cNvSpPr txBox="1"/>
          <p:nvPr/>
        </p:nvSpPr>
        <p:spPr>
          <a:xfrm>
            <a:off x="7083210" y="4647314"/>
            <a:ext cx="53866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ZTNA</a:t>
            </a:r>
          </a:p>
        </p:txBody>
      </p:sp>
      <p:sp>
        <p:nvSpPr>
          <p:cNvPr id="153" name="TextBox 152">
            <a:extLst>
              <a:ext uri="{FF2B5EF4-FFF2-40B4-BE49-F238E27FC236}">
                <a16:creationId xmlns:a16="http://schemas.microsoft.com/office/drawing/2014/main" id="{B8D1597A-BAAC-774A-809A-72BCA79960E0}"/>
              </a:ext>
            </a:extLst>
          </p:cNvPr>
          <p:cNvSpPr txBox="1"/>
          <p:nvPr/>
        </p:nvSpPr>
        <p:spPr>
          <a:xfrm>
            <a:off x="7019382" y="3205245"/>
            <a:ext cx="66690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XDR</a:t>
            </a:r>
          </a:p>
        </p:txBody>
      </p:sp>
      <p:sp>
        <p:nvSpPr>
          <p:cNvPr id="154" name="TextBox 153">
            <a:extLst>
              <a:ext uri="{FF2B5EF4-FFF2-40B4-BE49-F238E27FC236}">
                <a16:creationId xmlns:a16="http://schemas.microsoft.com/office/drawing/2014/main" id="{E0DF1CE5-5A6C-364A-B3F7-1ACE6FD917E7}"/>
              </a:ext>
            </a:extLst>
          </p:cNvPr>
          <p:cNvSpPr txBox="1"/>
          <p:nvPr/>
        </p:nvSpPr>
        <p:spPr>
          <a:xfrm>
            <a:off x="7484600" y="2611339"/>
            <a:ext cx="53866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IAM</a:t>
            </a:r>
          </a:p>
        </p:txBody>
      </p:sp>
      <p:sp>
        <p:nvSpPr>
          <p:cNvPr id="157" name="TextBox 156">
            <a:extLst>
              <a:ext uri="{FF2B5EF4-FFF2-40B4-BE49-F238E27FC236}">
                <a16:creationId xmlns:a16="http://schemas.microsoft.com/office/drawing/2014/main" id="{17350337-67EA-D146-9EFC-0EDC713FE6FA}"/>
              </a:ext>
            </a:extLst>
          </p:cNvPr>
          <p:cNvSpPr txBox="1"/>
          <p:nvPr/>
        </p:nvSpPr>
        <p:spPr>
          <a:xfrm>
            <a:off x="7430339" y="1488824"/>
            <a:ext cx="3144272" cy="297004"/>
          </a:xfrm>
          <a:prstGeom prst="rect">
            <a:avLst/>
          </a:prstGeom>
          <a:noFill/>
        </p:spPr>
        <p:txBody>
          <a:bodyPr wrap="square" lIns="45720" tIns="45720" rIns="45720" bIns="45720" rtlCol="0" anchor="t" anchorCtr="0">
            <a:spAutoFit/>
          </a:bodyPr>
          <a:lstStyle/>
          <a:p>
            <a:pPr marR="0" indent="0" algn="ctr" defTabSz="457189" fontAlgn="auto">
              <a:lnSpc>
                <a:spcPct val="95000"/>
              </a:lnSpc>
              <a:buClrTx/>
              <a:buSzTx/>
              <a:buFontTx/>
              <a:buNone/>
              <a:tabLst/>
              <a:defRPr/>
            </a:pPr>
            <a:r>
              <a:rPr lang="en-US" sz="1400" b="1">
                <a:cs typeface="Arial"/>
              </a:rPr>
              <a:t>Cybersecurity Platform Approach</a:t>
            </a:r>
            <a:endParaRPr lang="en-US" sz="1400" b="1">
              <a:cs typeface="Arial" panose="020B0604020202020204" pitchFamily="34" charset="0"/>
            </a:endParaRPr>
          </a:p>
        </p:txBody>
      </p:sp>
      <p:grpSp>
        <p:nvGrpSpPr>
          <p:cNvPr id="11" name="Group 10">
            <a:extLst>
              <a:ext uri="{FF2B5EF4-FFF2-40B4-BE49-F238E27FC236}">
                <a16:creationId xmlns:a16="http://schemas.microsoft.com/office/drawing/2014/main" id="{E67053B2-E282-9045-B857-61B17A16CC70}"/>
              </a:ext>
            </a:extLst>
          </p:cNvPr>
          <p:cNvGrpSpPr/>
          <p:nvPr/>
        </p:nvGrpSpPr>
        <p:grpSpPr>
          <a:xfrm>
            <a:off x="894479" y="1920386"/>
            <a:ext cx="4253834" cy="4265762"/>
            <a:chOff x="894479" y="1920386"/>
            <a:chExt cx="4253834" cy="4265762"/>
          </a:xfrm>
        </p:grpSpPr>
        <p:sp>
          <p:nvSpPr>
            <p:cNvPr id="58" name="Oval 57">
              <a:extLst>
                <a:ext uri="{FF2B5EF4-FFF2-40B4-BE49-F238E27FC236}">
                  <a16:creationId xmlns:a16="http://schemas.microsoft.com/office/drawing/2014/main" id="{38A36B94-FA92-6D4C-9056-8DD9F6568C71}"/>
                </a:ext>
              </a:extLst>
            </p:cNvPr>
            <p:cNvSpPr/>
            <p:nvPr/>
          </p:nvSpPr>
          <p:spPr>
            <a:xfrm>
              <a:off x="2598194" y="3617381"/>
              <a:ext cx="857250" cy="8572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grpSp>
          <p:nvGrpSpPr>
            <p:cNvPr id="122" name="Group 121">
              <a:extLst>
                <a:ext uri="{FF2B5EF4-FFF2-40B4-BE49-F238E27FC236}">
                  <a16:creationId xmlns:a16="http://schemas.microsoft.com/office/drawing/2014/main" id="{FF968611-DBAD-E64A-A94E-1D5AB7187F70}"/>
                </a:ext>
              </a:extLst>
            </p:cNvPr>
            <p:cNvGrpSpPr/>
            <p:nvPr/>
          </p:nvGrpSpPr>
          <p:grpSpPr>
            <a:xfrm>
              <a:off x="1399929" y="2458856"/>
              <a:ext cx="3238292" cy="3195742"/>
              <a:chOff x="1399929" y="2563951"/>
              <a:chExt cx="3238292" cy="3195742"/>
            </a:xfrm>
          </p:grpSpPr>
          <p:cxnSp>
            <p:nvCxnSpPr>
              <p:cNvPr id="15" name="Straight Arrow Connector 14">
                <a:extLst>
                  <a:ext uri="{FF2B5EF4-FFF2-40B4-BE49-F238E27FC236}">
                    <a16:creationId xmlns:a16="http://schemas.microsoft.com/office/drawing/2014/main" id="{B0204904-3EF5-364F-A753-A370A6061973}"/>
                  </a:ext>
                </a:extLst>
              </p:cNvPr>
              <p:cNvCxnSpPr>
                <a:cxnSpLocks/>
              </p:cNvCxnSpPr>
              <p:nvPr/>
            </p:nvCxnSpPr>
            <p:spPr>
              <a:xfrm flipH="1">
                <a:off x="3242078" y="2613113"/>
                <a:ext cx="416542" cy="1011361"/>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B1C3F85-3BE6-7644-A4CF-6CC6E59BF225}"/>
                  </a:ext>
                </a:extLst>
              </p:cNvPr>
              <p:cNvCxnSpPr>
                <a:cxnSpLocks/>
              </p:cNvCxnSpPr>
              <p:nvPr/>
            </p:nvCxnSpPr>
            <p:spPr>
              <a:xfrm flipH="1">
                <a:off x="3021739" y="2563951"/>
                <a:ext cx="5123" cy="1015752"/>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39C7E7-B15C-504F-AF72-C84DAA6063E6}"/>
                  </a:ext>
                </a:extLst>
              </p:cNvPr>
              <p:cNvCxnSpPr>
                <a:cxnSpLocks/>
              </p:cNvCxnSpPr>
              <p:nvPr/>
            </p:nvCxnSpPr>
            <p:spPr>
              <a:xfrm flipH="1">
                <a:off x="3424992" y="3035857"/>
                <a:ext cx="725549" cy="701735"/>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3ED8E9C-1232-064F-BF6C-75F0FB480245}"/>
                  </a:ext>
                </a:extLst>
              </p:cNvPr>
              <p:cNvCxnSpPr>
                <a:cxnSpLocks/>
              </p:cNvCxnSpPr>
              <p:nvPr/>
            </p:nvCxnSpPr>
            <p:spPr>
              <a:xfrm flipH="1">
                <a:off x="3542505" y="3488767"/>
                <a:ext cx="1082538" cy="438813"/>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7261A6B-29A3-8145-AFFB-B511F97437F8}"/>
                  </a:ext>
                </a:extLst>
              </p:cNvPr>
              <p:cNvCxnSpPr>
                <a:cxnSpLocks/>
              </p:cNvCxnSpPr>
              <p:nvPr/>
            </p:nvCxnSpPr>
            <p:spPr>
              <a:xfrm flipH="1" flipV="1">
                <a:off x="3592025" y="4149989"/>
                <a:ext cx="1016706" cy="517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1337820-0B20-A24F-9376-108B837EA357}"/>
                  </a:ext>
                </a:extLst>
              </p:cNvPr>
              <p:cNvCxnSpPr>
                <a:cxnSpLocks/>
              </p:cNvCxnSpPr>
              <p:nvPr/>
            </p:nvCxnSpPr>
            <p:spPr>
              <a:xfrm flipH="1" flipV="1">
                <a:off x="3021739" y="4729419"/>
                <a:ext cx="5123" cy="1030274"/>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F2495CB-77C5-ED45-AD1E-6F282EC2D868}"/>
                  </a:ext>
                </a:extLst>
              </p:cNvPr>
              <p:cNvCxnSpPr>
                <a:cxnSpLocks/>
              </p:cNvCxnSpPr>
              <p:nvPr/>
            </p:nvCxnSpPr>
            <p:spPr>
              <a:xfrm flipV="1">
                <a:off x="1444993" y="4152074"/>
                <a:ext cx="1006460" cy="517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5C6F5C64-CF80-5A45-A439-299FCC329F8B}"/>
                  </a:ext>
                </a:extLst>
              </p:cNvPr>
              <p:cNvCxnSpPr>
                <a:cxnSpLocks/>
              </p:cNvCxnSpPr>
              <p:nvPr/>
            </p:nvCxnSpPr>
            <p:spPr>
              <a:xfrm>
                <a:off x="2400478" y="2606513"/>
                <a:ext cx="412801" cy="1020498"/>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B4CAD8A8-1FAD-FD4E-A6B1-911AA3A62836}"/>
                  </a:ext>
                </a:extLst>
              </p:cNvPr>
              <p:cNvCxnSpPr>
                <a:cxnSpLocks/>
              </p:cNvCxnSpPr>
              <p:nvPr/>
            </p:nvCxnSpPr>
            <p:spPr>
              <a:xfrm>
                <a:off x="1916606" y="3024317"/>
                <a:ext cx="701880" cy="723531"/>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8BD2C551-26E6-BF47-B124-AC5A9B43D472}"/>
                  </a:ext>
                </a:extLst>
              </p:cNvPr>
              <p:cNvCxnSpPr>
                <a:cxnSpLocks/>
              </p:cNvCxnSpPr>
              <p:nvPr/>
            </p:nvCxnSpPr>
            <p:spPr>
              <a:xfrm>
                <a:off x="1412364" y="3488767"/>
                <a:ext cx="1083945" cy="451746"/>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3780916B-4FF7-104A-B516-15EBC42A9AC6}"/>
                  </a:ext>
                </a:extLst>
              </p:cNvPr>
              <p:cNvCxnSpPr>
                <a:cxnSpLocks/>
              </p:cNvCxnSpPr>
              <p:nvPr/>
            </p:nvCxnSpPr>
            <p:spPr>
              <a:xfrm flipV="1">
                <a:off x="1399929" y="4370084"/>
                <a:ext cx="1096380" cy="426672"/>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9A8A1785-F6C0-9E4E-B9AF-96BA484599C2}"/>
                  </a:ext>
                </a:extLst>
              </p:cNvPr>
              <p:cNvCxnSpPr>
                <a:cxnSpLocks/>
              </p:cNvCxnSpPr>
              <p:nvPr/>
            </p:nvCxnSpPr>
            <p:spPr>
              <a:xfrm flipV="1">
                <a:off x="1906493" y="4554354"/>
                <a:ext cx="711993" cy="719664"/>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0D6912CB-C665-D54D-867A-887FF656D548}"/>
                  </a:ext>
                </a:extLst>
              </p:cNvPr>
              <p:cNvCxnSpPr>
                <a:cxnSpLocks/>
              </p:cNvCxnSpPr>
              <p:nvPr/>
            </p:nvCxnSpPr>
            <p:spPr>
              <a:xfrm flipV="1">
                <a:off x="2395609" y="4674471"/>
                <a:ext cx="423728" cy="102497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3EA878FB-17D5-9B47-AB64-2BA832E25DE2}"/>
                  </a:ext>
                </a:extLst>
              </p:cNvPr>
              <p:cNvCxnSpPr>
                <a:cxnSpLocks/>
              </p:cNvCxnSpPr>
              <p:nvPr/>
            </p:nvCxnSpPr>
            <p:spPr>
              <a:xfrm flipH="1" flipV="1">
                <a:off x="3542505" y="4374622"/>
                <a:ext cx="1095716" cy="434192"/>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F8CA16D6-316F-B045-89F8-6F14CA7CD068}"/>
                  </a:ext>
                </a:extLst>
              </p:cNvPr>
              <p:cNvCxnSpPr>
                <a:cxnSpLocks/>
              </p:cNvCxnSpPr>
              <p:nvPr/>
            </p:nvCxnSpPr>
            <p:spPr>
              <a:xfrm flipH="1" flipV="1">
                <a:off x="3424992" y="4554354"/>
                <a:ext cx="717087" cy="726992"/>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209DF99B-13FF-3144-B98F-04B21396A7C3}"/>
                  </a:ext>
                </a:extLst>
              </p:cNvPr>
              <p:cNvCxnSpPr>
                <a:cxnSpLocks/>
              </p:cNvCxnSpPr>
              <p:nvPr/>
            </p:nvCxnSpPr>
            <p:spPr>
              <a:xfrm flipH="1" flipV="1">
                <a:off x="3238863" y="4672880"/>
                <a:ext cx="413599" cy="1026561"/>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43" name="Oval 42">
              <a:extLst>
                <a:ext uri="{FF2B5EF4-FFF2-40B4-BE49-F238E27FC236}">
                  <a16:creationId xmlns:a16="http://schemas.microsoft.com/office/drawing/2014/main" id="{ADB94A81-31FB-FB44-B31D-0AAC205A43D9}"/>
                </a:ext>
              </a:extLst>
            </p:cNvPr>
            <p:cNvSpPr/>
            <p:nvPr/>
          </p:nvSpPr>
          <p:spPr>
            <a:xfrm>
              <a:off x="3465731" y="2068976"/>
              <a:ext cx="539582" cy="539582"/>
            </a:xfrm>
            <a:prstGeom prst="ellipse">
              <a:avLst/>
            </a:prstGeom>
            <a:solidFill>
              <a:srgbClr val="48D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4" name="Oval 43">
              <a:extLst>
                <a:ext uri="{FF2B5EF4-FFF2-40B4-BE49-F238E27FC236}">
                  <a16:creationId xmlns:a16="http://schemas.microsoft.com/office/drawing/2014/main" id="{877CFE5A-1C84-EF41-A7C2-6021043EF792}"/>
                </a:ext>
              </a:extLst>
            </p:cNvPr>
            <p:cNvSpPr/>
            <p:nvPr/>
          </p:nvSpPr>
          <p:spPr>
            <a:xfrm>
              <a:off x="4071521" y="2480456"/>
              <a:ext cx="539582" cy="539582"/>
            </a:xfrm>
            <a:prstGeom prst="ellipse">
              <a:avLst/>
            </a:prstGeom>
            <a:solidFill>
              <a:srgbClr val="85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5" name="Oval 44">
              <a:extLst>
                <a:ext uri="{FF2B5EF4-FFF2-40B4-BE49-F238E27FC236}">
                  <a16:creationId xmlns:a16="http://schemas.microsoft.com/office/drawing/2014/main" id="{D10F2902-C739-5E41-87AE-BC096F4458BC}"/>
                </a:ext>
              </a:extLst>
            </p:cNvPr>
            <p:cNvSpPr/>
            <p:nvPr/>
          </p:nvSpPr>
          <p:spPr>
            <a:xfrm>
              <a:off x="4483001" y="3074816"/>
              <a:ext cx="539582" cy="539582"/>
            </a:xfrm>
            <a:prstGeom prst="ellipse">
              <a:avLst/>
            </a:prstGeom>
            <a:solidFill>
              <a:srgbClr val="7C0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6" name="Oval 45">
              <a:extLst>
                <a:ext uri="{FF2B5EF4-FFF2-40B4-BE49-F238E27FC236}">
                  <a16:creationId xmlns:a16="http://schemas.microsoft.com/office/drawing/2014/main" id="{1E99B51E-9056-2441-A327-B4B7B15E41A9}"/>
                </a:ext>
              </a:extLst>
            </p:cNvPr>
            <p:cNvSpPr/>
            <p:nvPr/>
          </p:nvSpPr>
          <p:spPr>
            <a:xfrm>
              <a:off x="4608731" y="3781391"/>
              <a:ext cx="539582" cy="539582"/>
            </a:xfrm>
            <a:prstGeom prst="ellipse">
              <a:avLst/>
            </a:prstGeom>
            <a:solidFill>
              <a:srgbClr val="798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7" name="Oval 46">
              <a:extLst>
                <a:ext uri="{FF2B5EF4-FFF2-40B4-BE49-F238E27FC236}">
                  <a16:creationId xmlns:a16="http://schemas.microsoft.com/office/drawing/2014/main" id="{0A29A1BE-4370-F44B-A557-EE9D9B6FCB50}"/>
                </a:ext>
              </a:extLst>
            </p:cNvPr>
            <p:cNvSpPr/>
            <p:nvPr/>
          </p:nvSpPr>
          <p:spPr>
            <a:xfrm>
              <a:off x="4471571" y="4503566"/>
              <a:ext cx="539582" cy="539582"/>
            </a:xfrm>
            <a:prstGeom prst="ellipse">
              <a:avLst/>
            </a:prstGeom>
            <a:solidFill>
              <a:srgbClr val="0D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8" name="Oval 47">
              <a:extLst>
                <a:ext uri="{FF2B5EF4-FFF2-40B4-BE49-F238E27FC236}">
                  <a16:creationId xmlns:a16="http://schemas.microsoft.com/office/drawing/2014/main" id="{F0999D3E-903E-5E42-8BF2-BD6FF99468AE}"/>
                </a:ext>
              </a:extLst>
            </p:cNvPr>
            <p:cNvSpPr/>
            <p:nvPr/>
          </p:nvSpPr>
          <p:spPr>
            <a:xfrm>
              <a:off x="4065171" y="5091576"/>
              <a:ext cx="539582" cy="539582"/>
            </a:xfrm>
            <a:prstGeom prst="ellipse">
              <a:avLst/>
            </a:prstGeom>
            <a:solidFill>
              <a:srgbClr val="8A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9" name="Oval 48">
              <a:extLst>
                <a:ext uri="{FF2B5EF4-FFF2-40B4-BE49-F238E27FC236}">
                  <a16:creationId xmlns:a16="http://schemas.microsoft.com/office/drawing/2014/main" id="{89543718-2FB3-1043-97CE-97B93BAB7AEA}"/>
                </a:ext>
              </a:extLst>
            </p:cNvPr>
            <p:cNvSpPr/>
            <p:nvPr/>
          </p:nvSpPr>
          <p:spPr>
            <a:xfrm>
              <a:off x="3465731" y="5509406"/>
              <a:ext cx="539582" cy="539582"/>
            </a:xfrm>
            <a:prstGeom prst="ellipse">
              <a:avLst/>
            </a:prstGeom>
            <a:solidFill>
              <a:srgbClr val="D00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0" name="Oval 49">
              <a:extLst>
                <a:ext uri="{FF2B5EF4-FFF2-40B4-BE49-F238E27FC236}">
                  <a16:creationId xmlns:a16="http://schemas.microsoft.com/office/drawing/2014/main" id="{717CC32B-705F-B243-AC57-4C49F6D2A6E4}"/>
                </a:ext>
              </a:extLst>
            </p:cNvPr>
            <p:cNvSpPr/>
            <p:nvPr/>
          </p:nvSpPr>
          <p:spPr>
            <a:xfrm>
              <a:off x="2757071" y="5646566"/>
              <a:ext cx="539582" cy="539582"/>
            </a:xfrm>
            <a:prstGeom prst="ellipse">
              <a:avLst/>
            </a:prstGeom>
            <a:solidFill>
              <a:srgbClr val="5B8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1" name="Oval 50">
              <a:extLst>
                <a:ext uri="{FF2B5EF4-FFF2-40B4-BE49-F238E27FC236}">
                  <a16:creationId xmlns:a16="http://schemas.microsoft.com/office/drawing/2014/main" id="{7E5CFBDB-0FDC-DF4E-BB22-2545039A732D}"/>
                </a:ext>
              </a:extLst>
            </p:cNvPr>
            <p:cNvSpPr/>
            <p:nvPr/>
          </p:nvSpPr>
          <p:spPr>
            <a:xfrm>
              <a:off x="2048411" y="5497976"/>
              <a:ext cx="539582" cy="539582"/>
            </a:xfrm>
            <a:prstGeom prst="ellipse">
              <a:avLst/>
            </a:prstGeom>
            <a:solidFill>
              <a:srgbClr val="DA2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2" name="Oval 51">
              <a:extLst>
                <a:ext uri="{FF2B5EF4-FFF2-40B4-BE49-F238E27FC236}">
                  <a16:creationId xmlns:a16="http://schemas.microsoft.com/office/drawing/2014/main" id="{5D9D9057-8DAF-6349-8276-60E509ED6AA4}"/>
                </a:ext>
              </a:extLst>
            </p:cNvPr>
            <p:cNvSpPr/>
            <p:nvPr/>
          </p:nvSpPr>
          <p:spPr>
            <a:xfrm>
              <a:off x="1448971" y="5085226"/>
              <a:ext cx="539582" cy="539582"/>
            </a:xfrm>
            <a:prstGeom prst="ellipse">
              <a:avLst/>
            </a:prstGeom>
            <a:solidFill>
              <a:srgbClr val="C6D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3" name="Oval 52">
              <a:extLst>
                <a:ext uri="{FF2B5EF4-FFF2-40B4-BE49-F238E27FC236}">
                  <a16:creationId xmlns:a16="http://schemas.microsoft.com/office/drawing/2014/main" id="{18A1C0A2-8220-5D4B-A3A7-6C1ECC541B7F}"/>
                </a:ext>
              </a:extLst>
            </p:cNvPr>
            <p:cNvSpPr/>
            <p:nvPr/>
          </p:nvSpPr>
          <p:spPr>
            <a:xfrm>
              <a:off x="1042571" y="4492136"/>
              <a:ext cx="539582" cy="539582"/>
            </a:xfrm>
            <a:prstGeom prst="ellipse">
              <a:avLst/>
            </a:prstGeom>
            <a:solidFill>
              <a:srgbClr val="FF8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4" name="Oval 53">
              <a:extLst>
                <a:ext uri="{FF2B5EF4-FFF2-40B4-BE49-F238E27FC236}">
                  <a16:creationId xmlns:a16="http://schemas.microsoft.com/office/drawing/2014/main" id="{0C140FC5-86D6-AA4F-B648-A8CC887EB914}"/>
                </a:ext>
              </a:extLst>
            </p:cNvPr>
            <p:cNvSpPr/>
            <p:nvPr/>
          </p:nvSpPr>
          <p:spPr>
            <a:xfrm>
              <a:off x="905411" y="3783476"/>
              <a:ext cx="539582" cy="539582"/>
            </a:xfrm>
            <a:prstGeom prst="ellipse">
              <a:avLst/>
            </a:prstGeom>
            <a:solidFill>
              <a:srgbClr val="8BB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5" name="Oval 54">
              <a:extLst>
                <a:ext uri="{FF2B5EF4-FFF2-40B4-BE49-F238E27FC236}">
                  <a16:creationId xmlns:a16="http://schemas.microsoft.com/office/drawing/2014/main" id="{C4AC21EF-50FE-6849-9BE5-A2E53C30CDEE}"/>
                </a:ext>
              </a:extLst>
            </p:cNvPr>
            <p:cNvSpPr/>
            <p:nvPr/>
          </p:nvSpPr>
          <p:spPr>
            <a:xfrm>
              <a:off x="1054001" y="3086246"/>
              <a:ext cx="539582" cy="539582"/>
            </a:xfrm>
            <a:prstGeom prst="ellipse">
              <a:avLst/>
            </a:prstGeom>
            <a:solidFill>
              <a:srgbClr val="B6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6" name="Oval 55">
              <a:extLst>
                <a:ext uri="{FF2B5EF4-FFF2-40B4-BE49-F238E27FC236}">
                  <a16:creationId xmlns:a16="http://schemas.microsoft.com/office/drawing/2014/main" id="{1995571B-4DC4-AE43-A96E-45A7ECA08096}"/>
                </a:ext>
              </a:extLst>
            </p:cNvPr>
            <p:cNvSpPr/>
            <p:nvPr/>
          </p:nvSpPr>
          <p:spPr>
            <a:xfrm>
              <a:off x="1454051" y="2469026"/>
              <a:ext cx="539582" cy="539582"/>
            </a:xfrm>
            <a:prstGeom prst="ellipse">
              <a:avLst/>
            </a:prstGeom>
            <a:solidFill>
              <a:srgbClr val="FF5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7" name="Oval 56">
              <a:extLst>
                <a:ext uri="{FF2B5EF4-FFF2-40B4-BE49-F238E27FC236}">
                  <a16:creationId xmlns:a16="http://schemas.microsoft.com/office/drawing/2014/main" id="{A9150B7E-BDA8-2940-85B1-AF8C7C0E4404}"/>
                </a:ext>
              </a:extLst>
            </p:cNvPr>
            <p:cNvSpPr/>
            <p:nvPr/>
          </p:nvSpPr>
          <p:spPr>
            <a:xfrm>
              <a:off x="2048411" y="2068976"/>
              <a:ext cx="539582" cy="539582"/>
            </a:xfrm>
            <a:prstGeom prst="ellipse">
              <a:avLst/>
            </a:prstGeom>
            <a:solidFill>
              <a:srgbClr val="E8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 name="Oval 3">
              <a:extLst>
                <a:ext uri="{FF2B5EF4-FFF2-40B4-BE49-F238E27FC236}">
                  <a16:creationId xmlns:a16="http://schemas.microsoft.com/office/drawing/2014/main" id="{D4C37F2F-A151-D543-AFFD-B495A899E7A3}"/>
                </a:ext>
              </a:extLst>
            </p:cNvPr>
            <p:cNvSpPr/>
            <p:nvPr/>
          </p:nvSpPr>
          <p:spPr>
            <a:xfrm>
              <a:off x="2757071" y="1920386"/>
              <a:ext cx="539582" cy="539582"/>
            </a:xfrm>
            <a:prstGeom prst="ellipse">
              <a:avLst/>
            </a:prstGeom>
            <a:solidFill>
              <a:srgbClr val="FF2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8" name="TextBox 7">
              <a:extLst>
                <a:ext uri="{FF2B5EF4-FFF2-40B4-BE49-F238E27FC236}">
                  <a16:creationId xmlns:a16="http://schemas.microsoft.com/office/drawing/2014/main" id="{FF8578C4-08E5-0845-BF07-5827CA48F6ED}"/>
                </a:ext>
              </a:extLst>
            </p:cNvPr>
            <p:cNvSpPr txBox="1"/>
            <p:nvPr/>
          </p:nvSpPr>
          <p:spPr>
            <a:xfrm>
              <a:off x="2047012" y="2215591"/>
              <a:ext cx="53866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DLP</a:t>
              </a:r>
            </a:p>
          </p:txBody>
        </p:sp>
        <p:sp>
          <p:nvSpPr>
            <p:cNvPr id="113" name="TextBox 112">
              <a:extLst>
                <a:ext uri="{FF2B5EF4-FFF2-40B4-BE49-F238E27FC236}">
                  <a16:creationId xmlns:a16="http://schemas.microsoft.com/office/drawing/2014/main" id="{C9688223-D624-D64C-BE37-EC567C1BE186}"/>
                </a:ext>
              </a:extLst>
            </p:cNvPr>
            <p:cNvSpPr txBox="1"/>
            <p:nvPr/>
          </p:nvSpPr>
          <p:spPr>
            <a:xfrm>
              <a:off x="2736817" y="2101539"/>
              <a:ext cx="558785"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SOAR</a:t>
              </a:r>
            </a:p>
          </p:txBody>
        </p:sp>
        <p:sp>
          <p:nvSpPr>
            <p:cNvPr id="114" name="TextBox 113">
              <a:extLst>
                <a:ext uri="{FF2B5EF4-FFF2-40B4-BE49-F238E27FC236}">
                  <a16:creationId xmlns:a16="http://schemas.microsoft.com/office/drawing/2014/main" id="{92EFE65B-CD69-B245-B462-F55C7B853C04}"/>
                </a:ext>
              </a:extLst>
            </p:cNvPr>
            <p:cNvSpPr txBox="1"/>
            <p:nvPr/>
          </p:nvSpPr>
          <p:spPr>
            <a:xfrm>
              <a:off x="3454667" y="2217390"/>
              <a:ext cx="588851"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EASM</a:t>
              </a:r>
            </a:p>
          </p:txBody>
        </p:sp>
        <p:sp>
          <p:nvSpPr>
            <p:cNvPr id="115" name="TextBox 114">
              <a:extLst>
                <a:ext uri="{FF2B5EF4-FFF2-40B4-BE49-F238E27FC236}">
                  <a16:creationId xmlns:a16="http://schemas.microsoft.com/office/drawing/2014/main" id="{334169CC-ACDC-DE4A-A315-BE740EB9B5FC}"/>
                </a:ext>
              </a:extLst>
            </p:cNvPr>
            <p:cNvSpPr txBox="1"/>
            <p:nvPr/>
          </p:nvSpPr>
          <p:spPr>
            <a:xfrm>
              <a:off x="2667733" y="3932096"/>
              <a:ext cx="696951"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SIEM</a:t>
              </a:r>
            </a:p>
          </p:txBody>
        </p:sp>
        <p:sp>
          <p:nvSpPr>
            <p:cNvPr id="116" name="TextBox 115">
              <a:extLst>
                <a:ext uri="{FF2B5EF4-FFF2-40B4-BE49-F238E27FC236}">
                  <a16:creationId xmlns:a16="http://schemas.microsoft.com/office/drawing/2014/main" id="{E0BA5FA1-B0CB-274E-B4A6-C7E0105F44DE}"/>
                </a:ext>
              </a:extLst>
            </p:cNvPr>
            <p:cNvSpPr txBox="1"/>
            <p:nvPr/>
          </p:nvSpPr>
          <p:spPr>
            <a:xfrm>
              <a:off x="2047325" y="5659020"/>
              <a:ext cx="53866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LAN</a:t>
              </a:r>
            </a:p>
          </p:txBody>
        </p:sp>
        <p:sp>
          <p:nvSpPr>
            <p:cNvPr id="117" name="TextBox 116">
              <a:extLst>
                <a:ext uri="{FF2B5EF4-FFF2-40B4-BE49-F238E27FC236}">
                  <a16:creationId xmlns:a16="http://schemas.microsoft.com/office/drawing/2014/main" id="{DE0E1B57-7FF2-E645-8DD9-A8C8BE387718}"/>
                </a:ext>
              </a:extLst>
            </p:cNvPr>
            <p:cNvSpPr txBox="1"/>
            <p:nvPr/>
          </p:nvSpPr>
          <p:spPr>
            <a:xfrm>
              <a:off x="2684241" y="5806726"/>
              <a:ext cx="696951"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NGFW</a:t>
              </a:r>
            </a:p>
          </p:txBody>
        </p:sp>
        <p:sp>
          <p:nvSpPr>
            <p:cNvPr id="118" name="TextBox 117">
              <a:extLst>
                <a:ext uri="{FF2B5EF4-FFF2-40B4-BE49-F238E27FC236}">
                  <a16:creationId xmlns:a16="http://schemas.microsoft.com/office/drawing/2014/main" id="{DB16E4FD-6842-5344-A1B6-1555E5EA5925}"/>
                </a:ext>
              </a:extLst>
            </p:cNvPr>
            <p:cNvSpPr txBox="1"/>
            <p:nvPr/>
          </p:nvSpPr>
          <p:spPr>
            <a:xfrm>
              <a:off x="3448399" y="5665441"/>
              <a:ext cx="588851"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SWG</a:t>
              </a:r>
            </a:p>
          </p:txBody>
        </p:sp>
        <p:sp>
          <p:nvSpPr>
            <p:cNvPr id="121" name="TextBox 120">
              <a:extLst>
                <a:ext uri="{FF2B5EF4-FFF2-40B4-BE49-F238E27FC236}">
                  <a16:creationId xmlns:a16="http://schemas.microsoft.com/office/drawing/2014/main" id="{193708D5-C4B1-BB4F-B03A-DFA709D96D51}"/>
                </a:ext>
              </a:extLst>
            </p:cNvPr>
            <p:cNvSpPr txBox="1"/>
            <p:nvPr/>
          </p:nvSpPr>
          <p:spPr>
            <a:xfrm>
              <a:off x="894479" y="3836195"/>
              <a:ext cx="538669" cy="400110"/>
            </a:xfrm>
            <a:prstGeom prst="rect">
              <a:avLst/>
            </a:prstGeom>
            <a:noFill/>
          </p:spPr>
          <p:txBody>
            <a:bodyPr wrap="square" rtlCol="0">
              <a:spAutoFit/>
            </a:bodyPr>
            <a:lstStyle/>
            <a:p>
              <a:pPr algn="ctr" defTabSz="457189">
                <a:spcBef>
                  <a:spcPts val="300"/>
                </a:spcBef>
              </a:pPr>
              <a:r>
                <a:rPr lang="en-US" sz="1000">
                  <a:solidFill>
                    <a:schemeClr val="bg1"/>
                  </a:solidFill>
                </a:rPr>
                <a:t>EPP</a:t>
              </a:r>
              <a:br>
                <a:rPr lang="en-US" sz="1000">
                  <a:solidFill>
                    <a:schemeClr val="bg1"/>
                  </a:solidFill>
                </a:rPr>
              </a:br>
              <a:r>
                <a:rPr lang="en-US" sz="1000">
                  <a:solidFill>
                    <a:schemeClr val="bg1"/>
                  </a:solidFill>
                </a:rPr>
                <a:t>EDR</a:t>
              </a:r>
            </a:p>
          </p:txBody>
        </p:sp>
        <p:sp>
          <p:nvSpPr>
            <p:cNvPr id="124" name="TextBox 123">
              <a:extLst>
                <a:ext uri="{FF2B5EF4-FFF2-40B4-BE49-F238E27FC236}">
                  <a16:creationId xmlns:a16="http://schemas.microsoft.com/office/drawing/2014/main" id="{1F5F1F0A-1928-3C4F-B8D6-6C0022837E79}"/>
                </a:ext>
              </a:extLst>
            </p:cNvPr>
            <p:cNvSpPr txBox="1"/>
            <p:nvPr/>
          </p:nvSpPr>
          <p:spPr>
            <a:xfrm>
              <a:off x="4068663" y="2634311"/>
              <a:ext cx="53866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CASB</a:t>
              </a:r>
            </a:p>
          </p:txBody>
        </p:sp>
        <p:sp>
          <p:nvSpPr>
            <p:cNvPr id="125" name="TextBox 124">
              <a:extLst>
                <a:ext uri="{FF2B5EF4-FFF2-40B4-BE49-F238E27FC236}">
                  <a16:creationId xmlns:a16="http://schemas.microsoft.com/office/drawing/2014/main" id="{41473619-C26D-DA4E-B4DB-7324DFCD286A}"/>
                </a:ext>
              </a:extLst>
            </p:cNvPr>
            <p:cNvSpPr txBox="1"/>
            <p:nvPr/>
          </p:nvSpPr>
          <p:spPr>
            <a:xfrm>
              <a:off x="4417790" y="3246589"/>
              <a:ext cx="66690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EMAIL</a:t>
              </a:r>
            </a:p>
          </p:txBody>
        </p:sp>
        <p:sp>
          <p:nvSpPr>
            <p:cNvPr id="127" name="TextBox 126">
              <a:extLst>
                <a:ext uri="{FF2B5EF4-FFF2-40B4-BE49-F238E27FC236}">
                  <a16:creationId xmlns:a16="http://schemas.microsoft.com/office/drawing/2014/main" id="{88D01F37-18DA-1341-8686-2824AB04C247}"/>
                </a:ext>
              </a:extLst>
            </p:cNvPr>
            <p:cNvSpPr txBox="1"/>
            <p:nvPr/>
          </p:nvSpPr>
          <p:spPr>
            <a:xfrm>
              <a:off x="4480919" y="4663043"/>
              <a:ext cx="53866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CWP</a:t>
              </a:r>
            </a:p>
          </p:txBody>
        </p:sp>
        <p:sp>
          <p:nvSpPr>
            <p:cNvPr id="128" name="TextBox 127">
              <a:extLst>
                <a:ext uri="{FF2B5EF4-FFF2-40B4-BE49-F238E27FC236}">
                  <a16:creationId xmlns:a16="http://schemas.microsoft.com/office/drawing/2014/main" id="{10A85CC0-C150-3447-A6DE-7890ADFB9600}"/>
                </a:ext>
              </a:extLst>
            </p:cNvPr>
            <p:cNvSpPr txBox="1"/>
            <p:nvPr/>
          </p:nvSpPr>
          <p:spPr>
            <a:xfrm>
              <a:off x="4060263" y="5239601"/>
              <a:ext cx="538669" cy="230832"/>
            </a:xfrm>
            <a:prstGeom prst="rect">
              <a:avLst/>
            </a:prstGeom>
            <a:noFill/>
          </p:spPr>
          <p:txBody>
            <a:bodyPr wrap="square" rtlCol="0">
              <a:spAutoFit/>
            </a:bodyPr>
            <a:lstStyle/>
            <a:p>
              <a:pPr algn="ctr" defTabSz="457189">
                <a:lnSpc>
                  <a:spcPct val="90000"/>
                </a:lnSpc>
                <a:spcBef>
                  <a:spcPts val="300"/>
                </a:spcBef>
              </a:pPr>
              <a:r>
                <a:rPr lang="en-US" sz="1000" err="1">
                  <a:solidFill>
                    <a:schemeClr val="bg1"/>
                  </a:solidFill>
                </a:rPr>
                <a:t>vFW</a:t>
              </a:r>
              <a:endParaRPr lang="en-US" sz="1000">
                <a:solidFill>
                  <a:schemeClr val="bg1"/>
                </a:solidFill>
              </a:endParaRPr>
            </a:p>
          </p:txBody>
        </p:sp>
        <p:sp>
          <p:nvSpPr>
            <p:cNvPr id="129" name="TextBox 128">
              <a:extLst>
                <a:ext uri="{FF2B5EF4-FFF2-40B4-BE49-F238E27FC236}">
                  <a16:creationId xmlns:a16="http://schemas.microsoft.com/office/drawing/2014/main" id="{0365DB68-B03E-4F40-B6F1-1C75A17CD100}"/>
                </a:ext>
              </a:extLst>
            </p:cNvPr>
            <p:cNvSpPr txBox="1"/>
            <p:nvPr/>
          </p:nvSpPr>
          <p:spPr>
            <a:xfrm>
              <a:off x="4606027" y="3936271"/>
              <a:ext cx="53866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WAF</a:t>
              </a:r>
            </a:p>
          </p:txBody>
        </p:sp>
        <p:sp>
          <p:nvSpPr>
            <p:cNvPr id="133" name="TextBox 132">
              <a:extLst>
                <a:ext uri="{FF2B5EF4-FFF2-40B4-BE49-F238E27FC236}">
                  <a16:creationId xmlns:a16="http://schemas.microsoft.com/office/drawing/2014/main" id="{5B1BF20B-B95A-EC46-BDB5-7D6C11FF3EDE}"/>
                </a:ext>
              </a:extLst>
            </p:cNvPr>
            <p:cNvSpPr txBox="1"/>
            <p:nvPr/>
          </p:nvSpPr>
          <p:spPr>
            <a:xfrm>
              <a:off x="1441016" y="5239601"/>
              <a:ext cx="53866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NAC</a:t>
              </a:r>
            </a:p>
          </p:txBody>
        </p:sp>
        <p:sp>
          <p:nvSpPr>
            <p:cNvPr id="134" name="TextBox 133">
              <a:extLst>
                <a:ext uri="{FF2B5EF4-FFF2-40B4-BE49-F238E27FC236}">
                  <a16:creationId xmlns:a16="http://schemas.microsoft.com/office/drawing/2014/main" id="{83AA8B47-E4E7-4D41-AB9F-FC6A53AF0B0D}"/>
                </a:ext>
              </a:extLst>
            </p:cNvPr>
            <p:cNvSpPr txBox="1"/>
            <p:nvPr/>
          </p:nvSpPr>
          <p:spPr>
            <a:xfrm>
              <a:off x="1043891" y="4641382"/>
              <a:ext cx="53866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ZTNA</a:t>
              </a:r>
            </a:p>
          </p:txBody>
        </p:sp>
        <p:sp>
          <p:nvSpPr>
            <p:cNvPr id="135" name="TextBox 134">
              <a:extLst>
                <a:ext uri="{FF2B5EF4-FFF2-40B4-BE49-F238E27FC236}">
                  <a16:creationId xmlns:a16="http://schemas.microsoft.com/office/drawing/2014/main" id="{1E490812-BFC4-F94F-86BD-BC9E8BADD47B}"/>
                </a:ext>
              </a:extLst>
            </p:cNvPr>
            <p:cNvSpPr txBox="1"/>
            <p:nvPr/>
          </p:nvSpPr>
          <p:spPr>
            <a:xfrm>
              <a:off x="979198" y="3234891"/>
              <a:ext cx="66690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XDR</a:t>
              </a:r>
            </a:p>
          </p:txBody>
        </p:sp>
        <p:sp>
          <p:nvSpPr>
            <p:cNvPr id="136" name="TextBox 135">
              <a:extLst>
                <a:ext uri="{FF2B5EF4-FFF2-40B4-BE49-F238E27FC236}">
                  <a16:creationId xmlns:a16="http://schemas.microsoft.com/office/drawing/2014/main" id="{89AA48C8-1BCF-F545-99A8-BA3D04F25EFE}"/>
                </a:ext>
              </a:extLst>
            </p:cNvPr>
            <p:cNvSpPr txBox="1"/>
            <p:nvPr/>
          </p:nvSpPr>
          <p:spPr>
            <a:xfrm>
              <a:off x="1458882" y="2614741"/>
              <a:ext cx="53866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IAM</a:t>
              </a:r>
            </a:p>
          </p:txBody>
        </p:sp>
        <p:sp>
          <p:nvSpPr>
            <p:cNvPr id="30" name="Oval 29">
              <a:extLst>
                <a:ext uri="{FF2B5EF4-FFF2-40B4-BE49-F238E27FC236}">
                  <a16:creationId xmlns:a16="http://schemas.microsoft.com/office/drawing/2014/main" id="{8C3FC67C-7B6B-0B4A-A1FC-8DEE680673A4}"/>
                </a:ext>
              </a:extLst>
            </p:cNvPr>
            <p:cNvSpPr/>
            <p:nvPr/>
          </p:nvSpPr>
          <p:spPr>
            <a:xfrm>
              <a:off x="2517987" y="3543369"/>
              <a:ext cx="1013127" cy="1013127"/>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grpSp>
      <p:cxnSp>
        <p:nvCxnSpPr>
          <p:cNvPr id="131" name="Straight Arrow Connector 130">
            <a:extLst>
              <a:ext uri="{FF2B5EF4-FFF2-40B4-BE49-F238E27FC236}">
                <a16:creationId xmlns:a16="http://schemas.microsoft.com/office/drawing/2014/main" id="{968B3A21-37A7-FF4D-8411-C6097FB6DD99}"/>
              </a:ext>
            </a:extLst>
          </p:cNvPr>
          <p:cNvCxnSpPr/>
          <p:nvPr/>
        </p:nvCxnSpPr>
        <p:spPr>
          <a:xfrm>
            <a:off x="5479525" y="4045762"/>
            <a:ext cx="1127531"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C52FE1F-7CD4-CA4D-9692-AF054ECF0A60}"/>
              </a:ext>
            </a:extLst>
          </p:cNvPr>
          <p:cNvSpPr txBox="1"/>
          <p:nvPr/>
        </p:nvSpPr>
        <p:spPr>
          <a:xfrm>
            <a:off x="2146301" y="6227901"/>
            <a:ext cx="1676400" cy="244682"/>
          </a:xfrm>
          <a:prstGeom prst="rect">
            <a:avLst/>
          </a:prstGeom>
          <a:noFill/>
        </p:spPr>
        <p:txBody>
          <a:bodyPr wrap="square" rtlCol="0">
            <a:spAutoFit/>
          </a:bodyPr>
          <a:lstStyle/>
          <a:p>
            <a:pPr algn="ctr" defTabSz="457189">
              <a:lnSpc>
                <a:spcPct val="90000"/>
              </a:lnSpc>
              <a:spcBef>
                <a:spcPts val="300"/>
              </a:spcBef>
            </a:pPr>
            <a:r>
              <a:rPr lang="en-US" sz="1100" i="1">
                <a:solidFill>
                  <a:srgbClr val="8A8A8A"/>
                </a:solidFill>
                <a:cs typeface="Arial" panose="020B0604020202020204" pitchFamily="34" charset="0"/>
              </a:rPr>
              <a:t>Most Vendors</a:t>
            </a:r>
          </a:p>
        </p:txBody>
      </p:sp>
      <p:sp>
        <p:nvSpPr>
          <p:cNvPr id="155" name="TextBox 154">
            <a:extLst>
              <a:ext uri="{FF2B5EF4-FFF2-40B4-BE49-F238E27FC236}">
                <a16:creationId xmlns:a16="http://schemas.microsoft.com/office/drawing/2014/main" id="{C2BB8907-F1E0-6F49-9AC3-5F4D70436B6F}"/>
              </a:ext>
            </a:extLst>
          </p:cNvPr>
          <p:cNvSpPr txBox="1"/>
          <p:nvPr/>
        </p:nvSpPr>
        <p:spPr>
          <a:xfrm>
            <a:off x="8240738" y="6227901"/>
            <a:ext cx="1676400" cy="244682"/>
          </a:xfrm>
          <a:prstGeom prst="rect">
            <a:avLst/>
          </a:prstGeom>
          <a:noFill/>
        </p:spPr>
        <p:txBody>
          <a:bodyPr wrap="square" rtlCol="0">
            <a:spAutoFit/>
          </a:bodyPr>
          <a:lstStyle/>
          <a:p>
            <a:pPr algn="ctr" defTabSz="457189">
              <a:lnSpc>
                <a:spcPct val="90000"/>
              </a:lnSpc>
              <a:spcBef>
                <a:spcPts val="300"/>
              </a:spcBef>
            </a:pPr>
            <a:r>
              <a:rPr lang="en-US" sz="1100" i="1">
                <a:solidFill>
                  <a:schemeClr val="tx1">
                    <a:lumMod val="50000"/>
                    <a:lumOff val="50000"/>
                  </a:schemeClr>
                </a:solidFill>
                <a:cs typeface="Arial" panose="020B0604020202020204" pitchFamily="34" charset="0"/>
              </a:rPr>
              <a:t>Fortinet Security Fabric </a:t>
            </a:r>
          </a:p>
        </p:txBody>
      </p:sp>
      <p:cxnSp>
        <p:nvCxnSpPr>
          <p:cNvPr id="160" name="Straight Arrow Connector 159">
            <a:extLst>
              <a:ext uri="{FF2B5EF4-FFF2-40B4-BE49-F238E27FC236}">
                <a16:creationId xmlns:a16="http://schemas.microsoft.com/office/drawing/2014/main" id="{65678B7F-C245-44D6-9354-10754821528B}"/>
              </a:ext>
            </a:extLst>
          </p:cNvPr>
          <p:cNvCxnSpPr>
            <a:cxnSpLocks/>
          </p:cNvCxnSpPr>
          <p:nvPr/>
        </p:nvCxnSpPr>
        <p:spPr>
          <a:xfrm flipH="1">
            <a:off x="10089824" y="4774729"/>
            <a:ext cx="629563" cy="268419"/>
          </a:xfrm>
          <a:prstGeom prst="straightConnector1">
            <a:avLst/>
          </a:prstGeom>
          <a:ln w="15875">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41DA80FC-502E-4853-960F-EDE23EED4D2C}"/>
              </a:ext>
            </a:extLst>
          </p:cNvPr>
          <p:cNvCxnSpPr>
            <a:cxnSpLocks/>
          </p:cNvCxnSpPr>
          <p:nvPr/>
        </p:nvCxnSpPr>
        <p:spPr>
          <a:xfrm flipH="1" flipV="1">
            <a:off x="9819276" y="4747806"/>
            <a:ext cx="1076200" cy="4571"/>
          </a:xfrm>
          <a:prstGeom prst="straightConnector1">
            <a:avLst/>
          </a:prstGeom>
          <a:ln w="15875">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61" name="!!ACS2">
            <a:extLst>
              <a:ext uri="{FF2B5EF4-FFF2-40B4-BE49-F238E27FC236}">
                <a16:creationId xmlns:a16="http://schemas.microsoft.com/office/drawing/2014/main" id="{0A0EF82E-F76A-2345-A16C-BF9DA5AE8638}"/>
              </a:ext>
            </a:extLst>
          </p:cNvPr>
          <p:cNvSpPr/>
          <p:nvPr/>
        </p:nvSpPr>
        <p:spPr>
          <a:xfrm>
            <a:off x="10559407" y="4482587"/>
            <a:ext cx="539582" cy="5395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48" name="TextBox 147">
            <a:extLst>
              <a:ext uri="{FF2B5EF4-FFF2-40B4-BE49-F238E27FC236}">
                <a16:creationId xmlns:a16="http://schemas.microsoft.com/office/drawing/2014/main" id="{4579A450-3E84-DA4B-B083-5AD567683E08}"/>
              </a:ext>
            </a:extLst>
          </p:cNvPr>
          <p:cNvSpPr txBox="1"/>
          <p:nvPr/>
        </p:nvSpPr>
        <p:spPr>
          <a:xfrm>
            <a:off x="10562259" y="4636255"/>
            <a:ext cx="538669" cy="230832"/>
          </a:xfrm>
          <a:prstGeom prst="rect">
            <a:avLst/>
          </a:prstGeom>
          <a:noFill/>
        </p:spPr>
        <p:txBody>
          <a:bodyPr wrap="square" rtlCol="0">
            <a:spAutoFit/>
          </a:bodyPr>
          <a:lstStyle/>
          <a:p>
            <a:pPr algn="ctr" defTabSz="457189">
              <a:lnSpc>
                <a:spcPct val="90000"/>
              </a:lnSpc>
              <a:spcBef>
                <a:spcPts val="300"/>
              </a:spcBef>
            </a:pPr>
            <a:r>
              <a:rPr lang="en-US" sz="1000">
                <a:solidFill>
                  <a:schemeClr val="bg1"/>
                </a:solidFill>
              </a:rPr>
              <a:t>CWP</a:t>
            </a:r>
          </a:p>
        </p:txBody>
      </p:sp>
      <p:pic>
        <p:nvPicPr>
          <p:cNvPr id="173" name="Picture 172">
            <a:extLst>
              <a:ext uri="{FF2B5EF4-FFF2-40B4-BE49-F238E27FC236}">
                <a16:creationId xmlns:a16="http://schemas.microsoft.com/office/drawing/2014/main" id="{4A56953D-CCDF-41D2-8783-E1B083574BE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841450" y="3844753"/>
            <a:ext cx="528143" cy="378579"/>
          </a:xfrm>
          <a:prstGeom prst="rect">
            <a:avLst/>
          </a:prstGeom>
        </p:spPr>
      </p:pic>
    </p:spTree>
    <p:extLst>
      <p:ext uri="{BB962C8B-B14F-4D97-AF65-F5344CB8AC3E}">
        <p14:creationId xmlns:p14="http://schemas.microsoft.com/office/powerpoint/2010/main" val="1152523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Fortinet Colors 2021">
      <a:dk1>
        <a:srgbClr val="000000"/>
      </a:dk1>
      <a:lt1>
        <a:srgbClr val="FFFFFF"/>
      </a:lt1>
      <a:dk2>
        <a:srgbClr val="B3B3B3"/>
      </a:dk2>
      <a:lt2>
        <a:srgbClr val="F0F0F0"/>
      </a:lt2>
      <a:accent1>
        <a:srgbClr val="48D597"/>
      </a:accent1>
      <a:accent2>
        <a:srgbClr val="2CCCD3"/>
      </a:accent2>
      <a:accent3>
        <a:srgbClr val="307FE2"/>
      </a:accent3>
      <a:accent4>
        <a:srgbClr val="9063CD"/>
      </a:accent4>
      <a:accent5>
        <a:srgbClr val="A2B2C8"/>
      </a:accent5>
      <a:accent6>
        <a:srgbClr val="DA291C"/>
      </a:accent6>
      <a:hlink>
        <a:srgbClr val="0081E9"/>
      </a:hlink>
      <a:folHlink>
        <a:srgbClr val="307F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TEMPLATE">
  <a:themeElements>
    <a:clrScheme name="TT for white - NEW 2018">
      <a:dk1>
        <a:srgbClr val="1A1A1A"/>
      </a:dk1>
      <a:lt1>
        <a:srgbClr val="FFFFFF"/>
      </a:lt1>
      <a:dk2>
        <a:srgbClr val="0D0D0D"/>
      </a:dk2>
      <a:lt2>
        <a:srgbClr val="E6E6E6"/>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M_TT_White_SoftBlack_Jan_26_2018" id="{8C2B2DB0-CA94-4312-A852-89275F4C41DC}" vid="{4904910A-0348-489F-A9AA-56F184D31B04}"/>
    </a:ext>
  </a:extLst>
</a:theme>
</file>

<file path=ppt/theme/theme3.xml><?xml version="1.0" encoding="utf-8"?>
<a:theme xmlns:a="http://schemas.openxmlformats.org/drawingml/2006/main" name="2_WHITE TEMPLATE">
  <a:themeElements>
    <a:clrScheme name="TT for white - NEW 2018">
      <a:dk1>
        <a:srgbClr val="1A1A1A"/>
      </a:dk1>
      <a:lt1>
        <a:srgbClr val="FFFFFF"/>
      </a:lt1>
      <a:dk2>
        <a:srgbClr val="0D0D0D"/>
      </a:dk2>
      <a:lt2>
        <a:srgbClr val="E6E6E6"/>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M_TT_White_SoftBlack_Jan_26_2018" id="{8C2B2DB0-CA94-4312-A852-89275F4C41DC}" vid="{4904910A-0348-489F-A9AA-56F184D31B04}"/>
    </a:ext>
  </a:extLst>
</a:theme>
</file>

<file path=ppt/theme/theme4.xml><?xml version="1.0" encoding="utf-8"?>
<a:theme xmlns:a="http://schemas.openxmlformats.org/drawingml/2006/main" name="Azure Security Mgmt_2017 Template">
  <a:themeElements>
    <a:clrScheme name="Azure 2017 Palette">
      <a:dk1>
        <a:srgbClr val="505050"/>
      </a:dk1>
      <a:lt1>
        <a:srgbClr val="FFFFFF"/>
      </a:lt1>
      <a:dk2>
        <a:srgbClr val="002050"/>
      </a:dk2>
      <a:lt2>
        <a:srgbClr val="D2D2D2"/>
      </a:lt2>
      <a:accent1>
        <a:srgbClr val="0072C6"/>
      </a:accent1>
      <a:accent2>
        <a:srgbClr val="002060"/>
      </a:accent2>
      <a:accent3>
        <a:srgbClr val="00B294"/>
      </a:accent3>
      <a:accent4>
        <a:srgbClr val="008272"/>
      </a:accent4>
      <a:accent5>
        <a:srgbClr val="BAD80A"/>
      </a:accent5>
      <a:accent6>
        <a:srgbClr val="5C2D91"/>
      </a:accent6>
      <a:hlink>
        <a:srgbClr val="5C2D91"/>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19050">
          <a:solidFill>
            <a:schemeClr val="bg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MULTIPLE_MASTERS_Sept_2016.potx" id="{ECBC7363-A966-411C-ADC6-24676D8BE435}" vid="{2BB6782C-6926-424C-BAA7-2F1F2A62E2C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0056940-370d-4db2-903d-336acea174cb">
      <UserInfo>
        <DisplayName>Vincent Hwang</DisplayName>
        <AccountId>53</AccountId>
        <AccountType/>
      </UserInfo>
      <UserInfo>
        <DisplayName>Ali Bidabadi</DisplayName>
        <AccountId>137</AccountId>
        <AccountType/>
      </UserInfo>
      <UserInfo>
        <DisplayName>Nick Manzione</DisplayName>
        <AccountId>361</AccountId>
        <AccountType/>
      </UserInfo>
      <UserInfo>
        <DisplayName>Frederick Harris</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DBB3A5C2D19D4C87B2DCE36595535F" ma:contentTypeVersion="13" ma:contentTypeDescription="Create a new document." ma:contentTypeScope="" ma:versionID="bd460b3f2052f51500d4af98fb2cecfe">
  <xsd:schema xmlns:xsd="http://www.w3.org/2001/XMLSchema" xmlns:xs="http://www.w3.org/2001/XMLSchema" xmlns:p="http://schemas.microsoft.com/office/2006/metadata/properties" xmlns:ns2="33a5b9fc-fd0e-4103-9be7-bf676084d040" xmlns:ns3="80056940-370d-4db2-903d-336acea174cb" targetNamespace="http://schemas.microsoft.com/office/2006/metadata/properties" ma:root="true" ma:fieldsID="bab63fccb844dfb32481ad7c2f1e519e" ns2:_="" ns3:_="">
    <xsd:import namespace="33a5b9fc-fd0e-4103-9be7-bf676084d040"/>
    <xsd:import namespace="80056940-370d-4db2-903d-336acea174c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a5b9fc-fd0e-4103-9be7-bf676084d0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0056940-370d-4db2-903d-336acea174c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75709C-2F27-4C2E-908F-F5E0BBA8E8EF}">
  <ds:schemaRefs>
    <ds:schemaRef ds:uri="http://schemas.microsoft.com/sharepoint/v3/contenttype/forms"/>
  </ds:schemaRefs>
</ds:datastoreItem>
</file>

<file path=customXml/itemProps2.xml><?xml version="1.0" encoding="utf-8"?>
<ds:datastoreItem xmlns:ds="http://schemas.openxmlformats.org/officeDocument/2006/customXml" ds:itemID="{34239093-9777-48A6-8135-BD7E6617B6E7}">
  <ds:schemaRefs>
    <ds:schemaRef ds:uri="http://purl.org/dc/dcmitype/"/>
    <ds:schemaRef ds:uri="http://www.w3.org/XML/1998/namespace"/>
    <ds:schemaRef ds:uri="http://schemas.microsoft.com/office/2006/metadata/properties"/>
    <ds:schemaRef ds:uri="80056940-370d-4db2-903d-336acea174cb"/>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33a5b9fc-fd0e-4103-9be7-bf676084d040"/>
  </ds:schemaRefs>
</ds:datastoreItem>
</file>

<file path=customXml/itemProps3.xml><?xml version="1.0" encoding="utf-8"?>
<ds:datastoreItem xmlns:ds="http://schemas.openxmlformats.org/officeDocument/2006/customXml" ds:itemID="{C5BEF1B5-6057-4C67-9DF4-32CFB6CAE6F3}">
  <ds:schemaRefs>
    <ds:schemaRef ds:uri="33a5b9fc-fd0e-4103-9be7-bf676084d040"/>
    <ds:schemaRef ds:uri="80056940-370d-4db2-903d-336acea174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3581</TotalTime>
  <Words>8525</Words>
  <Application>Microsoft Office PowerPoint</Application>
  <PresentationFormat>Widescreen</PresentationFormat>
  <Paragraphs>1576</Paragraphs>
  <Slides>62</Slides>
  <Notes>44</Notes>
  <HiddenSlides>11</HiddenSlides>
  <MMClips>0</MMClips>
  <ScaleCrop>false</ScaleCrop>
  <HeadingPairs>
    <vt:vector size="8" baseType="variant">
      <vt:variant>
        <vt:lpstr>Fonts Used</vt:lpstr>
      </vt:variant>
      <vt:variant>
        <vt:i4>21</vt:i4>
      </vt:variant>
      <vt:variant>
        <vt:lpstr>Theme</vt:lpstr>
      </vt:variant>
      <vt:variant>
        <vt:i4>4</vt:i4>
      </vt:variant>
      <vt:variant>
        <vt:lpstr>Embedded OLE Servers</vt:lpstr>
      </vt:variant>
      <vt:variant>
        <vt:i4>1</vt:i4>
      </vt:variant>
      <vt:variant>
        <vt:lpstr>Slide Titles</vt:lpstr>
      </vt:variant>
      <vt:variant>
        <vt:i4>62</vt:i4>
      </vt:variant>
    </vt:vector>
  </HeadingPairs>
  <TitlesOfParts>
    <vt:vector size="88" baseType="lpstr">
      <vt:lpstr>-apple-system</vt:lpstr>
      <vt:lpstr>Arial</vt:lpstr>
      <vt:lpstr>Arial Black</vt:lpstr>
      <vt:lpstr>Calibri</vt:lpstr>
      <vt:lpstr>CiscoSansTT ExtraLight</vt:lpstr>
      <vt:lpstr>Consolas</vt:lpstr>
      <vt:lpstr>Franklin Gothic Medium</vt:lpstr>
      <vt:lpstr>Helvetica</vt:lpstr>
      <vt:lpstr>Helvetica Neue</vt:lpstr>
      <vt:lpstr>HelveticaNeueLT Std</vt:lpstr>
      <vt:lpstr>HelveticaNeueLT-Light</vt:lpstr>
      <vt:lpstr>HelveticaNeueLTPro</vt:lpstr>
      <vt:lpstr>Inter</vt:lpstr>
      <vt:lpstr>Nunito Sans</vt:lpstr>
      <vt:lpstr>Segoe UI</vt:lpstr>
      <vt:lpstr>Segoe UI Light</vt:lpstr>
      <vt:lpstr>Segoe UI Semibold</vt:lpstr>
      <vt:lpstr>Segoe UI Semilight</vt:lpstr>
      <vt:lpstr>Trebuchet MS</vt:lpstr>
      <vt:lpstr>Wingdings</vt:lpstr>
      <vt:lpstr>Zapf Dingbats</vt:lpstr>
      <vt:lpstr>Office Theme</vt:lpstr>
      <vt:lpstr>1_WHITE TEMPLATE</vt:lpstr>
      <vt:lpstr>2_WHITE TEMPLATE</vt:lpstr>
      <vt:lpstr>Azure Security Mgmt_2017 Template</vt:lpstr>
      <vt:lpstr>think-cell Slide</vt:lpstr>
      <vt:lpstr>PowerPoint Presentation</vt:lpstr>
      <vt:lpstr>Agenda</vt:lpstr>
      <vt:lpstr>PowerPoint Presentation</vt:lpstr>
      <vt:lpstr>Through 2025, 99% of cloud security failures will be the customer’s fault.</vt:lpstr>
      <vt:lpstr>PowerPoint Presentation</vt:lpstr>
      <vt:lpstr>Fortinet Cloud Security Vision</vt:lpstr>
      <vt:lpstr>Actionable Threat Intel from FortiGuard Labs</vt:lpstr>
      <vt:lpstr>Fortinet Security Fabric</vt:lpstr>
      <vt:lpstr>Product Integrations vs a Security Fabric </vt:lpstr>
      <vt:lpstr>Open Ecosystem </vt:lpstr>
      <vt:lpstr>One OS for Networking and Security</vt:lpstr>
      <vt:lpstr>Selecting a security solution is both a strategic and a tactical problem</vt:lpstr>
      <vt:lpstr>Cloud Security Predictions</vt:lpstr>
      <vt:lpstr>PowerPoint Presentation</vt:lpstr>
      <vt:lpstr>Deliver Enterprise Grade Security Anywhere</vt:lpstr>
      <vt:lpstr>Shared Responsibility and Key Strategies</vt:lpstr>
      <vt:lpstr>Broad Protection of the Cloud</vt:lpstr>
      <vt:lpstr>Fortinet Cloud Security: Use Cases for Azure  </vt:lpstr>
      <vt:lpstr>Fortinet Multi-Cloud strategy: 3 principles</vt:lpstr>
      <vt:lpstr>The Fortinet / Microsoft Partnership</vt:lpstr>
      <vt:lpstr>Microsoft - Leader in 5 Magic Quadrants</vt:lpstr>
      <vt:lpstr>PowerPoint Presentation</vt:lpstr>
      <vt:lpstr>PowerPoint Presentation</vt:lpstr>
      <vt:lpstr>Key Azure Integrations</vt:lpstr>
      <vt:lpstr>Fortinet Azure Solutions </vt:lpstr>
      <vt:lpstr>Partnering with Microsoft </vt:lpstr>
      <vt:lpstr>PowerPoint Presentation</vt:lpstr>
      <vt:lpstr>FortiGates + Transit Gateway Templates</vt:lpstr>
      <vt:lpstr>Microsoft Ecosystem in the Enterprise</vt:lpstr>
      <vt:lpstr>Microsoft Ecosystem in the Enterprise</vt:lpstr>
      <vt:lpstr>PowerPoint Presentation</vt:lpstr>
      <vt:lpstr>PowerPoint Presentation</vt:lpstr>
      <vt:lpstr>Fortinet Azure Solutions </vt:lpstr>
      <vt:lpstr>Secure Cloud On-Ramp</vt:lpstr>
      <vt:lpstr>Azure Virtual WAN Integration</vt:lpstr>
      <vt:lpstr>Key Use Cases</vt:lpstr>
      <vt:lpstr>PowerPoint Presentation</vt:lpstr>
      <vt:lpstr>Web Application Security</vt:lpstr>
      <vt:lpstr>Cloud Infrastructure Visibility and Control </vt:lpstr>
      <vt:lpstr>SaaS Visibility and Control </vt:lpstr>
      <vt:lpstr>High Performance Security at the Edge</vt:lpstr>
      <vt:lpstr>PowerPoint Presentation</vt:lpstr>
      <vt:lpstr>PowerPoint Presentation</vt:lpstr>
      <vt:lpstr>DevSecOps With Fortinet</vt:lpstr>
      <vt:lpstr>The Fortinet Advantage</vt:lpstr>
      <vt:lpstr>PowerPoint Presentation</vt:lpstr>
      <vt:lpstr>The Fortinet Advantage – Automated Micro-Segmentation</vt:lpstr>
      <vt:lpstr>The Fortinet Advantage – SAP Integration</vt:lpstr>
      <vt:lpstr>The Fortinet Advantage – Azure Virtual WAN Integration</vt:lpstr>
      <vt:lpstr>The Fortinet Advantage – Zero Trust Architectures</vt:lpstr>
      <vt:lpstr>Why Customers Choose Fortinet</vt:lpstr>
      <vt:lpstr>Securing SAP Migrations to Azure</vt:lpstr>
      <vt:lpstr>PowerPoint Presentation</vt:lpstr>
      <vt:lpstr>Why SAP Security is important</vt:lpstr>
      <vt:lpstr>Why discuss SAP S/4HANA now?</vt:lpstr>
      <vt:lpstr>PowerPoint Presentation</vt:lpstr>
      <vt:lpstr>Fortinet Cloud Reference Architectures for SAP</vt:lpstr>
      <vt:lpstr>Secure SAP on Azure</vt:lpstr>
      <vt:lpstr>PowerPoint Presentation</vt:lpstr>
      <vt:lpstr>Secure SAP on GCP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dschrader@fortinet.com</dc:creator>
  <cp:lastModifiedBy>Madinah Ali</cp:lastModifiedBy>
  <cp:revision>14</cp:revision>
  <dcterms:created xsi:type="dcterms:W3CDTF">2021-02-09T18:31:17Z</dcterms:created>
  <dcterms:modified xsi:type="dcterms:W3CDTF">2023-04-17T04:00:30Z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0x01010020DBB3A5C2D19D4C87B2DCE36595535F</vt:lpwstr>
  </property>
</Properties>
</file>