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4" r:id="rId5"/>
    <p:sldMasterId id="2147483660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gbFQpnURY9GPvTlIC2I8XBPfs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4936B8-185E-443F-83D1-BBAACF0BB514}">
  <a:tblStyle styleId="{154936B8-185E-443F-83D1-BBAACF0BB51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customschemas.google.com/relationships/presentationmetadata" Target="metadata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Farleigh Dickinson University</a:t>
            </a:r>
            <a:endParaRPr/>
          </a:p>
        </p:txBody>
      </p:sp>
      <p:sp>
        <p:nvSpPr>
          <p:cNvPr id="373" name="Google Shape;37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-Please replace the placeholders</a:t>
            </a:r>
            <a:endParaRPr/>
          </a:p>
        </p:txBody>
      </p:sp>
      <p:sp>
        <p:nvSpPr>
          <p:cNvPr id="380" name="Google Shape;3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1" name="Google Shape;3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 txBox="1"/>
          <p:nvPr>
            <p:ph type="ctrTitle"/>
          </p:nvPr>
        </p:nvSpPr>
        <p:spPr>
          <a:xfrm>
            <a:off x="6315374" y="4228771"/>
            <a:ext cx="561125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  <a:defRPr b="0" i="0" sz="6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5"/>
          <p:cNvSpPr/>
          <p:nvPr/>
        </p:nvSpPr>
        <p:spPr>
          <a:xfrm>
            <a:off x="189149" y="6462483"/>
            <a:ext cx="29042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 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9"/>
          <p:cNvSpPr txBox="1"/>
          <p:nvPr>
            <p:ph type="ctrTitle"/>
          </p:nvPr>
        </p:nvSpPr>
        <p:spPr>
          <a:xfrm>
            <a:off x="6315373" y="4228771"/>
            <a:ext cx="561125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  <a:defRPr b="0" i="0" sz="6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29"/>
          <p:cNvSpPr/>
          <p:nvPr/>
        </p:nvSpPr>
        <p:spPr>
          <a:xfrm>
            <a:off x="189150" y="6462484"/>
            <a:ext cx="26484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 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3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3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33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33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1" name="Google Shape;111;p36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2" name="Google Shape;112;p3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7"/>
          <p:cNvSpPr txBox="1"/>
          <p:nvPr>
            <p:ph idx="1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3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">
  <p:cSld name="Blank P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>
            <p:ph type="ctrTitle"/>
          </p:nvPr>
        </p:nvSpPr>
        <p:spPr>
          <a:xfrm>
            <a:off x="2888974" y="242896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0"/>
          <p:cNvSpPr/>
          <p:nvPr/>
        </p:nvSpPr>
        <p:spPr>
          <a:xfrm>
            <a:off x="126958" y="172394"/>
            <a:ext cx="17757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8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/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9"/>
          <p:cNvSpPr txBox="1"/>
          <p:nvPr>
            <p:ph idx="1" type="body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783" y="3127949"/>
            <a:ext cx="770813" cy="374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>
            <a:off x="-30604" y="2880434"/>
            <a:ext cx="1010715" cy="1314036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307FE2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604" y="2647191"/>
            <a:ext cx="1010715" cy="23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4">
            <a:alphaModFix/>
          </a:blip>
          <a:srcRect b="68122" l="0" r="0" t="0"/>
          <a:stretch/>
        </p:blipFill>
        <p:spPr>
          <a:xfrm>
            <a:off x="318091" y="254575"/>
            <a:ext cx="2529591" cy="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>
            <p:ph type="ctrTitle"/>
          </p:nvPr>
        </p:nvSpPr>
        <p:spPr>
          <a:xfrm>
            <a:off x="1945645" y="2157072"/>
            <a:ext cx="8337507" cy="15348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1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5" name="Google Shape;145;p23"/>
          <p:cNvSpPr txBox="1"/>
          <p:nvPr>
            <p:ph idx="1" type="subTitle"/>
          </p:nvPr>
        </p:nvSpPr>
        <p:spPr>
          <a:xfrm>
            <a:off x="1945646" y="3884417"/>
            <a:ext cx="7596188" cy="8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4141" y="1646216"/>
            <a:ext cx="2557347" cy="29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1216640" y="1"/>
            <a:ext cx="975360" cy="22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/>
          <p:nvPr/>
        </p:nvSpPr>
        <p:spPr>
          <a:xfrm>
            <a:off x="11498797" y="2429419"/>
            <a:ext cx="172209" cy="2970605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11078075" y="1955365"/>
            <a:ext cx="518957" cy="1497691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3479997" y="5746312"/>
            <a:ext cx="1010715" cy="1122347"/>
          </a:xfrm>
          <a:prstGeom prst="rect">
            <a:avLst/>
          </a:prstGeom>
          <a:gradFill>
            <a:gsLst>
              <a:gs pos="0">
                <a:schemeClr val="accent2"/>
              </a:gs>
              <a:gs pos="98000">
                <a:srgbClr val="2CCCD3">
                  <a:alpha val="20000"/>
                </a:srgbClr>
              </a:gs>
              <a:gs pos="100000">
                <a:srgbClr val="2CCCD3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997" y="5530321"/>
            <a:ext cx="1010715" cy="23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/>
          <p:nvPr/>
        </p:nvSpPr>
        <p:spPr>
          <a:xfrm>
            <a:off x="7420475" y="5371427"/>
            <a:ext cx="518957" cy="1497691"/>
          </a:xfrm>
          <a:prstGeom prst="rect">
            <a:avLst/>
          </a:prstGeom>
          <a:gradFill>
            <a:gsLst>
              <a:gs pos="0">
                <a:schemeClr val="lt1"/>
              </a:gs>
              <a:gs pos="97000">
                <a:srgbClr val="FFFFFF">
                  <a:alpha val="20000"/>
                </a:srgbClr>
              </a:gs>
              <a:gs pos="100000">
                <a:srgbClr val="FFFFFF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7385271" y="0"/>
            <a:ext cx="518957" cy="1237957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9272436" y="563052"/>
            <a:ext cx="1010715" cy="1122347"/>
          </a:xfrm>
          <a:prstGeom prst="rect">
            <a:avLst/>
          </a:prstGeom>
          <a:gradFill>
            <a:gsLst>
              <a:gs pos="0">
                <a:schemeClr val="accent4"/>
              </a:gs>
              <a:gs pos="97000">
                <a:srgbClr val="9063CD">
                  <a:alpha val="20000"/>
                </a:srgbClr>
              </a:gs>
              <a:gs pos="100000">
                <a:srgbClr val="9063C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436" y="347061"/>
            <a:ext cx="1010715" cy="23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09451" y="4109158"/>
            <a:ext cx="568624" cy="27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>
  <p:cSld name="1_Section Hea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0"/>
          <p:cNvPicPr preferRelativeResize="0"/>
          <p:nvPr/>
        </p:nvPicPr>
        <p:blipFill rotWithShape="1">
          <a:blip r:embed="rId2">
            <a:alphaModFix/>
          </a:blip>
          <a:srcRect b="68122" l="0" r="0" t="0"/>
          <a:stretch/>
        </p:blipFill>
        <p:spPr>
          <a:xfrm>
            <a:off x="5049781" y="1677986"/>
            <a:ext cx="2529591" cy="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0"/>
          <p:cNvSpPr/>
          <p:nvPr/>
        </p:nvSpPr>
        <p:spPr>
          <a:xfrm>
            <a:off x="8086129" y="4187898"/>
            <a:ext cx="1010715" cy="1314036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307FE2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6129" y="3954655"/>
            <a:ext cx="1010715" cy="23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0"/>
          <p:cNvSpPr/>
          <p:nvPr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0"/>
          <p:cNvSpPr txBox="1"/>
          <p:nvPr>
            <p:ph type="ctrTitle"/>
          </p:nvPr>
        </p:nvSpPr>
        <p:spPr>
          <a:xfrm>
            <a:off x="253981" y="1847125"/>
            <a:ext cx="8337507" cy="15348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40"/>
          <p:cNvSpPr txBox="1"/>
          <p:nvPr>
            <p:ph idx="1" type="subTitle"/>
          </p:nvPr>
        </p:nvSpPr>
        <p:spPr>
          <a:xfrm>
            <a:off x="253982" y="3522047"/>
            <a:ext cx="7596188" cy="8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4" name="Google Shape;16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363" y="6400802"/>
            <a:ext cx="278208" cy="19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1216640" y="1"/>
            <a:ext cx="975360" cy="22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0"/>
          <p:cNvSpPr/>
          <p:nvPr/>
        </p:nvSpPr>
        <p:spPr>
          <a:xfrm>
            <a:off x="10075196" y="661596"/>
            <a:ext cx="172209" cy="2970605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0"/>
          <p:cNvSpPr/>
          <p:nvPr/>
        </p:nvSpPr>
        <p:spPr>
          <a:xfrm>
            <a:off x="11181285" y="3800805"/>
            <a:ext cx="1010715" cy="3057195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>
            <a:off x="10247404" y="1245055"/>
            <a:ext cx="518957" cy="1497691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showMasterSp="0">
  <p:cSld name="2_Section Header">
    <p:bg>
      <p:bgPr>
        <a:solidFill>
          <a:srgbClr val="EFEFE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 b="68122" l="0" r="0" t="0"/>
          <a:stretch/>
        </p:blipFill>
        <p:spPr>
          <a:xfrm>
            <a:off x="6407086" y="4989214"/>
            <a:ext cx="2529591" cy="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/>
          <p:nvPr/>
        </p:nvSpPr>
        <p:spPr>
          <a:xfrm>
            <a:off x="8412820" y="1712029"/>
            <a:ext cx="470593" cy="170713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2CCCD3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2820" y="1604638"/>
            <a:ext cx="470593" cy="1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1"/>
          <p:cNvSpPr/>
          <p:nvPr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1"/>
          <p:cNvSpPr txBox="1"/>
          <p:nvPr>
            <p:ph type="ctrTitle"/>
          </p:nvPr>
        </p:nvSpPr>
        <p:spPr>
          <a:xfrm>
            <a:off x="253981" y="1847125"/>
            <a:ext cx="8337507" cy="15348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41"/>
          <p:cNvSpPr txBox="1"/>
          <p:nvPr>
            <p:ph idx="1" type="subTitle"/>
          </p:nvPr>
        </p:nvSpPr>
        <p:spPr>
          <a:xfrm>
            <a:off x="253982" y="3522047"/>
            <a:ext cx="7596188" cy="8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363" y="6400802"/>
            <a:ext cx="278208" cy="19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1216640" y="1"/>
            <a:ext cx="975360" cy="22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1"/>
          <p:cNvSpPr/>
          <p:nvPr/>
        </p:nvSpPr>
        <p:spPr>
          <a:xfrm>
            <a:off x="10008676" y="3887396"/>
            <a:ext cx="172209" cy="2970605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1"/>
          <p:cNvSpPr/>
          <p:nvPr/>
        </p:nvSpPr>
        <p:spPr>
          <a:xfrm>
            <a:off x="11181285" y="2103603"/>
            <a:ext cx="1010715" cy="3057195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1"/>
          <p:cNvSpPr/>
          <p:nvPr/>
        </p:nvSpPr>
        <p:spPr>
          <a:xfrm>
            <a:off x="9661927" y="225084"/>
            <a:ext cx="518957" cy="1497691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 showMasterSp="0">
  <p:cSld name="3_Section 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2"/>
          <p:cNvPicPr preferRelativeResize="0"/>
          <p:nvPr/>
        </p:nvPicPr>
        <p:blipFill rotWithShape="1">
          <a:blip r:embed="rId2">
            <a:alphaModFix/>
          </a:blip>
          <a:srcRect b="68122" l="0" r="0" t="0"/>
          <a:stretch/>
        </p:blipFill>
        <p:spPr>
          <a:xfrm>
            <a:off x="643571" y="1652251"/>
            <a:ext cx="2529591" cy="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2"/>
          <p:cNvSpPr/>
          <p:nvPr/>
        </p:nvSpPr>
        <p:spPr>
          <a:xfrm>
            <a:off x="8086131" y="5101688"/>
            <a:ext cx="1010715" cy="595309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9063C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6131" y="4868880"/>
            <a:ext cx="1010715" cy="23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2"/>
          <p:cNvSpPr/>
          <p:nvPr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2"/>
          <p:cNvSpPr txBox="1"/>
          <p:nvPr>
            <p:ph type="ctrTitle"/>
          </p:nvPr>
        </p:nvSpPr>
        <p:spPr>
          <a:xfrm>
            <a:off x="253984" y="1835257"/>
            <a:ext cx="8337507" cy="15348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7" name="Google Shape;187;p42"/>
          <p:cNvSpPr txBox="1"/>
          <p:nvPr>
            <p:ph idx="1" type="subTitle"/>
          </p:nvPr>
        </p:nvSpPr>
        <p:spPr>
          <a:xfrm>
            <a:off x="253986" y="3510177"/>
            <a:ext cx="7596188" cy="8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363" y="6400802"/>
            <a:ext cx="278208" cy="19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1216640" y="1"/>
            <a:ext cx="975360" cy="22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2"/>
          <p:cNvSpPr/>
          <p:nvPr/>
        </p:nvSpPr>
        <p:spPr>
          <a:xfrm>
            <a:off x="10494448" y="508598"/>
            <a:ext cx="172209" cy="2970605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10075193" y="3800805"/>
            <a:ext cx="1010715" cy="3057195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11673044" y="1136271"/>
            <a:ext cx="518957" cy="1497691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  <p15:guide id="3" pos="11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subtitle">
  <p:cSld name="Title Only_subtitl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/>
          <p:nvPr>
            <p:ph idx="1" type="body"/>
          </p:nvPr>
        </p:nvSpPr>
        <p:spPr>
          <a:xfrm>
            <a:off x="269986" y="914402"/>
            <a:ext cx="10841039" cy="41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44"/>
          <p:cNvSpPr txBox="1"/>
          <p:nvPr>
            <p:ph type="title"/>
          </p:nvPr>
        </p:nvSpPr>
        <p:spPr>
          <a:xfrm>
            <a:off x="269987" y="176071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/>
          <p:nvPr>
            <p:ph idx="1" type="body"/>
          </p:nvPr>
        </p:nvSpPr>
        <p:spPr>
          <a:xfrm>
            <a:off x="265779" y="1700784"/>
            <a:ext cx="10841372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5"/>
          <p:cNvSpPr txBox="1"/>
          <p:nvPr>
            <p:ph type="title"/>
          </p:nvPr>
        </p:nvSpPr>
        <p:spPr>
          <a:xfrm>
            <a:off x="265779" y="176070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21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subtitle">
  <p:cSld name="Title and Content_subtitl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6"/>
          <p:cNvSpPr txBox="1"/>
          <p:nvPr>
            <p:ph idx="1" type="body"/>
          </p:nvPr>
        </p:nvSpPr>
        <p:spPr>
          <a:xfrm>
            <a:off x="253745" y="1602429"/>
            <a:ext cx="10841372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6"/>
          <p:cNvSpPr txBox="1"/>
          <p:nvPr>
            <p:ph idx="2" type="body"/>
          </p:nvPr>
        </p:nvSpPr>
        <p:spPr>
          <a:xfrm>
            <a:off x="254078" y="902278"/>
            <a:ext cx="10841039" cy="41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6"/>
          <p:cNvSpPr txBox="1"/>
          <p:nvPr>
            <p:ph type="title"/>
          </p:nvPr>
        </p:nvSpPr>
        <p:spPr>
          <a:xfrm>
            <a:off x="257953" y="178123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4"/>
          <p:cNvSpPr txBox="1"/>
          <p:nvPr>
            <p:ph type="ctrTitle"/>
          </p:nvPr>
        </p:nvSpPr>
        <p:spPr>
          <a:xfrm>
            <a:off x="2862470" y="1663926"/>
            <a:ext cx="6467060" cy="3530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Avenir"/>
              <a:buNone/>
              <a:defRPr b="0" i="1" sz="4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4"/>
          <p:cNvSpPr/>
          <p:nvPr/>
        </p:nvSpPr>
        <p:spPr>
          <a:xfrm>
            <a:off x="160005" y="6406175"/>
            <a:ext cx="29042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 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No Bullets">
  <p:cSld name="Title Content No Bullet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7"/>
          <p:cNvSpPr txBox="1"/>
          <p:nvPr>
            <p:ph idx="1" type="body"/>
          </p:nvPr>
        </p:nvSpPr>
        <p:spPr>
          <a:xfrm>
            <a:off x="269987" y="1292483"/>
            <a:ext cx="10831293" cy="4383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47"/>
          <p:cNvSpPr txBox="1"/>
          <p:nvPr>
            <p:ph type="title"/>
          </p:nvPr>
        </p:nvSpPr>
        <p:spPr>
          <a:xfrm>
            <a:off x="269987" y="176070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No Bullets_subtitle">
  <p:cSld name="Title and Content No Bullets_sub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"/>
          <p:cNvSpPr txBox="1"/>
          <p:nvPr>
            <p:ph idx="1" type="body"/>
          </p:nvPr>
        </p:nvSpPr>
        <p:spPr>
          <a:xfrm>
            <a:off x="279732" y="1745433"/>
            <a:ext cx="10831293" cy="4383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48"/>
          <p:cNvSpPr txBox="1"/>
          <p:nvPr>
            <p:ph idx="2" type="body"/>
          </p:nvPr>
        </p:nvSpPr>
        <p:spPr>
          <a:xfrm>
            <a:off x="271923" y="908462"/>
            <a:ext cx="10841039" cy="41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48"/>
          <p:cNvSpPr txBox="1"/>
          <p:nvPr>
            <p:ph type="title"/>
          </p:nvPr>
        </p:nvSpPr>
        <p:spPr>
          <a:xfrm>
            <a:off x="273861" y="178130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9"/>
          <p:cNvSpPr txBox="1"/>
          <p:nvPr>
            <p:ph idx="1" type="body"/>
          </p:nvPr>
        </p:nvSpPr>
        <p:spPr>
          <a:xfrm>
            <a:off x="342900" y="1368277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49"/>
          <p:cNvSpPr txBox="1"/>
          <p:nvPr>
            <p:ph idx="2" type="body"/>
          </p:nvPr>
        </p:nvSpPr>
        <p:spPr>
          <a:xfrm>
            <a:off x="6182751" y="1368277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49"/>
          <p:cNvSpPr txBox="1"/>
          <p:nvPr>
            <p:ph type="title"/>
          </p:nvPr>
        </p:nvSpPr>
        <p:spPr>
          <a:xfrm>
            <a:off x="265775" y="176071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, caption">
  <p:cSld name="Two Content, captio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"/>
          <p:cNvSpPr txBox="1"/>
          <p:nvPr>
            <p:ph idx="1" type="body"/>
          </p:nvPr>
        </p:nvSpPr>
        <p:spPr>
          <a:xfrm>
            <a:off x="342901" y="1095995"/>
            <a:ext cx="5288063" cy="3594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50"/>
          <p:cNvSpPr txBox="1"/>
          <p:nvPr>
            <p:ph idx="2" type="body"/>
          </p:nvPr>
        </p:nvSpPr>
        <p:spPr>
          <a:xfrm>
            <a:off x="6172201" y="1095995"/>
            <a:ext cx="5278919" cy="3594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50"/>
          <p:cNvSpPr txBox="1"/>
          <p:nvPr>
            <p:ph idx="3" type="body"/>
          </p:nvPr>
        </p:nvSpPr>
        <p:spPr>
          <a:xfrm>
            <a:off x="342901" y="4787233"/>
            <a:ext cx="5284787" cy="85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50"/>
          <p:cNvSpPr txBox="1"/>
          <p:nvPr>
            <p:ph idx="4" type="body"/>
          </p:nvPr>
        </p:nvSpPr>
        <p:spPr>
          <a:xfrm>
            <a:off x="6172201" y="4787233"/>
            <a:ext cx="5286755" cy="85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50"/>
          <p:cNvSpPr txBox="1"/>
          <p:nvPr>
            <p:ph type="title"/>
          </p:nvPr>
        </p:nvSpPr>
        <p:spPr>
          <a:xfrm>
            <a:off x="262497" y="176071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, heading">
  <p:cSld name="Two Content, heading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1"/>
          <p:cNvSpPr txBox="1"/>
          <p:nvPr>
            <p:ph idx="1" type="body"/>
          </p:nvPr>
        </p:nvSpPr>
        <p:spPr>
          <a:xfrm>
            <a:off x="342901" y="1298455"/>
            <a:ext cx="5373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51"/>
          <p:cNvSpPr txBox="1"/>
          <p:nvPr>
            <p:ph idx="2" type="body"/>
          </p:nvPr>
        </p:nvSpPr>
        <p:spPr>
          <a:xfrm>
            <a:off x="342902" y="2185423"/>
            <a:ext cx="539148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51"/>
          <p:cNvSpPr txBox="1"/>
          <p:nvPr>
            <p:ph idx="3" type="body"/>
          </p:nvPr>
        </p:nvSpPr>
        <p:spPr>
          <a:xfrm>
            <a:off x="6172201" y="1298455"/>
            <a:ext cx="52776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51"/>
          <p:cNvSpPr txBox="1"/>
          <p:nvPr>
            <p:ph idx="4" type="body"/>
          </p:nvPr>
        </p:nvSpPr>
        <p:spPr>
          <a:xfrm>
            <a:off x="6172201" y="2185423"/>
            <a:ext cx="527761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51"/>
          <p:cNvSpPr txBox="1"/>
          <p:nvPr>
            <p:ph type="title"/>
          </p:nvPr>
        </p:nvSpPr>
        <p:spPr>
          <a:xfrm>
            <a:off x="257951" y="177242"/>
            <a:ext cx="10837164" cy="70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2"/>
          <p:cNvSpPr txBox="1"/>
          <p:nvPr>
            <p:ph idx="1" type="body"/>
          </p:nvPr>
        </p:nvSpPr>
        <p:spPr>
          <a:xfrm>
            <a:off x="342900" y="1427652"/>
            <a:ext cx="3473451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52"/>
          <p:cNvSpPr txBox="1"/>
          <p:nvPr>
            <p:ph idx="2" type="body"/>
          </p:nvPr>
        </p:nvSpPr>
        <p:spPr>
          <a:xfrm>
            <a:off x="4360861" y="1427652"/>
            <a:ext cx="3473451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52"/>
          <p:cNvSpPr txBox="1"/>
          <p:nvPr>
            <p:ph idx="3" type="body"/>
          </p:nvPr>
        </p:nvSpPr>
        <p:spPr>
          <a:xfrm>
            <a:off x="8378825" y="1427652"/>
            <a:ext cx="3470276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52"/>
          <p:cNvSpPr txBox="1"/>
          <p:nvPr>
            <p:ph type="title"/>
          </p:nvPr>
        </p:nvSpPr>
        <p:spPr>
          <a:xfrm>
            <a:off x="253483" y="176070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, heading, subtitle">
  <p:cSld name="Three Content, heading, subtitle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3"/>
          <p:cNvSpPr txBox="1"/>
          <p:nvPr>
            <p:ph idx="1" type="body"/>
          </p:nvPr>
        </p:nvSpPr>
        <p:spPr>
          <a:xfrm>
            <a:off x="342901" y="1512205"/>
            <a:ext cx="3569033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53"/>
          <p:cNvSpPr txBox="1"/>
          <p:nvPr>
            <p:ph idx="2" type="body"/>
          </p:nvPr>
        </p:nvSpPr>
        <p:spPr>
          <a:xfrm>
            <a:off x="342901" y="2399173"/>
            <a:ext cx="3569033" cy="399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1111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53"/>
          <p:cNvSpPr txBox="1"/>
          <p:nvPr>
            <p:ph idx="3" type="body"/>
          </p:nvPr>
        </p:nvSpPr>
        <p:spPr>
          <a:xfrm>
            <a:off x="4307400" y="1512205"/>
            <a:ext cx="3573117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53"/>
          <p:cNvSpPr txBox="1"/>
          <p:nvPr>
            <p:ph idx="4" type="body"/>
          </p:nvPr>
        </p:nvSpPr>
        <p:spPr>
          <a:xfrm>
            <a:off x="4309442" y="2399173"/>
            <a:ext cx="3573117" cy="399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1111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3"/>
          <p:cNvSpPr txBox="1"/>
          <p:nvPr>
            <p:ph idx="5" type="body"/>
          </p:nvPr>
        </p:nvSpPr>
        <p:spPr>
          <a:xfrm>
            <a:off x="8275984" y="1535955"/>
            <a:ext cx="3573117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53"/>
          <p:cNvSpPr txBox="1"/>
          <p:nvPr>
            <p:ph idx="6" type="body"/>
          </p:nvPr>
        </p:nvSpPr>
        <p:spPr>
          <a:xfrm>
            <a:off x="8275984" y="2399173"/>
            <a:ext cx="3573117" cy="399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1111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53"/>
          <p:cNvSpPr txBox="1"/>
          <p:nvPr>
            <p:ph idx="7" type="body"/>
          </p:nvPr>
        </p:nvSpPr>
        <p:spPr>
          <a:xfrm>
            <a:off x="269986" y="886498"/>
            <a:ext cx="10841039" cy="41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53"/>
          <p:cNvSpPr txBox="1"/>
          <p:nvPr>
            <p:ph type="title"/>
          </p:nvPr>
        </p:nvSpPr>
        <p:spPr>
          <a:xfrm>
            <a:off x="269987" y="160042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4"/>
          <p:cNvSpPr/>
          <p:nvPr>
            <p:ph idx="2" type="pic"/>
          </p:nvPr>
        </p:nvSpPr>
        <p:spPr>
          <a:xfrm>
            <a:off x="342902" y="1333502"/>
            <a:ext cx="7100887" cy="4550135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54"/>
          <p:cNvSpPr txBox="1"/>
          <p:nvPr>
            <p:ph idx="1" type="body"/>
          </p:nvPr>
        </p:nvSpPr>
        <p:spPr>
          <a:xfrm>
            <a:off x="7991475" y="1333503"/>
            <a:ext cx="3568284" cy="4550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54"/>
          <p:cNvSpPr txBox="1"/>
          <p:nvPr>
            <p:ph type="title"/>
          </p:nvPr>
        </p:nvSpPr>
        <p:spPr>
          <a:xfrm>
            <a:off x="250571" y="176070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410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s with Captions">
  <p:cSld name="Two Pictures with Captions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5"/>
          <p:cNvSpPr/>
          <p:nvPr>
            <p:ph idx="2" type="pic"/>
          </p:nvPr>
        </p:nvSpPr>
        <p:spPr>
          <a:xfrm>
            <a:off x="341663" y="1333501"/>
            <a:ext cx="5284052" cy="3601721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55"/>
          <p:cNvSpPr/>
          <p:nvPr>
            <p:ph idx="3" type="pic"/>
          </p:nvPr>
        </p:nvSpPr>
        <p:spPr>
          <a:xfrm>
            <a:off x="6172200" y="1333501"/>
            <a:ext cx="5291267" cy="3616547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55"/>
          <p:cNvSpPr txBox="1"/>
          <p:nvPr>
            <p:ph idx="1" type="body"/>
          </p:nvPr>
        </p:nvSpPr>
        <p:spPr>
          <a:xfrm>
            <a:off x="342901" y="5056553"/>
            <a:ext cx="5284052" cy="82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55"/>
          <p:cNvSpPr txBox="1"/>
          <p:nvPr>
            <p:ph idx="4" type="body"/>
          </p:nvPr>
        </p:nvSpPr>
        <p:spPr>
          <a:xfrm>
            <a:off x="6172200" y="5056553"/>
            <a:ext cx="5291267" cy="82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Google Shape;250;p55"/>
          <p:cNvSpPr txBox="1"/>
          <p:nvPr>
            <p:ph type="title"/>
          </p:nvPr>
        </p:nvSpPr>
        <p:spPr>
          <a:xfrm>
            <a:off x="261886" y="159405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s with Captions">
  <p:cSld name="Three Pictures with Captions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6"/>
          <p:cNvSpPr/>
          <p:nvPr>
            <p:ph idx="2" type="pic"/>
          </p:nvPr>
        </p:nvSpPr>
        <p:spPr>
          <a:xfrm>
            <a:off x="342901" y="1700785"/>
            <a:ext cx="3468945" cy="3234895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56"/>
          <p:cNvSpPr txBox="1"/>
          <p:nvPr>
            <p:ph idx="1" type="body"/>
          </p:nvPr>
        </p:nvSpPr>
        <p:spPr>
          <a:xfrm>
            <a:off x="347404" y="5056554"/>
            <a:ext cx="3473451" cy="82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56"/>
          <p:cNvSpPr/>
          <p:nvPr>
            <p:ph idx="3" type="pic"/>
          </p:nvPr>
        </p:nvSpPr>
        <p:spPr>
          <a:xfrm>
            <a:off x="4366863" y="1700785"/>
            <a:ext cx="3471861" cy="3234895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56"/>
          <p:cNvSpPr/>
          <p:nvPr>
            <p:ph idx="4" type="pic"/>
          </p:nvPr>
        </p:nvSpPr>
        <p:spPr>
          <a:xfrm>
            <a:off x="8377238" y="1700785"/>
            <a:ext cx="3471863" cy="3234895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56"/>
          <p:cNvSpPr txBox="1"/>
          <p:nvPr>
            <p:ph idx="5" type="body"/>
          </p:nvPr>
        </p:nvSpPr>
        <p:spPr>
          <a:xfrm>
            <a:off x="4366863" y="5056554"/>
            <a:ext cx="3465863" cy="82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56"/>
          <p:cNvSpPr txBox="1"/>
          <p:nvPr>
            <p:ph idx="6" type="body"/>
          </p:nvPr>
        </p:nvSpPr>
        <p:spPr>
          <a:xfrm>
            <a:off x="8377238" y="5056554"/>
            <a:ext cx="3471863" cy="82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56"/>
          <p:cNvSpPr txBox="1"/>
          <p:nvPr>
            <p:ph type="title"/>
          </p:nvPr>
        </p:nvSpPr>
        <p:spPr>
          <a:xfrm>
            <a:off x="259167" y="176071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?">
  <p:cSld name="Questions?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5"/>
          <p:cNvPicPr preferRelativeResize="0"/>
          <p:nvPr/>
        </p:nvPicPr>
        <p:blipFill rotWithShape="1">
          <a:blip r:embed="rId2">
            <a:alphaModFix/>
          </a:blip>
          <a:srcRect b="15625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 txBox="1"/>
          <p:nvPr/>
        </p:nvSpPr>
        <p:spPr>
          <a:xfrm>
            <a:off x="3031330" y="2844224"/>
            <a:ext cx="612933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QUESTIONS?</a:t>
            </a:r>
            <a:endParaRPr/>
          </a:p>
        </p:txBody>
      </p:sp>
      <p:sp>
        <p:nvSpPr>
          <p:cNvPr id="27" name="Google Shape;27;p25"/>
          <p:cNvSpPr/>
          <p:nvPr/>
        </p:nvSpPr>
        <p:spPr>
          <a:xfrm>
            <a:off x="4643871" y="6461259"/>
            <a:ext cx="29042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 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Pictures with Cations">
  <p:cSld name="Four Pictures with Cation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7"/>
          <p:cNvSpPr/>
          <p:nvPr>
            <p:ph idx="2" type="pic"/>
          </p:nvPr>
        </p:nvSpPr>
        <p:spPr>
          <a:xfrm>
            <a:off x="342901" y="1700784"/>
            <a:ext cx="2531227" cy="2627696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57"/>
          <p:cNvSpPr txBox="1"/>
          <p:nvPr>
            <p:ph idx="1" type="body"/>
          </p:nvPr>
        </p:nvSpPr>
        <p:spPr>
          <a:xfrm>
            <a:off x="342901" y="4449079"/>
            <a:ext cx="2531227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57"/>
          <p:cNvSpPr/>
          <p:nvPr>
            <p:ph idx="3" type="pic"/>
          </p:nvPr>
        </p:nvSpPr>
        <p:spPr>
          <a:xfrm>
            <a:off x="3326269" y="1700784"/>
            <a:ext cx="2531227" cy="2627696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57"/>
          <p:cNvSpPr txBox="1"/>
          <p:nvPr>
            <p:ph idx="4" type="body"/>
          </p:nvPr>
        </p:nvSpPr>
        <p:spPr>
          <a:xfrm>
            <a:off x="3321346" y="4449079"/>
            <a:ext cx="2541071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57"/>
          <p:cNvSpPr/>
          <p:nvPr>
            <p:ph idx="5" type="pic"/>
          </p:nvPr>
        </p:nvSpPr>
        <p:spPr>
          <a:xfrm>
            <a:off x="6309636" y="1700784"/>
            <a:ext cx="2531227" cy="2627696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57"/>
          <p:cNvSpPr txBox="1"/>
          <p:nvPr>
            <p:ph idx="6" type="body"/>
          </p:nvPr>
        </p:nvSpPr>
        <p:spPr>
          <a:xfrm>
            <a:off x="6297779" y="4449079"/>
            <a:ext cx="2541071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57"/>
          <p:cNvSpPr/>
          <p:nvPr>
            <p:ph idx="7" type="pic"/>
          </p:nvPr>
        </p:nvSpPr>
        <p:spPr>
          <a:xfrm>
            <a:off x="9293005" y="1700784"/>
            <a:ext cx="2531227" cy="2627696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57"/>
          <p:cNvSpPr txBox="1"/>
          <p:nvPr>
            <p:ph idx="8" type="body"/>
          </p:nvPr>
        </p:nvSpPr>
        <p:spPr>
          <a:xfrm>
            <a:off x="9292170" y="4449079"/>
            <a:ext cx="2532063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57"/>
          <p:cNvSpPr txBox="1"/>
          <p:nvPr>
            <p:ph type="title"/>
          </p:nvPr>
        </p:nvSpPr>
        <p:spPr>
          <a:xfrm>
            <a:off x="263675" y="176070"/>
            <a:ext cx="10837164" cy="72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1216640" y="1"/>
            <a:ext cx="975360" cy="22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298" y="3128211"/>
            <a:ext cx="3625407" cy="41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6"/>
          <p:cNvSpPr txBox="1"/>
          <p:nvPr>
            <p:ph type="ctrTitle"/>
          </p:nvPr>
        </p:nvSpPr>
        <p:spPr>
          <a:xfrm>
            <a:off x="322044" y="308998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26"/>
          <p:cNvSpPr/>
          <p:nvPr/>
        </p:nvSpPr>
        <p:spPr>
          <a:xfrm>
            <a:off x="9655565" y="308998"/>
            <a:ext cx="17757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322044" y="1483112"/>
            <a:ext cx="5431766" cy="505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6"/>
          <p:cNvSpPr txBox="1"/>
          <p:nvPr>
            <p:ph idx="2" type="body"/>
          </p:nvPr>
        </p:nvSpPr>
        <p:spPr>
          <a:xfrm>
            <a:off x="6418044" y="1483111"/>
            <a:ext cx="5431766" cy="505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/>
          <p:nvPr>
            <p:ph type="ctrTitle"/>
          </p:nvPr>
        </p:nvSpPr>
        <p:spPr>
          <a:xfrm>
            <a:off x="2862471" y="1663927"/>
            <a:ext cx="6467060" cy="3530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Avenir"/>
              <a:buNone/>
              <a:defRPr b="0" i="1" sz="4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7"/>
          <p:cNvSpPr/>
          <p:nvPr/>
        </p:nvSpPr>
        <p:spPr>
          <a:xfrm>
            <a:off x="160006" y="6406176"/>
            <a:ext cx="26484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 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">
  <p:cSld name="Blank Pag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/>
          <p:nvPr>
            <p:ph type="ctrTitle"/>
          </p:nvPr>
        </p:nvSpPr>
        <p:spPr>
          <a:xfrm>
            <a:off x="2888975" y="242897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21"/>
          <p:cNvSpPr/>
          <p:nvPr/>
        </p:nvSpPr>
        <p:spPr>
          <a:xfrm>
            <a:off x="126959" y="172393"/>
            <a:ext cx="15665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?">
  <p:cSld name="Questions?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7"/>
          <p:cNvPicPr preferRelativeResize="0"/>
          <p:nvPr/>
        </p:nvPicPr>
        <p:blipFill rotWithShape="1">
          <a:blip r:embed="rId2">
            <a:alphaModFix/>
          </a:blip>
          <a:srcRect b="15625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7"/>
          <p:cNvSpPr txBox="1"/>
          <p:nvPr/>
        </p:nvSpPr>
        <p:spPr>
          <a:xfrm>
            <a:off x="3031329" y="2844225"/>
            <a:ext cx="612933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QUESTIONS?</a:t>
            </a:r>
            <a:endParaRPr/>
          </a:p>
        </p:txBody>
      </p:sp>
      <p:sp>
        <p:nvSpPr>
          <p:cNvPr id="48" name="Google Shape;48;p27"/>
          <p:cNvSpPr/>
          <p:nvPr/>
        </p:nvSpPr>
        <p:spPr>
          <a:xfrm>
            <a:off x="4643873" y="6461260"/>
            <a:ext cx="26484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 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8"/>
          <p:cNvSpPr txBox="1"/>
          <p:nvPr>
            <p:ph type="ctrTitle"/>
          </p:nvPr>
        </p:nvSpPr>
        <p:spPr>
          <a:xfrm>
            <a:off x="322044" y="309000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8"/>
          <p:cNvSpPr/>
          <p:nvPr/>
        </p:nvSpPr>
        <p:spPr>
          <a:xfrm>
            <a:off x="9655566" y="308997"/>
            <a:ext cx="15665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us on Twitter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@grantsoffice</a:t>
            </a:r>
            <a:endParaRPr b="0" i="0"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322045" y="1483114"/>
            <a:ext cx="5431767" cy="505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8"/>
          <p:cNvSpPr txBox="1"/>
          <p:nvPr>
            <p:ph idx="2" type="body"/>
          </p:nvPr>
        </p:nvSpPr>
        <p:spPr>
          <a:xfrm>
            <a:off x="6418045" y="1483113"/>
            <a:ext cx="5431767" cy="505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23" Type="http://schemas.openxmlformats.org/officeDocument/2006/relationships/theme" Target="../theme/theme4.xml"/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/>
        </p:nvSpPr>
        <p:spPr>
          <a:xfrm>
            <a:off x="6180463" y="4074883"/>
            <a:ext cx="561125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Presentation</a:t>
            </a:r>
            <a:br>
              <a:rPr b="0" i="0" lang="en-US" sz="6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-US" sz="6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Title Goes Here</a:t>
            </a:r>
            <a:endParaRPr b="0" i="0" sz="6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/>
        </p:nvSpPr>
        <p:spPr>
          <a:xfrm>
            <a:off x="6180463" y="4074883"/>
            <a:ext cx="561125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</a:pPr>
            <a:r>
              <a:rPr b="0" i="0" lang="en-US" sz="6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Presentation</a:t>
            </a:r>
            <a:br>
              <a:rPr b="0" i="0" lang="en-US" sz="6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-US" sz="6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Title Goes Here</a:t>
            </a:r>
            <a:endParaRPr b="0" i="0" sz="6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>
            <a:off x="11570076" y="6388864"/>
            <a:ext cx="372187" cy="276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363" y="6400802"/>
            <a:ext cx="278208" cy="19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5059902" y="6418863"/>
            <a:ext cx="1988045" cy="216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Fortinet Inc. All Rights Reserved.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1216640" y="1"/>
            <a:ext cx="975360" cy="22508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5ACBF0"/>
          </p15:clr>
        </p15:guide>
        <p15:guide id="2" orient="horz" pos="2160">
          <p15:clr>
            <a:srgbClr val="5ACBF0"/>
          </p15:clr>
        </p15:guide>
        <p15:guide id="3" pos="216">
          <p15:clr>
            <a:srgbClr val="5ACBF0"/>
          </p15:clr>
        </p15:guide>
        <p15:guide id="4" pos="7464">
          <p15:clr>
            <a:srgbClr val="5ACBF0"/>
          </p15:clr>
        </p15:guide>
        <p15:guide id="5" orient="horz" pos="840">
          <p15:clr>
            <a:srgbClr val="5ACBF0"/>
          </p15:clr>
        </p15:guide>
        <p15:guide id="6" orient="horz" pos="1864">
          <p15:clr>
            <a:srgbClr val="5ACBF0"/>
          </p15:clr>
        </p15:guide>
        <p15:guide id="7" orient="horz" pos="2886">
          <p15:clr>
            <a:srgbClr val="5ACBF0"/>
          </p15:clr>
        </p15:guide>
        <p15:guide id="8" orient="horz" pos="3893">
          <p15:clr>
            <a:srgbClr val="5ACBF0"/>
          </p15:clr>
        </p15:guide>
        <p15:guide id="9" pos="1498">
          <p15:clr>
            <a:srgbClr val="5ACBF0"/>
          </p15:clr>
        </p15:guide>
        <p15:guide id="10" pos="1600">
          <p15:clr>
            <a:srgbClr val="5ACBF0"/>
          </p15:clr>
        </p15:guide>
        <p15:guide id="11" pos="2644">
          <p15:clr>
            <a:srgbClr val="5ACBF0"/>
          </p15:clr>
        </p15:guide>
        <p15:guide id="12" pos="2747">
          <p15:clr>
            <a:srgbClr val="5ACBF0"/>
          </p15:clr>
        </p15:guide>
        <p15:guide id="13" pos="3792">
          <p15:clr>
            <a:srgbClr val="5ACBF0"/>
          </p15:clr>
        </p15:guide>
        <p15:guide id="14" pos="3888">
          <p15:clr>
            <a:srgbClr val="5ACBF0"/>
          </p15:clr>
        </p15:guide>
        <p15:guide id="15" pos="4934">
          <p15:clr>
            <a:srgbClr val="5ACBF0"/>
          </p15:clr>
        </p15:guide>
        <p15:guide id="16" pos="5034">
          <p15:clr>
            <a:srgbClr val="5ACBF0"/>
          </p15:clr>
        </p15:guide>
        <p15:guide id="17" pos="6081">
          <p15:clr>
            <a:srgbClr val="5ACBF0"/>
          </p15:clr>
        </p15:guide>
        <p15:guide id="18" pos="618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 txBox="1"/>
          <p:nvPr>
            <p:ph type="ctrTitle"/>
          </p:nvPr>
        </p:nvSpPr>
        <p:spPr>
          <a:xfrm>
            <a:off x="5739320" y="4392706"/>
            <a:ext cx="6147880" cy="2276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venir"/>
              <a:buNone/>
            </a:pPr>
            <a:r>
              <a:rPr b="1" lang="en-US" sz="4400">
                <a:solidFill>
                  <a:schemeClr val="lt2"/>
                </a:solidFill>
              </a:rPr>
              <a:t>Grants </a:t>
            </a:r>
            <a:r>
              <a:rPr b="1" lang="en-US" sz="4400"/>
              <a:t>Support</a:t>
            </a:r>
            <a:r>
              <a:rPr b="1" lang="en-US" sz="4400">
                <a:solidFill>
                  <a:schemeClr val="lt2"/>
                </a:solidFill>
              </a:rPr>
              <a:t> Program</a:t>
            </a:r>
            <a:br>
              <a:rPr lang="en-US" sz="2800">
                <a:solidFill>
                  <a:schemeClr val="lt2"/>
                </a:solidFill>
              </a:rPr>
            </a:br>
            <a:br>
              <a:rPr lang="en-US" sz="2800">
                <a:solidFill>
                  <a:schemeClr val="lt2"/>
                </a:solidFill>
              </a:rPr>
            </a:br>
            <a:r>
              <a:rPr lang="en-US" sz="2800">
                <a:solidFill>
                  <a:schemeClr val="lt2"/>
                </a:solidFill>
              </a:rPr>
              <a:t>Bringing Technology Funding Home for Public Sector Agencies</a:t>
            </a:r>
            <a:endParaRPr i="1" sz="2800"/>
          </a:p>
        </p:txBody>
      </p:sp>
      <p:pic>
        <p:nvPicPr>
          <p:cNvPr id="278" name="Google Shape;2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754" y="3901047"/>
            <a:ext cx="4800446" cy="581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2413000"/>
            <a:ext cx="10375900" cy="362095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0"/>
          <p:cNvSpPr txBox="1"/>
          <p:nvPr>
            <p:ph type="ctrTitle"/>
          </p:nvPr>
        </p:nvSpPr>
        <p:spPr>
          <a:xfrm>
            <a:off x="2888975" y="242897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HEERF Time Clock is Counting down</a:t>
            </a:r>
            <a:endParaRPr/>
          </a:p>
        </p:txBody>
      </p:sp>
      <p:pic>
        <p:nvPicPr>
          <p:cNvPr id="362" name="Google Shape;3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82214"/>
            <a:ext cx="1638300" cy="218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887" y="2372672"/>
            <a:ext cx="10160000" cy="341109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1"/>
          <p:cNvSpPr txBox="1"/>
          <p:nvPr>
            <p:ph type="ctrTitle"/>
          </p:nvPr>
        </p:nvSpPr>
        <p:spPr>
          <a:xfrm>
            <a:off x="2888975" y="242897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HEERF Time Clock is Counting down</a:t>
            </a:r>
            <a:endParaRPr/>
          </a:p>
        </p:txBody>
      </p:sp>
      <p:pic>
        <p:nvPicPr>
          <p:cNvPr id="369" name="Google Shape;3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22" y="928339"/>
            <a:ext cx="1840865" cy="228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 txBox="1"/>
          <p:nvPr>
            <p:ph type="ctrTitle"/>
          </p:nvPr>
        </p:nvSpPr>
        <p:spPr>
          <a:xfrm>
            <a:off x="2888975" y="242897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Pilot Success Story</a:t>
            </a:r>
            <a:endParaRPr/>
          </a:p>
        </p:txBody>
      </p:sp>
      <p:sp>
        <p:nvSpPr>
          <p:cNvPr id="376" name="Google Shape;376;p12"/>
          <p:cNvSpPr txBox="1"/>
          <p:nvPr/>
        </p:nvSpPr>
        <p:spPr>
          <a:xfrm>
            <a:off x="520338" y="1065767"/>
            <a:ext cx="11151327" cy="5263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2E24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rgbClr val="EE2E24"/>
                </a:solidFill>
                <a:latin typeface="Avenir"/>
                <a:ea typeface="Avenir"/>
                <a:cs typeface="Avenir"/>
                <a:sym typeface="Avenir"/>
              </a:rPr>
              <a:t>Initial Interest: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$200-$300K in desired Fortinet and Microsoft solutions to refresh current infrastructure.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2E24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rgbClr val="EE2E24"/>
                </a:solidFill>
                <a:latin typeface="Avenir"/>
                <a:ea typeface="Avenir"/>
                <a:cs typeface="Avenir"/>
                <a:sym typeface="Avenir"/>
              </a:rPr>
              <a:t>Support Services Provided: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Aided in determining which among the desired NJ Educational Facilities Authority grants would be most appropriate to pursue.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Project development consultation.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Proposal preparation coaching.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2E24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rgbClr val="EE2E24"/>
                </a:solidFill>
                <a:latin typeface="Avenir"/>
                <a:ea typeface="Avenir"/>
                <a:cs typeface="Avenir"/>
                <a:sym typeface="Avenir"/>
              </a:rPr>
              <a:t>Result: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Project budget grew to include nearly $2M in Fortinet solutions.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Grant has been submitted and is pending award decision.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"/>
          <p:cNvSpPr txBox="1"/>
          <p:nvPr>
            <p:ph type="ctrTitle"/>
          </p:nvPr>
        </p:nvSpPr>
        <p:spPr>
          <a:xfrm>
            <a:off x="1945645" y="2157072"/>
            <a:ext cx="8337507" cy="15348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Arial"/>
              <a:buNone/>
            </a:pPr>
            <a:r>
              <a:rPr lang="en-US">
                <a:solidFill>
                  <a:schemeClr val="accent6"/>
                </a:solidFill>
              </a:rPr>
              <a:t>Questions?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"/>
          <p:cNvSpPr txBox="1"/>
          <p:nvPr>
            <p:ph type="ctrTitle"/>
          </p:nvPr>
        </p:nvSpPr>
        <p:spPr>
          <a:xfrm>
            <a:off x="1812709" y="102453"/>
            <a:ext cx="8566585" cy="5727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E24"/>
              </a:buClr>
              <a:buSzPts val="4000"/>
              <a:buFont typeface="Avenir"/>
              <a:buNone/>
            </a:pPr>
            <a:br>
              <a:rPr b="1" lang="en-US">
                <a:solidFill>
                  <a:srgbClr val="EE2E24"/>
                </a:solidFill>
              </a:rPr>
            </a:br>
            <a:br>
              <a:rPr b="1" lang="en-US">
                <a:solidFill>
                  <a:srgbClr val="EE2E24"/>
                </a:solidFill>
              </a:rPr>
            </a:br>
            <a:r>
              <a:rPr b="1" lang="en-US">
                <a:solidFill>
                  <a:srgbClr val="EE2E24"/>
                </a:solidFill>
              </a:rPr>
              <a:t>Fortinet Grant Support Program</a:t>
            </a:r>
            <a:br>
              <a:rPr b="1" lang="en-US">
                <a:solidFill>
                  <a:srgbClr val="EE2E24"/>
                </a:solidFill>
              </a:rPr>
            </a:br>
            <a:r>
              <a:rPr lang="en-US" sz="2400"/>
              <a:t>Fortinet and our partners are now offering a comprehensive grant support program. This FREE program provides public sector agencies with grant information, customized research, and consultation services that help develop project ideas, identify available grant funding for technology-rich projects, and even expand initiatives that are already in the works.</a:t>
            </a:r>
            <a:endParaRPr b="1" sz="2400">
              <a:solidFill>
                <a:srgbClr val="EE2E2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"/>
          <p:cNvSpPr txBox="1"/>
          <p:nvPr>
            <p:ph idx="1" type="body"/>
          </p:nvPr>
        </p:nvSpPr>
        <p:spPr>
          <a:xfrm>
            <a:off x="1809998" y="1290563"/>
            <a:ext cx="5834193" cy="485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Grants Office is a global full-service provider of grant research, consultation, and administration services that offer expertise on available or upcoming funding via various government and private resources.</a:t>
            </a:r>
            <a:endParaRPr/>
          </a:p>
          <a:p>
            <a:pPr indent="-228594" lvl="0" marL="22859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Grants Office has a 20+ year track record of finding and securing funding for clients across the globe. </a:t>
            </a:r>
            <a:endParaRPr/>
          </a:p>
          <a:p>
            <a:pPr indent="-228594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2021 Track record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>
                <a:latin typeface="Avenir"/>
                <a:ea typeface="Avenir"/>
                <a:cs typeface="Avenir"/>
                <a:sym typeface="Avenir"/>
              </a:rPr>
              <a:t>67% grant award </a:t>
            </a:r>
            <a:r>
              <a:rPr lang="en-US">
                <a:latin typeface="Avenir"/>
                <a:ea typeface="Avenir"/>
                <a:cs typeface="Avenir"/>
                <a:sym typeface="Avenir"/>
              </a:rPr>
              <a:t>success rate for SLED customers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$1.2 Billion in Grant Funds awarded</a:t>
            </a:r>
            <a:endParaRPr/>
          </a:p>
          <a:p>
            <a:pPr indent="-101593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None/>
            </a:pPr>
            <a:r>
              <a:t/>
            </a:r>
            <a:endParaRPr sz="1467"/>
          </a:p>
        </p:txBody>
      </p:sp>
      <p:sp>
        <p:nvSpPr>
          <p:cNvPr id="290" name="Google Shape;290;p3"/>
          <p:cNvSpPr/>
          <p:nvPr/>
        </p:nvSpPr>
        <p:spPr>
          <a:xfrm>
            <a:off x="1" y="2407678"/>
            <a:ext cx="2462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"/>
          <p:cNvSpPr txBox="1"/>
          <p:nvPr>
            <p:ph type="title"/>
          </p:nvPr>
        </p:nvSpPr>
        <p:spPr>
          <a:xfrm>
            <a:off x="674472" y="110091"/>
            <a:ext cx="10515600" cy="779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r>
              <a:rPr b="1" lang="en-US" sz="3733">
                <a:latin typeface="Arial"/>
                <a:ea typeface="Arial"/>
                <a:cs typeface="Arial"/>
                <a:sym typeface="Arial"/>
              </a:rPr>
              <a:t>About Grants Office, LLC</a:t>
            </a:r>
            <a:endParaRPr/>
          </a:p>
        </p:txBody>
      </p:sp>
      <p:pic>
        <p:nvPicPr>
          <p:cNvPr id="292" name="Google Shape;2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8325" y="1436915"/>
            <a:ext cx="3628571" cy="260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"/>
          <p:cNvSpPr txBox="1"/>
          <p:nvPr>
            <p:ph type="ctrTitle"/>
          </p:nvPr>
        </p:nvSpPr>
        <p:spPr>
          <a:xfrm>
            <a:off x="2888974" y="193965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Top Grant Recipients</a:t>
            </a:r>
            <a:endParaRPr/>
          </a:p>
        </p:txBody>
      </p:sp>
      <p:grpSp>
        <p:nvGrpSpPr>
          <p:cNvPr id="299" name="Google Shape;299;p4"/>
          <p:cNvGrpSpPr/>
          <p:nvPr/>
        </p:nvGrpSpPr>
        <p:grpSpPr>
          <a:xfrm>
            <a:off x="219711" y="981596"/>
            <a:ext cx="11752576" cy="5574541"/>
            <a:chOff x="73937" y="301862"/>
            <a:chExt cx="11752576" cy="5574541"/>
          </a:xfrm>
        </p:grpSpPr>
        <p:sp>
          <p:nvSpPr>
            <p:cNvPr id="300" name="Google Shape;300;p4"/>
            <p:cNvSpPr/>
            <p:nvPr/>
          </p:nvSpPr>
          <p:spPr>
            <a:xfrm rot="-5400000">
              <a:off x="-2049414" y="3180708"/>
              <a:ext cx="4819047" cy="57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 txBox="1"/>
            <p:nvPr/>
          </p:nvSpPr>
          <p:spPr>
            <a:xfrm rot="-5400000">
              <a:off x="-2049414" y="3180708"/>
              <a:ext cx="4819047" cy="57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047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venir"/>
                <a:buNone/>
              </a:pPr>
              <a:r>
                <a:rPr b="1" lang="en-US" sz="36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Education</a:t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646280" y="1057356"/>
              <a:ext cx="2850879" cy="4819047"/>
            </a:xfrm>
            <a:prstGeom prst="rect">
              <a:avLst/>
            </a:prstGeom>
            <a:solidFill>
              <a:srgbClr val="EE2E2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646280" y="1057356"/>
              <a:ext cx="2850879" cy="4819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350" lIns="149350" spcFirstLastPara="1" rIns="149350" wrap="square" tIns="504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Public and Nonprofit Private K-12 Schools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Colleges and Universities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Libraries and Museums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Early Childhood or Special Education Service Providers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Workforce Dev. Agencies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Other Nonprofit Edu. Organizations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73937" y="301862"/>
              <a:ext cx="1144687" cy="11446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 l="0" r="0" t="-12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2115262" y="3180708"/>
              <a:ext cx="4819047" cy="57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 txBox="1"/>
            <p:nvPr/>
          </p:nvSpPr>
          <p:spPr>
            <a:xfrm rot="-5400000">
              <a:off x="2115262" y="3180708"/>
              <a:ext cx="4819047" cy="57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047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venir"/>
                <a:buNone/>
              </a:pPr>
              <a:r>
                <a:rPr b="1" lang="en-US" sz="36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State &amp; Local Govt</a:t>
              </a:r>
              <a:endParaRPr b="1" sz="5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4810957" y="1057356"/>
              <a:ext cx="2850879" cy="4819047"/>
            </a:xfrm>
            <a:prstGeom prst="rect">
              <a:avLst/>
            </a:prstGeom>
            <a:solidFill>
              <a:srgbClr val="EE2E2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 txBox="1"/>
            <p:nvPr/>
          </p:nvSpPr>
          <p:spPr>
            <a:xfrm>
              <a:off x="4810957" y="1057356"/>
              <a:ext cx="2850879" cy="4819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2000" lIns="192000" spcFirstLastPara="1" rIns="192000" wrap="square" tIns="504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Regional or Municipal Agencies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First Responder Groups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Law Enforcement, Courts and Corrections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Transportation Departments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Housing Authorities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Tribal Organizations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4238614" y="301862"/>
              <a:ext cx="1144687" cy="11446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 rot="-5400000">
              <a:off x="6279939" y="3180708"/>
              <a:ext cx="4819047" cy="57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 txBox="1"/>
            <p:nvPr/>
          </p:nvSpPr>
          <p:spPr>
            <a:xfrm rot="-5400000">
              <a:off x="6279939" y="3180708"/>
              <a:ext cx="4819047" cy="57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047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venir"/>
                <a:buNone/>
              </a:pPr>
              <a:r>
                <a:rPr b="1" lang="en-US" sz="36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Healthcare</a:t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8975634" y="1057356"/>
              <a:ext cx="2850879" cy="4819047"/>
            </a:xfrm>
            <a:prstGeom prst="rect">
              <a:avLst/>
            </a:prstGeom>
            <a:solidFill>
              <a:srgbClr val="EE2E2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8975634" y="1057356"/>
              <a:ext cx="2850879" cy="4819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350" lIns="149350" spcFirstLastPara="1" rIns="149350" wrap="square" tIns="504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Teaching Hospitals and Medical Schools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Non-profit Hospitals and Clinics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Federally Qualified Health Centers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Rural Health Clinics</a:t>
              </a:r>
              <a:endPara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Research Institutions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Mental and Public Health Agencies</a:t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8403290" y="301862"/>
              <a:ext cx="1144687" cy="11446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6997" r="-16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"/>
          <p:cNvSpPr txBox="1"/>
          <p:nvPr>
            <p:ph type="ctrTitle"/>
          </p:nvPr>
        </p:nvSpPr>
        <p:spPr>
          <a:xfrm>
            <a:off x="2888974" y="242896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Grants Support Program Services</a:t>
            </a:r>
            <a:endParaRPr/>
          </a:p>
        </p:txBody>
      </p:sp>
      <p:grpSp>
        <p:nvGrpSpPr>
          <p:cNvPr id="320" name="Google Shape;320;p5"/>
          <p:cNvGrpSpPr/>
          <p:nvPr/>
        </p:nvGrpSpPr>
        <p:grpSpPr>
          <a:xfrm>
            <a:off x="209999" y="1168090"/>
            <a:ext cx="11772002" cy="5414982"/>
            <a:chOff x="0" y="1842"/>
            <a:chExt cx="11772002" cy="5414982"/>
          </a:xfrm>
        </p:grpSpPr>
        <p:sp>
          <p:nvSpPr>
            <p:cNvPr id="321" name="Google Shape;321;p5"/>
            <p:cNvSpPr/>
            <p:nvPr/>
          </p:nvSpPr>
          <p:spPr>
            <a:xfrm>
              <a:off x="0" y="4444481"/>
              <a:ext cx="11772002" cy="972343"/>
            </a:xfrm>
            <a:prstGeom prst="rect">
              <a:avLst/>
            </a:prstGeom>
            <a:solidFill>
              <a:srgbClr val="EE2E2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 txBox="1"/>
            <p:nvPr/>
          </p:nvSpPr>
          <p:spPr>
            <a:xfrm>
              <a:off x="0" y="4444481"/>
              <a:ext cx="11772002" cy="97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venir"/>
                <a:buNone/>
              </a:pPr>
              <a:r>
                <a:rPr b="1" lang="en-US" sz="34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Proposal Development Assistance</a:t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 rot="10800000">
              <a:off x="0" y="2963601"/>
              <a:ext cx="11772002" cy="1495464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EE2E2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 txBox="1"/>
            <p:nvPr/>
          </p:nvSpPr>
          <p:spPr>
            <a:xfrm>
              <a:off x="0" y="2963601"/>
              <a:ext cx="11772002" cy="9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venir"/>
                <a:buNone/>
              </a:pPr>
              <a:r>
                <a:rPr b="1" lang="en-US" sz="34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Project-Specific Consultation</a:t>
              </a:r>
              <a:endParaRPr b="1" sz="3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 rot="10800000">
              <a:off x="0" y="1482721"/>
              <a:ext cx="11772002" cy="1495464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EE2E2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 txBox="1"/>
            <p:nvPr/>
          </p:nvSpPr>
          <p:spPr>
            <a:xfrm>
              <a:off x="0" y="1482721"/>
              <a:ext cx="11772002" cy="9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venir"/>
                <a:buNone/>
              </a:pPr>
              <a:r>
                <a:rPr b="1" lang="en-US" sz="34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Grant Readiness Coaching</a:t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 rot="10800000">
              <a:off x="0" y="1842"/>
              <a:ext cx="11772002" cy="1495464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EE2E2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 txBox="1"/>
            <p:nvPr/>
          </p:nvSpPr>
          <p:spPr>
            <a:xfrm>
              <a:off x="0" y="1842"/>
              <a:ext cx="11772002" cy="9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venir"/>
                <a:buNone/>
              </a:pPr>
              <a:r>
                <a:rPr b="1" lang="en-US" sz="34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Funder Prospecting</a:t>
              </a:r>
              <a:endParaRPr b="1" sz="3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"/>
          <p:cNvSpPr txBox="1"/>
          <p:nvPr>
            <p:ph type="ctrTitle"/>
          </p:nvPr>
        </p:nvSpPr>
        <p:spPr>
          <a:xfrm>
            <a:off x="2888975" y="156185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Examples of Projects Grants Fund</a:t>
            </a:r>
            <a:endParaRPr/>
          </a:p>
        </p:txBody>
      </p:sp>
      <p:graphicFrame>
        <p:nvGraphicFramePr>
          <p:cNvPr id="335" name="Google Shape;335;p6"/>
          <p:cNvGraphicFramePr/>
          <p:nvPr/>
        </p:nvGraphicFramePr>
        <p:xfrm>
          <a:off x="0" y="8887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{154936B8-185E-443F-83D1-BBAACF0BB514}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44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K-12 Education</a:t>
                      </a:r>
                      <a:endParaRPr/>
                    </a:p>
                  </a:txBody>
                  <a:tcPr marT="54425" marB="54425" marR="108850" marL="108850">
                    <a:solidFill>
                      <a:srgbClr val="EE2E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Healthcare</a:t>
                      </a:r>
                      <a:endParaRPr/>
                    </a:p>
                  </a:txBody>
                  <a:tcPr marT="54425" marB="54425" marR="108850" marL="108850">
                    <a:solidFill>
                      <a:srgbClr val="EE2E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Higher Education</a:t>
                      </a:r>
                      <a:endParaRPr/>
                    </a:p>
                  </a:txBody>
                  <a:tcPr marT="54425" marB="54425" marR="108850" marL="108850">
                    <a:solidFill>
                      <a:srgbClr val="EE2E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State &amp; Local Gov</a:t>
                      </a:r>
                      <a:endParaRPr/>
                    </a:p>
                  </a:txBody>
                  <a:tcPr marT="54425" marB="54425" marR="108850" marL="108850">
                    <a:solidFill>
                      <a:srgbClr val="EE2E24"/>
                    </a:solidFill>
                  </a:tcPr>
                </a:tc>
              </a:tr>
              <a:tr h="39432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Response to COVID-19 pandemic</a:t>
                      </a:r>
                      <a:endParaRPr/>
                    </a:p>
                  </a:txBody>
                  <a:tcPr marT="54425" marB="54425" marR="108850" marL="108850" anchor="ctr"/>
                </a:tc>
                <a:tc hMerge="1"/>
                <a:tc hMerge="1"/>
                <a:tc hMerge="1"/>
              </a:tr>
              <a:tr h="96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1:1 student to device initiatives or remote/virtual education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Remote patient management &amp; Telehealth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Career readiness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Broadband connectivity</a:t>
                      </a:r>
                      <a:endParaRPr/>
                    </a:p>
                  </a:txBody>
                  <a:tcPr marT="54425" marB="54425" marR="108850" marL="108850" anchor="ctr"/>
                </a:tc>
              </a:tr>
              <a:tr h="67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Student data analytics &amp; Learning management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Rural or Underserved community health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Workforce development &amp; Apprenticeship Training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Telework for government staff &amp; Virtual government</a:t>
                      </a:r>
                      <a:endParaRPr/>
                    </a:p>
                  </a:txBody>
                  <a:tcPr marT="54425" marB="54425" marR="108850" marL="108850" anchor="ctr"/>
                </a:tc>
              </a:tr>
              <a:tr h="677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STEM &amp; Literacy initiatives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Patient check-in, Assessment/Triage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Innovative undergraduate education methods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Emergency preparedness &amp; Response</a:t>
                      </a:r>
                      <a:endParaRPr/>
                    </a:p>
                  </a:txBody>
                  <a:tcPr marT="54425" marB="54425" marR="108850" marL="108850" anchor="ctr"/>
                </a:tc>
              </a:tr>
              <a:tr h="67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Extended learning time programs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Emergency medical response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Infrastructure supporting faculty research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Public safety mobility</a:t>
                      </a:r>
                      <a:endParaRPr/>
                    </a:p>
                  </a:txBody>
                  <a:tcPr marT="54425" marB="54425" marR="108850" marL="108850" anchor="ctr"/>
                </a:tc>
              </a:tr>
              <a:tr h="677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Teacher professional development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Cost of Care Reduction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Underrepresented student retention &amp; success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Improved Justice &amp; Corrections</a:t>
                      </a:r>
                      <a:endParaRPr/>
                    </a:p>
                  </a:txBody>
                  <a:tcPr marT="54425" marB="54425" marR="108850" marL="108850" anchor="ctr"/>
                </a:tc>
              </a:tr>
              <a:tr h="791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College &amp; Career Readiness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Medication management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Individual research projects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Transit infrastructure &amp; Intelligent systems</a:t>
                      </a:r>
                      <a:endParaRPr/>
                    </a:p>
                  </a:txBody>
                  <a:tcPr marT="54425" marB="54425" marR="108850" marL="108850" anchor="ctr"/>
                </a:tc>
              </a:tr>
              <a:tr h="677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School safety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Health Professional education &amp; training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Campus safety</a:t>
                      </a:r>
                      <a:endParaRPr/>
                    </a:p>
                  </a:txBody>
                  <a:tcPr marT="54425" marB="54425" marR="108850" marL="10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venir"/>
                        <a:buNone/>
                      </a:pPr>
                      <a:r>
                        <a:rPr lang="en-US" sz="19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Election security</a:t>
                      </a:r>
                      <a:endParaRPr/>
                    </a:p>
                  </a:txBody>
                  <a:tcPr marT="54425" marB="54425" marR="108850" marL="1088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/>
          <p:nvPr>
            <p:ph type="ctrTitle"/>
          </p:nvPr>
        </p:nvSpPr>
        <p:spPr>
          <a:xfrm>
            <a:off x="2888975" y="242897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Example of Grants for Higher ED</a:t>
            </a:r>
            <a:endParaRPr/>
          </a:p>
        </p:txBody>
      </p:sp>
      <p:pic>
        <p:nvPicPr>
          <p:cNvPr id="341" name="Google Shape;3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8830" y="1089832"/>
            <a:ext cx="8516539" cy="55252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"/>
          <p:cNvSpPr txBox="1"/>
          <p:nvPr>
            <p:ph type="ctrTitle"/>
          </p:nvPr>
        </p:nvSpPr>
        <p:spPr>
          <a:xfrm>
            <a:off x="2888975" y="242897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Example of Grants for Higher ED</a:t>
            </a:r>
            <a:endParaRPr/>
          </a:p>
        </p:txBody>
      </p:sp>
      <p:pic>
        <p:nvPicPr>
          <p:cNvPr id="347" name="Google Shape;3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915" y="1925429"/>
            <a:ext cx="8564170" cy="298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678" y="1477931"/>
            <a:ext cx="8554644" cy="44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"/>
          <p:cNvSpPr txBox="1"/>
          <p:nvPr>
            <p:ph type="ctrTitle"/>
          </p:nvPr>
        </p:nvSpPr>
        <p:spPr>
          <a:xfrm>
            <a:off x="2888975" y="242897"/>
            <a:ext cx="9011477" cy="485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/>
              <a:t>HEERF Time Clock is Counting down</a:t>
            </a:r>
            <a:endParaRPr/>
          </a:p>
        </p:txBody>
      </p:sp>
      <p:pic>
        <p:nvPicPr>
          <p:cNvPr id="354" name="Google Shape;3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9264"/>
            <a:ext cx="18669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8028" y="2548687"/>
            <a:ext cx="1030659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Grants 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rants 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Fortinet Theme">
  <a:themeElements>
    <a:clrScheme name="Fortinet-2021">
      <a:dk1>
        <a:srgbClr val="000000"/>
      </a:dk1>
      <a:lt1>
        <a:srgbClr val="FFFFFF"/>
      </a:lt1>
      <a:dk2>
        <a:srgbClr val="B3B3B3"/>
      </a:dk2>
      <a:lt2>
        <a:srgbClr val="E6E6E6"/>
      </a:lt2>
      <a:accent1>
        <a:srgbClr val="48D597"/>
      </a:accent1>
      <a:accent2>
        <a:srgbClr val="2CCCD3"/>
      </a:accent2>
      <a:accent3>
        <a:srgbClr val="307FE2"/>
      </a:accent3>
      <a:accent4>
        <a:srgbClr val="9063CD"/>
      </a:accent4>
      <a:accent5>
        <a:srgbClr val="A2B2C8"/>
      </a:accent5>
      <a:accent6>
        <a:srgbClr val="DA281C"/>
      </a:accent6>
      <a:hlink>
        <a:srgbClr val="0081E9"/>
      </a:hlink>
      <a:folHlink>
        <a:srgbClr val="307F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2021-06-07T14:21:51Z</dcterms:created>
  <dc:creator>Elizabeth Evans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0x0101006F1B97BCFCBF274D88146F299BD24C77</vt:lpwstr>
  </property>
  <property fmtid="{D5CDD505-2E9C-101B-9397-08002B2CF9AE}" pid="3" name="MediaServiceImageTags">
    <vt:lpwstr/>
  </property>
</Properties>
</file>