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6858000" cx="12192000"/>
  <p:notesSz cx="6858000" cy="9144000"/>
  <p:embeddedFontLst>
    <p:embeddedFont>
      <p:font typeface="Roboto"/>
      <p:regular r:id="rId48"/>
      <p:bold r:id="rId49"/>
      <p:italic r:id="rId50"/>
      <p:boldItalic r:id="rId51"/>
    </p:embeddedFont>
    <p:embeddedFont>
      <p:font typeface="Quattrocento Sans"/>
      <p:regular r:id="rId52"/>
      <p:bold r:id="rId53"/>
      <p:italic r:id="rId54"/>
      <p:boldItalic r:id="rId55"/>
    </p:embeddedFont>
    <p:embeddedFont>
      <p:font typeface="Work Sans"/>
      <p:regular r:id="rId56"/>
      <p:bold r:id="rId57"/>
      <p:italic r:id="rId58"/>
      <p:boldItalic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4" roundtripDataSignature="AMtx7mjLJx/G7jdQ1YPQqTjBSkBgKi7d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38E602-7E0C-40AF-A1C5-EB793BF1B3C2}">
  <a:tblStyle styleId="{F138E602-7E0C-40AF-A1C5-EB793BF1B3C2}" styleName="Table_0">
    <a:wholeTbl>
      <a:tcTxStyle b="off" i="off">
        <a:font>
          <a:latin typeface="Segoe UI"/>
          <a:ea typeface="Segoe UI"/>
          <a:cs typeface="Segoe U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BF7"/>
          </a:solidFill>
        </a:fill>
      </a:tcStyle>
    </a:wholeTbl>
    <a:band1H>
      <a:tcTxStyle/>
      <a:tcStyle>
        <a:fill>
          <a:solidFill>
            <a:srgbClr val="CAD5EF"/>
          </a:solidFill>
        </a:fill>
      </a:tcStyle>
    </a:band1H>
    <a:band2H>
      <a:tcTxStyle/>
    </a:band2H>
    <a:band1V>
      <a:tcTxStyle/>
      <a:tcStyle>
        <a:fill>
          <a:solidFill>
            <a:srgbClr val="CAD5EF"/>
          </a:solidFill>
        </a:fill>
      </a:tcStyle>
    </a:band1V>
    <a:band2V>
      <a:tcTxStyle/>
    </a:band2V>
    <a:lastCol>
      <a:tcTxStyle b="on" i="off">
        <a:font>
          <a:latin typeface="Segoe UI"/>
          <a:ea typeface="Segoe UI"/>
          <a:cs typeface="Segoe UI"/>
        </a:font>
        <a:schemeClr val="lt1"/>
      </a:tcTxStyle>
      <a:tcStyle>
        <a:fill>
          <a:solidFill>
            <a:schemeClr val="accent1"/>
          </a:solidFill>
        </a:fill>
      </a:tcStyle>
    </a:lastCol>
    <a:firstCol>
      <a:tcTxStyle b="on" i="off">
        <a:font>
          <a:latin typeface="Segoe UI"/>
          <a:ea typeface="Segoe UI"/>
          <a:cs typeface="Segoe UI"/>
        </a:font>
        <a:schemeClr val="lt1"/>
      </a:tcTxStyle>
      <a:tcStyle>
        <a:fill>
          <a:solidFill>
            <a:schemeClr val="accent1"/>
          </a:solidFill>
        </a:fill>
      </a:tcStyle>
    </a:firstCol>
    <a:lastRow>
      <a:tcTxStyle b="on" i="off">
        <a:font>
          <a:latin typeface="Segoe UI"/>
          <a:ea typeface="Segoe UI"/>
          <a:cs typeface="Segoe U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Segoe UI"/>
          <a:ea typeface="Segoe UI"/>
          <a:cs typeface="Segoe U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font" Target="fonts/Roboto-regular.fntdata"/><Relationship Id="rId47" Type="http://schemas.openxmlformats.org/officeDocument/2006/relationships/slide" Target="slides/slide41.xml"/><Relationship Id="rId49" Type="http://schemas.openxmlformats.org/officeDocument/2006/relationships/font" Target="fonts/Roboto-bold.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62" Type="http://schemas.openxmlformats.org/officeDocument/2006/relationships/font" Target="fonts/OpenSans-italic.fntdata"/><Relationship Id="rId61" Type="http://schemas.openxmlformats.org/officeDocument/2006/relationships/font" Target="fonts/OpenSans-bold.fntdata"/><Relationship Id="rId64" Type="http://customschemas.google.com/relationships/presentationmetadata" Target="metadata"/><Relationship Id="rId63" Type="http://schemas.openxmlformats.org/officeDocument/2006/relationships/font" Target="fonts/OpenSans-boldItalic.fntdata"/><Relationship Id="rId60" Type="http://schemas.openxmlformats.org/officeDocument/2006/relationships/font" Target="fonts/OpenSans-regular.fntdata"/><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QuattrocentoSans-bold.fntdata"/><Relationship Id="rId52" Type="http://schemas.openxmlformats.org/officeDocument/2006/relationships/font" Target="fonts/QuattrocentoSans-regular.fntdata"/><Relationship Id="rId55" Type="http://schemas.openxmlformats.org/officeDocument/2006/relationships/font" Target="fonts/QuattrocentoSans-boldItalic.fntdata"/><Relationship Id="rId54" Type="http://schemas.openxmlformats.org/officeDocument/2006/relationships/font" Target="fonts/QuattrocentoSans-italic.fntdata"/><Relationship Id="rId57" Type="http://schemas.openxmlformats.org/officeDocument/2006/relationships/font" Target="fonts/WorkSans-bold.fntdata"/><Relationship Id="rId56" Type="http://schemas.openxmlformats.org/officeDocument/2006/relationships/font" Target="fonts/WorkSans-regular.fntdata"/><Relationship Id="rId59" Type="http://schemas.openxmlformats.org/officeDocument/2006/relationships/font" Target="fonts/WorkSans-boldItalic.fntdata"/><Relationship Id="rId58" Type="http://schemas.openxmlformats.org/officeDocument/2006/relationships/font" Target="fonts/Work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icrosoft.com/en-us/microsoft-365/business-insights-ideas/resources/hybrid-cloud-5-elements-of-a-successful-digital-transformation"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microsoft.com/en-us/azure/active-directory/manage-apps/secure-hybrid-access"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1" name="Google Shape;80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1" name="Google Shape;8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2" name="Google Shape;88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8" name="Google Shape;89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9" name="Google Shape;89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8" name="Google Shape;92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9" name="Google Shape;92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3" name="Google Shape;95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set of slides is Microsoft view (https://www.microsoft.com/en-us/microsoft-365/business-insights-ideas/resources/what-is-digital-transformation): for context here are others: </a:t>
            </a:r>
            <a:r>
              <a:rPr b="1" lang="en-US"/>
              <a:t>IBM: </a:t>
            </a:r>
            <a:r>
              <a:rPr b="0" lang="en-US"/>
              <a:t>https://www.ibm.com/topics/digital-transformation; </a:t>
            </a:r>
            <a:r>
              <a:rPr b="1" lang="en-US"/>
              <a:t>Salesforce</a:t>
            </a:r>
            <a:r>
              <a:rPr lang="en-US"/>
              <a:t>: https://www.salesforce.com/products/platform/what-is-digital-transformation/</a:t>
            </a:r>
            <a:endParaRPr/>
          </a:p>
        </p:txBody>
      </p:sp>
      <p:sp>
        <p:nvSpPr>
          <p:cNvPr id="954" name="Google Shape;95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3" name="Google Shape;96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Source: https://www.Microsoft.com/en-us/micorosft-365/business-insights-ideas/resources/what-is-digital-transformation</a:t>
            </a:r>
            <a:endParaRPr/>
          </a:p>
          <a:p>
            <a:pPr indent="0" lvl="0" marL="0" rtl="0" algn="l">
              <a:spcBef>
                <a:spcPts val="0"/>
              </a:spcBef>
              <a:spcAft>
                <a:spcPts val="0"/>
              </a:spcAft>
              <a:buNone/>
            </a:pPr>
            <a:r>
              <a:rPr b="1" lang="en-US"/>
              <a:t>Speaker Notes:</a:t>
            </a:r>
            <a:endParaRPr/>
          </a:p>
          <a:p>
            <a:pPr indent="-235572" lvl="0" marL="235572" rtl="0" algn="l">
              <a:spcBef>
                <a:spcPts val="0"/>
              </a:spcBef>
              <a:spcAft>
                <a:spcPts val="0"/>
              </a:spcAft>
              <a:buClr>
                <a:srgbClr val="005DA6"/>
              </a:buClr>
              <a:buSzPts val="1200"/>
              <a:buFont typeface="Quattrocento Sans"/>
              <a:buAutoNum type="arabicPeriod"/>
            </a:pPr>
            <a:r>
              <a:rPr lang="en-US" u="sng">
                <a:solidFill>
                  <a:srgbClr val="005DA6"/>
                </a:solidFill>
                <a:latin typeface="Quattrocento Sans"/>
                <a:ea typeface="Quattrocento Sans"/>
                <a:cs typeface="Quattrocento Sans"/>
                <a:sym typeface="Quattrocento Sans"/>
                <a:hlinkClick r:id="rId2">
                  <a:extLst>
                    <a:ext uri="{A12FA001-AC4F-418D-AE19-62706E023703}">
                      <ahyp:hlinkClr val="tx"/>
                    </a:ext>
                  </a:extLst>
                </a:hlinkClick>
              </a:rPr>
              <a:t>Cloud computing</a:t>
            </a:r>
            <a:r>
              <a:rPr lang="en-US">
                <a:solidFill>
                  <a:srgbClr val="000000"/>
                </a:solidFill>
                <a:latin typeface="Quattrocento Sans"/>
                <a:ea typeface="Quattrocento Sans"/>
                <a:cs typeface="Quattrocento Sans"/>
                <a:sym typeface="Quattrocento Sans"/>
              </a:rPr>
              <a:t> platforms and services, cloud storage, AI, machine learning, automation, and other modern technologies help streamline every aspect of day-to-day business operations.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Expediting internal processes saves companies valuable time, which enables them to create new products and services faster, attract new customers, and focus on other revenue-building initiatives.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Companies now have a number of digital tools at their disposal to allow employees to work from home securely and efficiently.</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Moving from analog work to automated, cloud-based workflows frees businesses from maintaining or replacing costly data storage assets like physical servers and datacenters.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Managing an organization’s internal communications and collaboration from a single cloud-based platform—what’s known as unified communication—makes it easier for employees and teams to work together in real time, thus increasing productivity</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Equipped with more intelligent, efficient tools, employees have an easier time completing their designated tasks. Financial analysts, for example, can produce reports and identify revenue trends more quickly and effectively with automated, AI-enabled tools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Part of digital transformation involves adjusting the way you interact with customers and improving the customer service experience</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Automating security patches, updates, monitoring, and logging helps strengthen and streamline the security management process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Cloud computing helps increase business continuity and give IT teams peace of mind</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Businesses reduce their carbon footprint when they decrease their reliance on physical servers, offices, and datacenters in favor of cloud computing.</a:t>
            </a:r>
            <a:endParaRPr/>
          </a:p>
        </p:txBody>
      </p:sp>
      <p:sp>
        <p:nvSpPr>
          <p:cNvPr id="964" name="Google Shape;96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2" name="Google Shape;97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Source: https://www.microsoft.com/en-us/microsoft-365/business-insights-ideas/resources/what-is-digital-transformation</a:t>
            </a:r>
            <a:endParaRPr/>
          </a:p>
          <a:p>
            <a:pPr indent="0" lvl="0" marL="0" rtl="0" algn="l">
              <a:spcBef>
                <a:spcPts val="0"/>
              </a:spcBef>
              <a:spcAft>
                <a:spcPts val="0"/>
              </a:spcAft>
              <a:buNone/>
            </a:pPr>
            <a:r>
              <a:rPr b="1" lang="en-US"/>
              <a:t>Speaker Notes:</a:t>
            </a:r>
            <a:endParaRPr/>
          </a:p>
          <a:p>
            <a:pPr indent="-235572" lvl="0" marL="235572" rtl="0" algn="l">
              <a:spcBef>
                <a:spcPts val="0"/>
              </a:spcBef>
              <a:spcAft>
                <a:spcPts val="0"/>
              </a:spcAft>
              <a:buClr>
                <a:srgbClr val="000000"/>
              </a:buClr>
              <a:buSzPts val="1100"/>
              <a:buFont typeface="Quattrocento Sans"/>
              <a:buAutoNum type="arabicPeriod"/>
            </a:pPr>
            <a:r>
              <a:rPr lang="en-US" sz="1100">
                <a:solidFill>
                  <a:srgbClr val="000000"/>
                </a:solidFill>
                <a:latin typeface="Quattrocento Sans"/>
                <a:ea typeface="Quattrocento Sans"/>
                <a:cs typeface="Quattrocento Sans"/>
                <a:sym typeface="Quattrocento Sans"/>
              </a:rPr>
              <a:t>The extension of books, music, television, and movies from physical media to digital and streaming platforms in the past few decades has significantly altered the entertainment industry</a:t>
            </a:r>
            <a:endParaRPr/>
          </a:p>
          <a:p>
            <a:pPr indent="-353358" lvl="0" marL="353358"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With remote and hybrid work quickly becoming the norm, businesses across all industries are turning to cloud-based communication and collaboration solutions to make work more efficient</a:t>
            </a:r>
            <a:endParaRPr/>
          </a:p>
          <a:p>
            <a:pPr indent="-353358" lvl="0" marL="353358"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As a response to the pandemic, many manufacturers rushed to release new product lines that catered to a more home-based lifestyles</a:t>
            </a:r>
            <a:endParaRPr/>
          </a:p>
          <a:p>
            <a:pPr indent="-353358" lvl="0" marL="353358"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For product brands and retailers, catering to customer preferences and habits is good business. For example, most consumers now use mobile devices to research and shop for products and look at online product reviews before deciding whether to make a purchase</a:t>
            </a:r>
            <a:endParaRPr/>
          </a:p>
          <a:p>
            <a:pPr indent="-353358" lvl="0" marL="353358"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Organizations that rely heavily on customer, client, and patient data can save time, optimize costs, reduce physical office space, and increase data accuracy by going digital</a:t>
            </a:r>
            <a:endParaRPr/>
          </a:p>
          <a:p>
            <a:pPr indent="-353358" lvl="0" marL="353358"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Switching from siloed data storage tools to an intelligent, unified data capture, storage, editing, and reporting solution can be a game-changer for analysts, managers, and leaders who routinely work with sales, financial, and other business reports</a:t>
            </a:r>
            <a:endParaRPr b="1"/>
          </a:p>
          <a:p>
            <a:pPr indent="0" lvl="0" marL="0" rtl="0" algn="l">
              <a:spcBef>
                <a:spcPts val="0"/>
              </a:spcBef>
              <a:spcAft>
                <a:spcPts val="0"/>
              </a:spcAft>
              <a:buNone/>
            </a:pPr>
            <a:r>
              <a:t/>
            </a:r>
            <a:endParaRPr b="0"/>
          </a:p>
        </p:txBody>
      </p:sp>
      <p:sp>
        <p:nvSpPr>
          <p:cNvPr id="973" name="Google Shape;97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585" name="Google Shape;5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1" name="Google Shape;98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https://www.microsoft.com/en-us/microsoft-365/business-insights-ideas/resources/what-is-digital-transformation</a:t>
            </a:r>
            <a:endParaRPr/>
          </a:p>
          <a:p>
            <a:pPr indent="0" lvl="0" marL="0" rtl="0" algn="l">
              <a:spcBef>
                <a:spcPts val="0"/>
              </a:spcBef>
              <a:spcAft>
                <a:spcPts val="0"/>
              </a:spcAft>
              <a:buNone/>
            </a:pPr>
            <a:r>
              <a:rPr b="1" lang="en-US"/>
              <a:t>Speaker Notes: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What are your company’s shortcomings? Where are your IT assets and business processes falling short?</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When examining where to adjust your business processes, look beyond your financial data and reports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Organization-wide input and support is essential for digital transformation to succeed</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Digital transformation does not necessarily mean quickly replacing all of your technology solutions and business processes at once. Instead, it’s an evolution over time.</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Partners and technology providers that have experience helping other companies with digital transformation can offer fresh, objective viewpoints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It’s not enough for a company’s leaders to champion digital transformation</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Leadership must instill in their people a unified vision of embracing change, working collaboratively across departments and teams (rather than in silos), and remaining curious and nimble enough to adapt to fluctuating market factors and opportunities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Your IT team needs to evolve into more than mere implementers, administrators, and cost managers of the technology your organization uses.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It’s not enough to convince your people to use new tools and systems</a:t>
            </a:r>
            <a:endParaRPr/>
          </a:p>
          <a:p>
            <a:pPr indent="-235572" lvl="0" marL="235572" rtl="0" algn="l">
              <a:spcBef>
                <a:spcPts val="0"/>
              </a:spcBef>
              <a:spcAft>
                <a:spcPts val="0"/>
              </a:spcAft>
              <a:buClr>
                <a:srgbClr val="000000"/>
              </a:buClr>
              <a:buSzPts val="1200"/>
              <a:buFont typeface="Quattrocento Sans"/>
              <a:buAutoNum type="arabicPeriod"/>
            </a:pPr>
            <a:r>
              <a:rPr lang="en-US">
                <a:solidFill>
                  <a:srgbClr val="000000"/>
                </a:solidFill>
                <a:latin typeface="Quattrocento Sans"/>
                <a:ea typeface="Quattrocento Sans"/>
                <a:cs typeface="Quattrocento Sans"/>
                <a:sym typeface="Quattrocento Sans"/>
              </a:rPr>
              <a:t>It’s imperative that leaders embarking on an organization-wide digital transformation set an example.</a:t>
            </a:r>
            <a:endParaRPr/>
          </a:p>
          <a:p>
            <a:pPr indent="0" lvl="0" marL="0" rtl="0" algn="l">
              <a:spcBef>
                <a:spcPts val="0"/>
              </a:spcBef>
              <a:spcAft>
                <a:spcPts val="0"/>
              </a:spcAft>
              <a:buNone/>
            </a:pPr>
            <a:r>
              <a:rPr b="1" lang="en-US">
                <a:solidFill>
                  <a:srgbClr val="000000"/>
                </a:solidFill>
                <a:latin typeface="Quattrocento Sans"/>
                <a:ea typeface="Quattrocento Sans"/>
                <a:cs typeface="Quattrocento Sans"/>
                <a:sym typeface="Quattrocento Sans"/>
              </a:rPr>
              <a:t>Conclusion Second Paragraph</a:t>
            </a:r>
            <a:endParaRPr/>
          </a:p>
          <a:p>
            <a:pPr indent="0" lvl="0" marL="0" rtl="0" algn="l">
              <a:spcBef>
                <a:spcPts val="0"/>
              </a:spcBef>
              <a:spcAft>
                <a:spcPts val="0"/>
              </a:spcAft>
              <a:buNone/>
            </a:pPr>
            <a:r>
              <a:rPr b="0" i="0" lang="en-US">
                <a:solidFill>
                  <a:srgbClr val="000000"/>
                </a:solidFill>
                <a:latin typeface="Quattrocento Sans"/>
                <a:ea typeface="Quattrocento Sans"/>
                <a:cs typeface="Quattrocento Sans"/>
                <a:sym typeface="Quattrocento Sans"/>
              </a:rPr>
              <a:t>The pandemic has accelerated business adoption of newer technologies due to increased needs for remote work, cost-cutting measures, and many companies’ need to pivot in the face of a rapidly changing marketplace. But this wave of digital transformation shows no signs of stopping. With so many companies seeing significant returns on their investment in newer technologies—or their extension of legacy systems to the cloud—the mass exodus from analog business operations to digital processes is here to stay. </a:t>
            </a:r>
            <a:endParaRPr b="1">
              <a:solidFill>
                <a:srgbClr val="000000"/>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a:solidFill>
                <a:srgbClr val="000000"/>
              </a:solidFill>
              <a:latin typeface="Quattrocento Sans"/>
              <a:ea typeface="Quattrocento Sans"/>
              <a:cs typeface="Quattrocento Sans"/>
              <a:sym typeface="Quattrocento Sans"/>
            </a:endParaRPr>
          </a:p>
          <a:p>
            <a:pPr indent="-159372" lvl="0" marL="235572" rtl="0" algn="l">
              <a:spcBef>
                <a:spcPts val="0"/>
              </a:spcBef>
              <a:spcAft>
                <a:spcPts val="0"/>
              </a:spcAft>
              <a:buClr>
                <a:schemeClr val="dk1"/>
              </a:buClr>
              <a:buSzPts val="1200"/>
              <a:buFont typeface="Calibri"/>
              <a:buNone/>
            </a:pPr>
            <a:r>
              <a:t/>
            </a:r>
            <a:endParaRPr/>
          </a:p>
        </p:txBody>
      </p:sp>
      <p:sp>
        <p:nvSpPr>
          <p:cNvPr id="982" name="Google Shape;98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7" name="Google Shape;100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Sources: Above is most current I found:</a:t>
            </a:r>
            <a:r>
              <a:rPr lang="en-US"/>
              <a:t> </a:t>
            </a:r>
            <a:r>
              <a:rPr b="1" lang="en-US"/>
              <a:t>Infoguard: The Top Cybersecurity Threats of 2023 </a:t>
            </a:r>
            <a:r>
              <a:rPr lang="en-US"/>
              <a:t>– </a:t>
            </a:r>
            <a:r>
              <a:rPr b="1" lang="en-US"/>
              <a:t>from 12/10/22</a:t>
            </a:r>
            <a:r>
              <a:rPr lang="en-US"/>
              <a:t>: https://www.infoguardsecurity.com/the-top-cybersecurity-threats-of-2023/#:~:text=The%207%20Biggest%20Cybersecurity%20Threats%20in%202023%201,6%20Man-in-the-Middle%20Attacks%20...%207%20SQL%20Injection%20; Others: </a:t>
            </a:r>
            <a:r>
              <a:rPr b="1" lang="en-US"/>
              <a:t>Lacework “2022 Cloud Security Outlook: </a:t>
            </a:r>
            <a:r>
              <a:rPr b="0" lang="en-US"/>
              <a:t>https://info.lacework.com/cloud-security-outlook-report.html?msclkid=14584659185018f7a65525bb7b41897c&amp;utm_source=bing&amp;utm_medium=cpc&amp;utm_campaign=US_CA%20%7C%20Search%20%7C%20Cloud_Security&amp;utm_term=%7bterm%7d&amp;msclkid=14584659185018f7a65525bb7b41897c; </a:t>
            </a:r>
            <a:r>
              <a:rPr b="1" lang="en-US"/>
              <a:t>Top 7 Cybersecurity Threats and Vulnerabilities – Upgrad</a:t>
            </a:r>
            <a:r>
              <a:rPr b="0" lang="en-US"/>
              <a:t>: https://www.upgrad.com/blog/top-7-cybersecurity-threats-vulnerabilities/#:~:text=Top%207%20Cybersecurity%20Threats%20and%20Vulnerabilities%201%201.,...%207%207.%20Unpatched%20or%20Outdated%20Software%20; </a:t>
            </a:r>
            <a:r>
              <a:rPr b="1" lang="en-US"/>
              <a:t>Microsoft Ransonware and Extortion: </a:t>
            </a:r>
            <a:r>
              <a:rPr b="0" lang="en-US"/>
              <a:t>https;//learn.Microsoft.com/en-us/security/compass/human-operated-ransomware; </a:t>
            </a:r>
            <a:r>
              <a:rPr b="1" lang="en-US"/>
              <a:t>Mimecast: State of Email Security: </a:t>
            </a:r>
            <a:r>
              <a:rPr b="0" lang="en-US"/>
              <a:t>https://www.mimecast.com/state-of-email-security/?utm_medium=semppc&amp;utm_source=bingppc&amp;utm_campaign=soes_2022&amp;utm_term=cloud%20security%20threats&amp;utm_content=un&amp;msclkid=680137b7a1a6156cfc955455c3d8a944; </a:t>
            </a:r>
            <a:r>
              <a:rPr b="1" lang="en-US"/>
              <a:t>Data Security Predictions – Splunk: </a:t>
            </a:r>
            <a:r>
              <a:rPr b="0" lang="en-US"/>
              <a:t>h</a:t>
            </a:r>
            <a:endParaRPr/>
          </a:p>
          <a:p>
            <a:pPr indent="0" lvl="0" marL="0" rtl="0" algn="l">
              <a:spcBef>
                <a:spcPts val="0"/>
              </a:spcBef>
              <a:spcAft>
                <a:spcPts val="0"/>
              </a:spcAft>
              <a:buNone/>
            </a:pPr>
            <a:r>
              <a:rPr b="0" lang="en-US"/>
              <a:t>ttps://allytics.box.com/s/gnf34hh2min24sp7nqof2lswuo2owbsj</a:t>
            </a:r>
            <a:endParaRPr/>
          </a:p>
          <a:p>
            <a:pPr indent="0" lvl="0" marL="0" rtl="0" algn="l">
              <a:spcBef>
                <a:spcPts val="0"/>
              </a:spcBef>
              <a:spcAft>
                <a:spcPts val="0"/>
              </a:spcAft>
              <a:buNone/>
            </a:pPr>
            <a:r>
              <a:rPr b="1" lang="en-US"/>
              <a:t>Speaker Notes:</a:t>
            </a:r>
            <a:endParaRPr/>
          </a:p>
          <a:p>
            <a:pPr indent="-235572" lvl="0" marL="235572" rtl="0" algn="l">
              <a:spcBef>
                <a:spcPts val="0"/>
              </a:spcBef>
              <a:spcAft>
                <a:spcPts val="0"/>
              </a:spcAft>
              <a:buClr>
                <a:schemeClr val="dk1"/>
              </a:buClr>
              <a:buSzPts val="1200"/>
              <a:buFont typeface="Calibri"/>
              <a:buAutoNum type="arabicPeriod"/>
            </a:pPr>
            <a:r>
              <a:rPr lang="en-US"/>
              <a:t>The most widespread threat for small and mid-sized businesses alike, phishing accounts for 90% of all data breaches</a:t>
            </a:r>
            <a:endParaRPr/>
          </a:p>
          <a:p>
            <a:pPr indent="-235572" lvl="0" marL="235572" rtl="0" algn="l">
              <a:spcBef>
                <a:spcPts val="0"/>
              </a:spcBef>
              <a:spcAft>
                <a:spcPts val="0"/>
              </a:spcAft>
              <a:buClr>
                <a:schemeClr val="dk1"/>
              </a:buClr>
              <a:buSzPts val="1200"/>
              <a:buFont typeface="Calibri"/>
              <a:buAutoNum type="arabicPeriod"/>
            </a:pPr>
            <a:r>
              <a:rPr lang="en-US"/>
              <a:t>Conversation hijacking involves hackers sending malicious content in the middle of existing email chains or breaking into trusted email accounts and initiating conversations naturally, so the end-user doesn’t think twice before installing a virus or sharing important data.</a:t>
            </a:r>
            <a:endParaRPr/>
          </a:p>
          <a:p>
            <a:pPr indent="-235572" lvl="0" marL="235572" rtl="0" algn="l">
              <a:spcBef>
                <a:spcPts val="0"/>
              </a:spcBef>
              <a:spcAft>
                <a:spcPts val="0"/>
              </a:spcAft>
              <a:buClr>
                <a:schemeClr val="dk1"/>
              </a:buClr>
              <a:buSzPts val="1200"/>
              <a:buFont typeface="Calibri"/>
              <a:buAutoNum type="arabicPeriod"/>
            </a:pPr>
            <a:r>
              <a:rPr lang="en-US"/>
              <a:t>Malware is viruses, worms, </a:t>
            </a:r>
            <a:r>
              <a:rPr b="1" lang="en-US"/>
              <a:t>ransomware</a:t>
            </a:r>
            <a:r>
              <a:rPr lang="en-US"/>
              <a:t>, etc, often sent through phishing emails that steal or destroy data, hack servers, leak data records, or encrypt files- depending on what the attack intends to do. Malware can leave systems</a:t>
            </a:r>
            <a:endParaRPr/>
          </a:p>
          <a:p>
            <a:pPr indent="-235572" lvl="0" marL="235572" rtl="0" algn="l">
              <a:spcBef>
                <a:spcPts val="0"/>
              </a:spcBef>
              <a:spcAft>
                <a:spcPts val="0"/>
              </a:spcAft>
              <a:buClr>
                <a:schemeClr val="dk1"/>
              </a:buClr>
              <a:buSzPts val="1200"/>
              <a:buFont typeface="Calibri"/>
              <a:buAutoNum type="arabicPeriod"/>
            </a:pPr>
            <a:r>
              <a:rPr lang="en-US"/>
              <a:t>As IoT is quickly being adopted by companies globally, its misuse is one of the biggest new threats</a:t>
            </a:r>
            <a:endParaRPr/>
          </a:p>
          <a:p>
            <a:pPr indent="-235572" lvl="0" marL="235572" rtl="0" algn="l">
              <a:spcBef>
                <a:spcPts val="0"/>
              </a:spcBef>
              <a:spcAft>
                <a:spcPts val="0"/>
              </a:spcAft>
              <a:buClr>
                <a:schemeClr val="dk1"/>
              </a:buClr>
              <a:buSzPts val="1200"/>
              <a:buFont typeface="Calibri"/>
              <a:buAutoNum type="arabicPeriod"/>
            </a:pPr>
            <a:r>
              <a:rPr lang="en-US"/>
              <a:t>Also called DNS cache poisoning, DNS spoofing redirects traffic from your site to a fraudulent one, creating a nuisance for visitors</a:t>
            </a:r>
            <a:endParaRPr/>
          </a:p>
          <a:p>
            <a:pPr indent="-235572" lvl="0" marL="235572" rtl="0" algn="l">
              <a:spcBef>
                <a:spcPts val="0"/>
              </a:spcBef>
              <a:spcAft>
                <a:spcPts val="0"/>
              </a:spcAft>
              <a:buClr>
                <a:schemeClr val="dk1"/>
              </a:buClr>
              <a:buSzPts val="1200"/>
              <a:buFont typeface="Calibri"/>
              <a:buAutoNum type="arabicPeriod"/>
            </a:pPr>
            <a:r>
              <a:rPr lang="en-US"/>
              <a:t>Unlike conversation hijacking where a hacker takes over the communication channels, MitM attacks involve criminals silently positioning themselves in a normal conversation between users and applications.</a:t>
            </a:r>
            <a:endParaRPr/>
          </a:p>
          <a:p>
            <a:pPr indent="-235572" lvl="0" marL="235572" rtl="0" algn="l">
              <a:spcBef>
                <a:spcPts val="0"/>
              </a:spcBef>
              <a:spcAft>
                <a:spcPts val="0"/>
              </a:spcAft>
              <a:buClr>
                <a:schemeClr val="dk1"/>
              </a:buClr>
              <a:buSzPts val="1200"/>
              <a:buFont typeface="Calibri"/>
              <a:buAutoNum type="arabicPeriod"/>
            </a:pPr>
            <a:r>
              <a:rPr lang="en-US"/>
              <a:t>This common hacking technique involves hackers placing malicious code in your SQL statements on a webpage, infecting the backend database</a:t>
            </a:r>
            <a:endParaRPr/>
          </a:p>
          <a:p>
            <a:pPr indent="-159372" lvl="0" marL="235572" rtl="0" algn="l">
              <a:spcBef>
                <a:spcPts val="0"/>
              </a:spcBef>
              <a:spcAft>
                <a:spcPts val="0"/>
              </a:spcAft>
              <a:buClr>
                <a:schemeClr val="dk1"/>
              </a:buClr>
              <a:buSzPts val="1200"/>
              <a:buFont typeface="Calibri"/>
              <a:buNone/>
            </a:pPr>
            <a:r>
              <a:t/>
            </a:r>
            <a:endParaRPr b="0"/>
          </a:p>
        </p:txBody>
      </p:sp>
      <p:sp>
        <p:nvSpPr>
          <p:cNvPr id="1008" name="Google Shape;1008;p23: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000000"/>
              </a:solidFill>
              <a:latin typeface="Quattrocento Sans"/>
              <a:ea typeface="Quattrocento Sans"/>
              <a:cs typeface="Quattrocento Sans"/>
              <a:sym typeface="Quattrocento Sans"/>
            </a:endParaRPr>
          </a:p>
        </p:txBody>
      </p:sp>
      <p:sp>
        <p:nvSpPr>
          <p:cNvPr id="1009" name="Google Shape;1009;p2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595703" rtl="0" algn="l">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1010" name="Google Shape;1010;p2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solidFill>
                  <a:srgbClr val="000000"/>
                </a:solidFill>
                <a:latin typeface="Quattrocento Sans"/>
                <a:ea typeface="Quattrocento Sans"/>
                <a:cs typeface="Quattrocento Sans"/>
                <a:sym typeface="Quattrocento Sans"/>
              </a:rPr>
              <a:t>4/5/2023 11:26 AM</a:t>
            </a:r>
            <a:endParaRPr>
              <a:solidFill>
                <a:srgbClr val="000000"/>
              </a:solidFill>
              <a:latin typeface="Quattrocento Sans"/>
              <a:ea typeface="Quattrocento Sans"/>
              <a:cs typeface="Quattrocento Sans"/>
              <a:sym typeface="Quattrocento Sans"/>
            </a:endParaRPr>
          </a:p>
        </p:txBody>
      </p:sp>
      <p:sp>
        <p:nvSpPr>
          <p:cNvPr id="1011" name="Google Shape;101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Quattrocento Sans"/>
                <a:ea typeface="Quattrocento Sans"/>
                <a:cs typeface="Quattrocento Sans"/>
                <a:sym typeface="Quattrocento Sans"/>
              </a:rPr>
              <a:t>‹#›</a:t>
            </a:fld>
            <a:endParaRPr>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24:notes"/>
          <p:cNvSpPr/>
          <p:nvPr>
            <p:ph idx="2" type="sldImg"/>
          </p:nvPr>
        </p:nvSpPr>
        <p:spPr>
          <a:xfrm>
            <a:off x="422275" y="704850"/>
            <a:ext cx="6257925" cy="35194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9" name="Google Shape;101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3" name="Google Shape;108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500"/>
              <a:t>“Zero trust </a:t>
            </a:r>
            <a:r>
              <a:rPr b="1" lang="en-US" sz="2500" u="sng"/>
              <a:t>focuses on protecting resources, not network segments</a:t>
            </a:r>
            <a:r>
              <a:rPr lang="en-US" sz="2500" u="sng"/>
              <a:t>,</a:t>
            </a:r>
            <a:r>
              <a:rPr lang="en-US" sz="2500"/>
              <a:t> as the network location is no longer seen as the prime component to the security posture of the resource.”</a:t>
            </a:r>
            <a:endParaRPr/>
          </a:p>
          <a:p>
            <a:pPr indent="0" lvl="0" marL="0" rtl="0" algn="l">
              <a:spcBef>
                <a:spcPts val="0"/>
              </a:spcBef>
              <a:spcAft>
                <a:spcPts val="0"/>
              </a:spcAft>
              <a:buNone/>
            </a:pPr>
            <a:r>
              <a:rPr lang="en-US" sz="2500"/>
              <a:t>“Zero trust assumes there is </a:t>
            </a:r>
            <a:r>
              <a:rPr b="1" lang="en-US" sz="2500" u="sng"/>
              <a:t>no implicit trust granted to assets or user accounts</a:t>
            </a:r>
            <a:r>
              <a:rPr b="1" lang="en-US" sz="2500"/>
              <a:t> </a:t>
            </a:r>
            <a:r>
              <a:rPr lang="en-US" sz="2500"/>
              <a:t>based solely on their physical or network location.”</a:t>
            </a:r>
            <a:endParaRPr/>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a:p>
            <a:pPr indent="-100479" lvl="0" marL="176679" rtl="0" algn="l">
              <a:spcBef>
                <a:spcPts val="0"/>
              </a:spcBef>
              <a:spcAft>
                <a:spcPts val="0"/>
              </a:spcAft>
              <a:buClr>
                <a:schemeClr val="dk1"/>
              </a:buClr>
              <a:buSzPts val="1200"/>
              <a:buFont typeface="Calibri"/>
              <a:buNone/>
            </a:pPr>
            <a:r>
              <a:t/>
            </a:r>
            <a:endParaRPr/>
          </a:p>
        </p:txBody>
      </p:sp>
      <p:sp>
        <p:nvSpPr>
          <p:cNvPr id="1084" name="Google Shape;1084;p2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000000"/>
              </a:solidFill>
              <a:latin typeface="Quattrocento Sans"/>
              <a:ea typeface="Quattrocento Sans"/>
              <a:cs typeface="Quattrocento Sans"/>
              <a:sym typeface="Quattrocento Sans"/>
            </a:endParaRPr>
          </a:p>
        </p:txBody>
      </p:sp>
      <p:sp>
        <p:nvSpPr>
          <p:cNvPr id="1085" name="Google Shape;1085;p2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588931" rtl="0" algn="l">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1086" name="Google Shape;1086;p2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solidFill>
                  <a:srgbClr val="000000"/>
                </a:solidFill>
                <a:latin typeface="Quattrocento Sans"/>
                <a:ea typeface="Quattrocento Sans"/>
                <a:cs typeface="Quattrocento Sans"/>
                <a:sym typeface="Quattrocento Sans"/>
              </a:rPr>
              <a:t>4/5/2023 11:26 AM</a:t>
            </a:r>
            <a:endParaRPr>
              <a:solidFill>
                <a:srgbClr val="000000"/>
              </a:solidFill>
              <a:latin typeface="Quattrocento Sans"/>
              <a:ea typeface="Quattrocento Sans"/>
              <a:cs typeface="Quattrocento Sans"/>
              <a:sym typeface="Quattrocento Sans"/>
            </a:endParaRPr>
          </a:p>
        </p:txBody>
      </p:sp>
      <p:sp>
        <p:nvSpPr>
          <p:cNvPr id="1087" name="Google Shape;108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Quattrocento Sans"/>
                <a:ea typeface="Quattrocento Sans"/>
                <a:cs typeface="Quattrocento Sans"/>
                <a:sym typeface="Quattrocento Sans"/>
              </a:rPr>
              <a:t>‹#›</a:t>
            </a:fld>
            <a:endParaRPr>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9" name="Google Shape;111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Click on items with (i) to show the associated questions</a:t>
            </a:r>
            <a:endParaRPr/>
          </a:p>
        </p:txBody>
      </p:sp>
      <p:sp>
        <p:nvSpPr>
          <p:cNvPr id="1120" name="Google Shape;112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5" name="Google Shape;116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6" name="Google Shape;116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4" name="Google Shape;117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0479" lvl="0" marL="176679" rtl="0" algn="l">
              <a:spcBef>
                <a:spcPts val="0"/>
              </a:spcBef>
              <a:spcAft>
                <a:spcPts val="0"/>
              </a:spcAft>
              <a:buClr>
                <a:schemeClr val="dk1"/>
              </a:buClr>
              <a:buSzPts val="1200"/>
              <a:buFont typeface="Arial"/>
              <a:buNone/>
            </a:pPr>
            <a:r>
              <a:t/>
            </a:r>
            <a:endParaRPr/>
          </a:p>
        </p:txBody>
      </p:sp>
      <p:sp>
        <p:nvSpPr>
          <p:cNvPr id="1175" name="Google Shape;117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8" name="Google Shape;121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Source: </a:t>
            </a:r>
            <a:r>
              <a:rPr lang="en-US"/>
              <a:t>https://learn.microsoft.com/en-us/microsoft-365/security/defender/microsoft-secure-score?view=o365-worldwide</a:t>
            </a:r>
            <a:endParaRPr/>
          </a:p>
        </p:txBody>
      </p:sp>
      <p:sp>
        <p:nvSpPr>
          <p:cNvPr id="1219" name="Google Shape;1219;p2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000000"/>
              </a:solidFill>
              <a:latin typeface="Quattrocento Sans"/>
              <a:ea typeface="Quattrocento Sans"/>
              <a:cs typeface="Quattrocento Sans"/>
              <a:sym typeface="Quattrocento Sans"/>
            </a:endParaRPr>
          </a:p>
        </p:txBody>
      </p:sp>
      <p:sp>
        <p:nvSpPr>
          <p:cNvPr id="1220" name="Google Shape;1220;p2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595703" rtl="0" algn="l">
              <a:spcBef>
                <a:spcPts val="0"/>
              </a:spcBef>
              <a:spcAft>
                <a:spcPts val="0"/>
              </a:spcAft>
              <a:buNone/>
            </a:pPr>
            <a:r>
              <a:rPr lang="en-US" sz="400">
                <a:solidFill>
                  <a:srgbClr val="000000"/>
                </a:solidFill>
                <a:latin typeface="Quattrocento Sans"/>
                <a:ea typeface="Quattrocento Sans"/>
                <a:cs typeface="Quattrocento Sans"/>
                <a:sym typeface="Quattrocento Sans"/>
              </a:rPr>
              <a:t>© Microsoft Corporation. All rights reserved. MICROSOFT MAKES NO WARRANTIES, EXPRESS, IMPLIED OR STATUTORY, AS TO THE INFORMATION IN THIS PRESENTATION.</a:t>
            </a:r>
            <a:endParaRPr/>
          </a:p>
        </p:txBody>
      </p:sp>
      <p:sp>
        <p:nvSpPr>
          <p:cNvPr id="1221" name="Google Shape;1221;p29: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solidFill>
                  <a:srgbClr val="000000"/>
                </a:solidFill>
                <a:latin typeface="Quattrocento Sans"/>
                <a:ea typeface="Quattrocento Sans"/>
                <a:cs typeface="Quattrocento Sans"/>
                <a:sym typeface="Quattrocento Sans"/>
              </a:rPr>
              <a:t>4/5/2023 11:26 AM</a:t>
            </a:r>
            <a:endParaRPr>
              <a:solidFill>
                <a:srgbClr val="000000"/>
              </a:solidFill>
              <a:latin typeface="Quattrocento Sans"/>
              <a:ea typeface="Quattrocento Sans"/>
              <a:cs typeface="Quattrocento Sans"/>
              <a:sym typeface="Quattrocento Sans"/>
            </a:endParaRPr>
          </a:p>
        </p:txBody>
      </p:sp>
      <p:sp>
        <p:nvSpPr>
          <p:cNvPr id="1222" name="Google Shape;122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Quattrocento Sans"/>
                <a:ea typeface="Quattrocento Sans"/>
                <a:cs typeface="Quattrocento Sans"/>
                <a:sym typeface="Quattrocento Sans"/>
              </a:rPr>
              <a:t>‹#›</a:t>
            </a:fld>
            <a:endParaRPr>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5" name="Google Shape;123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6" name="Google Shape;123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7" name="Google Shape;128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100">
                <a:solidFill>
                  <a:srgbClr val="FFFFFF"/>
                </a:solidFill>
                <a:latin typeface="Quattrocento Sans"/>
                <a:ea typeface="Quattrocento Sans"/>
                <a:cs typeface="Quattrocento Sans"/>
                <a:sym typeface="Quattrocento Sans"/>
              </a:rPr>
              <a:t>Key Takeaway: </a:t>
            </a:r>
            <a:r>
              <a:rPr lang="en-US" sz="2100">
                <a:solidFill>
                  <a:srgbClr val="FFFFFF"/>
                </a:solidFill>
                <a:latin typeface="Quattrocento Sans"/>
                <a:ea typeface="Quattrocento Sans"/>
                <a:cs typeface="Quattrocento Sans"/>
                <a:sym typeface="Quattrocento Sans"/>
              </a:rPr>
              <a:t>SASE is a flexible security approach that focuses on enabling secure access to resources from anywhere</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lang="en-US" sz="2100">
                <a:solidFill>
                  <a:srgbClr val="FFFFFF"/>
                </a:solidFill>
                <a:latin typeface="Quattrocento Sans"/>
                <a:ea typeface="Quattrocento Sans"/>
                <a:cs typeface="Quattrocento Sans"/>
                <a:sym typeface="Quattrocento Sans"/>
              </a:rPr>
              <a:t>Like Zero Trust, the Secure Access Service Edge (SASE) approach recognizes the business imperative to enable people to securely work anywhere and access to any resource they need (across multiple clouds and on-premises)</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b="1" lang="en-US" sz="2100">
                <a:solidFill>
                  <a:srgbClr val="FFFFFF"/>
                </a:solidFill>
                <a:latin typeface="Quattrocento Sans"/>
                <a:ea typeface="Quattrocento Sans"/>
                <a:cs typeface="Quattrocento Sans"/>
                <a:sym typeface="Quattrocento Sans"/>
              </a:rPr>
              <a:t>CLICK 1 – Outcomes and Enablers</a:t>
            </a:r>
            <a:endParaRPr b="1"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b="1"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lang="en-US" sz="2100">
                <a:solidFill>
                  <a:srgbClr val="FFFFFF"/>
                </a:solidFill>
                <a:latin typeface="Quattrocento Sans"/>
                <a:ea typeface="Quattrocento Sans"/>
                <a:cs typeface="Quattrocento Sans"/>
                <a:sym typeface="Quattrocento Sans"/>
              </a:rPr>
              <a:t>The key outcomes of a SASE approach of a good </a:t>
            </a:r>
            <a:r>
              <a:rPr b="1" lang="en-US" sz="2100">
                <a:solidFill>
                  <a:srgbClr val="FFFFFF"/>
                </a:solidFill>
                <a:latin typeface="Quattrocento Sans"/>
                <a:ea typeface="Quattrocento Sans"/>
                <a:cs typeface="Quattrocento Sans"/>
                <a:sym typeface="Quattrocento Sans"/>
              </a:rPr>
              <a:t>user experience </a:t>
            </a:r>
            <a:r>
              <a:rPr lang="en-US" sz="2100">
                <a:solidFill>
                  <a:srgbClr val="FFFFFF"/>
                </a:solidFill>
                <a:latin typeface="Quattrocento Sans"/>
                <a:ea typeface="Quattrocento Sans"/>
                <a:cs typeface="Quattrocento Sans"/>
                <a:sym typeface="Quattrocento Sans"/>
              </a:rPr>
              <a:t>and strong </a:t>
            </a:r>
            <a:r>
              <a:rPr b="1" lang="en-US" sz="2100">
                <a:solidFill>
                  <a:srgbClr val="FFFFFF"/>
                </a:solidFill>
                <a:latin typeface="Quattrocento Sans"/>
                <a:ea typeface="Quattrocento Sans"/>
                <a:cs typeface="Quattrocento Sans"/>
                <a:sym typeface="Quattrocento Sans"/>
              </a:rPr>
              <a:t>security </a:t>
            </a:r>
            <a:r>
              <a:rPr lang="en-US" sz="2100">
                <a:solidFill>
                  <a:srgbClr val="FFFFFF"/>
                </a:solidFill>
                <a:latin typeface="Quattrocento Sans"/>
                <a:ea typeface="Quattrocento Sans"/>
                <a:cs typeface="Quattrocento Sans"/>
                <a:sym typeface="Quattrocento Sans"/>
              </a:rPr>
              <a:t>assurances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b="1" lang="en-US" sz="2100">
                <a:solidFill>
                  <a:srgbClr val="FFFFFF"/>
                </a:solidFill>
                <a:latin typeface="Quattrocento Sans"/>
                <a:ea typeface="Quattrocento Sans"/>
                <a:cs typeface="Quattrocento Sans"/>
                <a:sym typeface="Quattrocento Sans"/>
              </a:rPr>
              <a:t>User Experience - </a:t>
            </a:r>
            <a:r>
              <a:rPr lang="en-US" sz="2100">
                <a:solidFill>
                  <a:srgbClr val="FFFFFF"/>
                </a:solidFill>
                <a:latin typeface="Quattrocento Sans"/>
                <a:ea typeface="Quattrocento Sans"/>
                <a:cs typeface="Quattrocento Sans"/>
                <a:sym typeface="Quattrocento Sans"/>
              </a:rPr>
              <a:t>SASE recognizes that user experience and performance are critical in this new world where users believe that “slow is the new broken” . </a:t>
            </a:r>
            <a:endParaRPr sz="2100">
              <a:solidFill>
                <a:srgbClr val="FFFFFF"/>
              </a:solidFill>
              <a:latin typeface="Quattrocento Sans"/>
              <a:ea typeface="Quattrocento Sans"/>
              <a:cs typeface="Quattrocento Sans"/>
              <a:sym typeface="Quattrocento Sans"/>
            </a:endParaRPr>
          </a:p>
          <a:p>
            <a:pPr indent="0" lvl="1" marL="471144" rtl="0" algn="l">
              <a:spcBef>
                <a:spcPts val="0"/>
              </a:spcBef>
              <a:spcAft>
                <a:spcPts val="0"/>
              </a:spcAft>
              <a:buNone/>
            </a:pPr>
            <a:r>
              <a:rPr b="1" lang="en-US" sz="2100">
                <a:solidFill>
                  <a:srgbClr val="FFFFFF"/>
                </a:solidFill>
                <a:latin typeface="Quattrocento Sans"/>
                <a:ea typeface="Quattrocento Sans"/>
                <a:cs typeface="Quattrocento Sans"/>
                <a:sym typeface="Quattrocento Sans"/>
              </a:rPr>
              <a:t>Security - </a:t>
            </a:r>
            <a:r>
              <a:rPr lang="en-US" sz="2100">
                <a:solidFill>
                  <a:srgbClr val="FFFFFF"/>
                </a:solidFill>
                <a:latin typeface="Quattrocento Sans"/>
                <a:ea typeface="Quattrocento Sans"/>
                <a:cs typeface="Quattrocento Sans"/>
                <a:sym typeface="Quattrocento Sans"/>
              </a:rPr>
              <a:t>SASE also follows the same principles of zero trust, where security must design strategies with an assumption of breach (anything could be compromised), trust must be verified explicitly, and provide least privileged using </a:t>
            </a:r>
            <a:r>
              <a:rPr lang="en-US" sz="2100"/>
              <a:t>Just-in-Time and Just-Enough-access using risk-based adaptive polices.</a:t>
            </a:r>
            <a:endParaRPr sz="2100"/>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lang="en-US" sz="2100">
                <a:solidFill>
                  <a:srgbClr val="FFFFFF"/>
                </a:solidFill>
                <a:latin typeface="Quattrocento Sans"/>
                <a:ea typeface="Quattrocento Sans"/>
                <a:cs typeface="Quattrocento Sans"/>
                <a:sym typeface="Quattrocento Sans"/>
              </a:rPr>
              <a:t>To provide these, the SASE approach requires key enablers including:</a:t>
            </a:r>
            <a:endParaRPr sz="2100">
              <a:solidFill>
                <a:srgbClr val="FFFFFF"/>
              </a:solidFill>
              <a:latin typeface="Quattrocento Sans"/>
              <a:ea typeface="Quattrocento Sans"/>
              <a:cs typeface="Quattrocento Sans"/>
              <a:sym typeface="Quattrocento Sans"/>
            </a:endParaRPr>
          </a:p>
          <a:p>
            <a:pPr indent="-353358" lvl="0" marL="353358" rtl="0" algn="l">
              <a:spcBef>
                <a:spcPts val="0"/>
              </a:spcBef>
              <a:spcAft>
                <a:spcPts val="0"/>
              </a:spcAft>
              <a:buClr>
                <a:srgbClr val="FFFFFF"/>
              </a:buClr>
              <a:buSzPts val="2100"/>
              <a:buFont typeface="Arial"/>
              <a:buChar char="•"/>
            </a:pPr>
            <a:r>
              <a:rPr b="1" lang="en-US" sz="2100">
                <a:solidFill>
                  <a:srgbClr val="FFFFFF"/>
                </a:solidFill>
                <a:latin typeface="Quattrocento Sans"/>
                <a:ea typeface="Quattrocento Sans"/>
                <a:cs typeface="Quattrocento Sans"/>
                <a:sym typeface="Quattrocento Sans"/>
              </a:rPr>
              <a:t>Global Scale and availability </a:t>
            </a:r>
            <a:r>
              <a:rPr lang="en-US" sz="2100">
                <a:solidFill>
                  <a:srgbClr val="FFFFFF"/>
                </a:solidFill>
                <a:latin typeface="Quattrocento Sans"/>
                <a:ea typeface="Quattrocento Sans"/>
                <a:cs typeface="Quattrocento Sans"/>
                <a:sym typeface="Quattrocento Sans"/>
              </a:rPr>
              <a:t>– to ensure that authorize applications are responsive and perform well for users</a:t>
            </a:r>
            <a:endParaRPr sz="2100">
              <a:solidFill>
                <a:srgbClr val="FFFFFF"/>
              </a:solidFill>
              <a:latin typeface="Quattrocento Sans"/>
              <a:ea typeface="Quattrocento Sans"/>
              <a:cs typeface="Quattrocento Sans"/>
              <a:sym typeface="Quattrocento Sans"/>
            </a:endParaRPr>
          </a:p>
          <a:p>
            <a:pPr indent="-353358" lvl="0" marL="353358" rtl="0" algn="l">
              <a:spcBef>
                <a:spcPts val="0"/>
              </a:spcBef>
              <a:spcAft>
                <a:spcPts val="0"/>
              </a:spcAft>
              <a:buClr>
                <a:srgbClr val="FFFFFF"/>
              </a:buClr>
              <a:buSzPts val="2100"/>
              <a:buFont typeface="Arial"/>
              <a:buChar char="•"/>
            </a:pPr>
            <a:r>
              <a:rPr b="1" lang="en-US" sz="2100">
                <a:solidFill>
                  <a:srgbClr val="FFFFFF"/>
                </a:solidFill>
                <a:latin typeface="Quattrocento Sans"/>
                <a:ea typeface="Quattrocento Sans"/>
                <a:cs typeface="Quattrocento Sans"/>
                <a:sym typeface="Quattrocento Sans"/>
              </a:rPr>
              <a:t>Explicit measurement User and Device security </a:t>
            </a:r>
            <a:r>
              <a:rPr lang="en-US" sz="2100">
                <a:solidFill>
                  <a:srgbClr val="FFFFFF"/>
                </a:solidFill>
                <a:latin typeface="Quattrocento Sans"/>
                <a:ea typeface="Quattrocento Sans"/>
                <a:cs typeface="Quattrocento Sans"/>
                <a:sym typeface="Quattrocento Sans"/>
              </a:rPr>
              <a:t>assurances:</a:t>
            </a:r>
            <a:endParaRPr sz="2100">
              <a:solidFill>
                <a:srgbClr val="FFFFFF"/>
              </a:solidFill>
              <a:latin typeface="Quattrocento Sans"/>
              <a:ea typeface="Quattrocento Sans"/>
              <a:cs typeface="Quattrocento Sans"/>
              <a:sym typeface="Quattrocento Sans"/>
            </a:endParaRPr>
          </a:p>
          <a:p>
            <a:pPr indent="-353358" lvl="1" marL="824502" rtl="0" algn="l">
              <a:spcBef>
                <a:spcPts val="0"/>
              </a:spcBef>
              <a:spcAft>
                <a:spcPts val="0"/>
              </a:spcAft>
              <a:buClr>
                <a:srgbClr val="FFFFFF"/>
              </a:buClr>
              <a:buSzPts val="2100"/>
              <a:buFont typeface="Arial"/>
              <a:buChar char="•"/>
            </a:pPr>
            <a:r>
              <a:rPr b="1" lang="en-US" sz="2100">
                <a:solidFill>
                  <a:srgbClr val="FFFFFF"/>
                </a:solidFill>
                <a:latin typeface="Quattrocento Sans"/>
                <a:ea typeface="Quattrocento Sans"/>
                <a:cs typeface="Quattrocento Sans"/>
                <a:sym typeface="Quattrocento Sans"/>
              </a:rPr>
              <a:t>Identities - </a:t>
            </a:r>
            <a:r>
              <a:rPr lang="en-US" sz="2100">
                <a:solidFill>
                  <a:srgbClr val="FFFFFF"/>
                </a:solidFill>
                <a:latin typeface="Quattrocento Sans"/>
                <a:ea typeface="Quattrocento Sans"/>
                <a:cs typeface="Quattrocento Sans"/>
                <a:sym typeface="Quattrocento Sans"/>
              </a:rPr>
              <a:t>strong authentication, account isn’t compromised, etc.</a:t>
            </a:r>
            <a:endParaRPr sz="2100">
              <a:solidFill>
                <a:srgbClr val="FFFFFF"/>
              </a:solidFill>
              <a:latin typeface="Quattrocento Sans"/>
              <a:ea typeface="Quattrocento Sans"/>
              <a:cs typeface="Quattrocento Sans"/>
              <a:sym typeface="Quattrocento Sans"/>
            </a:endParaRPr>
          </a:p>
          <a:p>
            <a:pPr indent="-353358" lvl="1" marL="824502" rtl="0" algn="l">
              <a:spcBef>
                <a:spcPts val="0"/>
              </a:spcBef>
              <a:spcAft>
                <a:spcPts val="0"/>
              </a:spcAft>
              <a:buClr>
                <a:srgbClr val="FFFFFF"/>
              </a:buClr>
              <a:buSzPts val="2100"/>
              <a:buFont typeface="Arial"/>
              <a:buChar char="•"/>
            </a:pPr>
            <a:r>
              <a:rPr b="1" lang="en-US" sz="2100">
                <a:solidFill>
                  <a:srgbClr val="FFFFFF"/>
                </a:solidFill>
                <a:latin typeface="Quattrocento Sans"/>
                <a:ea typeface="Quattrocento Sans"/>
                <a:cs typeface="Quattrocento Sans"/>
                <a:sym typeface="Quattrocento Sans"/>
              </a:rPr>
              <a:t>Device </a:t>
            </a:r>
            <a:r>
              <a:rPr lang="en-US" sz="2100">
                <a:solidFill>
                  <a:srgbClr val="FFFFFF"/>
                </a:solidFill>
                <a:latin typeface="Quattrocento Sans"/>
                <a:ea typeface="Quattrocento Sans"/>
                <a:cs typeface="Quattrocento Sans"/>
                <a:sym typeface="Quattrocento Sans"/>
              </a:rPr>
              <a:t>– compliant configuration, not infected by malware, etc.</a:t>
            </a:r>
            <a:endParaRPr sz="2100">
              <a:solidFill>
                <a:srgbClr val="FFFFFF"/>
              </a:solidFill>
              <a:latin typeface="Quattrocento Sans"/>
              <a:ea typeface="Quattrocento Sans"/>
              <a:cs typeface="Quattrocento Sans"/>
              <a:sym typeface="Quattrocento Sans"/>
            </a:endParaRPr>
          </a:p>
          <a:p>
            <a:pPr indent="-353358" lvl="0" marL="353358" rtl="0" algn="l">
              <a:spcBef>
                <a:spcPts val="0"/>
              </a:spcBef>
              <a:spcAft>
                <a:spcPts val="0"/>
              </a:spcAft>
              <a:buClr>
                <a:srgbClr val="FFFFFF"/>
              </a:buClr>
              <a:buSzPts val="2100"/>
              <a:buFont typeface="Arial"/>
              <a:buChar char="•"/>
            </a:pPr>
            <a:r>
              <a:rPr b="1" lang="en-US" sz="2100">
                <a:solidFill>
                  <a:srgbClr val="FFFFFF"/>
                </a:solidFill>
                <a:latin typeface="Quattrocento Sans"/>
                <a:ea typeface="Quattrocento Sans"/>
                <a:cs typeface="Quattrocento Sans"/>
                <a:sym typeface="Quattrocento Sans"/>
              </a:rPr>
              <a:t>Threat intelligence</a:t>
            </a:r>
            <a:r>
              <a:rPr lang="en-US" sz="2100">
                <a:solidFill>
                  <a:srgbClr val="FFFFFF"/>
                </a:solidFill>
                <a:latin typeface="Quattrocento Sans"/>
                <a:ea typeface="Quattrocento Sans"/>
                <a:cs typeface="Quattrocento Sans"/>
                <a:sym typeface="Quattrocento Sans"/>
              </a:rPr>
              <a:t> – to inform these security decisions with up to date context (drawn from a dataset that is both high volume and highly diverse). This helps quickly filter out known threats and accurately measure risk (avoiding false positives and false negatives that create business risk or interrupt productivity)</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b="1" lang="en-US" sz="2100">
                <a:solidFill>
                  <a:srgbClr val="FFFFFF"/>
                </a:solidFill>
                <a:latin typeface="Quattrocento Sans"/>
                <a:ea typeface="Quattrocento Sans"/>
                <a:cs typeface="Quattrocento Sans"/>
                <a:sym typeface="Quattrocento Sans"/>
              </a:rPr>
              <a:t>CLICK 2 – Policy Evaluation and Enforcement Points</a:t>
            </a:r>
            <a:endParaRPr b="1"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lang="en-US" sz="2100">
                <a:solidFill>
                  <a:srgbClr val="FFFFFF"/>
                </a:solidFill>
                <a:latin typeface="Quattrocento Sans"/>
                <a:ea typeface="Quattrocento Sans"/>
                <a:cs typeface="Quattrocento Sans"/>
                <a:sym typeface="Quattrocento Sans"/>
              </a:rPr>
              <a:t>Making SASE real requires using these enablers to </a:t>
            </a:r>
            <a:r>
              <a:rPr i="1" lang="en-US" sz="2100">
                <a:solidFill>
                  <a:srgbClr val="FFFFFF"/>
                </a:solidFill>
                <a:latin typeface="Quattrocento Sans"/>
                <a:ea typeface="Quattrocento Sans"/>
                <a:cs typeface="Quattrocento Sans"/>
                <a:sym typeface="Quattrocento Sans"/>
              </a:rPr>
              <a:t>make and enforce access decisions across the diverse set of devices and services </a:t>
            </a:r>
            <a:r>
              <a:rPr lang="en-US" sz="2100">
                <a:solidFill>
                  <a:srgbClr val="FFFFFF"/>
                </a:solidFill>
                <a:latin typeface="Quattrocento Sans"/>
                <a:ea typeface="Quattrocento Sans"/>
                <a:cs typeface="Quattrocento Sans"/>
                <a:sym typeface="Quattrocento Sans"/>
              </a:rPr>
              <a:t>that comprise the “edge” of your modern digital estate.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lang="en-US" sz="2100">
                <a:solidFill>
                  <a:srgbClr val="FFFFFF"/>
                </a:solidFill>
                <a:latin typeface="Quattrocento Sans"/>
                <a:ea typeface="Quattrocento Sans"/>
                <a:cs typeface="Quattrocento Sans"/>
                <a:sym typeface="Quattrocento Sans"/>
              </a:rPr>
              <a:t>The organization’s </a:t>
            </a:r>
            <a:r>
              <a:rPr b="1" lang="en-US" sz="2100">
                <a:solidFill>
                  <a:srgbClr val="FFFFFF"/>
                </a:solidFill>
                <a:latin typeface="Quattrocento Sans"/>
                <a:ea typeface="Quattrocento Sans"/>
                <a:cs typeface="Quattrocento Sans"/>
                <a:sym typeface="Quattrocento Sans"/>
              </a:rPr>
              <a:t>Access Policy </a:t>
            </a:r>
            <a:r>
              <a:rPr lang="en-US" sz="2100">
                <a:solidFill>
                  <a:srgbClr val="FFFFFF"/>
                </a:solidFill>
                <a:latin typeface="Quattrocento Sans"/>
                <a:ea typeface="Quattrocento Sans"/>
                <a:cs typeface="Quattrocento Sans"/>
                <a:sym typeface="Quattrocento Sans"/>
              </a:rPr>
              <a:t>to considers these signals in the decide whether to grant, deny, monitor, or restrict access for resource access requests.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lang="en-US" sz="2100">
                <a:solidFill>
                  <a:srgbClr val="FFFFFF"/>
                </a:solidFill>
                <a:latin typeface="Quattrocento Sans"/>
                <a:ea typeface="Quattrocento Sans"/>
                <a:cs typeface="Quattrocento Sans"/>
                <a:sym typeface="Quattrocento Sans"/>
              </a:rPr>
              <a:t>The </a:t>
            </a:r>
            <a:r>
              <a:rPr b="1" lang="en-US" sz="2100">
                <a:solidFill>
                  <a:srgbClr val="FFFFFF"/>
                </a:solidFill>
                <a:latin typeface="Quattrocento Sans"/>
                <a:ea typeface="Quattrocento Sans"/>
                <a:cs typeface="Quattrocento Sans"/>
                <a:sym typeface="Quattrocento Sans"/>
              </a:rPr>
              <a:t>policy enforcement points </a:t>
            </a:r>
            <a:r>
              <a:rPr lang="en-US" sz="2100">
                <a:solidFill>
                  <a:srgbClr val="FFFFFF"/>
                </a:solidFill>
                <a:latin typeface="Quattrocento Sans"/>
                <a:ea typeface="Quattrocento Sans"/>
                <a:cs typeface="Quattrocento Sans"/>
                <a:sym typeface="Quattrocento Sans"/>
              </a:rPr>
              <a:t>apply this access decision across the estate, ensuring that a consistent policy is applied across SaaS applications, cloud infrastructure, cloud platforms, and on-premises resources.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b="1" lang="en-US" sz="2100">
                <a:solidFill>
                  <a:srgbClr val="FFFFFF"/>
                </a:solidFill>
                <a:latin typeface="Quattrocento Sans"/>
                <a:ea typeface="Quattrocento Sans"/>
                <a:cs typeface="Quattrocento Sans"/>
                <a:sym typeface="Quattrocento Sans"/>
              </a:rPr>
              <a:t>CLICK 3 – Microsoft capabilities </a:t>
            </a:r>
            <a:endParaRPr b="1"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lang="en-US" sz="2100">
                <a:solidFill>
                  <a:srgbClr val="000000"/>
                </a:solidFill>
                <a:latin typeface="Quattrocento Sans"/>
                <a:ea typeface="Quattrocento Sans"/>
                <a:cs typeface="Quattrocento Sans"/>
                <a:sym typeface="Quattrocento Sans"/>
              </a:rPr>
              <a:t>Microsoft recognizes that no single vendor today has all capabilities required for a full SASE solution. Microsoft is focused on ensuring you can have a complete SASE approach with a combination of native cloud capabilities and by working closely with our Microsoft Intelligent Security Association (MISA) partners.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sz="2100">
              <a:solidFill>
                <a:srgbClr val="FFFFFF"/>
              </a:solidFill>
              <a:latin typeface="Quattrocento Sans"/>
              <a:ea typeface="Quattrocento Sans"/>
              <a:cs typeface="Quattrocento Sans"/>
              <a:sym typeface="Quattrocento Sans"/>
            </a:endParaRPr>
          </a:p>
          <a:p>
            <a:pPr indent="0" lvl="0" marL="0" rtl="0" algn="l">
              <a:spcBef>
                <a:spcPts val="0"/>
              </a:spcBef>
              <a:spcAft>
                <a:spcPts val="0"/>
              </a:spcAft>
              <a:buNone/>
            </a:pPr>
            <a:r>
              <a:rPr lang="en-US" sz="2100"/>
              <a:t>You can implement a large percentage of SASE concepts today with Microsoft capabilities: </a:t>
            </a:r>
            <a:endParaRPr sz="2100"/>
          </a:p>
          <a:p>
            <a:pPr indent="-176679" lvl="0" marL="176679" rtl="0" algn="l">
              <a:spcBef>
                <a:spcPts val="0"/>
              </a:spcBef>
              <a:spcAft>
                <a:spcPts val="0"/>
              </a:spcAft>
              <a:buClr>
                <a:srgbClr val="000000"/>
              </a:buClr>
              <a:buSzPts val="2100"/>
              <a:buFont typeface="Arial"/>
              <a:buChar char="•"/>
            </a:pPr>
            <a:r>
              <a:rPr b="1" lang="en-US" sz="2100">
                <a:solidFill>
                  <a:srgbClr val="000000"/>
                </a:solidFill>
                <a:latin typeface="Quattrocento Sans"/>
                <a:ea typeface="Quattrocento Sans"/>
                <a:cs typeface="Quattrocento Sans"/>
                <a:sym typeface="Quattrocento Sans"/>
              </a:rPr>
              <a:t>Identity as a Services – Azure Active Directory (Azure AD) </a:t>
            </a:r>
            <a:r>
              <a:rPr lang="en-US" sz="2100">
                <a:solidFill>
                  <a:srgbClr val="000000"/>
                </a:solidFill>
                <a:latin typeface="Quattrocento Sans"/>
                <a:ea typeface="Quattrocento Sans"/>
                <a:cs typeface="Quattrocento Sans"/>
                <a:sym typeface="Quattrocento Sans"/>
              </a:rPr>
              <a:t>provides Identity and Access control for all your cloud and on-premises resources, with integrated security that provides strong assurances for employees, partners (B2B), and customers/clients/citizens (B2C) across any platform or cloud including: </a:t>
            </a:r>
            <a:endParaRPr/>
          </a:p>
          <a:p>
            <a:pPr indent="-176679" lvl="1" marL="647824" rtl="0" algn="l">
              <a:lnSpc>
                <a:spcPct val="107000"/>
              </a:lnSpc>
              <a:spcBef>
                <a:spcPts val="0"/>
              </a:spcBef>
              <a:spcAft>
                <a:spcPts val="0"/>
              </a:spcAft>
              <a:buClr>
                <a:schemeClr val="dk1"/>
              </a:buClr>
              <a:buSzPts val="2100"/>
              <a:buFont typeface="Arial"/>
              <a:buChar char="•"/>
            </a:pPr>
            <a:r>
              <a:rPr i="1" lang="en-US" sz="2100">
                <a:latin typeface="Calibri"/>
                <a:ea typeface="Calibri"/>
                <a:cs typeface="Calibri"/>
                <a:sym typeface="Calibri"/>
              </a:rPr>
              <a:t>Passwordless and MFA </a:t>
            </a:r>
            <a:r>
              <a:rPr lang="en-US" sz="2100">
                <a:latin typeface="Calibri"/>
                <a:ea typeface="Calibri"/>
                <a:cs typeface="Calibri"/>
                <a:sym typeface="Calibri"/>
              </a:rPr>
              <a:t>– capabilities to simplify the user experience and strengthen security assurances via </a:t>
            </a:r>
            <a:r>
              <a:rPr i="1" lang="en-US" sz="2100">
                <a:latin typeface="Calibri"/>
                <a:ea typeface="Calibri"/>
                <a:cs typeface="Calibri"/>
                <a:sym typeface="Calibri"/>
              </a:rPr>
              <a:t>Hello For Business </a:t>
            </a:r>
            <a:r>
              <a:rPr lang="en-US" sz="2100">
                <a:latin typeface="Calibri"/>
                <a:ea typeface="Calibri"/>
                <a:cs typeface="Calibri"/>
                <a:sym typeface="Calibri"/>
              </a:rPr>
              <a:t>biometric authentication</a:t>
            </a:r>
            <a:r>
              <a:rPr b="1" lang="en-US" sz="2100">
                <a:latin typeface="Calibri"/>
                <a:ea typeface="Calibri"/>
                <a:cs typeface="Calibri"/>
                <a:sym typeface="Calibri"/>
              </a:rPr>
              <a:t>, </a:t>
            </a:r>
            <a:r>
              <a:rPr i="1" lang="en-US" sz="2100">
                <a:latin typeface="Calibri"/>
                <a:ea typeface="Calibri"/>
                <a:cs typeface="Calibri"/>
                <a:sym typeface="Calibri"/>
              </a:rPr>
              <a:t>Authenticator App </a:t>
            </a:r>
            <a:r>
              <a:rPr lang="en-US" sz="2100">
                <a:latin typeface="Calibri"/>
                <a:ea typeface="Calibri"/>
                <a:cs typeface="Calibri"/>
                <a:sym typeface="Calibri"/>
              </a:rPr>
              <a:t>(works on any modern mobile phone), and</a:t>
            </a:r>
            <a:r>
              <a:rPr b="1" lang="en-US" sz="2100">
                <a:latin typeface="Calibri"/>
                <a:ea typeface="Calibri"/>
                <a:cs typeface="Calibri"/>
                <a:sym typeface="Calibri"/>
              </a:rPr>
              <a:t> </a:t>
            </a:r>
            <a:r>
              <a:rPr i="1" lang="en-US" sz="2100">
                <a:latin typeface="Calibri"/>
                <a:ea typeface="Calibri"/>
                <a:cs typeface="Calibri"/>
                <a:sym typeface="Calibri"/>
              </a:rPr>
              <a:t>FIDO2 keys</a:t>
            </a:r>
            <a:endParaRPr/>
          </a:p>
          <a:p>
            <a:pPr indent="-176679" lvl="1" marL="647824" rtl="0" algn="l">
              <a:lnSpc>
                <a:spcPct val="107000"/>
              </a:lnSpc>
              <a:spcBef>
                <a:spcPts val="824"/>
              </a:spcBef>
              <a:spcAft>
                <a:spcPts val="0"/>
              </a:spcAft>
              <a:buClr>
                <a:schemeClr val="dk1"/>
              </a:buClr>
              <a:buSzPts val="2100"/>
              <a:buFont typeface="Arial"/>
              <a:buChar char="•"/>
            </a:pPr>
            <a:r>
              <a:rPr i="1" lang="en-US" sz="2100">
                <a:latin typeface="Calibri"/>
                <a:ea typeface="Calibri"/>
                <a:cs typeface="Calibri"/>
                <a:sym typeface="Calibri"/>
              </a:rPr>
              <a:t>Identity Protection – </a:t>
            </a:r>
            <a:r>
              <a:rPr lang="en-US" sz="2100">
                <a:latin typeface="Calibri"/>
                <a:ea typeface="Calibri"/>
                <a:cs typeface="Calibri"/>
                <a:sym typeface="Calibri"/>
              </a:rPr>
              <a:t>against highly prevalent attacks with Leaked Credential Protections, Behavioral Analytics, Threat Intelligence integration and more</a:t>
            </a:r>
            <a:endParaRPr/>
          </a:p>
          <a:p>
            <a:pPr indent="-176679" lvl="1" marL="647824" rtl="0" algn="l">
              <a:lnSpc>
                <a:spcPct val="107000"/>
              </a:lnSpc>
              <a:spcBef>
                <a:spcPts val="824"/>
              </a:spcBef>
              <a:spcAft>
                <a:spcPts val="0"/>
              </a:spcAft>
              <a:buClr>
                <a:schemeClr val="dk1"/>
              </a:buClr>
              <a:buSzPts val="2100"/>
              <a:buFont typeface="Arial"/>
              <a:buChar char="•"/>
            </a:pPr>
            <a:r>
              <a:rPr i="1" lang="en-US" sz="2100">
                <a:latin typeface="Calibri"/>
                <a:ea typeface="Calibri"/>
                <a:cs typeface="Calibri"/>
                <a:sym typeface="Calibri"/>
              </a:rPr>
              <a:t>Azure AD PIM </a:t>
            </a:r>
            <a:r>
              <a:rPr lang="en-US" sz="3700">
                <a:latin typeface="Calibri"/>
                <a:ea typeface="Calibri"/>
                <a:cs typeface="Calibri"/>
                <a:sym typeface="Calibri"/>
              </a:rPr>
              <a:t>reduces risk by providing just in time access to privileged accounts using approval workflows</a:t>
            </a:r>
            <a:endParaRPr/>
          </a:p>
          <a:p>
            <a:pPr indent="-176679" lvl="1" marL="647824" rtl="0" algn="l">
              <a:lnSpc>
                <a:spcPct val="107000"/>
              </a:lnSpc>
              <a:spcBef>
                <a:spcPts val="824"/>
              </a:spcBef>
              <a:spcAft>
                <a:spcPts val="0"/>
              </a:spcAft>
              <a:buClr>
                <a:schemeClr val="dk1"/>
              </a:buClr>
              <a:buSzPts val="2100"/>
              <a:buFont typeface="Arial"/>
              <a:buChar char="•"/>
            </a:pPr>
            <a:r>
              <a:rPr i="1" lang="en-US" sz="2100">
                <a:latin typeface="Calibri"/>
                <a:ea typeface="Calibri"/>
                <a:cs typeface="Calibri"/>
                <a:sym typeface="Calibri"/>
              </a:rPr>
              <a:t>Identity Governance </a:t>
            </a:r>
            <a:r>
              <a:rPr lang="en-US" sz="3700">
                <a:latin typeface="Calibri"/>
                <a:ea typeface="Calibri"/>
                <a:cs typeface="Calibri"/>
                <a:sym typeface="Calibri"/>
              </a:rPr>
              <a:t>helps ensure the right people have access to the right resources</a:t>
            </a:r>
            <a:endParaRPr/>
          </a:p>
          <a:p>
            <a:pPr indent="-176679" lvl="1" marL="647824" rtl="0" algn="l">
              <a:lnSpc>
                <a:spcPct val="107000"/>
              </a:lnSpc>
              <a:spcBef>
                <a:spcPts val="824"/>
              </a:spcBef>
              <a:spcAft>
                <a:spcPts val="0"/>
              </a:spcAft>
              <a:buClr>
                <a:schemeClr val="dk1"/>
              </a:buClr>
              <a:buSzPts val="2100"/>
              <a:buFont typeface="Arial"/>
              <a:buChar char="•"/>
            </a:pPr>
            <a:r>
              <a:rPr i="1" lang="en-US" sz="2100">
                <a:latin typeface="Calibri"/>
                <a:ea typeface="Calibri"/>
                <a:cs typeface="Calibri"/>
                <a:sym typeface="Calibri"/>
              </a:rPr>
              <a:t>Azure AD B2B and B2C </a:t>
            </a:r>
            <a:r>
              <a:rPr lang="en-US" sz="3700">
                <a:latin typeface="Calibri"/>
                <a:ea typeface="Calibri"/>
                <a:cs typeface="Calibri"/>
                <a:sym typeface="Calibri"/>
              </a:rPr>
              <a:t>provide security for partner and customer/client/citizen accounts while separating them from enterprise user directories</a:t>
            </a:r>
            <a:endParaRPr/>
          </a:p>
          <a:p>
            <a:pPr indent="-176679" lvl="0" marL="176679" rtl="0" algn="l">
              <a:spcBef>
                <a:spcPts val="824"/>
              </a:spcBef>
              <a:spcAft>
                <a:spcPts val="0"/>
              </a:spcAft>
              <a:buClr>
                <a:srgbClr val="000000"/>
              </a:buClr>
              <a:buSzPts val="2100"/>
              <a:buFont typeface="Arial"/>
              <a:buChar char="•"/>
            </a:pPr>
            <a:r>
              <a:rPr b="1" lang="en-US" sz="2100">
                <a:solidFill>
                  <a:srgbClr val="000000"/>
                </a:solidFill>
                <a:latin typeface="Quattrocento Sans"/>
                <a:ea typeface="Quattrocento Sans"/>
                <a:cs typeface="Quattrocento Sans"/>
                <a:sym typeface="Quattrocento Sans"/>
              </a:rPr>
              <a:t>Cloud Access Security Broker (CASB) - </a:t>
            </a:r>
            <a:r>
              <a:rPr b="1" lang="en-US" sz="1400">
                <a:latin typeface="Calibri"/>
                <a:ea typeface="Calibri"/>
                <a:cs typeface="Calibri"/>
                <a:sym typeface="Calibri"/>
              </a:rPr>
              <a:t>Microsoft Defender for Cloud Apps (MDCA) </a:t>
            </a:r>
            <a:r>
              <a:rPr lang="en-US" sz="1400">
                <a:latin typeface="Calibri"/>
                <a:ea typeface="Calibri"/>
                <a:cs typeface="Calibri"/>
                <a:sym typeface="Calibri"/>
              </a:rPr>
              <a:t>provides </a:t>
            </a:r>
            <a:r>
              <a:rPr lang="en-US" sz="2100">
                <a:solidFill>
                  <a:srgbClr val="767676"/>
                </a:solidFill>
                <a:latin typeface="Roboto"/>
                <a:ea typeface="Roboto"/>
                <a:cs typeface="Roboto"/>
                <a:sym typeface="Roboto"/>
              </a:rPr>
              <a:t>Cloud Access Security Broker (CASB) capabilities that provide XDR for SaaS applications as well as governance, threat protection, data protection and more for these SaaS apps and the data stored on them. MDCA integrates with other capabilities in Microsoft’s portfolio to extend them to SaaS applications to simplify management and security. </a:t>
            </a:r>
            <a:endParaRPr sz="2100">
              <a:solidFill>
                <a:srgbClr val="767676"/>
              </a:solidFill>
              <a:latin typeface="Roboto"/>
              <a:ea typeface="Roboto"/>
              <a:cs typeface="Roboto"/>
              <a:sym typeface="Roboto"/>
            </a:endParaRPr>
          </a:p>
          <a:p>
            <a:pPr indent="-176679" lvl="0" marL="176679" rtl="0" algn="l">
              <a:spcBef>
                <a:spcPts val="0"/>
              </a:spcBef>
              <a:spcAft>
                <a:spcPts val="0"/>
              </a:spcAft>
              <a:buClr>
                <a:srgbClr val="000000"/>
              </a:buClr>
              <a:buSzPts val="2100"/>
              <a:buFont typeface="Arial"/>
              <a:buChar char="•"/>
            </a:pPr>
            <a:r>
              <a:rPr b="1" lang="en-US" sz="2100">
                <a:solidFill>
                  <a:srgbClr val="000000"/>
                </a:solidFill>
                <a:latin typeface="Quattrocento Sans"/>
                <a:ea typeface="Quattrocento Sans"/>
                <a:cs typeface="Quattrocento Sans"/>
                <a:sym typeface="Quattrocento Sans"/>
              </a:rPr>
              <a:t>Zero Trust Network Access (ZTNA) – </a:t>
            </a:r>
            <a:r>
              <a:rPr lang="en-US" sz="2100">
                <a:solidFill>
                  <a:srgbClr val="000000"/>
                </a:solidFill>
                <a:latin typeface="Quattrocento Sans"/>
                <a:ea typeface="Quattrocento Sans"/>
                <a:cs typeface="Quattrocento Sans"/>
                <a:sym typeface="Quattrocento Sans"/>
              </a:rPr>
              <a:t>provides </a:t>
            </a:r>
            <a:r>
              <a:rPr b="1" lang="en-US" sz="2100">
                <a:solidFill>
                  <a:srgbClr val="000000"/>
                </a:solidFill>
                <a:latin typeface="Quattrocento Sans"/>
                <a:ea typeface="Quattrocento Sans"/>
                <a:cs typeface="Quattrocento Sans"/>
                <a:sym typeface="Quattrocento Sans"/>
              </a:rPr>
              <a:t>Private App/Network Access </a:t>
            </a:r>
            <a:r>
              <a:rPr lang="en-US" sz="2100">
                <a:solidFill>
                  <a:srgbClr val="000000"/>
                </a:solidFill>
                <a:latin typeface="Quattrocento Sans"/>
                <a:ea typeface="Quattrocento Sans"/>
                <a:cs typeface="Quattrocento Sans"/>
                <a:sym typeface="Quattrocento Sans"/>
              </a:rPr>
              <a:t>for devices coming from public networks. </a:t>
            </a:r>
            <a:endParaRPr/>
          </a:p>
          <a:p>
            <a:pPr indent="-176679" lvl="1" marL="647824" rtl="0" algn="l">
              <a:spcBef>
                <a:spcPts val="0"/>
              </a:spcBef>
              <a:spcAft>
                <a:spcPts val="0"/>
              </a:spcAft>
              <a:buClr>
                <a:schemeClr val="dk1"/>
              </a:buClr>
              <a:buSzPts val="2100"/>
              <a:buFont typeface="Arial"/>
              <a:buChar char="•"/>
            </a:pPr>
            <a:r>
              <a:rPr b="1" lang="en-US" sz="2100">
                <a:latin typeface="Calibri"/>
                <a:ea typeface="Calibri"/>
                <a:cs typeface="Calibri"/>
                <a:sym typeface="Calibri"/>
              </a:rPr>
              <a:t>Azure AD App Proxy </a:t>
            </a:r>
            <a:r>
              <a:rPr lang="en-US" sz="2100">
                <a:latin typeface="Calibri"/>
                <a:ea typeface="Calibri"/>
                <a:cs typeface="Calibri"/>
                <a:sym typeface="Calibri"/>
              </a:rPr>
              <a:t>extends the modern access control approach (security perimeter) to on-premises resources by simplifying user access to them and modernizing security with Conditional Access (which explicitly validates user and device trust, a Zero Trust principle). </a:t>
            </a:r>
            <a:r>
              <a:rPr lang="en-US" sz="2100">
                <a:solidFill>
                  <a:srgbClr val="FFFFFF"/>
                </a:solidFill>
                <a:latin typeface="Quattrocento Sans"/>
                <a:ea typeface="Quattrocento Sans"/>
                <a:cs typeface="Quattrocento Sans"/>
                <a:sym typeface="Quattrocento Sans"/>
              </a:rPr>
              <a:t>We also have a strong alliance with our Secure hybrid access partners (link </a:t>
            </a:r>
            <a:r>
              <a:rPr lang="en-US" sz="3300" u="sng">
                <a:solidFill>
                  <a:schemeClr val="hlink"/>
                </a:solidFill>
                <a:hlinkClick r:id="rId2"/>
              </a:rPr>
              <a:t>Secure hybrid access - Azure AD | Microsoft Docs</a:t>
            </a:r>
            <a:r>
              <a:rPr lang="en-US" sz="2100">
                <a:solidFill>
                  <a:srgbClr val="FFFFFF"/>
                </a:solidFill>
                <a:latin typeface="Quattrocento Sans"/>
                <a:ea typeface="Quattrocento Sans"/>
                <a:cs typeface="Quattrocento Sans"/>
                <a:sym typeface="Quattrocento Sans"/>
              </a:rPr>
              <a:t>) for a complete ZTNA solution.</a:t>
            </a:r>
            <a:endParaRPr sz="1400">
              <a:latin typeface="Calibri"/>
              <a:ea typeface="Calibri"/>
              <a:cs typeface="Calibri"/>
              <a:sym typeface="Calibri"/>
            </a:endParaRPr>
          </a:p>
          <a:p>
            <a:pPr indent="-176679" lvl="1" marL="647824" rtl="0" algn="l">
              <a:spcBef>
                <a:spcPts val="0"/>
              </a:spcBef>
              <a:spcAft>
                <a:spcPts val="0"/>
              </a:spcAft>
              <a:buClr>
                <a:srgbClr val="000000"/>
              </a:buClr>
              <a:buSzPts val="2100"/>
              <a:buFont typeface="Arial"/>
              <a:buChar char="•"/>
            </a:pPr>
            <a:r>
              <a:rPr b="1" lang="en-US" sz="2100">
                <a:solidFill>
                  <a:srgbClr val="000000"/>
                </a:solidFill>
                <a:latin typeface="Quattrocento Sans"/>
                <a:ea typeface="Quattrocento Sans"/>
                <a:cs typeface="Quattrocento Sans"/>
                <a:sym typeface="Quattrocento Sans"/>
              </a:rPr>
              <a:t>Azure VPN </a:t>
            </a:r>
            <a:r>
              <a:rPr lang="en-US" sz="2100">
                <a:solidFill>
                  <a:srgbClr val="000000"/>
                </a:solidFill>
                <a:latin typeface="Quattrocento Sans"/>
                <a:ea typeface="Quattrocento Sans"/>
                <a:cs typeface="Quattrocento Sans"/>
                <a:sym typeface="Quattrocento Sans"/>
              </a:rPr>
              <a:t>provides site-to-site and point-to-site VPN access for your resources that aren’t yet provided through Azure AD App Proxy. </a:t>
            </a:r>
            <a:r>
              <a:rPr b="1" lang="en-US" sz="2100">
                <a:solidFill>
                  <a:srgbClr val="000000"/>
                </a:solidFill>
                <a:latin typeface="Quattrocento Sans"/>
                <a:ea typeface="Quattrocento Sans"/>
                <a:cs typeface="Quattrocento Sans"/>
                <a:sym typeface="Quattrocento Sans"/>
              </a:rPr>
              <a:t>Azure AD </a:t>
            </a:r>
            <a:r>
              <a:rPr lang="en-US" sz="2100">
                <a:solidFill>
                  <a:srgbClr val="000000"/>
                </a:solidFill>
                <a:latin typeface="Quattrocento Sans"/>
                <a:ea typeface="Quattrocento Sans"/>
                <a:cs typeface="Quattrocento Sans"/>
                <a:sym typeface="Quattrocento Sans"/>
              </a:rPr>
              <a:t>also provides enhanced security assurances for both Azure AD and any existing VPNs you may have. </a:t>
            </a:r>
            <a:endParaRPr/>
          </a:p>
          <a:p>
            <a:pPr indent="-176679" lvl="1" marL="647824" rtl="0" algn="l">
              <a:spcBef>
                <a:spcPts val="0"/>
              </a:spcBef>
              <a:spcAft>
                <a:spcPts val="0"/>
              </a:spcAft>
              <a:buClr>
                <a:srgbClr val="000000"/>
              </a:buClr>
              <a:buSzPts val="2100"/>
              <a:buFont typeface="Arial"/>
              <a:buChar char="•"/>
            </a:pPr>
            <a:r>
              <a:rPr b="1" lang="en-US" sz="2100">
                <a:solidFill>
                  <a:srgbClr val="000000"/>
                </a:solidFill>
                <a:latin typeface="Quattrocento Sans"/>
                <a:ea typeface="Quattrocento Sans"/>
                <a:cs typeface="Quattrocento Sans"/>
                <a:sym typeface="Quattrocento Sans"/>
              </a:rPr>
              <a:t>Microsoft Tunnel </a:t>
            </a:r>
            <a:r>
              <a:rPr lang="en-US" sz="2100">
                <a:solidFill>
                  <a:srgbClr val="000000"/>
                </a:solidFill>
                <a:latin typeface="Quattrocento Sans"/>
                <a:ea typeface="Quattrocento Sans"/>
                <a:cs typeface="Quattrocento Sans"/>
                <a:sym typeface="Quattrocento Sans"/>
              </a:rPr>
              <a:t>for Microsoft Intune provides a VPN capability tailored to the mobile device experience. </a:t>
            </a:r>
            <a:endParaRPr sz="2100">
              <a:solidFill>
                <a:srgbClr val="000000"/>
              </a:solidFill>
              <a:latin typeface="Quattrocento Sans"/>
              <a:ea typeface="Quattrocento Sans"/>
              <a:cs typeface="Quattrocento Sans"/>
              <a:sym typeface="Quattrocento Sans"/>
            </a:endParaRPr>
          </a:p>
          <a:p>
            <a:pPr indent="-176679" lvl="0" marL="176679" rtl="0" algn="l">
              <a:spcBef>
                <a:spcPts val="0"/>
              </a:spcBef>
              <a:spcAft>
                <a:spcPts val="0"/>
              </a:spcAft>
              <a:buClr>
                <a:srgbClr val="000000"/>
              </a:buClr>
              <a:buSzPts val="2100"/>
              <a:buFont typeface="Arial"/>
              <a:buChar char="•"/>
            </a:pPr>
            <a:r>
              <a:rPr b="1" lang="en-US" sz="2100">
                <a:solidFill>
                  <a:srgbClr val="000000"/>
                </a:solidFill>
                <a:latin typeface="Quattrocento Sans"/>
                <a:ea typeface="Quattrocento Sans"/>
                <a:cs typeface="Quattrocento Sans"/>
                <a:sym typeface="Quattrocento Sans"/>
              </a:rPr>
              <a:t>Secure Web Gateway (SWG) – </a:t>
            </a:r>
            <a:r>
              <a:rPr b="1" lang="en-US" sz="3300">
                <a:solidFill>
                  <a:srgbClr val="FFFFFF"/>
                </a:solidFill>
                <a:latin typeface="Quattrocento Sans"/>
                <a:ea typeface="Quattrocento Sans"/>
                <a:cs typeface="Quattrocento Sans"/>
                <a:sym typeface="Quattrocento Sans"/>
              </a:rPr>
              <a:t>Microsoft Defender for Endpoint </a:t>
            </a:r>
            <a:r>
              <a:rPr lang="en-US" sz="3300">
                <a:solidFill>
                  <a:srgbClr val="FFFFFF"/>
                </a:solidFill>
                <a:latin typeface="Quattrocento Sans"/>
                <a:ea typeface="Quattrocento Sans"/>
                <a:cs typeface="Quattrocento Sans"/>
                <a:sym typeface="Quattrocento Sans"/>
              </a:rPr>
              <a:t>is NOT classified as a Secure Web Gateway product but addresses many of the use-cases of an internet gateway solution, such as web content filtering, from the endpoint. Microsoft also works with our MISA partners that provide a full SWG using network traffic interception.</a:t>
            </a:r>
            <a:endParaRPr b="1" sz="2100">
              <a:solidFill>
                <a:srgbClr val="000000"/>
              </a:solidFill>
              <a:latin typeface="Quattrocento Sans"/>
              <a:ea typeface="Quattrocento Sans"/>
              <a:cs typeface="Quattrocento Sans"/>
              <a:sym typeface="Quattrocento Sans"/>
            </a:endParaRPr>
          </a:p>
          <a:p>
            <a:pPr indent="-176679" lvl="0" marL="176679" rtl="0" algn="l">
              <a:spcBef>
                <a:spcPts val="0"/>
              </a:spcBef>
              <a:spcAft>
                <a:spcPts val="0"/>
              </a:spcAft>
              <a:buClr>
                <a:srgbClr val="000000"/>
              </a:buClr>
              <a:buSzPts val="2100"/>
              <a:buFont typeface="Arial"/>
              <a:buChar char="•"/>
            </a:pPr>
            <a:r>
              <a:rPr b="1" lang="en-US" sz="2100">
                <a:solidFill>
                  <a:srgbClr val="000000"/>
                </a:solidFill>
                <a:latin typeface="Quattrocento Sans"/>
                <a:ea typeface="Quattrocento Sans"/>
                <a:cs typeface="Quattrocento Sans"/>
                <a:sym typeface="Quattrocento Sans"/>
              </a:rPr>
              <a:t>Firewall as a Service – </a:t>
            </a:r>
            <a:r>
              <a:rPr b="1" lang="en-US" sz="1100">
                <a:latin typeface="Calibri"/>
                <a:ea typeface="Calibri"/>
                <a:cs typeface="Calibri"/>
                <a:sym typeface="Calibri"/>
              </a:rPr>
              <a:t>Azure Firewall </a:t>
            </a:r>
            <a:r>
              <a:rPr lang="en-US" sz="1100">
                <a:latin typeface="Calibri"/>
                <a:ea typeface="Calibri"/>
                <a:cs typeface="Calibri"/>
                <a:sym typeface="Calibri"/>
              </a:rPr>
              <a:t>provides </a:t>
            </a:r>
            <a:r>
              <a:rPr lang="en-US" sz="1600">
                <a:solidFill>
                  <a:srgbClr val="171717"/>
                </a:solidFill>
                <a:latin typeface="Quattrocento Sans"/>
                <a:ea typeface="Quattrocento Sans"/>
                <a:cs typeface="Quattrocento Sans"/>
                <a:sym typeface="Quattrocento Sans"/>
              </a:rPr>
              <a:t>a managed, cloud-based network security service that helps protect resources accessed via Azure networks (including </a:t>
            </a:r>
            <a:r>
              <a:rPr lang="en-US" sz="1100">
                <a:latin typeface="Calibri"/>
                <a:ea typeface="Calibri"/>
                <a:cs typeface="Calibri"/>
                <a:sym typeface="Calibri"/>
              </a:rPr>
              <a:t>TLS Inspection, IDPS, URL Filtering, and Web Categories). Microsoft integrates with partners that provide this capability for resources </a:t>
            </a:r>
            <a:r>
              <a:rPr lang="en-US" sz="1100">
                <a:solidFill>
                  <a:srgbClr val="171717"/>
                </a:solidFill>
                <a:latin typeface="Quattrocento Sans"/>
                <a:ea typeface="Quattrocento Sans"/>
                <a:cs typeface="Quattrocento Sans"/>
                <a:sym typeface="Quattrocento Sans"/>
              </a:rPr>
              <a:t>accessed via </a:t>
            </a:r>
            <a:r>
              <a:rPr lang="en-US" sz="1100">
                <a:latin typeface="Calibri"/>
                <a:ea typeface="Calibri"/>
                <a:cs typeface="Calibri"/>
                <a:sym typeface="Calibri"/>
              </a:rPr>
              <a:t>on premises and on 3</a:t>
            </a:r>
            <a:r>
              <a:rPr baseline="30000" lang="en-US" sz="1100">
                <a:latin typeface="Calibri"/>
                <a:ea typeface="Calibri"/>
                <a:cs typeface="Calibri"/>
                <a:sym typeface="Calibri"/>
              </a:rPr>
              <a:t>rd</a:t>
            </a:r>
            <a:r>
              <a:rPr lang="en-US" sz="1100">
                <a:latin typeface="Calibri"/>
                <a:ea typeface="Calibri"/>
                <a:cs typeface="Calibri"/>
                <a:sym typeface="Calibri"/>
              </a:rPr>
              <a:t> party cloud networks. </a:t>
            </a:r>
            <a:endParaRPr sz="1100">
              <a:latin typeface="Calibri"/>
              <a:ea typeface="Calibri"/>
              <a:cs typeface="Calibri"/>
              <a:sym typeface="Calibri"/>
            </a:endParaRPr>
          </a:p>
          <a:p>
            <a:pPr indent="-176679" lvl="0" marL="176679" rtl="0" algn="l">
              <a:spcBef>
                <a:spcPts val="0"/>
              </a:spcBef>
              <a:spcAft>
                <a:spcPts val="0"/>
              </a:spcAft>
              <a:buClr>
                <a:srgbClr val="000000"/>
              </a:buClr>
              <a:buSzPts val="2100"/>
              <a:buFont typeface="Arial"/>
              <a:buChar char="•"/>
            </a:pPr>
            <a:r>
              <a:rPr b="1" lang="en-US" sz="2100">
                <a:solidFill>
                  <a:srgbClr val="000000"/>
                </a:solidFill>
                <a:latin typeface="Quattrocento Sans"/>
                <a:ea typeface="Quattrocento Sans"/>
                <a:cs typeface="Quattrocento Sans"/>
                <a:sym typeface="Quattrocento Sans"/>
              </a:rPr>
              <a:t>Web Application Firewall (WAF) - </a:t>
            </a:r>
            <a:r>
              <a:rPr b="1" lang="en-US" sz="2100">
                <a:latin typeface="Calibri"/>
                <a:ea typeface="Calibri"/>
                <a:cs typeface="Calibri"/>
                <a:sym typeface="Calibri"/>
              </a:rPr>
              <a:t>Azure WAF </a:t>
            </a:r>
            <a:r>
              <a:rPr lang="en-US" sz="2100">
                <a:latin typeface="Calibri"/>
                <a:ea typeface="Calibri"/>
                <a:cs typeface="Calibri"/>
                <a:sym typeface="Calibri"/>
              </a:rPr>
              <a:t>provides centralized protection of your web applications from common exploits and vulnerabilities </a:t>
            </a:r>
            <a:r>
              <a:rPr lang="en-US" sz="2100">
                <a:solidFill>
                  <a:srgbClr val="171717"/>
                </a:solidFill>
                <a:latin typeface="Quattrocento Sans"/>
                <a:ea typeface="Quattrocento Sans"/>
                <a:cs typeface="Quattrocento Sans"/>
                <a:sym typeface="Quattrocento Sans"/>
              </a:rPr>
              <a:t>accessed via Azure networks</a:t>
            </a:r>
            <a:r>
              <a:rPr lang="en-US" sz="2100">
                <a:latin typeface="Calibri"/>
                <a:ea typeface="Calibri"/>
                <a:cs typeface="Calibri"/>
                <a:sym typeface="Calibri"/>
              </a:rPr>
              <a:t>. Microsoft integrates with partners that provide this capability for resources </a:t>
            </a:r>
            <a:r>
              <a:rPr lang="en-US" sz="2100">
                <a:solidFill>
                  <a:srgbClr val="171717"/>
                </a:solidFill>
                <a:latin typeface="Quattrocento Sans"/>
                <a:ea typeface="Quattrocento Sans"/>
                <a:cs typeface="Quattrocento Sans"/>
                <a:sym typeface="Quattrocento Sans"/>
              </a:rPr>
              <a:t>accessed via </a:t>
            </a:r>
            <a:r>
              <a:rPr lang="en-US" sz="2100">
                <a:latin typeface="Calibri"/>
                <a:ea typeface="Calibri"/>
                <a:cs typeface="Calibri"/>
                <a:sym typeface="Calibri"/>
              </a:rPr>
              <a:t>on premises and 3</a:t>
            </a:r>
            <a:r>
              <a:rPr baseline="30000" lang="en-US" sz="2100">
                <a:latin typeface="Calibri"/>
                <a:ea typeface="Calibri"/>
                <a:cs typeface="Calibri"/>
                <a:sym typeface="Calibri"/>
              </a:rPr>
              <a:t>rd</a:t>
            </a:r>
            <a:r>
              <a:rPr lang="en-US" sz="2100">
                <a:latin typeface="Calibri"/>
                <a:ea typeface="Calibri"/>
                <a:cs typeface="Calibri"/>
                <a:sym typeface="Calibri"/>
              </a:rPr>
              <a:t> party cloud networks. </a:t>
            </a:r>
            <a:endParaRPr b="1" i="1" sz="2100">
              <a:latin typeface="Calibri"/>
              <a:ea typeface="Calibri"/>
              <a:cs typeface="Calibri"/>
              <a:sym typeface="Calibri"/>
            </a:endParaRPr>
          </a:p>
          <a:p>
            <a:pPr indent="-176679" lvl="0" marL="176679" rtl="0" algn="l">
              <a:spcBef>
                <a:spcPts val="0"/>
              </a:spcBef>
              <a:spcAft>
                <a:spcPts val="0"/>
              </a:spcAft>
              <a:buClr>
                <a:srgbClr val="000000"/>
              </a:buClr>
              <a:buSzPts val="2100"/>
              <a:buFont typeface="Arial"/>
              <a:buChar char="•"/>
            </a:pPr>
            <a:r>
              <a:rPr b="1" lang="en-US" sz="2100">
                <a:solidFill>
                  <a:srgbClr val="000000"/>
                </a:solidFill>
                <a:latin typeface="Quattrocento Sans"/>
                <a:ea typeface="Quattrocento Sans"/>
                <a:cs typeface="Quattrocento Sans"/>
                <a:sym typeface="Quattrocento Sans"/>
              </a:rPr>
              <a:t>Software Defined WAN (SD-WAN) - </a:t>
            </a:r>
            <a:r>
              <a:rPr b="1" lang="en-US" sz="3300">
                <a:solidFill>
                  <a:srgbClr val="171717"/>
                </a:solidFill>
                <a:latin typeface="Quattrocento Sans"/>
                <a:ea typeface="Quattrocento Sans"/>
                <a:cs typeface="Quattrocento Sans"/>
                <a:sym typeface="Quattrocento Sans"/>
              </a:rPr>
              <a:t>Azure Virtual WAN </a:t>
            </a:r>
            <a:r>
              <a:rPr lang="en-US" sz="3300">
                <a:solidFill>
                  <a:srgbClr val="171717"/>
                </a:solidFill>
                <a:latin typeface="Quattrocento Sans"/>
                <a:ea typeface="Quattrocento Sans"/>
                <a:cs typeface="Quattrocento Sans"/>
                <a:sym typeface="Quattrocento Sans"/>
              </a:rPr>
              <a:t>is a networking service that brings many networking, security, and routing functionalities together to provide a single operational interface.</a:t>
            </a:r>
            <a:r>
              <a:rPr lang="en-US" sz="2100">
                <a:solidFill>
                  <a:srgbClr val="171717"/>
                </a:solidFill>
                <a:latin typeface="Quattrocento Sans"/>
                <a:ea typeface="Quattrocento Sans"/>
                <a:cs typeface="Quattrocento Sans"/>
                <a:sym typeface="Quattrocento Sans"/>
              </a:rPr>
              <a:t> This is available in Azure regions around the globe integrates with many partner offerings. </a:t>
            </a:r>
            <a:endParaRPr b="1" sz="2100">
              <a:solidFill>
                <a:srgbClr val="000000"/>
              </a:solidFill>
              <a:latin typeface="Quattrocento Sans"/>
              <a:ea typeface="Quattrocento Sans"/>
              <a:cs typeface="Quattrocento Sans"/>
              <a:sym typeface="Quattrocento Sans"/>
            </a:endParaRPr>
          </a:p>
          <a:p>
            <a:pPr indent="-176679" lvl="0" marL="176679" rtl="0" algn="l">
              <a:spcBef>
                <a:spcPts val="0"/>
              </a:spcBef>
              <a:spcAft>
                <a:spcPts val="0"/>
              </a:spcAft>
              <a:buClr>
                <a:srgbClr val="000000"/>
              </a:buClr>
              <a:buSzPts val="2100"/>
              <a:buFont typeface="Arial"/>
              <a:buChar char="•"/>
            </a:pPr>
            <a:r>
              <a:rPr b="1" lang="en-US" sz="2100">
                <a:solidFill>
                  <a:srgbClr val="000000"/>
                </a:solidFill>
                <a:latin typeface="Quattrocento Sans"/>
                <a:ea typeface="Quattrocento Sans"/>
                <a:cs typeface="Quattrocento Sans"/>
                <a:sym typeface="Quattrocento Sans"/>
              </a:rPr>
              <a:t>Content Delivery Network - </a:t>
            </a:r>
            <a:r>
              <a:rPr b="1" lang="en-US" sz="3300">
                <a:solidFill>
                  <a:srgbClr val="171717"/>
                </a:solidFill>
                <a:latin typeface="Quattrocento Sans"/>
                <a:ea typeface="Quattrocento Sans"/>
                <a:cs typeface="Quattrocento Sans"/>
                <a:sym typeface="Quattrocento Sans"/>
              </a:rPr>
              <a:t>Azure Content Delivery Network (CDN) </a:t>
            </a:r>
            <a:r>
              <a:rPr lang="en-US" sz="3300">
                <a:solidFill>
                  <a:srgbClr val="171717"/>
                </a:solidFill>
                <a:latin typeface="Quattrocento Sans"/>
                <a:ea typeface="Quattrocento Sans"/>
                <a:cs typeface="Quattrocento Sans"/>
                <a:sym typeface="Quattrocento Sans"/>
              </a:rPr>
              <a:t>offers organizations a global solution for rapidly delivering high-bandwidth content to users by caching their content at strategically placed physical nodes across the world.</a:t>
            </a:r>
            <a:endParaRPr/>
          </a:p>
          <a:p>
            <a:pPr indent="-209550" lvl="0" marL="176679" rtl="0" algn="l">
              <a:spcBef>
                <a:spcPts val="0"/>
              </a:spcBef>
              <a:spcAft>
                <a:spcPts val="0"/>
              </a:spcAft>
              <a:buClr>
                <a:srgbClr val="171717"/>
              </a:buClr>
              <a:buSzPts val="3300"/>
              <a:buFont typeface="Arial"/>
              <a:buChar char="•"/>
            </a:pPr>
            <a:r>
              <a:rPr b="1" lang="en-US" sz="3300">
                <a:solidFill>
                  <a:srgbClr val="171717"/>
                </a:solidFill>
                <a:latin typeface="Quattrocento Sans"/>
                <a:ea typeface="Quattrocento Sans"/>
                <a:cs typeface="Quattrocento Sans"/>
                <a:sym typeface="Quattrocento Sans"/>
              </a:rPr>
              <a:t>DNS Protection - Microsoft Defender for DNS </a:t>
            </a:r>
            <a:r>
              <a:rPr lang="en-US" sz="3300">
                <a:solidFill>
                  <a:srgbClr val="171717"/>
                </a:solidFill>
                <a:latin typeface="Quattrocento Sans"/>
                <a:ea typeface="Quattrocento Sans"/>
                <a:cs typeface="Quattrocento Sans"/>
                <a:sym typeface="Quattrocento Sans"/>
              </a:rPr>
              <a:t>provides protection for resources that use the Azure DNS’s name resolution capability. Partner solutions can provide additional protection for other name resolution capabilities. </a:t>
            </a:r>
            <a:endParaRPr sz="3300">
              <a:solidFill>
                <a:srgbClr val="171717"/>
              </a:solidFill>
              <a:latin typeface="Quattrocento Sans"/>
              <a:ea typeface="Quattrocento Sans"/>
              <a:cs typeface="Quattrocento Sans"/>
              <a:sym typeface="Quattrocento Sans"/>
            </a:endParaRPr>
          </a:p>
          <a:p>
            <a:pPr indent="0" lvl="0" marL="0" rtl="0" algn="l">
              <a:spcBef>
                <a:spcPts val="0"/>
              </a:spcBef>
              <a:spcAft>
                <a:spcPts val="0"/>
              </a:spcAft>
              <a:buNone/>
            </a:pPr>
            <a:br>
              <a:rPr lang="en-US" sz="3300"/>
            </a:br>
            <a:endParaRPr sz="2100"/>
          </a:p>
          <a:p>
            <a:pPr indent="0" lvl="0" marL="0" rtl="0" algn="l">
              <a:spcBef>
                <a:spcPts val="0"/>
              </a:spcBef>
              <a:spcAft>
                <a:spcPts val="0"/>
              </a:spcAft>
              <a:buNone/>
            </a:pPr>
            <a:r>
              <a:t/>
            </a:r>
            <a:endParaRPr sz="2100"/>
          </a:p>
        </p:txBody>
      </p:sp>
      <p:sp>
        <p:nvSpPr>
          <p:cNvPr id="1288" name="Google Shape;1288;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2" name="Google Shape;149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t/>
            </a:r>
            <a:endParaRPr sz="1400">
              <a:latin typeface="Calibri"/>
              <a:ea typeface="Calibri"/>
              <a:cs typeface="Calibri"/>
              <a:sym typeface="Calibri"/>
            </a:endParaRPr>
          </a:p>
        </p:txBody>
      </p:sp>
      <p:sp>
        <p:nvSpPr>
          <p:cNvPr id="1493" name="Google Shape;1493;p32: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solidFill>
                <a:srgbClr val="000000"/>
              </a:solidFill>
              <a:latin typeface="Quattrocento Sans"/>
              <a:ea typeface="Quattrocento Sans"/>
              <a:cs typeface="Quattrocento Sans"/>
              <a:sym typeface="Quattrocento Sans"/>
            </a:endParaRPr>
          </a:p>
        </p:txBody>
      </p:sp>
      <p:sp>
        <p:nvSpPr>
          <p:cNvPr id="1494" name="Google Shape;1494;p3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600121" rtl="0" algn="l">
              <a:spcBef>
                <a:spcPts val="0"/>
              </a:spcBef>
              <a:spcAft>
                <a:spcPts val="0"/>
              </a:spcAft>
              <a:buNone/>
            </a:pPr>
            <a:r>
              <a:rPr lang="en-US" sz="400">
                <a:solidFill>
                  <a:srgbClr val="000000"/>
                </a:solidFill>
                <a:latin typeface="Quattrocento Sans"/>
                <a:ea typeface="Quattrocento Sans"/>
                <a:cs typeface="Quattrocento Sans"/>
                <a:sym typeface="Quattrocento Sans"/>
              </a:rPr>
              <a:t>© 2014 Microsoft Corporation. All rights reserved. MICROSOFT MAKES NO WARRANTIES, EXPRESS, IMPLIED OR STATUTORY, AS TO THE INFORMATION IN THIS PRESENTATION.</a:t>
            </a:r>
            <a:endParaRPr/>
          </a:p>
        </p:txBody>
      </p:sp>
      <p:sp>
        <p:nvSpPr>
          <p:cNvPr id="1495" name="Google Shape;1495;p32: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solidFill>
                  <a:srgbClr val="000000"/>
                </a:solidFill>
                <a:latin typeface="Quattrocento Sans"/>
                <a:ea typeface="Quattrocento Sans"/>
                <a:cs typeface="Quattrocento Sans"/>
                <a:sym typeface="Quattrocento Sans"/>
              </a:rPr>
              <a:t>4/5/2023 11:26 AM</a:t>
            </a:r>
            <a:endParaRPr>
              <a:solidFill>
                <a:srgbClr val="000000"/>
              </a:solidFill>
              <a:latin typeface="Quattrocento Sans"/>
              <a:ea typeface="Quattrocento Sans"/>
              <a:cs typeface="Quattrocento Sans"/>
              <a:sym typeface="Quattrocento Sans"/>
            </a:endParaRPr>
          </a:p>
        </p:txBody>
      </p:sp>
      <p:sp>
        <p:nvSpPr>
          <p:cNvPr id="1496" name="Google Shape;149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Quattrocento Sans"/>
                <a:ea typeface="Quattrocento Sans"/>
                <a:cs typeface="Quattrocento Sans"/>
                <a:sym typeface="Quattrocento Sans"/>
              </a:rPr>
              <a:t>‹#›</a:t>
            </a:fld>
            <a:endParaRPr>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4" name="Google Shape;162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5" name="Google Shape;162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2" name="Shape 1632"/>
        <p:cNvGrpSpPr/>
        <p:nvPr/>
      </p:nvGrpSpPr>
      <p:grpSpPr>
        <a:xfrm>
          <a:off x="0" y="0"/>
          <a:ext cx="0" cy="0"/>
          <a:chOff x="0" y="0"/>
          <a:chExt cx="0" cy="0"/>
        </a:xfrm>
      </p:grpSpPr>
      <p:sp>
        <p:nvSpPr>
          <p:cNvPr id="1633" name="Google Shape;163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4" name="Google Shape;163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3" name="Google Shape;164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9" name="Shape 1649"/>
        <p:cNvGrpSpPr/>
        <p:nvPr/>
      </p:nvGrpSpPr>
      <p:grpSpPr>
        <a:xfrm>
          <a:off x="0" y="0"/>
          <a:ext cx="0" cy="0"/>
          <a:chOff x="0" y="0"/>
          <a:chExt cx="0" cy="0"/>
        </a:xfrm>
      </p:grpSpPr>
      <p:sp>
        <p:nvSpPr>
          <p:cNvPr id="1650" name="Google Shape;165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1" name="Google Shape;165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2" name="Google Shape;1652;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0" name="Google Shape;166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is a list of the 7 common Security Frameworks out there. I’ve highlighted the ones that I believe are the “easiest” to follow based on the needs of Education environments.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note- these 2 maybe the easiest, but they are still very comprehensive. One of the common complaints that many organizations have is the difficulty in migrating to using one of these frameworks.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While it is true that all frameworks share common actionable points, Like Identifying, detecting and Protecting the people, process, technology and data that is needed to be secured; there are still baseline assumptions built in that most organizations are not able to function at in their current steady state.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61" name="Google Shape;166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0" name="Google Shape;167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a simplified view of the start of creating a security roadmap using a skeleton of the NIST CSF and common sections of the CIS controls. Again this is just a starting point to get you moving down the road.</a:t>
            </a:r>
            <a:br>
              <a:rPr lang="en-US"/>
            </a:br>
            <a:br>
              <a:rPr lang="en-US"/>
            </a:br>
            <a:r>
              <a:rPr lang="en-US"/>
              <a:t>For many of these actionable steps, you may need to deploy technology to help you be able to fufill the general steps- e.g. You may need software technology such as Asset Mgmt, External vulnerability testing, and Network Analyzers to help in the discovery of the hardware/software/people/Data on your digital surfaces.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71" name="Google Shape;1671;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6" name="Google Shape;168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idea breaks apart the heavy lift of trying to address the people/process/technology facet of Security into a 3-step process. Please note that each of these bullet points will require you to run the Identify/Protect/Detect rubric to each</a:t>
            </a:r>
            <a:br>
              <a:rPr lang="en-US"/>
            </a:br>
            <a:br>
              <a:rPr lang="en-US"/>
            </a:br>
            <a:r>
              <a:rPr lang="en-US"/>
              <a:t>The “</a:t>
            </a:r>
            <a:r>
              <a:rPr b="1" lang="en-US"/>
              <a:t>Good Column” </a:t>
            </a:r>
            <a:r>
              <a:rPr lang="en-US"/>
              <a:t>is heavy on technology investment first.</a:t>
            </a:r>
            <a:br>
              <a:rPr lang="en-US"/>
            </a:br>
            <a:br>
              <a:rPr lang="en-US"/>
            </a:br>
            <a:r>
              <a:rPr lang="en-US"/>
              <a:t>MFA: a layered approach to securing online accounts and the data they contain. Even if one factor (such as a user password) becomes compromised, unauthorized users will be unable generally to bypass the second authentication requirement, ultimately stopping them from gaining access to the target accounts. Not all MFA methods provide the same level of protection. Some MFA types are better than others. Phishing resistant MFA is the standard all leaders should strive for, but any MFA is better than no MFA. MFA implementation can be challenging. We have observed that some organizations have instructed their users to enroll in MFA, but not all users complete that task. There are often MFA gaps for recently onboarded staff and for people who have migrated to a new phone. In addition, the recommended phishing-resistant MFA tools are often available only at an additional cost. Finally, many educational technology applications have their own MFA. Given these challenges, including costs, you should consider whether networks might benefit from a comprehensive single sign-on (SSO) solution that centralizes identity and access management (IAM) controls. Focus on High priority systems first and then move on to all others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Patching:  Many attacks succeed because victims were running vulnerable software when a newer and safer version was available. Keeping systems patched is one of the most cost-effective practices an organization can adopt to enhance its security posture. All entities should sign up for CISA’s free Vulnerability Scanning  service to receive weekly reports on vulnerabilities accessible via the internet and prioritize fixing vulnerabilities listed in CISA’s Known Exploited Vulnerabilities (KEV) Catalog. Being a part of MS-ISAC/ Ren-ISAC, or even using our Fortinet’s Fortiguard services (which ingests all major threat feeds from GOV’ts to trusted 3</a:t>
            </a:r>
            <a:r>
              <a:rPr baseline="30000" lang="en-US"/>
              <a:t>rd</a:t>
            </a:r>
            <a:r>
              <a:rPr lang="en-US"/>
              <a:t> parties) via IPS enforcement is an easy button to utilize automated protection before a threat occurs.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Backups:  Many organizations who have fallen victim to damaging intrusions such as ransomware either had no backups or had incomplete/ damaged backups. Orgs should back up all key systems regularly, and also regularly test partial and  full restoration of data. This practice should be documented in a written plan. Backups should be stored offline and disconnected from the network. As part of the entities’ governance program, leaders should request, and review evidence of the test restoration tasks and workplans to address any gaps found during the restoration exercise.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Minimize exposure: Many threat actors find vulnerable targets by scanning the internet for exploitable services. Orgs should ensure that IT assets accessible via the internet do not expose frequently exploited services. Any exposed system must have strong compensating controls in place and be reviewed as part of the governance program. Because attackers frequently compromise Remote Desktop Protocol (RDP) servers and other public portals, organizations should have their External asset security plan reviewed by both management and outside experts.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Develop IRPs- leaders and administrators need to know how to respond to cyber incidents, including how to recover should adverse events occur. Every organization should establish and regularly exercise a written incident response plan (IRP), which should define what the organization needs to do before, during, and after an actual or potential security incident. It should include roles and responsibilities for all major activities and be approved by the most senior leader of the  organization. Where possible, organization-level IRPs should be integrated into a district’s broader emergency operations plan. Successful teams rehearse their plans. Organizations should test their plans by hosting attack simulation exercises with the personnel identified in their IRP. Sometimes called “tabletop exercises” or “TTXs,” these simulations allow teams to prepare for the inevitable security incident during peacetime. The lessons learned from these exercises will allow the organization to update and strengthen their IRP as well as their policies, procedures, and even technologies.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Security Awareness training: The cybersecurity field is not just about technology; it is also about people. Good training focuses on both awareness and enablement. When people on the front lines see something suspicious, do they know how to report it? Do the people who receive the report know how to act appropriately? Investment in training is just as important as investment in cybersecurity capabilities, tools, and solutions. Staff training at all levels is a prerequisite to progress. While leadership, staff, and student time is limited, initiating positive change and driving cyber awareness at all levels is within reach.</a:t>
            </a:r>
            <a:endParaRPr/>
          </a:p>
          <a:p>
            <a:pPr indent="0" lvl="0" marL="0" rtl="0" algn="l">
              <a:spcBef>
                <a:spcPts val="0"/>
              </a:spcBef>
              <a:spcAft>
                <a:spcPts val="0"/>
              </a:spcAft>
              <a:buNone/>
            </a:pPr>
            <a:r>
              <a:t/>
            </a:r>
            <a:endParaRPr/>
          </a:p>
          <a:p>
            <a:pPr indent="0" lvl="0" marL="0" rtl="0" algn="l">
              <a:spcBef>
                <a:spcPts val="0"/>
              </a:spcBef>
              <a:spcAft>
                <a:spcPts val="0"/>
              </a:spcAft>
              <a:buNone/>
            </a:pPr>
            <a:br>
              <a:rPr lang="en-US"/>
            </a:br>
            <a:r>
              <a:rPr b="1" lang="en-US"/>
              <a:t>Better:</a:t>
            </a:r>
            <a:br>
              <a:rPr lang="en-US"/>
            </a:br>
            <a:br>
              <a:rPr lang="en-US"/>
            </a:br>
            <a:r>
              <a:rPr lang="en-US"/>
              <a:t>KEY CHARACTERISTICS OF THE CPGs • A prioritized subset of cybersecurity practices • For IT and OT • Prioritized for risk reduction • Informed by threats observed by CISA and its government and industry partners • Applicable across all CI sectors • Intended to meaningfully reduce risks to both CI operations and to the American people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Focuses heavily on Cost/Impact/Complexity </a:t>
            </a:r>
            <a:endParaRPr/>
          </a:p>
          <a:p>
            <a:pPr indent="0" lvl="0" marL="0" rtl="0" algn="l">
              <a:spcBef>
                <a:spcPts val="0"/>
              </a:spcBef>
              <a:spcAft>
                <a:spcPts val="0"/>
              </a:spcAft>
              <a:buNone/>
            </a:pPr>
            <a:r>
              <a:rPr lang="en-US"/>
              <a:t>The CPGs in this document are displayed in a visual model to help readers understand not only the goals themselves, but the intended outcomes, the risks or TTPs that the goals address, what ‘good’ looks like, and other important information. Each goal is composed of the following components: </a:t>
            </a:r>
            <a:endParaRPr/>
          </a:p>
          <a:p>
            <a:pPr indent="0" lvl="0" marL="0" rtl="0" algn="l">
              <a:spcBef>
                <a:spcPts val="0"/>
              </a:spcBef>
              <a:spcAft>
                <a:spcPts val="0"/>
              </a:spcAft>
              <a:buNone/>
            </a:pPr>
            <a:r>
              <a:rPr lang="en-US"/>
              <a:t>The ultimate security outcome that each CPG strives to enable. </a:t>
            </a:r>
            <a:endParaRPr/>
          </a:p>
          <a:p>
            <a:pPr indent="0" lvl="0" marL="0" rtl="0" algn="l">
              <a:spcBef>
                <a:spcPts val="0"/>
              </a:spcBef>
              <a:spcAft>
                <a:spcPts val="0"/>
              </a:spcAft>
              <a:buNone/>
            </a:pPr>
            <a:br>
              <a:rPr lang="en-US"/>
            </a:br>
            <a:r>
              <a:rPr lang="en-US"/>
              <a:t>1)Outcome</a:t>
            </a:r>
            <a:endParaRPr/>
          </a:p>
          <a:p>
            <a:pPr indent="0" lvl="0" marL="0" rtl="0" algn="l">
              <a:spcBef>
                <a:spcPts val="0"/>
              </a:spcBef>
              <a:spcAft>
                <a:spcPts val="0"/>
              </a:spcAft>
              <a:buNone/>
            </a:pPr>
            <a:r>
              <a:rPr lang="en-US"/>
              <a:t>2) TTP/Risk Addressed Either (a) the primary set of MITRE ATT&amp;CK TTPs or (b) the set of organizational risks that would be rendered less likely or impactful if the goal is implemented. </a:t>
            </a:r>
            <a:endParaRPr/>
          </a:p>
          <a:p>
            <a:pPr indent="0" lvl="0" marL="0" rtl="0" algn="l">
              <a:spcBef>
                <a:spcPts val="0"/>
              </a:spcBef>
              <a:spcAft>
                <a:spcPts val="0"/>
              </a:spcAft>
              <a:buNone/>
            </a:pPr>
            <a:r>
              <a:rPr lang="en-US"/>
              <a:t>3) Security Practice The mitigation(s) that organizations should implement to achieve the outcome and reduce the impact of the TTP or Risk. </a:t>
            </a:r>
            <a:endParaRPr/>
          </a:p>
          <a:p>
            <a:pPr indent="0" lvl="0" marL="0" rtl="0" algn="l">
              <a:spcBef>
                <a:spcPts val="0"/>
              </a:spcBef>
              <a:spcAft>
                <a:spcPts val="0"/>
              </a:spcAft>
              <a:buNone/>
            </a:pPr>
            <a:r>
              <a:rPr lang="en-US"/>
              <a:t>4) Scope The set or subset of assets to which organizations should apply the security practice. </a:t>
            </a:r>
            <a:endParaRPr/>
          </a:p>
          <a:p>
            <a:pPr indent="0" lvl="0" marL="0" rtl="0" algn="l">
              <a:spcBef>
                <a:spcPts val="0"/>
              </a:spcBef>
              <a:spcAft>
                <a:spcPts val="0"/>
              </a:spcAft>
              <a:buNone/>
            </a:pPr>
            <a:r>
              <a:rPr lang="en-US"/>
              <a:t>5) Recommended Action Example approaches to help organizations progress toward achievement of the Performance Goal, based on input from CISA’s collaborative stakeholder process. These actions will be updated regularly as new threats and defenses are identified. </a:t>
            </a:r>
            <a:endParaRPr/>
          </a:p>
          <a:p>
            <a:pPr indent="0" lvl="0" marL="0" rtl="0" algn="l">
              <a:spcBef>
                <a:spcPts val="0"/>
              </a:spcBef>
              <a:spcAft>
                <a:spcPts val="0"/>
              </a:spcAft>
              <a:buNone/>
            </a:pPr>
            <a:r>
              <a:rPr lang="en-US"/>
              <a:t>6)NIST CSF Reference The CSF subcategory that most closely relates to the security practice.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Best: </a:t>
            </a:r>
            <a:endParaRPr/>
          </a:p>
          <a:p>
            <a:pPr indent="0" lvl="0" marL="0" rtl="0" algn="l">
              <a:spcBef>
                <a:spcPts val="0"/>
              </a:spcBef>
              <a:spcAft>
                <a:spcPts val="0"/>
              </a:spcAft>
              <a:buNone/>
            </a:pPr>
            <a:r>
              <a:rPr lang="en-US"/>
              <a:t>The CSF is a robust framework for building and maintaining a comprehensive information security program. Governments and enterprises use it to ensure they have covered all the key elements of a mature program. The final step here is to most likely get outside help either through consulting services or other organizational needs.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87" name="Google Shape;1687;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1" name="Shape 1701"/>
        <p:cNvGrpSpPr/>
        <p:nvPr/>
      </p:nvGrpSpPr>
      <p:grpSpPr>
        <a:xfrm>
          <a:off x="0" y="0"/>
          <a:ext cx="0" cy="0"/>
          <a:chOff x="0" y="0"/>
          <a:chExt cx="0" cy="0"/>
        </a:xfrm>
      </p:grpSpPr>
      <p:sp>
        <p:nvSpPr>
          <p:cNvPr id="1702" name="Google Shape;17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3" name="Google Shape;170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4" name="Google Shape;1704;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0" name="Shape 1920"/>
        <p:cNvGrpSpPr/>
        <p:nvPr/>
      </p:nvGrpSpPr>
      <p:grpSpPr>
        <a:xfrm>
          <a:off x="0" y="0"/>
          <a:ext cx="0" cy="0"/>
          <a:chOff x="0" y="0"/>
          <a:chExt cx="0" cy="0"/>
        </a:xfrm>
      </p:grpSpPr>
      <p:sp>
        <p:nvSpPr>
          <p:cNvPr id="1921" name="Google Shape;192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2" name="Google Shape;192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3" name="Google Shape;192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US" sz="1200">
                <a:solidFill>
                  <a:schemeClr val="dk1"/>
                </a:solidFill>
              </a:rPr>
              <a:t>Reason for being</a:t>
            </a:r>
            <a:endParaRPr b="1" sz="1200">
              <a:solidFill>
                <a:schemeClr val="dk1"/>
              </a:solidFill>
            </a:endParaRPr>
          </a:p>
          <a:p>
            <a:pPr indent="0" lvl="0" marL="0" rtl="0" algn="l">
              <a:spcBef>
                <a:spcPts val="0"/>
              </a:spcBef>
              <a:spcAft>
                <a:spcPts val="0"/>
              </a:spcAft>
              <a:buClr>
                <a:schemeClr val="dk1"/>
              </a:buClr>
              <a:buSzPts val="1200"/>
              <a:buFont typeface="Calibri"/>
              <a:buNone/>
            </a:pPr>
            <a:r>
              <a:t/>
            </a:r>
            <a:endParaRPr sz="1200">
              <a:solidFill>
                <a:schemeClr val="dk1"/>
              </a:solidFill>
            </a:endParaRPr>
          </a:p>
          <a:p>
            <a:pPr indent="0" lvl="0" marL="0" rtl="0" algn="l">
              <a:spcBef>
                <a:spcPts val="0"/>
              </a:spcBef>
              <a:spcAft>
                <a:spcPts val="0"/>
              </a:spcAft>
              <a:buClr>
                <a:schemeClr val="dk1"/>
              </a:buClr>
              <a:buSzPts val="1200"/>
              <a:buFont typeface="Calibri"/>
              <a:buNone/>
            </a:pPr>
            <a:r>
              <a:rPr lang="en-US" sz="1200">
                <a:solidFill>
                  <a:schemeClr val="dk1"/>
                </a:solidFill>
              </a:rPr>
              <a:t>While Infosec Skills launched in 2019, we’ve provided IT and certification boot camps for over 17 years. And we’ve learned a lot along the way when it comes to cyber training and teams. Most notably that traditional, theory-based cyber education and certification programs are not enough to upskill our workforce or prepare new talent for any of the 4 million+ open cyber roles worldwide. New and increasingly sophisticated cyber threats demand a new approach to cyber upskilling and reskilling that keeps up with the rapid pace of technology change.  While certifications have been and will continue to be important, they are likely not the best resource to help learners keep up with the rapid pace of technology change. We knew cybersecurity professionals needed easy access to more trusted, role-guided and hands-on training than just the occasional certification boot camp provided.</a:t>
            </a:r>
            <a:endParaRPr sz="1200">
              <a:solidFill>
                <a:schemeClr val="dk1"/>
              </a:solidFill>
            </a:endParaRPr>
          </a:p>
          <a:p>
            <a:pPr indent="0" lvl="0" marL="0" rtl="0" algn="l">
              <a:spcBef>
                <a:spcPts val="0"/>
              </a:spcBef>
              <a:spcAft>
                <a:spcPts val="0"/>
              </a:spcAft>
              <a:buClr>
                <a:schemeClr val="dk1"/>
              </a:buClr>
              <a:buSzPts val="1200"/>
              <a:buFont typeface="Calibri"/>
              <a:buNone/>
            </a:pPr>
            <a:r>
              <a:t/>
            </a:r>
            <a:endParaRPr sz="1200">
              <a:solidFill>
                <a:schemeClr val="dk1"/>
              </a:solidFill>
            </a:endParaRPr>
          </a:p>
          <a:p>
            <a:pPr indent="0" lvl="0" marL="0" rtl="0" algn="l">
              <a:spcBef>
                <a:spcPts val="0"/>
              </a:spcBef>
              <a:spcAft>
                <a:spcPts val="0"/>
              </a:spcAft>
              <a:buClr>
                <a:schemeClr val="dk1"/>
              </a:buClr>
              <a:buSzPts val="1200"/>
              <a:buFont typeface="Calibri"/>
              <a:buNone/>
            </a:pPr>
            <a:r>
              <a:rPr lang="en-US" sz="1200">
                <a:solidFill>
                  <a:schemeClr val="dk1"/>
                </a:solidFill>
              </a:rPr>
              <a:t>Infosec Skills addresses this need head-on with role-based training recommendations that takes learners from theory to practice with over 1,400 courses, hundreds of hands-on labs and assessments.</a:t>
            </a:r>
            <a:endParaRPr b="1" sz="1000"/>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Arial"/>
              <a:buNone/>
            </a:pPr>
            <a:r>
              <a:rPr lang="en-US" sz="1000">
                <a:latin typeface="Arial"/>
                <a:ea typeface="Arial"/>
                <a:cs typeface="Arial"/>
                <a:sym typeface="Arial"/>
              </a:rPr>
              <a:t>—-------------</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000">
                <a:latin typeface="Arial"/>
                <a:ea typeface="Arial"/>
                <a:cs typeface="Arial"/>
                <a:sym typeface="Arial"/>
              </a:rPr>
              <a:t>Market trends details: </a:t>
            </a:r>
            <a:endParaRPr b="1" sz="1000">
              <a:latin typeface="Arial"/>
              <a:ea typeface="Arial"/>
              <a:cs typeface="Arial"/>
              <a:sym typeface="Arial"/>
            </a:endParaRPr>
          </a:p>
          <a:p>
            <a:pPr indent="-292100" lvl="0" marL="457200" rtl="0" algn="l">
              <a:spcBef>
                <a:spcPts val="0"/>
              </a:spcBef>
              <a:spcAft>
                <a:spcPts val="0"/>
              </a:spcAft>
              <a:buClr>
                <a:schemeClr val="dk1"/>
              </a:buClr>
              <a:buSzPts val="1000"/>
              <a:buFont typeface="Arial"/>
              <a:buChar char="●"/>
            </a:pPr>
            <a:r>
              <a:rPr lang="en-US" sz="1000">
                <a:latin typeface="Arial"/>
                <a:ea typeface="Arial"/>
                <a:cs typeface="Arial"/>
                <a:sym typeface="Arial"/>
              </a:rPr>
              <a:t>The “half-life” of skills is decreasing. The total number of skills required for a single job has increased by 6.3% YoY since 2018, and over half of the skills needed in the average job are new. - Gartner, Establish an Effective IT Skills inventory to Assess Workforce Capability Gaps</a:t>
            </a:r>
            <a:endParaRPr sz="1000">
              <a:latin typeface="Arial"/>
              <a:ea typeface="Arial"/>
              <a:cs typeface="Arial"/>
              <a:sym typeface="Arial"/>
            </a:endParaRPr>
          </a:p>
          <a:p>
            <a:pPr indent="-292100" lvl="0" marL="457200" rtl="0" algn="l">
              <a:spcBef>
                <a:spcPts val="0"/>
              </a:spcBef>
              <a:spcAft>
                <a:spcPts val="0"/>
              </a:spcAft>
              <a:buClr>
                <a:schemeClr val="dk1"/>
              </a:buClr>
              <a:buSzPts val="1000"/>
              <a:buFont typeface="Arial"/>
              <a:buChar char="●"/>
            </a:pPr>
            <a:r>
              <a:rPr lang="en-US" sz="1000">
                <a:highlight>
                  <a:schemeClr val="lt1"/>
                </a:highlight>
                <a:latin typeface="Arial"/>
                <a:ea typeface="Arial"/>
                <a:cs typeface="Arial"/>
                <a:sym typeface="Arial"/>
              </a:rPr>
              <a:t>78% of those who have recently resigned or plan to resign from their job are pursuing online training courses or certificate pros, and 64% said these courses were essential to landing a new job.</a:t>
            </a:r>
            <a:r>
              <a:rPr lang="en-US" sz="1000">
                <a:latin typeface="Arial"/>
                <a:ea typeface="Arial"/>
                <a:cs typeface="Arial"/>
                <a:sym typeface="Arial"/>
              </a:rPr>
              <a:t> - Cengage Group Research, From the Great Resignation to the Great Reskilling</a:t>
            </a:r>
            <a:endParaRPr sz="1000">
              <a:latin typeface="Arial"/>
              <a:ea typeface="Arial"/>
              <a:cs typeface="Arial"/>
              <a:sym typeface="Arial"/>
            </a:endParaRPr>
          </a:p>
          <a:p>
            <a:pPr indent="-292100" lvl="0" marL="457200" rtl="0" algn="l">
              <a:spcBef>
                <a:spcPts val="0"/>
              </a:spcBef>
              <a:spcAft>
                <a:spcPts val="0"/>
              </a:spcAft>
              <a:buClr>
                <a:schemeClr val="dk1"/>
              </a:buClr>
              <a:buSzPts val="1000"/>
              <a:buFont typeface="Arial"/>
              <a:buChar char="●"/>
            </a:pPr>
            <a:r>
              <a:rPr lang="en-US" sz="1000">
                <a:latin typeface="Arial"/>
                <a:ea typeface="Arial"/>
                <a:cs typeface="Arial"/>
                <a:sym typeface="Arial"/>
              </a:rPr>
              <a:t>By 2025, 30% of global orgs wil use microcredentials to calibrate skills, reward upskilling and match talent to increase productivity - Gartner, Microcredentials Promote Continuous Learning &amp; Build an Agile Workforce</a:t>
            </a:r>
            <a:endParaRPr sz="1000">
              <a:latin typeface="Arial"/>
              <a:ea typeface="Arial"/>
              <a:cs typeface="Arial"/>
              <a:sym typeface="Arial"/>
            </a:endParaRPr>
          </a:p>
          <a:p>
            <a:pPr indent="-292100" lvl="0" marL="457200" rtl="0" algn="l">
              <a:spcBef>
                <a:spcPts val="0"/>
              </a:spcBef>
              <a:spcAft>
                <a:spcPts val="0"/>
              </a:spcAft>
              <a:buClr>
                <a:schemeClr val="dk1"/>
              </a:buClr>
              <a:buSzPts val="1000"/>
              <a:buFont typeface="Arial"/>
              <a:buChar char="●"/>
            </a:pPr>
            <a:r>
              <a:rPr lang="en-US" sz="1000">
                <a:highlight>
                  <a:schemeClr val="lt1"/>
                </a:highlight>
                <a:latin typeface="Arial"/>
                <a:ea typeface="Arial"/>
                <a:cs typeface="Arial"/>
                <a:sym typeface="Arial"/>
              </a:rPr>
              <a:t>gram</a:t>
            </a:r>
            <a:endParaRPr sz="1000">
              <a:latin typeface="Arial"/>
              <a:ea typeface="Arial"/>
              <a:cs typeface="Arial"/>
              <a:sym typeface="Arial"/>
            </a:endParaRPr>
          </a:p>
          <a:p>
            <a:pPr indent="-292100" lvl="0" marL="457200" rtl="0" algn="l">
              <a:spcBef>
                <a:spcPts val="0"/>
              </a:spcBef>
              <a:spcAft>
                <a:spcPts val="0"/>
              </a:spcAft>
              <a:buClr>
                <a:schemeClr val="dk1"/>
              </a:buClr>
              <a:buSzPts val="1000"/>
              <a:buFont typeface="Arial"/>
              <a:buChar char="●"/>
            </a:pPr>
            <a:r>
              <a:rPr lang="en-US" sz="1000">
                <a:latin typeface="Arial"/>
                <a:ea typeface="Arial"/>
                <a:cs typeface="Arial"/>
                <a:sym typeface="Arial"/>
              </a:rPr>
              <a:t>By the end of 2022, more than 80% of higher education institutions will issue some form of digital credential. - Gartner, A Simple Higher Education 'Business Opportunity' Framework for Continuous Learning</a:t>
            </a:r>
            <a:endParaRPr sz="1000">
              <a:latin typeface="Arial"/>
              <a:ea typeface="Arial"/>
              <a:cs typeface="Arial"/>
              <a:sym typeface="Arial"/>
            </a:endParaRPr>
          </a:p>
          <a:p>
            <a:pPr indent="-292100" lvl="0" marL="457200" rtl="0" algn="l">
              <a:spcBef>
                <a:spcPts val="0"/>
              </a:spcBef>
              <a:spcAft>
                <a:spcPts val="0"/>
              </a:spcAft>
              <a:buClr>
                <a:schemeClr val="dk1"/>
              </a:buClr>
              <a:buSzPts val="1000"/>
              <a:buFont typeface="Arial"/>
              <a:buChar char="●"/>
            </a:pPr>
            <a:r>
              <a:rPr lang="en-US" sz="1000">
                <a:latin typeface="Arial"/>
                <a:ea typeface="Arial"/>
                <a:cs typeface="Arial"/>
                <a:sym typeface="Arial"/>
              </a:rPr>
              <a:t>By 2026, at least 60% of universities globally will supplement degree education with industry co-created credentials to support student employability. - Gartner, Predicts 2022: Education — Review, Refocus, Rebuild</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latin typeface="Arial"/>
              <a:ea typeface="Arial"/>
              <a:cs typeface="Arial"/>
              <a:sym typeface="Arial"/>
            </a:endParaRPr>
          </a:p>
          <a:p>
            <a:pPr indent="-292100" lvl="0" marL="457200" rtl="0" algn="l">
              <a:spcBef>
                <a:spcPts val="0"/>
              </a:spcBef>
              <a:spcAft>
                <a:spcPts val="0"/>
              </a:spcAft>
              <a:buClr>
                <a:schemeClr val="dk1"/>
              </a:buClr>
              <a:buSzPts val="1000"/>
              <a:buFont typeface="Arial"/>
              <a:buChar char="●"/>
            </a:pPr>
            <a:r>
              <a:rPr lang="en-US" sz="1000">
                <a:latin typeface="Arial"/>
                <a:ea typeface="Arial"/>
                <a:cs typeface="Arial"/>
                <a:sym typeface="Arial"/>
              </a:rPr>
              <a:t>Currently, 3.5M unfilled cybersec positions globally - Cybersecurity Ventures</a:t>
            </a:r>
            <a:endParaRPr sz="1000">
              <a:latin typeface="Arial"/>
              <a:ea typeface="Arial"/>
              <a:cs typeface="Arial"/>
              <a:sym typeface="Arial"/>
            </a:endParaRPr>
          </a:p>
          <a:p>
            <a:pPr indent="-292100" lvl="0" marL="457200" rtl="0" algn="l">
              <a:spcBef>
                <a:spcPts val="0"/>
              </a:spcBef>
              <a:spcAft>
                <a:spcPts val="0"/>
              </a:spcAft>
              <a:buClr>
                <a:schemeClr val="dk1"/>
              </a:buClr>
              <a:buSzPts val="1000"/>
              <a:buFont typeface="Arial"/>
              <a:buChar char="●"/>
            </a:pPr>
            <a:r>
              <a:rPr lang="en-US" sz="1000">
                <a:latin typeface="Arial"/>
                <a:ea typeface="Arial"/>
                <a:cs typeface="Arial"/>
                <a:sym typeface="Arial"/>
              </a:rPr>
              <a:t>With nearly 600K open positions in US alone - CyberSeek, Burning Glass</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b="1" sz="1000">
              <a:solidFill>
                <a:srgbClr val="3C4043"/>
              </a:solidFill>
              <a:highlight>
                <a:schemeClr val="lt1"/>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en-US" sz="1000">
                <a:latin typeface="Arial"/>
                <a:ea typeface="Arial"/>
                <a:cs typeface="Arial"/>
                <a:sym typeface="Arial"/>
              </a:rPr>
              <a:t>Example Infosec Skills HiEd clients: </a:t>
            </a:r>
            <a:r>
              <a:rPr lang="en-US" sz="1000">
                <a:latin typeface="Arial"/>
                <a:ea typeface="Arial"/>
                <a:cs typeface="Arial"/>
                <a:sym typeface="Arial"/>
              </a:rPr>
              <a:t>Penn State, North Dakota State, Marquette Univ, Allen Univ, </a:t>
            </a:r>
            <a:endParaRPr sz="1000">
              <a:latin typeface="Arial"/>
              <a:ea typeface="Arial"/>
              <a:cs typeface="Arial"/>
              <a:sym typeface="Arial"/>
            </a:endParaRPr>
          </a:p>
          <a:p>
            <a:pPr indent="0" lvl="0" marL="0" rtl="0" algn="l">
              <a:spcBef>
                <a:spcPts val="0"/>
              </a:spcBef>
              <a:spcAft>
                <a:spcPts val="0"/>
              </a:spcAft>
              <a:buClr>
                <a:schemeClr val="dk1"/>
              </a:buClr>
              <a:buSzPts val="1000"/>
              <a:buFont typeface="Calibri"/>
              <a:buNone/>
            </a:pPr>
            <a:r>
              <a:t/>
            </a:r>
            <a:endParaRPr i="1" sz="10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5.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13.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 Id="rId3" Type="http://schemas.openxmlformats.org/officeDocument/2006/relationships/image" Target="../media/image18.jpg"/><Relationship Id="rId4" Type="http://schemas.openxmlformats.org/officeDocument/2006/relationships/image" Target="../media/image11.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17.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9.jpg"/><Relationship Id="rId4" Type="http://schemas.openxmlformats.org/officeDocument/2006/relationships/image" Target="../media/image3.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9.jpg"/><Relationship Id="rId4" Type="http://schemas.openxmlformats.org/officeDocument/2006/relationships/image" Target="../media/image16.jpg"/><Relationship Id="rId5" Type="http://schemas.openxmlformats.org/officeDocument/2006/relationships/image" Target="../media/image10.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9.jpg"/><Relationship Id="rId4" Type="http://schemas.openxmlformats.org/officeDocument/2006/relationships/image" Target="../media/image35.jpg"/><Relationship Id="rId5" Type="http://schemas.openxmlformats.org/officeDocument/2006/relationships/image" Target="../media/image22.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5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5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5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5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5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56"/>
          <p:cNvSpPr/>
          <p:nvPr>
            <p:ph idx="2" type="pic"/>
          </p:nvPr>
        </p:nvSpPr>
        <p:spPr>
          <a:xfrm>
            <a:off x="5183188" y="987425"/>
            <a:ext cx="6172200" cy="4873625"/>
          </a:xfrm>
          <a:prstGeom prst="rect">
            <a:avLst/>
          </a:prstGeom>
          <a:noFill/>
          <a:ln>
            <a:noFill/>
          </a:ln>
        </p:spPr>
      </p:sp>
      <p:sp>
        <p:nvSpPr>
          <p:cNvPr id="80" name="Google Shape;80;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Grid">
  <p:cSld name="Blank No Grid">
    <p:spTree>
      <p:nvGrpSpPr>
        <p:cNvPr id="101" name="Shape 101"/>
        <p:cNvGrpSpPr/>
        <p:nvPr/>
      </p:nvGrpSpPr>
      <p:grpSpPr>
        <a:xfrm>
          <a:off x="0" y="0"/>
          <a:ext cx="0" cy="0"/>
          <a:chOff x="0" y="0"/>
          <a:chExt cx="0" cy="0"/>
        </a:xfrm>
      </p:grpSpPr>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lt1"/>
        </a:solidFill>
      </p:bgPr>
    </p:bg>
    <p:spTree>
      <p:nvGrpSpPr>
        <p:cNvPr id="102" name="Shape 102"/>
        <p:cNvGrpSpPr/>
        <p:nvPr/>
      </p:nvGrpSpPr>
      <p:grpSpPr>
        <a:xfrm>
          <a:off x="0" y="0"/>
          <a:ext cx="0" cy="0"/>
          <a:chOff x="0" y="0"/>
          <a:chExt cx="0" cy="0"/>
        </a:xfrm>
      </p:grpSpPr>
      <p:sp>
        <p:nvSpPr>
          <p:cNvPr id="103" name="Google Shape;103;p59"/>
          <p:cNvSpPr txBox="1"/>
          <p:nvPr>
            <p:ph type="title"/>
          </p:nvPr>
        </p:nvSpPr>
        <p:spPr>
          <a:xfrm>
            <a:off x="584200" y="2425780"/>
            <a:ext cx="6054725" cy="1107996"/>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dk1"/>
              </a:buClr>
              <a:buSzPts val="3600"/>
              <a:buFont typeface="Open Sans"/>
              <a:buNone/>
              <a:defRPr sz="3600">
                <a:solidFill>
                  <a:schemeClr val="dk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59"/>
          <p:cNvSpPr txBox="1"/>
          <p:nvPr>
            <p:ph idx="1" type="body"/>
          </p:nvPr>
        </p:nvSpPr>
        <p:spPr>
          <a:xfrm>
            <a:off x="584200" y="3962400"/>
            <a:ext cx="5001219"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980"/>
              <a:buNone/>
              <a:defRPr sz="22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5" name="Google Shape;105;p59"/>
          <p:cNvSpPr txBox="1"/>
          <p:nvPr>
            <p:ph idx="2" type="body"/>
          </p:nvPr>
        </p:nvSpPr>
        <p:spPr>
          <a:xfrm>
            <a:off x="584200" y="4784638"/>
            <a:ext cx="3353179" cy="24630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20"/>
              </a:spcBef>
              <a:spcAft>
                <a:spcPts val="0"/>
              </a:spcAft>
              <a:buClr>
                <a:schemeClr val="dk1"/>
              </a:buClr>
              <a:buSzPts val="1440"/>
              <a:buFont typeface="Arial"/>
              <a:buNone/>
              <a:defRPr sz="1600"/>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6" name="Shape 106"/>
        <p:cNvGrpSpPr/>
        <p:nvPr/>
      </p:nvGrpSpPr>
      <p:grpSpPr>
        <a:xfrm>
          <a:off x="0" y="0"/>
          <a:ext cx="0" cy="0"/>
          <a:chOff x="0" y="0"/>
          <a:chExt cx="0" cy="0"/>
        </a:xfrm>
      </p:grpSpPr>
      <p:sp>
        <p:nvSpPr>
          <p:cNvPr id="107" name="Google Shape;107;p60"/>
          <p:cNvSpPr txBox="1"/>
          <p:nvPr>
            <p:ph type="title"/>
          </p:nvPr>
        </p:nvSpPr>
        <p:spPr>
          <a:xfrm>
            <a:off x="588263" y="457200"/>
            <a:ext cx="11018520" cy="43088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28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8" name="Shape 108"/>
        <p:cNvGrpSpPr/>
        <p:nvPr/>
      </p:nvGrpSpPr>
      <p:grpSpPr>
        <a:xfrm>
          <a:off x="0" y="0"/>
          <a:ext cx="0" cy="0"/>
          <a:chOff x="0" y="0"/>
          <a:chExt cx="0" cy="0"/>
        </a:xfrm>
      </p:grpSpPr>
      <p:sp>
        <p:nvSpPr>
          <p:cNvPr id="109" name="Google Shape;109;p61"/>
          <p:cNvSpPr txBox="1"/>
          <p:nvPr>
            <p:ph type="title"/>
          </p:nvPr>
        </p:nvSpPr>
        <p:spPr>
          <a:xfrm>
            <a:off x="588263" y="1027738"/>
            <a:ext cx="3300831" cy="86177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28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61"/>
          <p:cNvSpPr txBox="1"/>
          <p:nvPr>
            <p:ph idx="1" type="body"/>
          </p:nvPr>
        </p:nvSpPr>
        <p:spPr>
          <a:xfrm>
            <a:off x="585787" y="2786454"/>
            <a:ext cx="3303307" cy="43088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280"/>
              </a:spcBef>
              <a:spcAft>
                <a:spcPts val="0"/>
              </a:spcAft>
              <a:buClr>
                <a:schemeClr val="dk1"/>
              </a:buClr>
              <a:buSzPts val="1260"/>
              <a:buNone/>
              <a:defRPr sz="1400"/>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 &amp; Subtitle">
    <p:spTree>
      <p:nvGrpSpPr>
        <p:cNvPr id="111" name="Shape 111"/>
        <p:cNvGrpSpPr/>
        <p:nvPr/>
      </p:nvGrpSpPr>
      <p:grpSpPr>
        <a:xfrm>
          <a:off x="0" y="0"/>
          <a:ext cx="0" cy="0"/>
          <a:chOff x="0" y="0"/>
          <a:chExt cx="0" cy="0"/>
        </a:xfrm>
      </p:grpSpPr>
      <p:sp>
        <p:nvSpPr>
          <p:cNvPr id="112" name="Google Shape;112;p62"/>
          <p:cNvSpPr txBox="1"/>
          <p:nvPr>
            <p:ph type="title"/>
          </p:nvPr>
        </p:nvSpPr>
        <p:spPr>
          <a:xfrm>
            <a:off x="588263" y="457200"/>
            <a:ext cx="11018520" cy="43088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62"/>
          <p:cNvSpPr txBox="1"/>
          <p:nvPr>
            <p:ph idx="1" type="body"/>
          </p:nvPr>
        </p:nvSpPr>
        <p:spPr>
          <a:xfrm>
            <a:off x="585788" y="1000624"/>
            <a:ext cx="1101725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60"/>
              </a:spcBef>
              <a:spcAft>
                <a:spcPts val="0"/>
              </a:spcAft>
              <a:buClr>
                <a:schemeClr val="dk1"/>
              </a:buClr>
              <a:buSzPts val="1620"/>
              <a:buNone/>
              <a:defRPr sz="1800"/>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905">
          <p15:clr>
            <a:srgbClr val="5ACBF0"/>
          </p15:clr>
        </p15:guide>
        <p15:guide id="3" orient="horz" pos="127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Non-bulleted text">
  <p:cSld name="Title &amp; Non-bulleted text">
    <p:spTree>
      <p:nvGrpSpPr>
        <p:cNvPr id="114" name="Shape 114"/>
        <p:cNvGrpSpPr/>
        <p:nvPr/>
      </p:nvGrpSpPr>
      <p:grpSpPr>
        <a:xfrm>
          <a:off x="0" y="0"/>
          <a:ext cx="0" cy="0"/>
          <a:chOff x="0" y="0"/>
          <a:chExt cx="0" cy="0"/>
        </a:xfrm>
      </p:grpSpPr>
      <p:sp>
        <p:nvSpPr>
          <p:cNvPr id="115" name="Google Shape;115;p63"/>
          <p:cNvSpPr txBox="1"/>
          <p:nvPr>
            <p:ph type="title"/>
          </p:nvPr>
        </p:nvSpPr>
        <p:spPr>
          <a:xfrm>
            <a:off x="588263" y="457200"/>
            <a:ext cx="11018520" cy="43088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63"/>
          <p:cNvSpPr txBox="1"/>
          <p:nvPr>
            <p:ph idx="1" type="body"/>
          </p:nvPr>
        </p:nvSpPr>
        <p:spPr>
          <a:xfrm>
            <a:off x="586390" y="1434370"/>
            <a:ext cx="11018520" cy="126803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00"/>
              </a:spcBef>
              <a:spcAft>
                <a:spcPts val="0"/>
              </a:spcAft>
              <a:buClr>
                <a:schemeClr val="dk1"/>
              </a:buClr>
              <a:buSzPts val="1800"/>
              <a:buNone/>
              <a:defRPr sz="2000"/>
            </a:lvl1pPr>
            <a:lvl2pPr indent="-228600" lvl="1" marL="914400" algn="l">
              <a:lnSpc>
                <a:spcPct val="100000"/>
              </a:lnSpc>
              <a:spcBef>
                <a:spcPts val="320"/>
              </a:spcBef>
              <a:spcAft>
                <a:spcPts val="0"/>
              </a:spcAft>
              <a:buClr>
                <a:schemeClr val="dk1"/>
              </a:buClr>
              <a:buSzPts val="1440"/>
              <a:buNone/>
              <a:defRPr sz="1600"/>
            </a:lvl2pPr>
            <a:lvl3pPr indent="-228600" lvl="2" marL="1371600" algn="l">
              <a:lnSpc>
                <a:spcPct val="100000"/>
              </a:lnSpc>
              <a:spcBef>
                <a:spcPts val="240"/>
              </a:spcBef>
              <a:spcAft>
                <a:spcPts val="0"/>
              </a:spcAft>
              <a:buClr>
                <a:schemeClr val="dk1"/>
              </a:buClr>
              <a:buSzPts val="1080"/>
              <a:buNone/>
              <a:defRPr sz="1200"/>
            </a:lvl3pPr>
            <a:lvl4pPr indent="-228600" lvl="3" marL="1828800" algn="l">
              <a:lnSpc>
                <a:spcPct val="100000"/>
              </a:lnSpc>
              <a:spcBef>
                <a:spcPts val="220"/>
              </a:spcBef>
              <a:spcAft>
                <a:spcPts val="0"/>
              </a:spcAft>
              <a:buClr>
                <a:schemeClr val="dk1"/>
              </a:buClr>
              <a:buSzPts val="990"/>
              <a:buNone/>
              <a:defRPr sz="1100"/>
            </a:lvl4pPr>
            <a:lvl5pPr indent="-228600" lvl="4" marL="2286000" algn="l">
              <a:lnSpc>
                <a:spcPct val="100000"/>
              </a:lnSpc>
              <a:spcBef>
                <a:spcPts val="220"/>
              </a:spcBef>
              <a:spcAft>
                <a:spcPts val="0"/>
              </a:spcAft>
              <a:buClr>
                <a:schemeClr val="dk1"/>
              </a:buClr>
              <a:buSzPts val="99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905">
          <p15:clr>
            <a:srgbClr val="5ACBF0"/>
          </p15:clr>
        </p15:guide>
        <p15:guide id="3" orient="horz" pos="127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amp; Non-bulleted text">
  <p:cSld name="Title &amp; Subtitle &amp; Non-bulleted text">
    <p:spTree>
      <p:nvGrpSpPr>
        <p:cNvPr id="117" name="Shape 117"/>
        <p:cNvGrpSpPr/>
        <p:nvPr/>
      </p:nvGrpSpPr>
      <p:grpSpPr>
        <a:xfrm>
          <a:off x="0" y="0"/>
          <a:ext cx="0" cy="0"/>
          <a:chOff x="0" y="0"/>
          <a:chExt cx="0" cy="0"/>
        </a:xfrm>
      </p:grpSpPr>
      <p:sp>
        <p:nvSpPr>
          <p:cNvPr id="118" name="Google Shape;118;p64"/>
          <p:cNvSpPr txBox="1"/>
          <p:nvPr>
            <p:ph type="title"/>
          </p:nvPr>
        </p:nvSpPr>
        <p:spPr>
          <a:xfrm>
            <a:off x="588263" y="457200"/>
            <a:ext cx="11018520" cy="43088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64"/>
          <p:cNvSpPr txBox="1"/>
          <p:nvPr>
            <p:ph idx="1" type="body"/>
          </p:nvPr>
        </p:nvSpPr>
        <p:spPr>
          <a:xfrm>
            <a:off x="586390" y="1434370"/>
            <a:ext cx="11018520" cy="126803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00"/>
              </a:spcBef>
              <a:spcAft>
                <a:spcPts val="0"/>
              </a:spcAft>
              <a:buClr>
                <a:schemeClr val="dk1"/>
              </a:buClr>
              <a:buSzPts val="1800"/>
              <a:buNone/>
              <a:defRPr sz="2000"/>
            </a:lvl1pPr>
            <a:lvl2pPr indent="-228600" lvl="1" marL="914400" algn="l">
              <a:lnSpc>
                <a:spcPct val="100000"/>
              </a:lnSpc>
              <a:spcBef>
                <a:spcPts val="320"/>
              </a:spcBef>
              <a:spcAft>
                <a:spcPts val="0"/>
              </a:spcAft>
              <a:buClr>
                <a:schemeClr val="dk1"/>
              </a:buClr>
              <a:buSzPts val="1440"/>
              <a:buNone/>
              <a:defRPr sz="1600"/>
            </a:lvl2pPr>
            <a:lvl3pPr indent="-228600" lvl="2" marL="1371600" algn="l">
              <a:lnSpc>
                <a:spcPct val="100000"/>
              </a:lnSpc>
              <a:spcBef>
                <a:spcPts val="240"/>
              </a:spcBef>
              <a:spcAft>
                <a:spcPts val="0"/>
              </a:spcAft>
              <a:buClr>
                <a:schemeClr val="dk1"/>
              </a:buClr>
              <a:buSzPts val="1080"/>
              <a:buNone/>
              <a:defRPr sz="1200"/>
            </a:lvl3pPr>
            <a:lvl4pPr indent="-228600" lvl="3" marL="1828800" algn="l">
              <a:lnSpc>
                <a:spcPct val="100000"/>
              </a:lnSpc>
              <a:spcBef>
                <a:spcPts val="220"/>
              </a:spcBef>
              <a:spcAft>
                <a:spcPts val="0"/>
              </a:spcAft>
              <a:buClr>
                <a:schemeClr val="dk1"/>
              </a:buClr>
              <a:buSzPts val="990"/>
              <a:buNone/>
              <a:defRPr sz="1100"/>
            </a:lvl4pPr>
            <a:lvl5pPr indent="-228600" lvl="4" marL="2286000" algn="l">
              <a:lnSpc>
                <a:spcPct val="100000"/>
              </a:lnSpc>
              <a:spcBef>
                <a:spcPts val="220"/>
              </a:spcBef>
              <a:spcAft>
                <a:spcPts val="0"/>
              </a:spcAft>
              <a:buClr>
                <a:schemeClr val="dk1"/>
              </a:buClr>
              <a:buSzPts val="99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 name="Google Shape;120;p64"/>
          <p:cNvSpPr txBox="1"/>
          <p:nvPr>
            <p:ph idx="2" type="body"/>
          </p:nvPr>
        </p:nvSpPr>
        <p:spPr>
          <a:xfrm>
            <a:off x="585788" y="913540"/>
            <a:ext cx="1101725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60"/>
              </a:spcBef>
              <a:spcAft>
                <a:spcPts val="0"/>
              </a:spcAft>
              <a:buClr>
                <a:schemeClr val="dk1"/>
              </a:buClr>
              <a:buSzPts val="1620"/>
              <a:buNone/>
              <a:defRPr sz="1800"/>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905">
          <p15:clr>
            <a:srgbClr val="5ACBF0"/>
          </p15:clr>
        </p15:guide>
        <p15:guide id="3"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Non-bulleted text">
  <p:cSld name="Two Column Non-bulleted text">
    <p:spTree>
      <p:nvGrpSpPr>
        <p:cNvPr id="121" name="Shape 121"/>
        <p:cNvGrpSpPr/>
        <p:nvPr/>
      </p:nvGrpSpPr>
      <p:grpSpPr>
        <a:xfrm>
          <a:off x="0" y="0"/>
          <a:ext cx="0" cy="0"/>
          <a:chOff x="0" y="0"/>
          <a:chExt cx="0" cy="0"/>
        </a:xfrm>
      </p:grpSpPr>
      <p:sp>
        <p:nvSpPr>
          <p:cNvPr id="122" name="Google Shape;122;p65"/>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65"/>
          <p:cNvSpPr txBox="1"/>
          <p:nvPr>
            <p:ph idx="1" type="body"/>
          </p:nvPr>
        </p:nvSpPr>
        <p:spPr>
          <a:xfrm>
            <a:off x="586390" y="1434370"/>
            <a:ext cx="5509610" cy="126803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00"/>
              </a:spcBef>
              <a:spcAft>
                <a:spcPts val="0"/>
              </a:spcAft>
              <a:buClr>
                <a:schemeClr val="dk1"/>
              </a:buClr>
              <a:buSzPts val="1800"/>
              <a:buNone/>
              <a:defRPr sz="2000"/>
            </a:lvl1pPr>
            <a:lvl2pPr indent="-228600" lvl="1" marL="914400" algn="l">
              <a:lnSpc>
                <a:spcPct val="100000"/>
              </a:lnSpc>
              <a:spcBef>
                <a:spcPts val="320"/>
              </a:spcBef>
              <a:spcAft>
                <a:spcPts val="0"/>
              </a:spcAft>
              <a:buClr>
                <a:schemeClr val="dk1"/>
              </a:buClr>
              <a:buSzPts val="1440"/>
              <a:buNone/>
              <a:defRPr sz="1600"/>
            </a:lvl2pPr>
            <a:lvl3pPr indent="-228600" lvl="2" marL="1371600" algn="l">
              <a:lnSpc>
                <a:spcPct val="100000"/>
              </a:lnSpc>
              <a:spcBef>
                <a:spcPts val="240"/>
              </a:spcBef>
              <a:spcAft>
                <a:spcPts val="0"/>
              </a:spcAft>
              <a:buClr>
                <a:schemeClr val="dk1"/>
              </a:buClr>
              <a:buSzPts val="1080"/>
              <a:buNone/>
              <a:defRPr sz="1200"/>
            </a:lvl3pPr>
            <a:lvl4pPr indent="-228600" lvl="3" marL="1828800" algn="l">
              <a:lnSpc>
                <a:spcPct val="100000"/>
              </a:lnSpc>
              <a:spcBef>
                <a:spcPts val="220"/>
              </a:spcBef>
              <a:spcAft>
                <a:spcPts val="0"/>
              </a:spcAft>
              <a:buClr>
                <a:schemeClr val="dk1"/>
              </a:buClr>
              <a:buSzPts val="990"/>
              <a:buNone/>
              <a:defRPr sz="1100"/>
            </a:lvl4pPr>
            <a:lvl5pPr indent="-228600" lvl="4" marL="2286000" algn="l">
              <a:lnSpc>
                <a:spcPct val="100000"/>
              </a:lnSpc>
              <a:spcBef>
                <a:spcPts val="220"/>
              </a:spcBef>
              <a:spcAft>
                <a:spcPts val="0"/>
              </a:spcAft>
              <a:buClr>
                <a:schemeClr val="dk1"/>
              </a:buClr>
              <a:buSzPts val="99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 name="Google Shape;124;p65"/>
          <p:cNvSpPr txBox="1"/>
          <p:nvPr>
            <p:ph idx="2" type="body"/>
          </p:nvPr>
        </p:nvSpPr>
        <p:spPr>
          <a:xfrm>
            <a:off x="6397169" y="1434370"/>
            <a:ext cx="5212081" cy="126803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00"/>
              </a:spcBef>
              <a:spcAft>
                <a:spcPts val="0"/>
              </a:spcAft>
              <a:buClr>
                <a:schemeClr val="dk1"/>
              </a:buClr>
              <a:buSzPts val="1800"/>
              <a:buNone/>
              <a:defRPr sz="2000"/>
            </a:lvl1pPr>
            <a:lvl2pPr indent="-228600" lvl="1" marL="914400" algn="l">
              <a:lnSpc>
                <a:spcPct val="100000"/>
              </a:lnSpc>
              <a:spcBef>
                <a:spcPts val="320"/>
              </a:spcBef>
              <a:spcAft>
                <a:spcPts val="0"/>
              </a:spcAft>
              <a:buClr>
                <a:schemeClr val="dk1"/>
              </a:buClr>
              <a:buSzPts val="1440"/>
              <a:buNone/>
              <a:defRPr sz="1600"/>
            </a:lvl2pPr>
            <a:lvl3pPr indent="-228600" lvl="2" marL="1371600" algn="l">
              <a:lnSpc>
                <a:spcPct val="100000"/>
              </a:lnSpc>
              <a:spcBef>
                <a:spcPts val="240"/>
              </a:spcBef>
              <a:spcAft>
                <a:spcPts val="0"/>
              </a:spcAft>
              <a:buClr>
                <a:schemeClr val="dk1"/>
              </a:buClr>
              <a:buSzPts val="1080"/>
              <a:buNone/>
              <a:defRPr sz="1200"/>
            </a:lvl3pPr>
            <a:lvl4pPr indent="-228600" lvl="3" marL="1828800" algn="l">
              <a:lnSpc>
                <a:spcPct val="100000"/>
              </a:lnSpc>
              <a:spcBef>
                <a:spcPts val="220"/>
              </a:spcBef>
              <a:spcAft>
                <a:spcPts val="0"/>
              </a:spcAft>
              <a:buClr>
                <a:schemeClr val="dk1"/>
              </a:buClr>
              <a:buSzPts val="990"/>
              <a:buNone/>
              <a:defRPr sz="1100"/>
            </a:lvl4pPr>
            <a:lvl5pPr indent="-228600" lvl="4" marL="2286000" algn="l">
              <a:lnSpc>
                <a:spcPct val="100000"/>
              </a:lnSpc>
              <a:spcBef>
                <a:spcPts val="220"/>
              </a:spcBef>
              <a:spcAft>
                <a:spcPts val="0"/>
              </a:spcAft>
              <a:buClr>
                <a:schemeClr val="dk1"/>
              </a:buClr>
              <a:buSzPts val="990"/>
              <a:buNone/>
              <a:defRPr sz="11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Content with Subheads">
  <p:cSld name="Two Column Content with Subheads">
    <p:spTree>
      <p:nvGrpSpPr>
        <p:cNvPr id="125" name="Shape 125"/>
        <p:cNvGrpSpPr/>
        <p:nvPr/>
      </p:nvGrpSpPr>
      <p:grpSpPr>
        <a:xfrm>
          <a:off x="0" y="0"/>
          <a:ext cx="0" cy="0"/>
          <a:chOff x="0" y="0"/>
          <a:chExt cx="0" cy="0"/>
        </a:xfrm>
      </p:grpSpPr>
      <p:sp>
        <p:nvSpPr>
          <p:cNvPr id="126" name="Google Shape;126;p66"/>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28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66"/>
          <p:cNvSpPr txBox="1"/>
          <p:nvPr>
            <p:ph idx="1" type="body"/>
          </p:nvPr>
        </p:nvSpPr>
        <p:spPr>
          <a:xfrm>
            <a:off x="584200" y="1436688"/>
            <a:ext cx="5219700" cy="30777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800"/>
              <a:buNone/>
              <a:defRPr sz="20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8" name="Google Shape;128;p66"/>
          <p:cNvSpPr txBox="1"/>
          <p:nvPr>
            <p:ph idx="2" type="body"/>
          </p:nvPr>
        </p:nvSpPr>
        <p:spPr>
          <a:xfrm>
            <a:off x="588963" y="1889760"/>
            <a:ext cx="5214937" cy="134190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00"/>
              </a:spcBef>
              <a:spcAft>
                <a:spcPts val="0"/>
              </a:spcAft>
              <a:buClr>
                <a:schemeClr val="dk1"/>
              </a:buClr>
              <a:buSzPts val="1800"/>
              <a:buNone/>
              <a:defRPr sz="2000"/>
            </a:lvl1pPr>
            <a:lvl2pPr indent="-331469" lvl="1" marL="914400" algn="l">
              <a:lnSpc>
                <a:spcPct val="100000"/>
              </a:lnSpc>
              <a:spcBef>
                <a:spcPts val="360"/>
              </a:spcBef>
              <a:spcAft>
                <a:spcPts val="0"/>
              </a:spcAft>
              <a:buClr>
                <a:schemeClr val="dk1"/>
              </a:buClr>
              <a:buSzPts val="1620"/>
              <a:buChar char="·"/>
              <a:defRPr sz="1800"/>
            </a:lvl2pPr>
            <a:lvl3pPr indent="-308610" lvl="2" marL="1371600" algn="l">
              <a:lnSpc>
                <a:spcPct val="100000"/>
              </a:lnSpc>
              <a:spcBef>
                <a:spcPts val="280"/>
              </a:spcBef>
              <a:spcAft>
                <a:spcPts val="0"/>
              </a:spcAft>
              <a:buClr>
                <a:schemeClr val="dk1"/>
              </a:buClr>
              <a:buSzPts val="1260"/>
              <a:buChar char="·"/>
              <a:defRPr sz="1400"/>
            </a:lvl3pPr>
            <a:lvl4pPr indent="-297180" lvl="3" marL="1828800" algn="l">
              <a:lnSpc>
                <a:spcPct val="100000"/>
              </a:lnSpc>
              <a:spcBef>
                <a:spcPts val="240"/>
              </a:spcBef>
              <a:spcAft>
                <a:spcPts val="0"/>
              </a:spcAft>
              <a:buClr>
                <a:schemeClr val="dk1"/>
              </a:buClr>
              <a:buSzPts val="1080"/>
              <a:buChar char="·"/>
              <a:defRPr sz="1200"/>
            </a:lvl4pPr>
            <a:lvl5pPr indent="-297179" lvl="4" marL="2286000" algn="l">
              <a:lnSpc>
                <a:spcPct val="100000"/>
              </a:lnSpc>
              <a:spcBef>
                <a:spcPts val="240"/>
              </a:spcBef>
              <a:spcAft>
                <a:spcPts val="0"/>
              </a:spcAft>
              <a:buClr>
                <a:schemeClr val="dk1"/>
              </a:buClr>
              <a:buSzPts val="1080"/>
              <a:buChar char="·"/>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9" name="Google Shape;129;p66"/>
          <p:cNvSpPr txBox="1"/>
          <p:nvPr>
            <p:ph idx="3" type="body"/>
          </p:nvPr>
        </p:nvSpPr>
        <p:spPr>
          <a:xfrm>
            <a:off x="6397625" y="1436688"/>
            <a:ext cx="5219700" cy="30777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800"/>
              <a:buNone/>
              <a:defRPr sz="20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0" name="Google Shape;130;p66"/>
          <p:cNvSpPr txBox="1"/>
          <p:nvPr>
            <p:ph idx="4" type="body"/>
          </p:nvPr>
        </p:nvSpPr>
        <p:spPr>
          <a:xfrm>
            <a:off x="6394451" y="1889760"/>
            <a:ext cx="5214937" cy="134190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00"/>
              </a:spcBef>
              <a:spcAft>
                <a:spcPts val="0"/>
              </a:spcAft>
              <a:buClr>
                <a:schemeClr val="dk1"/>
              </a:buClr>
              <a:buSzPts val="1800"/>
              <a:buNone/>
              <a:defRPr sz="2000"/>
            </a:lvl1pPr>
            <a:lvl2pPr indent="-331469" lvl="1" marL="914400" algn="l">
              <a:lnSpc>
                <a:spcPct val="100000"/>
              </a:lnSpc>
              <a:spcBef>
                <a:spcPts val="360"/>
              </a:spcBef>
              <a:spcAft>
                <a:spcPts val="0"/>
              </a:spcAft>
              <a:buClr>
                <a:schemeClr val="dk1"/>
              </a:buClr>
              <a:buSzPts val="1620"/>
              <a:buChar char="·"/>
              <a:defRPr sz="1800"/>
            </a:lvl2pPr>
            <a:lvl3pPr indent="-308610" lvl="2" marL="1371600" algn="l">
              <a:lnSpc>
                <a:spcPct val="100000"/>
              </a:lnSpc>
              <a:spcBef>
                <a:spcPts val="280"/>
              </a:spcBef>
              <a:spcAft>
                <a:spcPts val="0"/>
              </a:spcAft>
              <a:buClr>
                <a:schemeClr val="dk1"/>
              </a:buClr>
              <a:buSzPts val="1260"/>
              <a:buChar char="·"/>
              <a:defRPr sz="1400"/>
            </a:lvl3pPr>
            <a:lvl4pPr indent="-297180" lvl="3" marL="1828800" algn="l">
              <a:lnSpc>
                <a:spcPct val="100000"/>
              </a:lnSpc>
              <a:spcBef>
                <a:spcPts val="240"/>
              </a:spcBef>
              <a:spcAft>
                <a:spcPts val="0"/>
              </a:spcAft>
              <a:buClr>
                <a:schemeClr val="dk1"/>
              </a:buClr>
              <a:buSzPts val="1080"/>
              <a:buChar char="·"/>
              <a:defRPr sz="1200"/>
            </a:lvl4pPr>
            <a:lvl5pPr indent="-297179" lvl="4" marL="2286000" algn="l">
              <a:lnSpc>
                <a:spcPct val="100000"/>
              </a:lnSpc>
              <a:spcBef>
                <a:spcPts val="240"/>
              </a:spcBef>
              <a:spcAft>
                <a:spcPts val="0"/>
              </a:spcAft>
              <a:buClr>
                <a:schemeClr val="dk1"/>
              </a:buClr>
              <a:buSzPts val="1080"/>
              <a:buChar char="·"/>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1311">
          <p15:clr>
            <a:srgbClr val="5ACBF0"/>
          </p15:clr>
        </p15:guide>
        <p15:guide id="3" pos="3656">
          <p15:clr>
            <a:srgbClr val="5ACBF0"/>
          </p15:clr>
        </p15:guide>
        <p15:guide id="4" pos="4024">
          <p15:clr>
            <a:srgbClr val="5ACBF0"/>
          </p15:clr>
        </p15:guide>
        <p15:guide id="5" orient="horz" pos="905">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Bullet with Subtitles">
  <p:cSld name="Three Column Bullet with Subtitles">
    <p:spTree>
      <p:nvGrpSpPr>
        <p:cNvPr id="131" name="Shape 131"/>
        <p:cNvGrpSpPr/>
        <p:nvPr/>
      </p:nvGrpSpPr>
      <p:grpSpPr>
        <a:xfrm>
          <a:off x="0" y="0"/>
          <a:ext cx="0" cy="0"/>
          <a:chOff x="0" y="0"/>
          <a:chExt cx="0" cy="0"/>
        </a:xfrm>
      </p:grpSpPr>
      <p:sp>
        <p:nvSpPr>
          <p:cNvPr id="132" name="Google Shape;132;p67"/>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67"/>
          <p:cNvSpPr txBox="1"/>
          <p:nvPr>
            <p:ph idx="1" type="body"/>
          </p:nvPr>
        </p:nvSpPr>
        <p:spPr>
          <a:xfrm>
            <a:off x="585217" y="1438275"/>
            <a:ext cx="3264408"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800"/>
              <a:buNone/>
              <a:defRPr sz="20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4" name="Google Shape;134;p67"/>
          <p:cNvSpPr txBox="1"/>
          <p:nvPr>
            <p:ph idx="2" type="body"/>
          </p:nvPr>
        </p:nvSpPr>
        <p:spPr>
          <a:xfrm>
            <a:off x="585217" y="2258695"/>
            <a:ext cx="3264408" cy="127419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60"/>
              </a:spcBef>
              <a:spcAft>
                <a:spcPts val="0"/>
              </a:spcAft>
              <a:buClr>
                <a:schemeClr val="dk1"/>
              </a:buClr>
              <a:buSzPts val="1620"/>
              <a:buNone/>
              <a:defRPr sz="1800"/>
            </a:lvl1pPr>
            <a:lvl2pPr indent="-320040" lvl="1" marL="914400" algn="l">
              <a:lnSpc>
                <a:spcPct val="100000"/>
              </a:lnSpc>
              <a:spcBef>
                <a:spcPts val="320"/>
              </a:spcBef>
              <a:spcAft>
                <a:spcPts val="0"/>
              </a:spcAft>
              <a:buClr>
                <a:schemeClr val="dk1"/>
              </a:buClr>
              <a:buSzPts val="1440"/>
              <a:buChar char="·"/>
              <a:defRPr sz="1600"/>
            </a:lvl2pPr>
            <a:lvl3pPr indent="-308610" lvl="2" marL="1371600" algn="l">
              <a:lnSpc>
                <a:spcPct val="100000"/>
              </a:lnSpc>
              <a:spcBef>
                <a:spcPts val="280"/>
              </a:spcBef>
              <a:spcAft>
                <a:spcPts val="0"/>
              </a:spcAft>
              <a:buClr>
                <a:schemeClr val="dk1"/>
              </a:buClr>
              <a:buSzPts val="1260"/>
              <a:buChar char="·"/>
              <a:defRPr sz="1400"/>
            </a:lvl3pPr>
            <a:lvl4pPr indent="-297180" lvl="3" marL="1828800" algn="l">
              <a:lnSpc>
                <a:spcPct val="100000"/>
              </a:lnSpc>
              <a:spcBef>
                <a:spcPts val="240"/>
              </a:spcBef>
              <a:spcAft>
                <a:spcPts val="0"/>
              </a:spcAft>
              <a:buClr>
                <a:schemeClr val="dk1"/>
              </a:buClr>
              <a:buSzPts val="1080"/>
              <a:buChar char="·"/>
              <a:defRPr sz="1200"/>
            </a:lvl4pPr>
            <a:lvl5pPr indent="-297179" lvl="4" marL="2286000" algn="l">
              <a:lnSpc>
                <a:spcPct val="100000"/>
              </a:lnSpc>
              <a:spcBef>
                <a:spcPts val="240"/>
              </a:spcBef>
              <a:spcAft>
                <a:spcPts val="0"/>
              </a:spcAft>
              <a:buClr>
                <a:schemeClr val="dk1"/>
              </a:buClr>
              <a:buSzPts val="1080"/>
              <a:buChar char="·"/>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 name="Google Shape;135;p67"/>
          <p:cNvSpPr txBox="1"/>
          <p:nvPr>
            <p:ph idx="3" type="body"/>
          </p:nvPr>
        </p:nvSpPr>
        <p:spPr>
          <a:xfrm>
            <a:off x="4463796" y="1438275"/>
            <a:ext cx="3264408"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800"/>
              <a:buNone/>
              <a:defRPr sz="20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6" name="Google Shape;136;p67"/>
          <p:cNvSpPr txBox="1"/>
          <p:nvPr>
            <p:ph idx="4" type="body"/>
          </p:nvPr>
        </p:nvSpPr>
        <p:spPr>
          <a:xfrm>
            <a:off x="4463796" y="2252055"/>
            <a:ext cx="3264408" cy="127419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60"/>
              </a:spcBef>
              <a:spcAft>
                <a:spcPts val="0"/>
              </a:spcAft>
              <a:buClr>
                <a:schemeClr val="dk1"/>
              </a:buClr>
              <a:buSzPts val="1620"/>
              <a:buNone/>
              <a:defRPr sz="1800"/>
            </a:lvl1pPr>
            <a:lvl2pPr indent="-320040" lvl="1" marL="914400" algn="l">
              <a:lnSpc>
                <a:spcPct val="100000"/>
              </a:lnSpc>
              <a:spcBef>
                <a:spcPts val="320"/>
              </a:spcBef>
              <a:spcAft>
                <a:spcPts val="0"/>
              </a:spcAft>
              <a:buClr>
                <a:schemeClr val="dk1"/>
              </a:buClr>
              <a:buSzPts val="1440"/>
              <a:buChar char="·"/>
              <a:defRPr sz="1600"/>
            </a:lvl2pPr>
            <a:lvl3pPr indent="-308610" lvl="2" marL="1371600" algn="l">
              <a:lnSpc>
                <a:spcPct val="100000"/>
              </a:lnSpc>
              <a:spcBef>
                <a:spcPts val="280"/>
              </a:spcBef>
              <a:spcAft>
                <a:spcPts val="0"/>
              </a:spcAft>
              <a:buClr>
                <a:schemeClr val="dk1"/>
              </a:buClr>
              <a:buSzPts val="1260"/>
              <a:buChar char="·"/>
              <a:defRPr sz="1400"/>
            </a:lvl3pPr>
            <a:lvl4pPr indent="-297180" lvl="3" marL="1828800" algn="l">
              <a:lnSpc>
                <a:spcPct val="100000"/>
              </a:lnSpc>
              <a:spcBef>
                <a:spcPts val="240"/>
              </a:spcBef>
              <a:spcAft>
                <a:spcPts val="0"/>
              </a:spcAft>
              <a:buClr>
                <a:schemeClr val="dk1"/>
              </a:buClr>
              <a:buSzPts val="1080"/>
              <a:buChar char="·"/>
              <a:defRPr sz="1200"/>
            </a:lvl4pPr>
            <a:lvl5pPr indent="-297179" lvl="4" marL="2286000" algn="l">
              <a:lnSpc>
                <a:spcPct val="100000"/>
              </a:lnSpc>
              <a:spcBef>
                <a:spcPts val="240"/>
              </a:spcBef>
              <a:spcAft>
                <a:spcPts val="0"/>
              </a:spcAft>
              <a:buClr>
                <a:schemeClr val="dk1"/>
              </a:buClr>
              <a:buSzPts val="1080"/>
              <a:buChar char="·"/>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7" name="Google Shape;137;p67"/>
          <p:cNvSpPr txBox="1"/>
          <p:nvPr>
            <p:ph idx="5" type="body"/>
          </p:nvPr>
        </p:nvSpPr>
        <p:spPr>
          <a:xfrm>
            <a:off x="8342375" y="1438275"/>
            <a:ext cx="3264408"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800"/>
              <a:buNone/>
              <a:defRPr sz="20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8" name="Google Shape;138;p67"/>
          <p:cNvSpPr txBox="1"/>
          <p:nvPr>
            <p:ph idx="6" type="body"/>
          </p:nvPr>
        </p:nvSpPr>
        <p:spPr>
          <a:xfrm>
            <a:off x="8342375" y="2258695"/>
            <a:ext cx="3264408" cy="127419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60"/>
              </a:spcBef>
              <a:spcAft>
                <a:spcPts val="0"/>
              </a:spcAft>
              <a:buClr>
                <a:schemeClr val="dk1"/>
              </a:buClr>
              <a:buSzPts val="1620"/>
              <a:buNone/>
              <a:defRPr sz="1800"/>
            </a:lvl1pPr>
            <a:lvl2pPr indent="-320040" lvl="1" marL="914400" algn="l">
              <a:lnSpc>
                <a:spcPct val="100000"/>
              </a:lnSpc>
              <a:spcBef>
                <a:spcPts val="320"/>
              </a:spcBef>
              <a:spcAft>
                <a:spcPts val="0"/>
              </a:spcAft>
              <a:buClr>
                <a:schemeClr val="dk1"/>
              </a:buClr>
              <a:buSzPts val="1440"/>
              <a:buChar char="·"/>
              <a:defRPr sz="1600"/>
            </a:lvl2pPr>
            <a:lvl3pPr indent="-308610" lvl="2" marL="1371600" algn="l">
              <a:lnSpc>
                <a:spcPct val="100000"/>
              </a:lnSpc>
              <a:spcBef>
                <a:spcPts val="280"/>
              </a:spcBef>
              <a:spcAft>
                <a:spcPts val="0"/>
              </a:spcAft>
              <a:buClr>
                <a:schemeClr val="dk1"/>
              </a:buClr>
              <a:buSzPts val="1260"/>
              <a:buChar char="·"/>
              <a:defRPr sz="1400"/>
            </a:lvl3pPr>
            <a:lvl4pPr indent="-297180" lvl="3" marL="1828800" algn="l">
              <a:lnSpc>
                <a:spcPct val="100000"/>
              </a:lnSpc>
              <a:spcBef>
                <a:spcPts val="240"/>
              </a:spcBef>
              <a:spcAft>
                <a:spcPts val="0"/>
              </a:spcAft>
              <a:buClr>
                <a:schemeClr val="dk1"/>
              </a:buClr>
              <a:buSzPts val="1080"/>
              <a:buChar char="·"/>
              <a:defRPr sz="1200"/>
            </a:lvl4pPr>
            <a:lvl5pPr indent="-297179" lvl="4" marL="2286000" algn="l">
              <a:lnSpc>
                <a:spcPct val="100000"/>
              </a:lnSpc>
              <a:spcBef>
                <a:spcPts val="240"/>
              </a:spcBef>
              <a:spcAft>
                <a:spcPts val="0"/>
              </a:spcAft>
              <a:buClr>
                <a:schemeClr val="dk1"/>
              </a:buClr>
              <a:buSzPts val="1080"/>
              <a:buChar char="·"/>
              <a:defRPr sz="1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1506">
          <p15:clr>
            <a:srgbClr val="5ACBF0"/>
          </p15:clr>
        </p15:guide>
        <p15:guide id="2" orient="horz" pos="906">
          <p15:clr>
            <a:srgbClr val="5ACBF0"/>
          </p15:clr>
        </p15:guide>
        <p15:guide id="3" orient="horz" pos="288">
          <p15:clr>
            <a:srgbClr val="5ACBF0"/>
          </p15:clr>
        </p15:guide>
        <p15:guide id="4" pos="2430">
          <p15:clr>
            <a:srgbClr val="5ACBF0"/>
          </p15:clr>
        </p15:guide>
        <p15:guide id="5" pos="2811">
          <p15:clr>
            <a:srgbClr val="5ACBF0"/>
          </p15:clr>
        </p15:guide>
        <p15:guide id="6" pos="4871">
          <p15:clr>
            <a:srgbClr val="5ACBF0"/>
          </p15:clr>
        </p15:guide>
        <p15:guide id="7" pos="525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Bullet with Subtitles">
  <p:cSld name="Four Column Bullet with Subtitles">
    <p:spTree>
      <p:nvGrpSpPr>
        <p:cNvPr id="139" name="Shape 139"/>
        <p:cNvGrpSpPr/>
        <p:nvPr/>
      </p:nvGrpSpPr>
      <p:grpSpPr>
        <a:xfrm>
          <a:off x="0" y="0"/>
          <a:ext cx="0" cy="0"/>
          <a:chOff x="0" y="0"/>
          <a:chExt cx="0" cy="0"/>
        </a:xfrm>
      </p:grpSpPr>
      <p:sp>
        <p:nvSpPr>
          <p:cNvPr id="140" name="Google Shape;140;p68"/>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68"/>
          <p:cNvSpPr txBox="1"/>
          <p:nvPr>
            <p:ph idx="1" type="body"/>
          </p:nvPr>
        </p:nvSpPr>
        <p:spPr>
          <a:xfrm>
            <a:off x="584200" y="1438275"/>
            <a:ext cx="2532063"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800"/>
              <a:buNone/>
              <a:defRPr sz="20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2" name="Google Shape;142;p68"/>
          <p:cNvSpPr txBox="1"/>
          <p:nvPr>
            <p:ph idx="2" type="body"/>
          </p:nvPr>
        </p:nvSpPr>
        <p:spPr>
          <a:xfrm>
            <a:off x="584200" y="2283115"/>
            <a:ext cx="2532063" cy="169892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60"/>
              </a:spcBef>
              <a:spcAft>
                <a:spcPts val="0"/>
              </a:spcAft>
              <a:buClr>
                <a:schemeClr val="dk1"/>
              </a:buClr>
              <a:buSzPts val="1620"/>
              <a:buNone/>
              <a:defRPr sz="1800"/>
            </a:lvl1pPr>
            <a:lvl2pPr indent="-320040" lvl="1" marL="914400" algn="l">
              <a:lnSpc>
                <a:spcPct val="100000"/>
              </a:lnSpc>
              <a:spcBef>
                <a:spcPts val="320"/>
              </a:spcBef>
              <a:spcAft>
                <a:spcPts val="0"/>
              </a:spcAft>
              <a:buClr>
                <a:schemeClr val="dk1"/>
              </a:buClr>
              <a:buSzPts val="1440"/>
              <a:buChar char="·"/>
              <a:defRPr sz="1600"/>
            </a:lvl2pPr>
            <a:lvl3pPr indent="-320039" lvl="2" marL="1371600" algn="l">
              <a:lnSpc>
                <a:spcPct val="100000"/>
              </a:lnSpc>
              <a:spcBef>
                <a:spcPts val="320"/>
              </a:spcBef>
              <a:spcAft>
                <a:spcPts val="0"/>
              </a:spcAft>
              <a:buClr>
                <a:schemeClr val="dk1"/>
              </a:buClr>
              <a:buSzPts val="1440"/>
              <a:buChar char="·"/>
              <a:defRPr/>
            </a:lvl3pPr>
            <a:lvl4pPr indent="-308610" lvl="3" marL="1828800" algn="l">
              <a:lnSpc>
                <a:spcPct val="100000"/>
              </a:lnSpc>
              <a:spcBef>
                <a:spcPts val="280"/>
              </a:spcBef>
              <a:spcAft>
                <a:spcPts val="0"/>
              </a:spcAft>
              <a:buClr>
                <a:schemeClr val="dk1"/>
              </a:buClr>
              <a:buSzPts val="1260"/>
              <a:buChar char="·"/>
              <a:defRPr/>
            </a:lvl4pPr>
            <a:lvl5pPr indent="-308610" lvl="4" marL="2286000" algn="l">
              <a:lnSpc>
                <a:spcPct val="100000"/>
              </a:lnSpc>
              <a:spcBef>
                <a:spcPts val="280"/>
              </a:spcBef>
              <a:spcAft>
                <a:spcPts val="0"/>
              </a:spcAft>
              <a:buClr>
                <a:schemeClr val="dk1"/>
              </a:buClr>
              <a:buSzPts val="126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3" name="Google Shape;143;p68"/>
          <p:cNvSpPr txBox="1"/>
          <p:nvPr>
            <p:ph idx="3" type="body"/>
          </p:nvPr>
        </p:nvSpPr>
        <p:spPr>
          <a:xfrm>
            <a:off x="3413125" y="1438275"/>
            <a:ext cx="2533650"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800"/>
              <a:buNone/>
              <a:defRPr sz="20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4" name="Google Shape;144;p68"/>
          <p:cNvSpPr txBox="1"/>
          <p:nvPr>
            <p:ph idx="4" type="body"/>
          </p:nvPr>
        </p:nvSpPr>
        <p:spPr>
          <a:xfrm>
            <a:off x="3413125" y="2276475"/>
            <a:ext cx="2532063" cy="169892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60"/>
              </a:spcBef>
              <a:spcAft>
                <a:spcPts val="0"/>
              </a:spcAft>
              <a:buClr>
                <a:schemeClr val="dk1"/>
              </a:buClr>
              <a:buSzPts val="1620"/>
              <a:buNone/>
              <a:defRPr sz="1800"/>
            </a:lvl1pPr>
            <a:lvl2pPr indent="-320040" lvl="1" marL="914400" algn="l">
              <a:lnSpc>
                <a:spcPct val="100000"/>
              </a:lnSpc>
              <a:spcBef>
                <a:spcPts val="320"/>
              </a:spcBef>
              <a:spcAft>
                <a:spcPts val="0"/>
              </a:spcAft>
              <a:buClr>
                <a:schemeClr val="dk1"/>
              </a:buClr>
              <a:buSzPts val="1440"/>
              <a:buChar char="·"/>
              <a:defRPr sz="1600"/>
            </a:lvl2pPr>
            <a:lvl3pPr indent="-320039" lvl="2" marL="1371600" algn="l">
              <a:lnSpc>
                <a:spcPct val="100000"/>
              </a:lnSpc>
              <a:spcBef>
                <a:spcPts val="320"/>
              </a:spcBef>
              <a:spcAft>
                <a:spcPts val="0"/>
              </a:spcAft>
              <a:buClr>
                <a:schemeClr val="dk1"/>
              </a:buClr>
              <a:buSzPts val="1440"/>
              <a:buChar char="·"/>
              <a:defRPr/>
            </a:lvl3pPr>
            <a:lvl4pPr indent="-308610" lvl="3" marL="1828800" algn="l">
              <a:lnSpc>
                <a:spcPct val="100000"/>
              </a:lnSpc>
              <a:spcBef>
                <a:spcPts val="280"/>
              </a:spcBef>
              <a:spcAft>
                <a:spcPts val="0"/>
              </a:spcAft>
              <a:buClr>
                <a:schemeClr val="dk1"/>
              </a:buClr>
              <a:buSzPts val="1260"/>
              <a:buChar char="·"/>
              <a:defRPr/>
            </a:lvl4pPr>
            <a:lvl5pPr indent="-308610" lvl="4" marL="2286000" algn="l">
              <a:lnSpc>
                <a:spcPct val="100000"/>
              </a:lnSpc>
              <a:spcBef>
                <a:spcPts val="280"/>
              </a:spcBef>
              <a:spcAft>
                <a:spcPts val="0"/>
              </a:spcAft>
              <a:buClr>
                <a:schemeClr val="dk1"/>
              </a:buClr>
              <a:buSzPts val="126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5" name="Google Shape;145;p68"/>
          <p:cNvSpPr txBox="1"/>
          <p:nvPr>
            <p:ph idx="5" type="body"/>
          </p:nvPr>
        </p:nvSpPr>
        <p:spPr>
          <a:xfrm>
            <a:off x="6244208" y="1438275"/>
            <a:ext cx="2532063"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800"/>
              <a:buNone/>
              <a:defRPr sz="20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6" name="Google Shape;146;p68"/>
          <p:cNvSpPr txBox="1"/>
          <p:nvPr>
            <p:ph idx="6" type="body"/>
          </p:nvPr>
        </p:nvSpPr>
        <p:spPr>
          <a:xfrm>
            <a:off x="6244208" y="2283115"/>
            <a:ext cx="2532063" cy="169892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60"/>
              </a:spcBef>
              <a:spcAft>
                <a:spcPts val="0"/>
              </a:spcAft>
              <a:buClr>
                <a:schemeClr val="dk1"/>
              </a:buClr>
              <a:buSzPts val="1620"/>
              <a:buNone/>
              <a:defRPr sz="1800"/>
            </a:lvl1pPr>
            <a:lvl2pPr indent="-320040" lvl="1" marL="914400" algn="l">
              <a:lnSpc>
                <a:spcPct val="100000"/>
              </a:lnSpc>
              <a:spcBef>
                <a:spcPts val="320"/>
              </a:spcBef>
              <a:spcAft>
                <a:spcPts val="0"/>
              </a:spcAft>
              <a:buClr>
                <a:schemeClr val="dk1"/>
              </a:buClr>
              <a:buSzPts val="1440"/>
              <a:buChar char="·"/>
              <a:defRPr sz="1600"/>
            </a:lvl2pPr>
            <a:lvl3pPr indent="-320039" lvl="2" marL="1371600" algn="l">
              <a:lnSpc>
                <a:spcPct val="100000"/>
              </a:lnSpc>
              <a:spcBef>
                <a:spcPts val="320"/>
              </a:spcBef>
              <a:spcAft>
                <a:spcPts val="0"/>
              </a:spcAft>
              <a:buClr>
                <a:schemeClr val="dk1"/>
              </a:buClr>
              <a:buSzPts val="1440"/>
              <a:buChar char="·"/>
              <a:defRPr/>
            </a:lvl3pPr>
            <a:lvl4pPr indent="-308610" lvl="3" marL="1828800" algn="l">
              <a:lnSpc>
                <a:spcPct val="100000"/>
              </a:lnSpc>
              <a:spcBef>
                <a:spcPts val="280"/>
              </a:spcBef>
              <a:spcAft>
                <a:spcPts val="0"/>
              </a:spcAft>
              <a:buClr>
                <a:schemeClr val="dk1"/>
              </a:buClr>
              <a:buSzPts val="1260"/>
              <a:buChar char="·"/>
              <a:defRPr/>
            </a:lvl4pPr>
            <a:lvl5pPr indent="-308610" lvl="4" marL="2286000" algn="l">
              <a:lnSpc>
                <a:spcPct val="100000"/>
              </a:lnSpc>
              <a:spcBef>
                <a:spcPts val="280"/>
              </a:spcBef>
              <a:spcAft>
                <a:spcPts val="0"/>
              </a:spcAft>
              <a:buClr>
                <a:schemeClr val="dk1"/>
              </a:buClr>
              <a:buSzPts val="126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7" name="Google Shape;147;p68"/>
          <p:cNvSpPr txBox="1"/>
          <p:nvPr>
            <p:ph idx="7" type="body"/>
          </p:nvPr>
        </p:nvSpPr>
        <p:spPr>
          <a:xfrm>
            <a:off x="9073133" y="1438275"/>
            <a:ext cx="2533650" cy="61555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800"/>
              <a:buNone/>
              <a:defRPr sz="2000">
                <a:solidFill>
                  <a:schemeClr val="dk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8" name="Google Shape;148;p68"/>
          <p:cNvSpPr txBox="1"/>
          <p:nvPr>
            <p:ph idx="8" type="body"/>
          </p:nvPr>
        </p:nvSpPr>
        <p:spPr>
          <a:xfrm>
            <a:off x="9073133" y="2276475"/>
            <a:ext cx="2532063" cy="169892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60"/>
              </a:spcBef>
              <a:spcAft>
                <a:spcPts val="0"/>
              </a:spcAft>
              <a:buClr>
                <a:schemeClr val="dk1"/>
              </a:buClr>
              <a:buSzPts val="1620"/>
              <a:buNone/>
              <a:defRPr sz="1800"/>
            </a:lvl1pPr>
            <a:lvl2pPr indent="-320040" lvl="1" marL="914400" algn="l">
              <a:lnSpc>
                <a:spcPct val="100000"/>
              </a:lnSpc>
              <a:spcBef>
                <a:spcPts val="320"/>
              </a:spcBef>
              <a:spcAft>
                <a:spcPts val="0"/>
              </a:spcAft>
              <a:buClr>
                <a:schemeClr val="dk1"/>
              </a:buClr>
              <a:buSzPts val="1440"/>
              <a:buChar char="·"/>
              <a:defRPr sz="1600"/>
            </a:lvl2pPr>
            <a:lvl3pPr indent="-320039" lvl="2" marL="1371600" algn="l">
              <a:lnSpc>
                <a:spcPct val="100000"/>
              </a:lnSpc>
              <a:spcBef>
                <a:spcPts val="320"/>
              </a:spcBef>
              <a:spcAft>
                <a:spcPts val="0"/>
              </a:spcAft>
              <a:buClr>
                <a:schemeClr val="dk1"/>
              </a:buClr>
              <a:buSzPts val="1440"/>
              <a:buChar char="·"/>
              <a:defRPr/>
            </a:lvl3pPr>
            <a:lvl4pPr indent="-308610" lvl="3" marL="1828800" algn="l">
              <a:lnSpc>
                <a:spcPct val="100000"/>
              </a:lnSpc>
              <a:spcBef>
                <a:spcPts val="280"/>
              </a:spcBef>
              <a:spcAft>
                <a:spcPts val="0"/>
              </a:spcAft>
              <a:buClr>
                <a:schemeClr val="dk1"/>
              </a:buClr>
              <a:buSzPts val="1260"/>
              <a:buChar char="·"/>
              <a:defRPr/>
            </a:lvl4pPr>
            <a:lvl5pPr indent="-308610" lvl="4" marL="2286000" algn="l">
              <a:lnSpc>
                <a:spcPct val="100000"/>
              </a:lnSpc>
              <a:spcBef>
                <a:spcPts val="280"/>
              </a:spcBef>
              <a:spcAft>
                <a:spcPts val="0"/>
              </a:spcAft>
              <a:buClr>
                <a:schemeClr val="dk1"/>
              </a:buClr>
              <a:buSzPts val="126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906">
          <p15:clr>
            <a:srgbClr val="5ACBF0"/>
          </p15:clr>
        </p15:guide>
        <p15:guide id="2" orient="horz" pos="288">
          <p15:clr>
            <a:srgbClr val="5ACBF0"/>
          </p15:clr>
        </p15:guide>
        <p15:guide id="3" pos="1963">
          <p15:clr>
            <a:srgbClr val="5ACBF0"/>
          </p15:clr>
        </p15:guide>
        <p15:guide id="4" pos="2150">
          <p15:clr>
            <a:srgbClr val="5ACBF0"/>
          </p15:clr>
        </p15:guide>
        <p15:guide id="5" pos="3746">
          <p15:clr>
            <a:srgbClr val="5ACBF0"/>
          </p15:clr>
        </p15:guide>
        <p15:guide id="6" pos="3934">
          <p15:clr>
            <a:srgbClr val="5ACBF0"/>
          </p15:clr>
        </p15:guide>
        <p15:guide id="7" pos="5530">
          <p15:clr>
            <a:srgbClr val="5ACBF0"/>
          </p15:clr>
        </p15:guide>
        <p15:guide id="8" pos="5716">
          <p15:clr>
            <a:srgbClr val="5ACBF0"/>
          </p15:clr>
        </p15:guide>
        <p15:guide id="9" orient="horz" pos="143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Header Line 12 Months">
  <p:cSld name="13_Header Line 12 Months">
    <p:bg>
      <p:bgPr>
        <a:solidFill>
          <a:schemeClr val="lt1"/>
        </a:solidFill>
      </p:bgPr>
    </p:bg>
    <p:spTree>
      <p:nvGrpSpPr>
        <p:cNvPr id="149" name="Shape 149"/>
        <p:cNvGrpSpPr/>
        <p:nvPr/>
      </p:nvGrpSpPr>
      <p:grpSpPr>
        <a:xfrm>
          <a:off x="0" y="0"/>
          <a:ext cx="0" cy="0"/>
          <a:chOff x="0" y="0"/>
          <a:chExt cx="0" cy="0"/>
        </a:xfrm>
      </p:grpSpPr>
      <p:sp>
        <p:nvSpPr>
          <p:cNvPr id="150" name="Google Shape;150;p69"/>
          <p:cNvSpPr txBox="1"/>
          <p:nvPr>
            <p:ph type="title"/>
          </p:nvPr>
        </p:nvSpPr>
        <p:spPr>
          <a:xfrm>
            <a:off x="588263" y="457200"/>
            <a:ext cx="110185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2800"/>
              <a:buFont typeface="Quattrocento Sans"/>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69"/>
          <p:cNvSpPr txBox="1"/>
          <p:nvPr>
            <p:ph idx="1" type="body"/>
          </p:nvPr>
        </p:nvSpPr>
        <p:spPr>
          <a:xfrm>
            <a:off x="584200" y="2137143"/>
            <a:ext cx="1595438"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 name="Google Shape;152;p69"/>
          <p:cNvSpPr txBox="1"/>
          <p:nvPr>
            <p:ph idx="2" type="body"/>
          </p:nvPr>
        </p:nvSpPr>
        <p:spPr>
          <a:xfrm>
            <a:off x="2470150" y="2137143"/>
            <a:ext cx="1595438"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3" name="Google Shape;153;p69"/>
          <p:cNvSpPr txBox="1"/>
          <p:nvPr>
            <p:ph idx="3" type="body"/>
          </p:nvPr>
        </p:nvSpPr>
        <p:spPr>
          <a:xfrm>
            <a:off x="4356100" y="2137143"/>
            <a:ext cx="1603375"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4" name="Google Shape;154;p69"/>
          <p:cNvSpPr txBox="1"/>
          <p:nvPr>
            <p:ph idx="4" type="body"/>
          </p:nvPr>
        </p:nvSpPr>
        <p:spPr>
          <a:xfrm>
            <a:off x="6240463" y="2137143"/>
            <a:ext cx="1597025"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5" name="Google Shape;155;p69"/>
          <p:cNvSpPr txBox="1"/>
          <p:nvPr>
            <p:ph idx="5" type="body"/>
          </p:nvPr>
        </p:nvSpPr>
        <p:spPr>
          <a:xfrm>
            <a:off x="8128000" y="2137143"/>
            <a:ext cx="1592263"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69"/>
          <p:cNvSpPr txBox="1"/>
          <p:nvPr>
            <p:ph idx="6" type="body"/>
          </p:nvPr>
        </p:nvSpPr>
        <p:spPr>
          <a:xfrm>
            <a:off x="10013950" y="2137143"/>
            <a:ext cx="1595438"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69"/>
          <p:cNvSpPr txBox="1"/>
          <p:nvPr>
            <p:ph idx="7" type="body"/>
          </p:nvPr>
        </p:nvSpPr>
        <p:spPr>
          <a:xfrm>
            <a:off x="584200" y="4509120"/>
            <a:ext cx="1595438"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8" name="Google Shape;158;p69"/>
          <p:cNvSpPr txBox="1"/>
          <p:nvPr>
            <p:ph idx="8" type="body"/>
          </p:nvPr>
        </p:nvSpPr>
        <p:spPr>
          <a:xfrm>
            <a:off x="2470150" y="4509120"/>
            <a:ext cx="1595438"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9" name="Google Shape;159;p69"/>
          <p:cNvSpPr txBox="1"/>
          <p:nvPr>
            <p:ph idx="9" type="body"/>
          </p:nvPr>
        </p:nvSpPr>
        <p:spPr>
          <a:xfrm>
            <a:off x="4356100" y="4509120"/>
            <a:ext cx="1603375"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0" name="Google Shape;160;p69"/>
          <p:cNvSpPr txBox="1"/>
          <p:nvPr>
            <p:ph idx="13" type="body"/>
          </p:nvPr>
        </p:nvSpPr>
        <p:spPr>
          <a:xfrm>
            <a:off x="6240463" y="4509120"/>
            <a:ext cx="1597025"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1" name="Google Shape;161;p69"/>
          <p:cNvSpPr txBox="1"/>
          <p:nvPr>
            <p:ph idx="14" type="body"/>
          </p:nvPr>
        </p:nvSpPr>
        <p:spPr>
          <a:xfrm>
            <a:off x="8128000" y="4509120"/>
            <a:ext cx="1592263"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69"/>
          <p:cNvSpPr txBox="1"/>
          <p:nvPr>
            <p:ph idx="15" type="body"/>
          </p:nvPr>
        </p:nvSpPr>
        <p:spPr>
          <a:xfrm>
            <a:off x="10013950" y="4509120"/>
            <a:ext cx="1595438" cy="430887"/>
          </a:xfrm>
          <a:prstGeom prst="rect">
            <a:avLst/>
          </a:prstGeom>
          <a:noFill/>
          <a:ln>
            <a:noFill/>
          </a:ln>
        </p:spPr>
        <p:txBody>
          <a:bodyPr anchorCtr="0" anchor="t" bIns="0" lIns="90000" spcFirstLastPara="1" rIns="0" wrap="square" tIns="0">
            <a:sp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360"/>
              </a:spcBef>
              <a:spcAft>
                <a:spcPts val="0"/>
              </a:spcAft>
              <a:buClr>
                <a:schemeClr val="lt1"/>
              </a:buClr>
              <a:buSzPts val="1620"/>
              <a:buChar char="·"/>
              <a:defRPr sz="1800">
                <a:solidFill>
                  <a:schemeClr val="lt1"/>
                </a:solidFill>
              </a:defRPr>
            </a:lvl2pPr>
            <a:lvl3pPr indent="-331469" lvl="2" marL="1371600" algn="l">
              <a:lnSpc>
                <a:spcPct val="100000"/>
              </a:lnSpc>
              <a:spcBef>
                <a:spcPts val="360"/>
              </a:spcBef>
              <a:spcAft>
                <a:spcPts val="0"/>
              </a:spcAft>
              <a:buClr>
                <a:schemeClr val="lt1"/>
              </a:buClr>
              <a:buSzPts val="1620"/>
              <a:buChar char="·"/>
              <a:defRPr sz="1800">
                <a:solidFill>
                  <a:schemeClr val="lt1"/>
                </a:solidFill>
              </a:defRPr>
            </a:lvl3pPr>
            <a:lvl4pPr indent="-331469" lvl="3" marL="1828800" algn="l">
              <a:lnSpc>
                <a:spcPct val="100000"/>
              </a:lnSpc>
              <a:spcBef>
                <a:spcPts val="360"/>
              </a:spcBef>
              <a:spcAft>
                <a:spcPts val="0"/>
              </a:spcAft>
              <a:buClr>
                <a:schemeClr val="lt1"/>
              </a:buClr>
              <a:buSzPts val="1620"/>
              <a:buChar char="·"/>
              <a:defRPr sz="1800">
                <a:solidFill>
                  <a:schemeClr val="lt1"/>
                </a:solidFill>
              </a:defRPr>
            </a:lvl4pPr>
            <a:lvl5pPr indent="-331470" lvl="4" marL="2286000" algn="l">
              <a:lnSpc>
                <a:spcPct val="100000"/>
              </a:lnSpc>
              <a:spcBef>
                <a:spcPts val="360"/>
              </a:spcBef>
              <a:spcAft>
                <a:spcPts val="0"/>
              </a:spcAft>
              <a:buClr>
                <a:schemeClr val="lt1"/>
              </a:buClr>
              <a:buSzPts val="1620"/>
              <a:buChar char="·"/>
              <a:defRPr sz="18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63" name="Google Shape;163;p69"/>
          <p:cNvCxnSpPr/>
          <p:nvPr/>
        </p:nvCxnSpPr>
        <p:spPr>
          <a:xfrm>
            <a:off x="584200" y="2017713"/>
            <a:ext cx="1595438" cy="0"/>
          </a:xfrm>
          <a:prstGeom prst="straightConnector1">
            <a:avLst/>
          </a:prstGeom>
          <a:noFill/>
          <a:ln cap="flat" cmpd="sng" w="25400">
            <a:solidFill>
              <a:schemeClr val="dk2"/>
            </a:solidFill>
            <a:prstDash val="solid"/>
            <a:round/>
            <a:headEnd len="sm" w="sm" type="none"/>
            <a:tailEnd len="sm" w="sm" type="none"/>
          </a:ln>
        </p:spPr>
      </p:cxnSp>
      <p:cxnSp>
        <p:nvCxnSpPr>
          <p:cNvPr id="164" name="Google Shape;164;p69"/>
          <p:cNvCxnSpPr/>
          <p:nvPr/>
        </p:nvCxnSpPr>
        <p:spPr>
          <a:xfrm>
            <a:off x="2470150" y="2017713"/>
            <a:ext cx="1595438" cy="0"/>
          </a:xfrm>
          <a:prstGeom prst="straightConnector1">
            <a:avLst/>
          </a:prstGeom>
          <a:noFill/>
          <a:ln cap="flat" cmpd="sng" w="25400">
            <a:solidFill>
              <a:schemeClr val="dk2"/>
            </a:solidFill>
            <a:prstDash val="solid"/>
            <a:round/>
            <a:headEnd len="sm" w="sm" type="none"/>
            <a:tailEnd len="sm" w="sm" type="none"/>
          </a:ln>
        </p:spPr>
      </p:cxnSp>
      <p:cxnSp>
        <p:nvCxnSpPr>
          <p:cNvPr id="165" name="Google Shape;165;p69"/>
          <p:cNvCxnSpPr/>
          <p:nvPr/>
        </p:nvCxnSpPr>
        <p:spPr>
          <a:xfrm>
            <a:off x="4364037" y="2015240"/>
            <a:ext cx="1595438" cy="0"/>
          </a:xfrm>
          <a:prstGeom prst="straightConnector1">
            <a:avLst/>
          </a:prstGeom>
          <a:noFill/>
          <a:ln cap="flat" cmpd="sng" w="25400">
            <a:solidFill>
              <a:schemeClr val="dk2"/>
            </a:solidFill>
            <a:prstDash val="solid"/>
            <a:round/>
            <a:headEnd len="sm" w="sm" type="none"/>
            <a:tailEnd len="sm" w="sm" type="none"/>
          </a:ln>
        </p:spPr>
      </p:cxnSp>
      <p:cxnSp>
        <p:nvCxnSpPr>
          <p:cNvPr id="166" name="Google Shape;166;p69"/>
          <p:cNvCxnSpPr/>
          <p:nvPr/>
        </p:nvCxnSpPr>
        <p:spPr>
          <a:xfrm>
            <a:off x="6240463" y="2017713"/>
            <a:ext cx="1595438" cy="0"/>
          </a:xfrm>
          <a:prstGeom prst="straightConnector1">
            <a:avLst/>
          </a:prstGeom>
          <a:noFill/>
          <a:ln cap="flat" cmpd="sng" w="25400">
            <a:solidFill>
              <a:schemeClr val="dk2"/>
            </a:solidFill>
            <a:prstDash val="solid"/>
            <a:round/>
            <a:headEnd len="sm" w="sm" type="none"/>
            <a:tailEnd len="sm" w="sm" type="none"/>
          </a:ln>
        </p:spPr>
      </p:cxnSp>
      <p:cxnSp>
        <p:nvCxnSpPr>
          <p:cNvPr id="167" name="Google Shape;167;p69"/>
          <p:cNvCxnSpPr/>
          <p:nvPr/>
        </p:nvCxnSpPr>
        <p:spPr>
          <a:xfrm>
            <a:off x="8124825" y="2017713"/>
            <a:ext cx="1595438" cy="0"/>
          </a:xfrm>
          <a:prstGeom prst="straightConnector1">
            <a:avLst/>
          </a:prstGeom>
          <a:noFill/>
          <a:ln cap="flat" cmpd="sng" w="25400">
            <a:solidFill>
              <a:schemeClr val="dk2"/>
            </a:solidFill>
            <a:prstDash val="solid"/>
            <a:round/>
            <a:headEnd len="sm" w="sm" type="none"/>
            <a:tailEnd len="sm" w="sm" type="none"/>
          </a:ln>
        </p:spPr>
      </p:cxnSp>
      <p:cxnSp>
        <p:nvCxnSpPr>
          <p:cNvPr id="168" name="Google Shape;168;p69"/>
          <p:cNvCxnSpPr/>
          <p:nvPr/>
        </p:nvCxnSpPr>
        <p:spPr>
          <a:xfrm>
            <a:off x="10013950" y="2017713"/>
            <a:ext cx="1595438" cy="0"/>
          </a:xfrm>
          <a:prstGeom prst="straightConnector1">
            <a:avLst/>
          </a:prstGeom>
          <a:noFill/>
          <a:ln cap="flat" cmpd="sng" w="25400">
            <a:solidFill>
              <a:schemeClr val="dk2"/>
            </a:solidFill>
            <a:prstDash val="solid"/>
            <a:round/>
            <a:headEnd len="sm" w="sm" type="none"/>
            <a:tailEnd len="sm" w="sm" type="none"/>
          </a:ln>
        </p:spPr>
      </p:cxnSp>
      <p:cxnSp>
        <p:nvCxnSpPr>
          <p:cNvPr id="169" name="Google Shape;169;p69"/>
          <p:cNvCxnSpPr/>
          <p:nvPr/>
        </p:nvCxnSpPr>
        <p:spPr>
          <a:xfrm>
            <a:off x="584200" y="4365104"/>
            <a:ext cx="1595438" cy="0"/>
          </a:xfrm>
          <a:prstGeom prst="straightConnector1">
            <a:avLst/>
          </a:prstGeom>
          <a:noFill/>
          <a:ln cap="flat" cmpd="sng" w="25400">
            <a:solidFill>
              <a:schemeClr val="dk2"/>
            </a:solidFill>
            <a:prstDash val="solid"/>
            <a:round/>
            <a:headEnd len="sm" w="sm" type="none"/>
            <a:tailEnd len="sm" w="sm" type="none"/>
          </a:ln>
        </p:spPr>
      </p:cxnSp>
      <p:cxnSp>
        <p:nvCxnSpPr>
          <p:cNvPr id="170" name="Google Shape;170;p69"/>
          <p:cNvCxnSpPr/>
          <p:nvPr/>
        </p:nvCxnSpPr>
        <p:spPr>
          <a:xfrm>
            <a:off x="2495600" y="4365104"/>
            <a:ext cx="1595438" cy="0"/>
          </a:xfrm>
          <a:prstGeom prst="straightConnector1">
            <a:avLst/>
          </a:prstGeom>
          <a:noFill/>
          <a:ln cap="flat" cmpd="sng" w="25400">
            <a:solidFill>
              <a:schemeClr val="dk2"/>
            </a:solidFill>
            <a:prstDash val="solid"/>
            <a:round/>
            <a:headEnd len="sm" w="sm" type="none"/>
            <a:tailEnd len="sm" w="sm" type="none"/>
          </a:ln>
        </p:spPr>
      </p:cxnSp>
      <p:cxnSp>
        <p:nvCxnSpPr>
          <p:cNvPr id="171" name="Google Shape;171;p69"/>
          <p:cNvCxnSpPr/>
          <p:nvPr/>
        </p:nvCxnSpPr>
        <p:spPr>
          <a:xfrm>
            <a:off x="4364037" y="4362631"/>
            <a:ext cx="1595438" cy="0"/>
          </a:xfrm>
          <a:prstGeom prst="straightConnector1">
            <a:avLst/>
          </a:prstGeom>
          <a:noFill/>
          <a:ln cap="flat" cmpd="sng" w="25400">
            <a:solidFill>
              <a:schemeClr val="dk2"/>
            </a:solidFill>
            <a:prstDash val="solid"/>
            <a:round/>
            <a:headEnd len="sm" w="sm" type="none"/>
            <a:tailEnd len="sm" w="sm" type="none"/>
          </a:ln>
        </p:spPr>
      </p:cxnSp>
      <p:cxnSp>
        <p:nvCxnSpPr>
          <p:cNvPr id="172" name="Google Shape;172;p69"/>
          <p:cNvCxnSpPr/>
          <p:nvPr/>
        </p:nvCxnSpPr>
        <p:spPr>
          <a:xfrm>
            <a:off x="6240463" y="4365104"/>
            <a:ext cx="1595438" cy="0"/>
          </a:xfrm>
          <a:prstGeom prst="straightConnector1">
            <a:avLst/>
          </a:prstGeom>
          <a:noFill/>
          <a:ln cap="flat" cmpd="sng" w="25400">
            <a:solidFill>
              <a:schemeClr val="dk2"/>
            </a:solidFill>
            <a:prstDash val="solid"/>
            <a:round/>
            <a:headEnd len="sm" w="sm" type="none"/>
            <a:tailEnd len="sm" w="sm" type="none"/>
          </a:ln>
        </p:spPr>
      </p:cxnSp>
      <p:cxnSp>
        <p:nvCxnSpPr>
          <p:cNvPr id="173" name="Google Shape;173;p69"/>
          <p:cNvCxnSpPr/>
          <p:nvPr/>
        </p:nvCxnSpPr>
        <p:spPr>
          <a:xfrm>
            <a:off x="8124825" y="4365104"/>
            <a:ext cx="1595438" cy="0"/>
          </a:xfrm>
          <a:prstGeom prst="straightConnector1">
            <a:avLst/>
          </a:prstGeom>
          <a:noFill/>
          <a:ln cap="flat" cmpd="sng" w="25400">
            <a:solidFill>
              <a:schemeClr val="dk2"/>
            </a:solidFill>
            <a:prstDash val="solid"/>
            <a:round/>
            <a:headEnd len="sm" w="sm" type="none"/>
            <a:tailEnd len="sm" w="sm" type="none"/>
          </a:ln>
        </p:spPr>
      </p:cxnSp>
      <p:cxnSp>
        <p:nvCxnSpPr>
          <p:cNvPr id="174" name="Google Shape;174;p69"/>
          <p:cNvCxnSpPr/>
          <p:nvPr/>
        </p:nvCxnSpPr>
        <p:spPr>
          <a:xfrm>
            <a:off x="10013950" y="4365104"/>
            <a:ext cx="1595438" cy="0"/>
          </a:xfrm>
          <a:prstGeom prst="straightConnector1">
            <a:avLst/>
          </a:prstGeom>
          <a:noFill/>
          <a:ln cap="flat" cmpd="sng" w="25400">
            <a:solidFill>
              <a:schemeClr val="dk2"/>
            </a:solidFill>
            <a:prstDash val="solid"/>
            <a:round/>
            <a:headEnd len="sm" w="sm" type="none"/>
            <a:tailEnd len="sm" w="sm" type="none"/>
          </a:ln>
        </p:spPr>
      </p:cxnSp>
      <p:sp>
        <p:nvSpPr>
          <p:cNvPr id="175" name="Google Shape;175;p69"/>
          <p:cNvSpPr txBox="1"/>
          <p:nvPr>
            <p:ph idx="16" type="body"/>
          </p:nvPr>
        </p:nvSpPr>
        <p:spPr>
          <a:xfrm>
            <a:off x="584200" y="1436688"/>
            <a:ext cx="1595439"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6" name="Google Shape;176;p69"/>
          <p:cNvSpPr txBox="1"/>
          <p:nvPr>
            <p:ph idx="17" type="body"/>
          </p:nvPr>
        </p:nvSpPr>
        <p:spPr>
          <a:xfrm>
            <a:off x="2470150" y="1436688"/>
            <a:ext cx="1595438"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7" name="Google Shape;177;p69"/>
          <p:cNvSpPr txBox="1"/>
          <p:nvPr>
            <p:ph idx="18" type="body"/>
          </p:nvPr>
        </p:nvSpPr>
        <p:spPr>
          <a:xfrm>
            <a:off x="4367808" y="1436688"/>
            <a:ext cx="1595438"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8" name="Google Shape;178;p69"/>
          <p:cNvSpPr txBox="1"/>
          <p:nvPr>
            <p:ph idx="19" type="body"/>
          </p:nvPr>
        </p:nvSpPr>
        <p:spPr>
          <a:xfrm>
            <a:off x="6240016" y="1436688"/>
            <a:ext cx="1595438"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9" name="Google Shape;179;p69"/>
          <p:cNvSpPr txBox="1"/>
          <p:nvPr>
            <p:ph idx="20" type="body"/>
          </p:nvPr>
        </p:nvSpPr>
        <p:spPr>
          <a:xfrm>
            <a:off x="8128000" y="1436688"/>
            <a:ext cx="1595438"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69"/>
          <p:cNvSpPr txBox="1"/>
          <p:nvPr>
            <p:ph idx="21" type="body"/>
          </p:nvPr>
        </p:nvSpPr>
        <p:spPr>
          <a:xfrm>
            <a:off x="10013950" y="1436688"/>
            <a:ext cx="1595438"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1" name="Google Shape;181;p69"/>
          <p:cNvSpPr txBox="1"/>
          <p:nvPr>
            <p:ph idx="22" type="body"/>
          </p:nvPr>
        </p:nvSpPr>
        <p:spPr>
          <a:xfrm>
            <a:off x="584200" y="3789040"/>
            <a:ext cx="1595439"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2" name="Google Shape;182;p69"/>
          <p:cNvSpPr txBox="1"/>
          <p:nvPr>
            <p:ph idx="23" type="body"/>
          </p:nvPr>
        </p:nvSpPr>
        <p:spPr>
          <a:xfrm>
            <a:off x="2470150" y="3789040"/>
            <a:ext cx="1595438"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 name="Google Shape;183;p69"/>
          <p:cNvSpPr txBox="1"/>
          <p:nvPr>
            <p:ph idx="24" type="body"/>
          </p:nvPr>
        </p:nvSpPr>
        <p:spPr>
          <a:xfrm>
            <a:off x="4367808" y="3789040"/>
            <a:ext cx="1595438"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4" name="Google Shape;184;p69"/>
          <p:cNvSpPr txBox="1"/>
          <p:nvPr>
            <p:ph idx="25" type="body"/>
          </p:nvPr>
        </p:nvSpPr>
        <p:spPr>
          <a:xfrm>
            <a:off x="6240016" y="3789040"/>
            <a:ext cx="1595438"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5" name="Google Shape;185;p69"/>
          <p:cNvSpPr txBox="1"/>
          <p:nvPr>
            <p:ph idx="26" type="body"/>
          </p:nvPr>
        </p:nvSpPr>
        <p:spPr>
          <a:xfrm>
            <a:off x="8128000" y="3789040"/>
            <a:ext cx="1595438"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6" name="Google Shape;186;p69"/>
          <p:cNvSpPr txBox="1"/>
          <p:nvPr>
            <p:ph idx="27" type="body"/>
          </p:nvPr>
        </p:nvSpPr>
        <p:spPr>
          <a:xfrm>
            <a:off x="10013950" y="3789040"/>
            <a:ext cx="1595438" cy="581025"/>
          </a:xfrm>
          <a:prstGeom prst="rect">
            <a:avLst/>
          </a:prstGeom>
          <a:noFill/>
          <a:ln>
            <a:noFill/>
          </a:ln>
        </p:spPr>
        <p:txBody>
          <a:bodyPr anchorCtr="0" anchor="ctr" bIns="46800" lIns="90000" spcFirstLastPara="1" rIns="90000" wrap="square" tIns="46800">
            <a:noAutofit/>
          </a:bodyPr>
          <a:lstStyle>
            <a:lvl1pPr indent="-228600" lvl="0" marL="457200" algn="l">
              <a:lnSpc>
                <a:spcPct val="100000"/>
              </a:lnSpc>
              <a:spcBef>
                <a:spcPts val="400"/>
              </a:spcBef>
              <a:spcAft>
                <a:spcPts val="0"/>
              </a:spcAft>
              <a:buClr>
                <a:schemeClr val="dk2"/>
              </a:buClr>
              <a:buSzPts val="1800"/>
              <a:buNone/>
              <a:defRPr sz="2000">
                <a:solidFill>
                  <a:schemeClr val="dk2"/>
                </a:solidFill>
                <a:latin typeface="Quattrocento Sans"/>
                <a:ea typeface="Quattrocento Sans"/>
                <a:cs typeface="Quattrocento Sans"/>
                <a:sym typeface="Quattrocento Sans"/>
              </a:defRPr>
            </a:lvl1pPr>
            <a:lvl2pPr indent="-228600" lvl="1" marL="914400" algn="ctr">
              <a:lnSpc>
                <a:spcPct val="100000"/>
              </a:lnSpc>
              <a:spcBef>
                <a:spcPts val="400"/>
              </a:spcBef>
              <a:spcAft>
                <a:spcPts val="0"/>
              </a:spcAft>
              <a:buClr>
                <a:schemeClr val="lt1"/>
              </a:buClr>
              <a:buSzPts val="1800"/>
              <a:buNone/>
              <a:defRPr>
                <a:solidFill>
                  <a:schemeClr val="lt1"/>
                </a:solidFill>
                <a:latin typeface="Quattrocento Sans"/>
                <a:ea typeface="Quattrocento Sans"/>
                <a:cs typeface="Quattrocento Sans"/>
                <a:sym typeface="Quattrocento Sans"/>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pos="1373">
          <p15:clr>
            <a:srgbClr val="A4A3A4"/>
          </p15:clr>
        </p15:guide>
        <p15:guide id="2" pos="1556">
          <p15:clr>
            <a:srgbClr val="A4A3A4"/>
          </p15:clr>
        </p15:guide>
        <p15:guide id="3" pos="2561">
          <p15:clr>
            <a:srgbClr val="A4A3A4"/>
          </p15:clr>
        </p15:guide>
        <p15:guide id="4" pos="2744">
          <p15:clr>
            <a:srgbClr val="A4A3A4"/>
          </p15:clr>
        </p15:guide>
        <p15:guide id="5" pos="3754">
          <p15:clr>
            <a:srgbClr val="A4A3A4"/>
          </p15:clr>
        </p15:guide>
        <p15:guide id="6" pos="3931">
          <p15:clr>
            <a:srgbClr val="A4A3A4"/>
          </p15:clr>
        </p15:guide>
        <p15:guide id="7" pos="4937">
          <p15:clr>
            <a:srgbClr val="A4A3A4"/>
          </p15:clr>
        </p15:guide>
        <p15:guide id="8" pos="5120">
          <p15:clr>
            <a:srgbClr val="A4A3A4"/>
          </p15:clr>
        </p15:guide>
        <p15:guide id="9" pos="6123">
          <p15:clr>
            <a:srgbClr val="A4A3A4"/>
          </p15:clr>
        </p15:guide>
        <p15:guide id="10" pos="6308">
          <p15:clr>
            <a:srgbClr val="A4A3A4"/>
          </p15:clr>
        </p15:guide>
        <p15:guide id="11" orient="horz" pos="905">
          <p15:clr>
            <a:srgbClr val="5ACBF0"/>
          </p15:clr>
        </p15:guide>
        <p15:guide id="12" orient="horz" pos="1271">
          <p15:clr>
            <a:srgbClr val="5ACBF0"/>
          </p15:clr>
        </p15:guide>
        <p15:guide id="13" orient="horz" pos="288">
          <p15:clr>
            <a:srgbClr val="5ACBF0"/>
          </p15:clr>
        </p15:guide>
        <p15:guide id="14" orient="horz" pos="2387">
          <p15:clr>
            <a:srgbClr val="FBAE40"/>
          </p15:clr>
        </p15:guide>
        <p15:guide id="15" orient="horz" pos="27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side by side">
  <p:cSld name="1_Title and text side by side">
    <p:spTree>
      <p:nvGrpSpPr>
        <p:cNvPr id="187" name="Shape 187"/>
        <p:cNvGrpSpPr/>
        <p:nvPr/>
      </p:nvGrpSpPr>
      <p:grpSpPr>
        <a:xfrm>
          <a:off x="0" y="0"/>
          <a:ext cx="0" cy="0"/>
          <a:chOff x="0" y="0"/>
          <a:chExt cx="0" cy="0"/>
        </a:xfrm>
      </p:grpSpPr>
      <p:grpSp>
        <p:nvGrpSpPr>
          <p:cNvPr id="188" name="Google Shape;188;p70"/>
          <p:cNvGrpSpPr/>
          <p:nvPr/>
        </p:nvGrpSpPr>
        <p:grpSpPr>
          <a:xfrm>
            <a:off x="3887837" y="-14787"/>
            <a:ext cx="10171064" cy="6890110"/>
            <a:chOff x="3748137" y="-14787"/>
            <a:chExt cx="10171064" cy="6890110"/>
          </a:xfrm>
        </p:grpSpPr>
        <p:grpSp>
          <p:nvGrpSpPr>
            <p:cNvPr id="189" name="Google Shape;189;p70"/>
            <p:cNvGrpSpPr/>
            <p:nvPr/>
          </p:nvGrpSpPr>
          <p:grpSpPr>
            <a:xfrm>
              <a:off x="3748137" y="-14787"/>
              <a:ext cx="10171064" cy="6890110"/>
              <a:chOff x="4357737" y="749165"/>
              <a:chExt cx="9232014" cy="6253977"/>
            </a:xfrm>
          </p:grpSpPr>
          <p:grpSp>
            <p:nvGrpSpPr>
              <p:cNvPr id="190" name="Google Shape;190;p70"/>
              <p:cNvGrpSpPr/>
              <p:nvPr/>
            </p:nvGrpSpPr>
            <p:grpSpPr>
              <a:xfrm>
                <a:off x="4357737" y="1238864"/>
                <a:ext cx="9232014" cy="5764278"/>
                <a:chOff x="4241623" y="1093722"/>
                <a:chExt cx="9232014" cy="5764278"/>
              </a:xfrm>
            </p:grpSpPr>
            <p:grpSp>
              <p:nvGrpSpPr>
                <p:cNvPr id="191" name="Google Shape;191;p70"/>
                <p:cNvGrpSpPr/>
                <p:nvPr/>
              </p:nvGrpSpPr>
              <p:grpSpPr>
                <a:xfrm>
                  <a:off x="4241623" y="1093722"/>
                  <a:ext cx="9232014" cy="5737651"/>
                  <a:chOff x="2797707" y="-1512634"/>
                  <a:chExt cx="10277880" cy="6387651"/>
                </a:xfrm>
              </p:grpSpPr>
              <p:sp>
                <p:nvSpPr>
                  <p:cNvPr id="192" name="Google Shape;192;p70"/>
                  <p:cNvSpPr/>
                  <p:nvPr/>
                </p:nvSpPr>
                <p:spPr>
                  <a:xfrm>
                    <a:off x="4747138" y="2766635"/>
                    <a:ext cx="2445723" cy="2108382"/>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93" name="Google Shape;193;p70"/>
                  <p:cNvSpPr/>
                  <p:nvPr/>
                </p:nvSpPr>
                <p:spPr>
                  <a:xfrm>
                    <a:off x="8686849" y="641706"/>
                    <a:ext cx="2445723" cy="2108382"/>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94" name="Google Shape;194;p70"/>
                  <p:cNvSpPr/>
                  <p:nvPr/>
                </p:nvSpPr>
                <p:spPr>
                  <a:xfrm>
                    <a:off x="10629864" y="1718012"/>
                    <a:ext cx="2445723" cy="2108382"/>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95" name="Google Shape;195;p70"/>
                  <p:cNvSpPr/>
                  <p:nvPr/>
                </p:nvSpPr>
                <p:spPr>
                  <a:xfrm>
                    <a:off x="5753583" y="91662"/>
                    <a:ext cx="2445723" cy="2108382"/>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96" name="Google Shape;196;p70"/>
                  <p:cNvSpPr/>
                  <p:nvPr/>
                </p:nvSpPr>
                <p:spPr>
                  <a:xfrm>
                    <a:off x="5023270" y="1681511"/>
                    <a:ext cx="1207876" cy="1041272"/>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97" name="Google Shape;197;p70"/>
                  <p:cNvSpPr/>
                  <p:nvPr/>
                </p:nvSpPr>
                <p:spPr>
                  <a:xfrm>
                    <a:off x="8680432" y="-1512634"/>
                    <a:ext cx="2445723" cy="2108382"/>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98" name="Google Shape;198;p70"/>
                  <p:cNvSpPr/>
                  <p:nvPr/>
                </p:nvSpPr>
                <p:spPr>
                  <a:xfrm>
                    <a:off x="2797707" y="1682693"/>
                    <a:ext cx="2445723" cy="2108382"/>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99" name="Google Shape;199;p70"/>
                  <p:cNvSpPr/>
                  <p:nvPr/>
                </p:nvSpPr>
                <p:spPr>
                  <a:xfrm>
                    <a:off x="3801847" y="-981175"/>
                    <a:ext cx="2445723" cy="2108382"/>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00" name="Google Shape;200;p70"/>
                <p:cNvSpPr/>
                <p:nvPr/>
              </p:nvSpPr>
              <p:spPr>
                <a:xfrm>
                  <a:off x="7756162" y="4474881"/>
                  <a:ext cx="1084964" cy="935313"/>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01" name="Google Shape;201;p70"/>
                <p:cNvSpPr/>
                <p:nvPr/>
              </p:nvSpPr>
              <p:spPr>
                <a:xfrm>
                  <a:off x="8649204" y="3990436"/>
                  <a:ext cx="1084964" cy="935313"/>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02" name="Google Shape;202;p70"/>
                <p:cNvSpPr/>
                <p:nvPr/>
              </p:nvSpPr>
              <p:spPr>
                <a:xfrm>
                  <a:off x="8649204" y="4966244"/>
                  <a:ext cx="1084964" cy="935313"/>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03" name="Google Shape;203;p70"/>
                <p:cNvSpPr/>
                <p:nvPr/>
              </p:nvSpPr>
              <p:spPr>
                <a:xfrm>
                  <a:off x="11526490" y="5922687"/>
                  <a:ext cx="1084964" cy="935313"/>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04" name="Google Shape;204;p70"/>
                <p:cNvSpPr/>
                <p:nvPr/>
              </p:nvSpPr>
              <p:spPr>
                <a:xfrm>
                  <a:off x="8649204" y="2062963"/>
                  <a:ext cx="1084964" cy="935313"/>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05" name="Google Shape;205;p70"/>
              <p:cNvSpPr/>
              <p:nvPr/>
            </p:nvSpPr>
            <p:spPr>
              <a:xfrm>
                <a:off x="6785838" y="749165"/>
                <a:ext cx="1084964" cy="935313"/>
              </a:xfrm>
              <a:prstGeom prst="hexagon">
                <a:avLst>
                  <a:gd fmla="val 25000" name="adj"/>
                  <a:gd fmla="val 115470" name="vf"/>
                </a:avLst>
              </a:prstGeom>
              <a:solidFill>
                <a:schemeClr val="dk2">
                  <a:alpha val="4705"/>
                </a:scheme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06" name="Google Shape;206;p70"/>
            <p:cNvSpPr/>
            <p:nvPr/>
          </p:nvSpPr>
          <p:spPr>
            <a:xfrm>
              <a:off x="8940942" y="3723909"/>
              <a:ext cx="2420305" cy="2086470"/>
            </a:xfrm>
            <a:prstGeom prst="hexagon">
              <a:avLst>
                <a:gd fmla="val 25000" name="adj"/>
                <a:gd fmla="val 115470" name="vf"/>
              </a:avLst>
            </a:prstGeom>
            <a:solidFill>
              <a:schemeClr val="dk2">
                <a:alpha val="4705"/>
              </a:schemeClr>
            </a:solidFill>
            <a:ln cap="flat" cmpd="sng" w="38100">
              <a:solidFill>
                <a:srgbClr val="FFFFFF"/>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07" name="Google Shape;207;p70"/>
          <p:cNvSpPr txBox="1"/>
          <p:nvPr>
            <p:ph type="title"/>
          </p:nvPr>
        </p:nvSpPr>
        <p:spPr>
          <a:xfrm>
            <a:off x="585216" y="2309812"/>
            <a:ext cx="3182027" cy="395922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2800"/>
              <a:buFont typeface="Quattrocento Sans"/>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70"/>
          <p:cNvSpPr txBox="1"/>
          <p:nvPr>
            <p:ph idx="1" type="body"/>
          </p:nvPr>
        </p:nvSpPr>
        <p:spPr>
          <a:xfrm>
            <a:off x="4356100" y="2386012"/>
            <a:ext cx="7253288" cy="30777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00"/>
              </a:spcBef>
              <a:spcAft>
                <a:spcPts val="0"/>
              </a:spcAft>
              <a:buClr>
                <a:schemeClr val="dk1"/>
              </a:buClr>
              <a:buSzPts val="1800"/>
              <a:buFont typeface="Noto Sans Symbols"/>
              <a:buNone/>
              <a:defRPr sz="2000"/>
            </a:lvl1pPr>
            <a:lvl2pPr indent="-331469" lvl="1" marL="914400" algn="l">
              <a:lnSpc>
                <a:spcPct val="100000"/>
              </a:lnSpc>
              <a:spcBef>
                <a:spcPts val="60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09" name="Google Shape;209;p70"/>
          <p:cNvCxnSpPr/>
          <p:nvPr/>
        </p:nvCxnSpPr>
        <p:spPr>
          <a:xfrm>
            <a:off x="585216" y="2019300"/>
            <a:ext cx="3182112" cy="0"/>
          </a:xfrm>
          <a:prstGeom prst="straightConnector1">
            <a:avLst/>
          </a:prstGeom>
          <a:noFill/>
          <a:ln cap="flat" cmpd="sng" w="28575">
            <a:solidFill>
              <a:schemeClr val="accent1"/>
            </a:solidFill>
            <a:prstDash val="solid"/>
            <a:round/>
            <a:headEnd len="sm" w="sm" type="none"/>
            <a:tailEnd len="sm" w="sm" type="none"/>
          </a:ln>
        </p:spPr>
      </p:cxnSp>
      <p:cxnSp>
        <p:nvCxnSpPr>
          <p:cNvPr id="210" name="Google Shape;210;p70"/>
          <p:cNvCxnSpPr/>
          <p:nvPr/>
        </p:nvCxnSpPr>
        <p:spPr>
          <a:xfrm>
            <a:off x="4354523" y="2019300"/>
            <a:ext cx="7254865" cy="0"/>
          </a:xfrm>
          <a:prstGeom prst="straightConnector1">
            <a:avLst/>
          </a:prstGeom>
          <a:noFill/>
          <a:ln cap="flat" cmpd="sng" w="19050">
            <a:solidFill>
              <a:schemeClr val="dk1">
                <a:alpha val="29803"/>
              </a:schemeClr>
            </a:solidFill>
            <a:prstDash val="solid"/>
            <a:round/>
            <a:headEnd len="sm" w="sm" type="none"/>
            <a:tailEnd len="sm" w="sm" type="none"/>
          </a:ln>
        </p:spPr>
      </p:cxnSp>
    </p:spTree>
  </p:cSld>
  <p:clrMapOvr>
    <a:masterClrMapping/>
  </p:clrMapOvr>
  <p:transition>
    <p:fade/>
  </p:transition>
  <p:extLst>
    <p:ext uri="{DCECCB84-F9BA-43D5-87BE-67443E8EF086}">
      <p15:sldGuideLst>
        <p15:guide id="1" pos="2744">
          <p15:clr>
            <a:srgbClr val="5ACBF0"/>
          </p15:clr>
        </p15:guide>
        <p15:guide id="2" orient="horz" pos="1272">
          <p15:clr>
            <a:srgbClr val="5ACBF0"/>
          </p15:clr>
        </p15:guide>
        <p15:guide id="3" pos="2376">
          <p15:clr>
            <a:srgbClr val="5ACBF0"/>
          </p15:clr>
        </p15:guide>
        <p15:guide id="4" orient="horz" pos="145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eft Title 3 Column Right">
  <p:cSld name="1_Left Title 3 Column Right">
    <p:bg>
      <p:bgPr>
        <a:solidFill>
          <a:schemeClr val="lt1"/>
        </a:solidFill>
      </p:bgPr>
    </p:bg>
    <p:spTree>
      <p:nvGrpSpPr>
        <p:cNvPr id="211" name="Shape 211"/>
        <p:cNvGrpSpPr/>
        <p:nvPr/>
      </p:nvGrpSpPr>
      <p:grpSpPr>
        <a:xfrm>
          <a:off x="0" y="0"/>
          <a:ext cx="0" cy="0"/>
          <a:chOff x="0" y="0"/>
          <a:chExt cx="0" cy="0"/>
        </a:xfrm>
      </p:grpSpPr>
      <p:sp>
        <p:nvSpPr>
          <p:cNvPr id="212" name="Google Shape;212;p71"/>
          <p:cNvSpPr txBox="1"/>
          <p:nvPr>
            <p:ph type="title"/>
          </p:nvPr>
        </p:nvSpPr>
        <p:spPr>
          <a:xfrm>
            <a:off x="588264" y="585788"/>
            <a:ext cx="2534350" cy="54874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800"/>
              <a:buFont typeface="Quattrocento Sans"/>
              <a:buNone/>
              <a:defRPr sz="2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71"/>
          <p:cNvSpPr txBox="1"/>
          <p:nvPr>
            <p:ph idx="1" type="body"/>
          </p:nvPr>
        </p:nvSpPr>
        <p:spPr>
          <a:xfrm>
            <a:off x="4370387" y="961465"/>
            <a:ext cx="1589088" cy="241374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4" name="Google Shape;214;p71"/>
          <p:cNvSpPr txBox="1"/>
          <p:nvPr>
            <p:ph idx="2" type="body"/>
          </p:nvPr>
        </p:nvSpPr>
        <p:spPr>
          <a:xfrm>
            <a:off x="7192963" y="961465"/>
            <a:ext cx="1584325" cy="241374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5" name="Google Shape;215;p71"/>
          <p:cNvSpPr txBox="1"/>
          <p:nvPr>
            <p:ph idx="3" type="body"/>
          </p:nvPr>
        </p:nvSpPr>
        <p:spPr>
          <a:xfrm>
            <a:off x="4370387" y="3818966"/>
            <a:ext cx="1589088" cy="245324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6" name="Google Shape;216;p71"/>
          <p:cNvSpPr txBox="1"/>
          <p:nvPr>
            <p:ph idx="4" type="body"/>
          </p:nvPr>
        </p:nvSpPr>
        <p:spPr>
          <a:xfrm>
            <a:off x="7192963" y="3818965"/>
            <a:ext cx="1584325" cy="245324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7" name="Google Shape;217;p71"/>
          <p:cNvSpPr txBox="1"/>
          <p:nvPr>
            <p:ph idx="5" type="body"/>
          </p:nvPr>
        </p:nvSpPr>
        <p:spPr>
          <a:xfrm>
            <a:off x="10013950" y="968188"/>
            <a:ext cx="1595438" cy="241374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8" name="Google Shape;218;p71"/>
          <p:cNvSpPr txBox="1"/>
          <p:nvPr>
            <p:ph idx="6" type="body"/>
          </p:nvPr>
        </p:nvSpPr>
        <p:spPr>
          <a:xfrm>
            <a:off x="10013950" y="3832412"/>
            <a:ext cx="1595438" cy="2439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80"/>
              </a:spcBef>
              <a:spcAft>
                <a:spcPts val="0"/>
              </a:spcAft>
              <a:buClr>
                <a:schemeClr val="dk1"/>
              </a:buClr>
              <a:buSzPts val="1260"/>
              <a:buFont typeface="Noto Sans Symbols"/>
              <a:buNone/>
              <a:defRPr sz="1400">
                <a:solidFill>
                  <a:schemeClr val="dk1"/>
                </a:solidFill>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19" name="Google Shape;219;p71"/>
          <p:cNvSpPr txBox="1"/>
          <p:nvPr>
            <p:ph idx="7" type="body"/>
          </p:nvPr>
        </p:nvSpPr>
        <p:spPr>
          <a:xfrm>
            <a:off x="4370387" y="585789"/>
            <a:ext cx="1587600" cy="360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00"/>
              </a:spcBef>
              <a:spcAft>
                <a:spcPts val="0"/>
              </a:spcAft>
              <a:buClr>
                <a:schemeClr val="accent1"/>
              </a:buClr>
              <a:buSzPts val="1800"/>
              <a:buFont typeface="Noto Sans Symbols"/>
              <a:buNone/>
              <a:defRPr sz="2000">
                <a:solidFill>
                  <a:schemeClr val="accent1"/>
                </a:solidFill>
                <a:latin typeface="Quattrocento Sans"/>
                <a:ea typeface="Quattrocento Sans"/>
                <a:cs typeface="Quattrocento Sans"/>
                <a:sym typeface="Quattrocento Sans"/>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0" name="Google Shape;220;p71"/>
          <p:cNvSpPr txBox="1"/>
          <p:nvPr>
            <p:ph idx="8" type="body"/>
          </p:nvPr>
        </p:nvSpPr>
        <p:spPr>
          <a:xfrm>
            <a:off x="7192962" y="585789"/>
            <a:ext cx="1584326" cy="360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00"/>
              </a:spcBef>
              <a:spcAft>
                <a:spcPts val="0"/>
              </a:spcAft>
              <a:buClr>
                <a:schemeClr val="accent1"/>
              </a:buClr>
              <a:buSzPts val="1800"/>
              <a:buFont typeface="Noto Sans Symbols"/>
              <a:buNone/>
              <a:defRPr sz="2000">
                <a:solidFill>
                  <a:schemeClr val="accent1"/>
                </a:solidFill>
                <a:latin typeface="Quattrocento Sans"/>
                <a:ea typeface="Quattrocento Sans"/>
                <a:cs typeface="Quattrocento Sans"/>
                <a:sym typeface="Quattrocento Sans"/>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1" name="Google Shape;221;p71"/>
          <p:cNvSpPr txBox="1"/>
          <p:nvPr>
            <p:ph idx="9" type="body"/>
          </p:nvPr>
        </p:nvSpPr>
        <p:spPr>
          <a:xfrm>
            <a:off x="10013950" y="585789"/>
            <a:ext cx="1595438" cy="360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00"/>
              </a:spcBef>
              <a:spcAft>
                <a:spcPts val="0"/>
              </a:spcAft>
              <a:buClr>
                <a:schemeClr val="accent1"/>
              </a:buClr>
              <a:buSzPts val="1800"/>
              <a:buFont typeface="Noto Sans Symbols"/>
              <a:buNone/>
              <a:defRPr sz="2000">
                <a:solidFill>
                  <a:schemeClr val="accent1"/>
                </a:solidFill>
                <a:latin typeface="Quattrocento Sans"/>
                <a:ea typeface="Quattrocento Sans"/>
                <a:cs typeface="Quattrocento Sans"/>
                <a:sym typeface="Quattrocento Sans"/>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2" name="Google Shape;222;p71"/>
          <p:cNvSpPr txBox="1"/>
          <p:nvPr>
            <p:ph idx="13" type="body"/>
          </p:nvPr>
        </p:nvSpPr>
        <p:spPr>
          <a:xfrm>
            <a:off x="4371875" y="3442448"/>
            <a:ext cx="1587600" cy="360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00"/>
              </a:spcBef>
              <a:spcAft>
                <a:spcPts val="0"/>
              </a:spcAft>
              <a:buClr>
                <a:schemeClr val="accent1"/>
              </a:buClr>
              <a:buSzPts val="1800"/>
              <a:buFont typeface="Noto Sans Symbols"/>
              <a:buNone/>
              <a:defRPr sz="2000">
                <a:solidFill>
                  <a:schemeClr val="accent1"/>
                </a:solidFill>
                <a:latin typeface="Quattrocento Sans"/>
                <a:ea typeface="Quattrocento Sans"/>
                <a:cs typeface="Quattrocento Sans"/>
                <a:sym typeface="Quattrocento Sans"/>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3" name="Google Shape;223;p71"/>
          <p:cNvSpPr txBox="1"/>
          <p:nvPr>
            <p:ph idx="14" type="body"/>
          </p:nvPr>
        </p:nvSpPr>
        <p:spPr>
          <a:xfrm>
            <a:off x="7198939" y="3442447"/>
            <a:ext cx="1584326" cy="360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00"/>
              </a:spcBef>
              <a:spcAft>
                <a:spcPts val="0"/>
              </a:spcAft>
              <a:buClr>
                <a:schemeClr val="accent1"/>
              </a:buClr>
              <a:buSzPts val="1800"/>
              <a:buFont typeface="Noto Sans Symbols"/>
              <a:buNone/>
              <a:defRPr sz="2000">
                <a:solidFill>
                  <a:schemeClr val="accent1"/>
                </a:solidFill>
                <a:latin typeface="Quattrocento Sans"/>
                <a:ea typeface="Quattrocento Sans"/>
                <a:cs typeface="Quattrocento Sans"/>
                <a:sym typeface="Quattrocento Sans"/>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4" name="Google Shape;224;p71"/>
          <p:cNvSpPr txBox="1"/>
          <p:nvPr>
            <p:ph idx="15" type="body"/>
          </p:nvPr>
        </p:nvSpPr>
        <p:spPr>
          <a:xfrm>
            <a:off x="10013950" y="3453944"/>
            <a:ext cx="1595438" cy="360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400"/>
              </a:spcBef>
              <a:spcAft>
                <a:spcPts val="0"/>
              </a:spcAft>
              <a:buClr>
                <a:schemeClr val="accent1"/>
              </a:buClr>
              <a:buSzPts val="1800"/>
              <a:buFont typeface="Noto Sans Symbols"/>
              <a:buNone/>
              <a:defRPr sz="2000">
                <a:solidFill>
                  <a:schemeClr val="accent1"/>
                </a:solidFill>
                <a:latin typeface="Quattrocento Sans"/>
                <a:ea typeface="Quattrocento Sans"/>
                <a:cs typeface="Quattrocento Sans"/>
                <a:sym typeface="Quattrocento Sans"/>
              </a:defRPr>
            </a:lvl1pPr>
            <a:lvl2pPr indent="-331469" lvl="1" marL="914400" algn="l">
              <a:lnSpc>
                <a:spcPct val="100000"/>
              </a:lnSpc>
              <a:spcBef>
                <a:spcPts val="60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225" name="Google Shape;225;p71"/>
          <p:cNvSpPr txBox="1"/>
          <p:nvPr>
            <p:ph idx="16" type="body"/>
          </p:nvPr>
        </p:nvSpPr>
        <p:spPr>
          <a:xfrm>
            <a:off x="584200" y="1436688"/>
            <a:ext cx="2538413" cy="124957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280"/>
              </a:spcBef>
              <a:spcAft>
                <a:spcPts val="0"/>
              </a:spcAft>
              <a:buClr>
                <a:schemeClr val="dk1"/>
              </a:buClr>
              <a:buSzPts val="1260"/>
              <a:buNone/>
              <a:defRPr sz="1400">
                <a:solidFill>
                  <a:schemeClr val="dk1"/>
                </a:solidFill>
              </a:defRPr>
            </a:lvl1pPr>
            <a:lvl2pPr indent="-228600" lvl="1" marL="914400" algn="l">
              <a:lnSpc>
                <a:spcPct val="100000"/>
              </a:lnSpc>
              <a:spcBef>
                <a:spcPts val="280"/>
              </a:spcBef>
              <a:spcAft>
                <a:spcPts val="0"/>
              </a:spcAft>
              <a:buClr>
                <a:schemeClr val="dk1"/>
              </a:buClr>
              <a:buSzPts val="1260"/>
              <a:buNone/>
              <a:defRPr sz="1400">
                <a:solidFill>
                  <a:schemeClr val="dk1"/>
                </a:solidFill>
              </a:defRPr>
            </a:lvl2pPr>
            <a:lvl3pPr indent="-228600" lvl="2" marL="1371600" algn="l">
              <a:lnSpc>
                <a:spcPct val="100000"/>
              </a:lnSpc>
              <a:spcBef>
                <a:spcPts val="280"/>
              </a:spcBef>
              <a:spcAft>
                <a:spcPts val="0"/>
              </a:spcAft>
              <a:buClr>
                <a:schemeClr val="dk1"/>
              </a:buClr>
              <a:buSzPts val="1260"/>
              <a:buNone/>
              <a:defRPr sz="1400">
                <a:solidFill>
                  <a:schemeClr val="dk1"/>
                </a:solidFill>
              </a:defRPr>
            </a:lvl3pPr>
            <a:lvl4pPr indent="-228600" lvl="3" marL="1828800" algn="l">
              <a:lnSpc>
                <a:spcPct val="100000"/>
              </a:lnSpc>
              <a:spcBef>
                <a:spcPts val="280"/>
              </a:spcBef>
              <a:spcAft>
                <a:spcPts val="0"/>
              </a:spcAft>
              <a:buClr>
                <a:schemeClr val="dk1"/>
              </a:buClr>
              <a:buSzPts val="1260"/>
              <a:buNone/>
              <a:defRPr sz="1400">
                <a:solidFill>
                  <a:schemeClr val="dk1"/>
                </a:solidFill>
              </a:defRPr>
            </a:lvl4pPr>
            <a:lvl5pPr indent="-228600" lvl="4" marL="2286000" algn="l">
              <a:lnSpc>
                <a:spcPct val="100000"/>
              </a:lnSpc>
              <a:spcBef>
                <a:spcPts val="280"/>
              </a:spcBef>
              <a:spcAft>
                <a:spcPts val="0"/>
              </a:spcAft>
              <a:buClr>
                <a:schemeClr val="dk1"/>
              </a:buClr>
              <a:buSzPts val="1260"/>
              <a:buNone/>
              <a:defRPr sz="1400">
                <a:solidFill>
                  <a:schemeClr val="dk1"/>
                </a:solidFill>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pos="1967">
          <p15:clr>
            <a:srgbClr val="A4A3A4"/>
          </p15:clr>
        </p15:guide>
        <p15:guide id="2" pos="2150">
          <p15:clr>
            <a:srgbClr val="A4A3A4"/>
          </p15:clr>
        </p15:guide>
        <p15:guide id="3" pos="2561">
          <p15:clr>
            <a:srgbClr val="A4A3A4"/>
          </p15:clr>
        </p15:guide>
        <p15:guide id="4" pos="2744">
          <p15:clr>
            <a:srgbClr val="A4A3A4"/>
          </p15:clr>
        </p15:guide>
        <p15:guide id="5" pos="3754">
          <p15:clr>
            <a:srgbClr val="A4A3A4"/>
          </p15:clr>
        </p15:guide>
        <p15:guide id="6" pos="3931">
          <p15:clr>
            <a:srgbClr val="A4A3A4"/>
          </p15:clr>
        </p15:guide>
        <p15:guide id="7" pos="4342">
          <p15:clr>
            <a:srgbClr val="A4A3A4"/>
          </p15:clr>
        </p15:guide>
        <p15:guide id="8" pos="4531">
          <p15:clr>
            <a:srgbClr val="A4A3A4"/>
          </p15:clr>
        </p15:guide>
        <p15:guide id="9" pos="5529">
          <p15:clr>
            <a:srgbClr val="A4A3A4"/>
          </p15:clr>
        </p15:guide>
        <p15:guide id="10" pos="5714">
          <p15:clr>
            <a:srgbClr val="A4A3A4"/>
          </p15:clr>
        </p15:guide>
        <p15:guide id="11" pos="6123">
          <p15:clr>
            <a:srgbClr val="A4A3A4"/>
          </p15:clr>
        </p15:guide>
        <p15:guide id="12" pos="6308">
          <p15:clr>
            <a:srgbClr val="A4A3A4"/>
          </p15:clr>
        </p15:guide>
        <p15:guide id="13" orient="horz" pos="905">
          <p15:clr>
            <a:srgbClr val="5ACBF0"/>
          </p15:clr>
        </p15:guide>
        <p15:guide id="14"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left side ">
  <p:cSld name="Title Only - left side ">
    <p:spTree>
      <p:nvGrpSpPr>
        <p:cNvPr id="226" name="Shape 226"/>
        <p:cNvGrpSpPr/>
        <p:nvPr/>
      </p:nvGrpSpPr>
      <p:grpSpPr>
        <a:xfrm>
          <a:off x="0" y="0"/>
          <a:ext cx="0" cy="0"/>
          <a:chOff x="0" y="0"/>
          <a:chExt cx="0" cy="0"/>
        </a:xfrm>
      </p:grpSpPr>
      <p:sp>
        <p:nvSpPr>
          <p:cNvPr id="227" name="Google Shape;227;p72"/>
          <p:cNvSpPr txBox="1"/>
          <p:nvPr>
            <p:ph type="title"/>
          </p:nvPr>
        </p:nvSpPr>
        <p:spPr>
          <a:xfrm>
            <a:off x="588264" y="2875002"/>
            <a:ext cx="4127692" cy="1107996"/>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749">
          <p15:clr>
            <a:srgbClr val="A4A3A4"/>
          </p15:clr>
        </p15:guide>
        <p15:guide id="11" pos="3932">
          <p15:clr>
            <a:srgbClr val="A4A3A4"/>
          </p15:clr>
        </p15:guide>
        <p15:guide id="12" pos="4343">
          <p15:clr>
            <a:srgbClr val="A4A3A4"/>
          </p15:clr>
        </p15:guide>
        <p15:guide id="13" pos="4526">
          <p15:clr>
            <a:srgbClr val="A4A3A4"/>
          </p15:clr>
        </p15:guide>
        <p15:guide id="14" pos="4937">
          <p15:clr>
            <a:srgbClr val="A4A3A4"/>
          </p15:clr>
        </p15:guide>
        <p15:guide id="15" pos="5120">
          <p15:clr>
            <a:srgbClr val="A4A3A4"/>
          </p15:clr>
        </p15:guide>
        <p15:guide id="16" pos="5529">
          <p15:clr>
            <a:srgbClr val="A4A3A4"/>
          </p15:clr>
        </p15:guide>
        <p15:guide id="17" pos="5714">
          <p15:clr>
            <a:srgbClr val="A4A3A4"/>
          </p15:clr>
        </p15:guide>
        <p15:guide id="18" pos="6123">
          <p15:clr>
            <a:srgbClr val="A4A3A4"/>
          </p15:clr>
        </p15:guide>
        <p15:guide id="19" pos="6308">
          <p15:clr>
            <a:srgbClr val="A4A3A4"/>
          </p15:clr>
        </p15:guide>
        <p15:guide id="20" pos="6717">
          <p15:clr>
            <a:srgbClr val="A4A3A4"/>
          </p15:clr>
        </p15:guide>
        <p15:guide id="21" pos="6900">
          <p15:clr>
            <a:srgbClr val="A4A3A4"/>
          </p15:clr>
        </p15:guide>
        <p15:guide id="22" orient="horz" pos="288">
          <p15:clr>
            <a:srgbClr val="5ACBF0"/>
          </p15:clr>
        </p15:guide>
        <p15:guide id="23" orient="horz" pos="2160">
          <p15:clr>
            <a:srgbClr val="5ACBF0"/>
          </p15:clr>
        </p15:guide>
        <p15:guide id="24" pos="2976">
          <p15:clr>
            <a:srgbClr val="5ACBF0"/>
          </p15:clr>
        </p15:guide>
        <p15:guide id="25" pos="3336">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 name="Shape 26"/>
        <p:cNvGrpSpPr/>
        <p:nvPr/>
      </p:nvGrpSpPr>
      <p:grpSpPr>
        <a:xfrm>
          <a:off x="0" y="0"/>
          <a:ext cx="0" cy="0"/>
          <a:chOff x="0" y="0"/>
          <a:chExt cx="0" cy="0"/>
        </a:xfrm>
      </p:grpSpPr>
      <p:sp>
        <p:nvSpPr>
          <p:cNvPr id="27" name="Google Shape;27;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9" name="Google Shape;29;p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0" name="Google Shape;3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p:cSld name="Small Title">
    <p:spTree>
      <p:nvGrpSpPr>
        <p:cNvPr id="228" name="Shape 228"/>
        <p:cNvGrpSpPr/>
        <p:nvPr/>
      </p:nvGrpSpPr>
      <p:grpSpPr>
        <a:xfrm>
          <a:off x="0" y="0"/>
          <a:ext cx="0" cy="0"/>
          <a:chOff x="0" y="0"/>
          <a:chExt cx="0" cy="0"/>
        </a:xfrm>
      </p:grpSpPr>
      <p:sp>
        <p:nvSpPr>
          <p:cNvPr id="229" name="Google Shape;229;p73"/>
          <p:cNvSpPr txBox="1"/>
          <p:nvPr>
            <p:ph type="title"/>
          </p:nvPr>
        </p:nvSpPr>
        <p:spPr>
          <a:xfrm>
            <a:off x="584200" y="457200"/>
            <a:ext cx="5508419" cy="372410"/>
          </a:xfrm>
          <a:prstGeom prst="rect">
            <a:avLst/>
          </a:prstGeom>
          <a:noFill/>
          <a:ln>
            <a:noFill/>
          </a:ln>
        </p:spPr>
        <p:txBody>
          <a:bodyPr anchorCtr="0" anchor="t" bIns="0" lIns="0" spcFirstLastPara="1" rIns="0" wrap="square" tIns="64000">
            <a:spAutoFit/>
          </a:bodyPr>
          <a:lstStyle>
            <a:lvl1pPr lvl="0" algn="l">
              <a:lnSpc>
                <a:spcPct val="100000"/>
              </a:lnSpc>
              <a:spcBef>
                <a:spcPts val="0"/>
              </a:spcBef>
              <a:spcAft>
                <a:spcPts val="0"/>
              </a:spcAft>
              <a:buClr>
                <a:schemeClr val="dk1"/>
              </a:buClr>
              <a:buSzPts val="2000"/>
              <a:buFont typeface="Quattrocento Sans"/>
              <a:buNone/>
              <a:defRPr sz="20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Grid">
  <p:cSld name="Blank With Grid">
    <p:spTree>
      <p:nvGrpSpPr>
        <p:cNvPr id="230" name="Shape 230"/>
        <p:cNvGrpSpPr/>
        <p:nvPr/>
      </p:nvGrpSpPr>
      <p:grpSpPr>
        <a:xfrm>
          <a:off x="0" y="0"/>
          <a:ext cx="0" cy="0"/>
          <a:chOff x="0" y="0"/>
          <a:chExt cx="0" cy="0"/>
        </a:xfrm>
      </p:grpSpPr>
      <p:graphicFrame>
        <p:nvGraphicFramePr>
          <p:cNvPr id="231" name="Google Shape;231;p74"/>
          <p:cNvGraphicFramePr/>
          <p:nvPr/>
        </p:nvGraphicFramePr>
        <p:xfrm>
          <a:off x="418306" y="928651"/>
          <a:ext cx="3000000" cy="3000000"/>
        </p:xfrm>
        <a:graphic>
          <a:graphicData uri="http://schemas.openxmlformats.org/drawingml/2006/table">
            <a:tbl>
              <a:tblPr bandRow="1" firstRow="1">
                <a:noFill/>
                <a:tableStyleId>{F138E602-7E0C-40AF-A1C5-EB793BF1B3C2}</a:tableStyleId>
              </a:tblPr>
              <a:tblGrid>
                <a:gridCol w="1032100"/>
                <a:gridCol w="1032100"/>
                <a:gridCol w="1032100"/>
                <a:gridCol w="1032100"/>
                <a:gridCol w="1032100"/>
                <a:gridCol w="1032100"/>
                <a:gridCol w="1032100"/>
                <a:gridCol w="1032100"/>
                <a:gridCol w="1032100"/>
                <a:gridCol w="1032100"/>
                <a:gridCol w="1032100"/>
              </a:tblGrid>
              <a:tr h="909725">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r h="909725">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r h="909725">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r h="909725">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r h="909725">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r h="909725">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p>
                  </a:txBody>
                  <a:tcPr marT="45725" marB="45725" marR="91450" marL="91450">
                    <a:lnL cap="flat" cmpd="sng" w="9525">
                      <a:solidFill>
                        <a:srgbClr val="CFCFCF"/>
                      </a:solidFill>
                      <a:prstDash val="solid"/>
                      <a:round/>
                      <a:headEnd len="sm" w="sm" type="none"/>
                      <a:tailEnd len="sm" w="sm" type="none"/>
                    </a:lnL>
                    <a:lnR cap="flat" cmpd="sng" w="9525">
                      <a:solidFill>
                        <a:srgbClr val="CFCFCF"/>
                      </a:solidFill>
                      <a:prstDash val="solid"/>
                      <a:round/>
                      <a:headEnd len="sm" w="sm" type="none"/>
                      <a:tailEnd len="sm" w="sm" type="none"/>
                    </a:lnR>
                    <a:lnT cap="flat" cmpd="sng" w="9525">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sp>
        <p:nvSpPr>
          <p:cNvPr id="232" name="Google Shape;232;p74"/>
          <p:cNvSpPr txBox="1"/>
          <p:nvPr>
            <p:ph type="title"/>
          </p:nvPr>
        </p:nvSpPr>
        <p:spPr>
          <a:xfrm>
            <a:off x="584200" y="457200"/>
            <a:ext cx="5508419" cy="372410"/>
          </a:xfrm>
          <a:prstGeom prst="rect">
            <a:avLst/>
          </a:prstGeom>
          <a:noFill/>
          <a:ln>
            <a:noFill/>
          </a:ln>
        </p:spPr>
        <p:txBody>
          <a:bodyPr anchorCtr="0" anchor="t" bIns="0" lIns="0" spcFirstLastPara="1" rIns="0" wrap="square" tIns="64000">
            <a:spAutoFit/>
          </a:bodyPr>
          <a:lstStyle>
            <a:lvl1pPr lvl="0" algn="l">
              <a:lnSpc>
                <a:spcPct val="100000"/>
              </a:lnSpc>
              <a:spcBef>
                <a:spcPts val="0"/>
              </a:spcBef>
              <a:spcAft>
                <a:spcPts val="0"/>
              </a:spcAft>
              <a:buClr>
                <a:schemeClr val="dk1"/>
              </a:buClr>
              <a:buSzPts val="2000"/>
              <a:buFont typeface="Quattrocento Sans"/>
              <a:buNone/>
              <a:defRPr sz="2000">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67">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mo slide">
  <p:cSld name="Demo slide">
    <p:bg>
      <p:bgPr>
        <a:solidFill>
          <a:schemeClr val="dk2"/>
        </a:solidFill>
      </p:bgPr>
    </p:bg>
    <p:spTree>
      <p:nvGrpSpPr>
        <p:cNvPr id="233" name="Shape 233"/>
        <p:cNvGrpSpPr/>
        <p:nvPr/>
      </p:nvGrpSpPr>
      <p:grpSpPr>
        <a:xfrm>
          <a:off x="0" y="0"/>
          <a:ext cx="0" cy="0"/>
          <a:chOff x="0" y="0"/>
          <a:chExt cx="0" cy="0"/>
        </a:xfrm>
      </p:grpSpPr>
      <p:sp>
        <p:nvSpPr>
          <p:cNvPr id="234" name="Google Shape;234;p75"/>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rgbClr val="50E6FF"/>
              </a:buClr>
              <a:buSzPts val="3600"/>
              <a:buFont typeface="Quattrocento Sans"/>
              <a:buNone/>
              <a:defRPr b="0" sz="3600" cap="none">
                <a:solidFill>
                  <a:srgbClr val="50E6FF"/>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75"/>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Font typeface="Arial"/>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grpSp>
        <p:nvGrpSpPr>
          <p:cNvPr id="236" name="Google Shape;236;p75"/>
          <p:cNvGrpSpPr/>
          <p:nvPr/>
        </p:nvGrpSpPr>
        <p:grpSpPr>
          <a:xfrm>
            <a:off x="3887837" y="-14787"/>
            <a:ext cx="10171064" cy="6890110"/>
            <a:chOff x="3748137" y="-14787"/>
            <a:chExt cx="10171064" cy="6890110"/>
          </a:xfrm>
        </p:grpSpPr>
        <p:grpSp>
          <p:nvGrpSpPr>
            <p:cNvPr id="237" name="Google Shape;237;p75"/>
            <p:cNvGrpSpPr/>
            <p:nvPr/>
          </p:nvGrpSpPr>
          <p:grpSpPr>
            <a:xfrm>
              <a:off x="3748137" y="-14787"/>
              <a:ext cx="10171064" cy="6890110"/>
              <a:chOff x="4357737" y="749165"/>
              <a:chExt cx="9232014" cy="6253977"/>
            </a:xfrm>
          </p:grpSpPr>
          <p:grpSp>
            <p:nvGrpSpPr>
              <p:cNvPr id="238" name="Google Shape;238;p75"/>
              <p:cNvGrpSpPr/>
              <p:nvPr/>
            </p:nvGrpSpPr>
            <p:grpSpPr>
              <a:xfrm>
                <a:off x="4357737" y="1238864"/>
                <a:ext cx="9232014" cy="5764278"/>
                <a:chOff x="4241623" y="1093722"/>
                <a:chExt cx="9232014" cy="5764278"/>
              </a:xfrm>
            </p:grpSpPr>
            <p:grpSp>
              <p:nvGrpSpPr>
                <p:cNvPr id="239" name="Google Shape;239;p75"/>
                <p:cNvGrpSpPr/>
                <p:nvPr/>
              </p:nvGrpSpPr>
              <p:grpSpPr>
                <a:xfrm>
                  <a:off x="4241623" y="1093722"/>
                  <a:ext cx="9232014" cy="5737651"/>
                  <a:chOff x="2797707" y="-1512634"/>
                  <a:chExt cx="10277880" cy="6387651"/>
                </a:xfrm>
              </p:grpSpPr>
              <p:sp>
                <p:nvSpPr>
                  <p:cNvPr id="240" name="Google Shape;240;p75"/>
                  <p:cNvSpPr/>
                  <p:nvPr/>
                </p:nvSpPr>
                <p:spPr>
                  <a:xfrm>
                    <a:off x="4747138" y="276663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41" name="Google Shape;241;p75"/>
                  <p:cNvSpPr/>
                  <p:nvPr/>
                </p:nvSpPr>
                <p:spPr>
                  <a:xfrm>
                    <a:off x="8677964" y="641706"/>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42" name="Google Shape;242;p75"/>
                  <p:cNvSpPr/>
                  <p:nvPr/>
                </p:nvSpPr>
                <p:spPr>
                  <a:xfrm>
                    <a:off x="10629864" y="171801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43" name="Google Shape;243;p75"/>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44" name="Google Shape;244;p75"/>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45" name="Google Shape;245;p75"/>
                  <p:cNvSpPr/>
                  <p:nvPr/>
                </p:nvSpPr>
                <p:spPr>
                  <a:xfrm>
                    <a:off x="8680432" y="-1512634"/>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46" name="Google Shape;246;p75"/>
                  <p:cNvSpPr/>
                  <p:nvPr/>
                </p:nvSpPr>
                <p:spPr>
                  <a:xfrm>
                    <a:off x="2797707" y="1682693"/>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47" name="Google Shape;247;p75"/>
                  <p:cNvSpPr/>
                  <p:nvPr/>
                </p:nvSpPr>
                <p:spPr>
                  <a:xfrm>
                    <a:off x="3801847" y="-98117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48" name="Google Shape;248;p75"/>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49" name="Google Shape;249;p75"/>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50" name="Google Shape;250;p75"/>
                <p:cNvSpPr/>
                <p:nvPr/>
              </p:nvSpPr>
              <p:spPr>
                <a:xfrm>
                  <a:off x="8649204" y="4966244"/>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51" name="Google Shape;251;p75"/>
                <p:cNvSpPr/>
                <p:nvPr/>
              </p:nvSpPr>
              <p:spPr>
                <a:xfrm>
                  <a:off x="11526490" y="5922687"/>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52" name="Google Shape;252;p75"/>
                <p:cNvSpPr/>
                <p:nvPr/>
              </p:nvSpPr>
              <p:spPr>
                <a:xfrm>
                  <a:off x="8649204" y="206296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53" name="Google Shape;253;p75"/>
              <p:cNvSpPr/>
              <p:nvPr/>
            </p:nvSpPr>
            <p:spPr>
              <a:xfrm>
                <a:off x="6785838" y="749165"/>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54" name="Google Shape;254;p75"/>
            <p:cNvSpPr/>
            <p:nvPr/>
          </p:nvSpPr>
          <p:spPr>
            <a:xfrm>
              <a:off x="8907693" y="5298244"/>
              <a:ext cx="1195323" cy="1030450"/>
            </a:xfrm>
            <a:prstGeom prst="hexagon">
              <a:avLst>
                <a:gd fmla="val 25000" name="adj"/>
                <a:gd fmla="val 115470" name="vf"/>
              </a:avLst>
            </a:prstGeom>
            <a:noFill/>
            <a:ln cap="flat" cmpd="sng" w="38100">
              <a:solidFill>
                <a:srgbClr val="0078D4"/>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55" name="Google Shape;255;p75"/>
            <p:cNvSpPr/>
            <p:nvPr/>
          </p:nvSpPr>
          <p:spPr>
            <a:xfrm>
              <a:off x="8940942" y="3723909"/>
              <a:ext cx="2420305" cy="2086470"/>
            </a:xfrm>
            <a:prstGeom prst="hexagon">
              <a:avLst>
                <a:gd fmla="val 25000" name="adj"/>
                <a:gd fmla="val 115470" name="vf"/>
              </a:avLst>
            </a:prstGeom>
            <a:noFill/>
            <a:ln cap="flat" cmpd="sng" w="38100">
              <a:solidFill>
                <a:srgbClr val="FFFFFF"/>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pic>
          <p:nvPicPr>
            <p:cNvPr id="256" name="Google Shape;256;p75"/>
            <p:cNvPicPr preferRelativeResize="0"/>
            <p:nvPr/>
          </p:nvPicPr>
          <p:blipFill rotWithShape="1">
            <a:blip r:embed="rId2">
              <a:alphaModFix/>
            </a:blip>
            <a:srcRect b="0" l="0" r="0" t="0"/>
            <a:stretch/>
          </p:blipFill>
          <p:spPr>
            <a:xfrm>
              <a:off x="5715245" y="4203810"/>
              <a:ext cx="1157305" cy="1009659"/>
            </a:xfrm>
            <a:prstGeom prst="hexagon">
              <a:avLst>
                <a:gd fmla="val 25000" name="adj"/>
                <a:gd fmla="val 115470" name="vf"/>
              </a:avLst>
            </a:prstGeom>
            <a:noFill/>
            <a:ln cap="flat" cmpd="sng" w="38100">
              <a:solidFill>
                <a:srgbClr val="50E6FF"/>
              </a:solidFill>
              <a:prstDash val="solid"/>
              <a:round/>
              <a:headEnd len="sm" w="sm" type="none"/>
              <a:tailEnd len="sm" w="sm" type="none"/>
            </a:ln>
          </p:spPr>
        </p:pic>
      </p:grpSp>
      <p:pic>
        <p:nvPicPr>
          <p:cNvPr id="257" name="Google Shape;257;p75"/>
          <p:cNvPicPr preferRelativeResize="0"/>
          <p:nvPr/>
        </p:nvPicPr>
        <p:blipFill rotWithShape="1">
          <a:blip r:embed="rId3">
            <a:alphaModFix/>
          </a:blip>
          <a:srcRect b="0" l="0" r="0" t="0"/>
          <a:stretch/>
        </p:blipFill>
        <p:spPr>
          <a:xfrm>
            <a:off x="6883747" y="1101025"/>
            <a:ext cx="2384524" cy="2061699"/>
          </a:xfrm>
          <a:prstGeom prst="hexagon">
            <a:avLst>
              <a:gd fmla="val 25000" name="adj"/>
              <a:gd fmla="val 115470" name="vf"/>
            </a:avLst>
          </a:prstGeom>
          <a:noFill/>
          <a:ln cap="flat" cmpd="sng" w="38100">
            <a:solidFill>
              <a:srgbClr val="50E6FF"/>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Section Divider">
    <p:bg>
      <p:bgPr>
        <a:solidFill>
          <a:schemeClr val="dk2"/>
        </a:solidFill>
      </p:bgPr>
    </p:bg>
    <p:spTree>
      <p:nvGrpSpPr>
        <p:cNvPr id="258" name="Shape 258"/>
        <p:cNvGrpSpPr/>
        <p:nvPr/>
      </p:nvGrpSpPr>
      <p:grpSpPr>
        <a:xfrm>
          <a:off x="0" y="0"/>
          <a:ext cx="0" cy="0"/>
          <a:chOff x="0" y="0"/>
          <a:chExt cx="0" cy="0"/>
        </a:xfrm>
      </p:grpSpPr>
      <p:sp>
        <p:nvSpPr>
          <p:cNvPr id="259" name="Google Shape;259;p76"/>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accent3"/>
              </a:buClr>
              <a:buSzPts val="3600"/>
              <a:buFont typeface="Quattrocento Sans"/>
              <a:buNone/>
              <a:defRPr b="0" sz="3600" cap="none">
                <a:solidFill>
                  <a:schemeClr val="accent3"/>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76"/>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Font typeface="Arial"/>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grpSp>
        <p:nvGrpSpPr>
          <p:cNvPr id="261" name="Google Shape;261;p76"/>
          <p:cNvGrpSpPr/>
          <p:nvPr/>
        </p:nvGrpSpPr>
        <p:grpSpPr>
          <a:xfrm>
            <a:off x="3887837" y="-14787"/>
            <a:ext cx="10171064" cy="6890110"/>
            <a:chOff x="3748137" y="-14787"/>
            <a:chExt cx="10171064" cy="6890110"/>
          </a:xfrm>
        </p:grpSpPr>
        <p:grpSp>
          <p:nvGrpSpPr>
            <p:cNvPr id="262" name="Google Shape;262;p76"/>
            <p:cNvGrpSpPr/>
            <p:nvPr/>
          </p:nvGrpSpPr>
          <p:grpSpPr>
            <a:xfrm>
              <a:off x="3748137" y="-14787"/>
              <a:ext cx="10171064" cy="6890110"/>
              <a:chOff x="4357737" y="749165"/>
              <a:chExt cx="9232014" cy="6253977"/>
            </a:xfrm>
          </p:grpSpPr>
          <p:grpSp>
            <p:nvGrpSpPr>
              <p:cNvPr id="263" name="Google Shape;263;p76"/>
              <p:cNvGrpSpPr/>
              <p:nvPr/>
            </p:nvGrpSpPr>
            <p:grpSpPr>
              <a:xfrm>
                <a:off x="4357737" y="1238864"/>
                <a:ext cx="9232014" cy="5764278"/>
                <a:chOff x="4241623" y="1093722"/>
                <a:chExt cx="9232014" cy="5764278"/>
              </a:xfrm>
            </p:grpSpPr>
            <p:grpSp>
              <p:nvGrpSpPr>
                <p:cNvPr id="264" name="Google Shape;264;p76"/>
                <p:cNvGrpSpPr/>
                <p:nvPr/>
              </p:nvGrpSpPr>
              <p:grpSpPr>
                <a:xfrm>
                  <a:off x="4241623" y="1093722"/>
                  <a:ext cx="9232014" cy="5737651"/>
                  <a:chOff x="2797707" y="-1512634"/>
                  <a:chExt cx="10277880" cy="6387651"/>
                </a:xfrm>
              </p:grpSpPr>
              <p:sp>
                <p:nvSpPr>
                  <p:cNvPr id="265" name="Google Shape;265;p76"/>
                  <p:cNvSpPr/>
                  <p:nvPr/>
                </p:nvSpPr>
                <p:spPr>
                  <a:xfrm>
                    <a:off x="4747138" y="276663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66" name="Google Shape;266;p76"/>
                  <p:cNvSpPr/>
                  <p:nvPr/>
                </p:nvSpPr>
                <p:spPr>
                  <a:xfrm>
                    <a:off x="8677964" y="641706"/>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67" name="Google Shape;267;p76"/>
                  <p:cNvSpPr/>
                  <p:nvPr/>
                </p:nvSpPr>
                <p:spPr>
                  <a:xfrm>
                    <a:off x="10629864" y="171801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68" name="Google Shape;268;p76"/>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69" name="Google Shape;269;p76"/>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70" name="Google Shape;270;p76"/>
                  <p:cNvSpPr/>
                  <p:nvPr/>
                </p:nvSpPr>
                <p:spPr>
                  <a:xfrm>
                    <a:off x="8680432" y="-1512634"/>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71" name="Google Shape;271;p76"/>
                  <p:cNvSpPr/>
                  <p:nvPr/>
                </p:nvSpPr>
                <p:spPr>
                  <a:xfrm>
                    <a:off x="2797707" y="1682693"/>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72" name="Google Shape;272;p76"/>
                  <p:cNvSpPr/>
                  <p:nvPr/>
                </p:nvSpPr>
                <p:spPr>
                  <a:xfrm>
                    <a:off x="3801847" y="-98117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73" name="Google Shape;273;p76"/>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74" name="Google Shape;274;p76"/>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75" name="Google Shape;275;p76"/>
                <p:cNvSpPr/>
                <p:nvPr/>
              </p:nvSpPr>
              <p:spPr>
                <a:xfrm>
                  <a:off x="8649204" y="4966244"/>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76" name="Google Shape;276;p76"/>
                <p:cNvSpPr/>
                <p:nvPr/>
              </p:nvSpPr>
              <p:spPr>
                <a:xfrm>
                  <a:off x="11526490" y="5922687"/>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77" name="Google Shape;277;p76"/>
                <p:cNvSpPr/>
                <p:nvPr/>
              </p:nvSpPr>
              <p:spPr>
                <a:xfrm>
                  <a:off x="8649204" y="206296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78" name="Google Shape;278;p76"/>
              <p:cNvSpPr/>
              <p:nvPr/>
            </p:nvSpPr>
            <p:spPr>
              <a:xfrm>
                <a:off x="6785838" y="749165"/>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79" name="Google Shape;279;p76"/>
            <p:cNvSpPr/>
            <p:nvPr/>
          </p:nvSpPr>
          <p:spPr>
            <a:xfrm>
              <a:off x="5697294" y="4199610"/>
              <a:ext cx="1195323" cy="1030450"/>
            </a:xfrm>
            <a:prstGeom prst="hexagon">
              <a:avLst>
                <a:gd fmla="val 25000" name="adj"/>
                <a:gd fmla="val 115470" name="vf"/>
              </a:avLst>
            </a:prstGeom>
            <a:noFill/>
            <a:ln cap="flat" cmpd="sng" w="38100">
              <a:solidFill>
                <a:srgbClr val="0078D4"/>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80" name="Google Shape;280;p76"/>
            <p:cNvSpPr/>
            <p:nvPr/>
          </p:nvSpPr>
          <p:spPr>
            <a:xfrm>
              <a:off x="8940942" y="3723909"/>
              <a:ext cx="2420305" cy="2086470"/>
            </a:xfrm>
            <a:prstGeom prst="hexagon">
              <a:avLst>
                <a:gd fmla="val 25000" name="adj"/>
                <a:gd fmla="val 115470" name="vf"/>
              </a:avLst>
            </a:prstGeom>
            <a:noFill/>
            <a:ln cap="flat" cmpd="sng" w="38100">
              <a:solidFill>
                <a:srgbClr val="FFFFFF"/>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pic>
          <p:nvPicPr>
            <p:cNvPr id="281" name="Google Shape;281;p76"/>
            <p:cNvPicPr preferRelativeResize="0"/>
            <p:nvPr/>
          </p:nvPicPr>
          <p:blipFill rotWithShape="1">
            <a:blip r:embed="rId2">
              <a:alphaModFix/>
            </a:blip>
            <a:srcRect b="0" l="0" r="0" t="0"/>
            <a:stretch/>
          </p:blipFill>
          <p:spPr>
            <a:xfrm>
              <a:off x="8923413" y="5320056"/>
              <a:ext cx="1157305" cy="1009659"/>
            </a:xfrm>
            <a:prstGeom prst="hexagon">
              <a:avLst>
                <a:gd fmla="val 25000" name="adj"/>
                <a:gd fmla="val 115470" name="vf"/>
              </a:avLst>
            </a:prstGeom>
            <a:noFill/>
            <a:ln cap="flat" cmpd="sng" w="38100">
              <a:solidFill>
                <a:srgbClr val="50E6FF"/>
              </a:solidFill>
              <a:prstDash val="solid"/>
              <a:round/>
              <a:headEnd len="sm" w="sm" type="none"/>
              <a:tailEnd len="sm" w="sm" type="none"/>
            </a:ln>
          </p:spPr>
        </p:pic>
      </p:grpSp>
      <p:pic>
        <p:nvPicPr>
          <p:cNvPr id="282" name="Google Shape;282;p76"/>
          <p:cNvPicPr preferRelativeResize="0"/>
          <p:nvPr/>
        </p:nvPicPr>
        <p:blipFill rotWithShape="1">
          <a:blip r:embed="rId3">
            <a:alphaModFix/>
          </a:blip>
          <a:srcRect b="0" l="0" r="0" t="0"/>
          <a:stretch/>
        </p:blipFill>
        <p:spPr>
          <a:xfrm>
            <a:off x="6883748" y="1101025"/>
            <a:ext cx="2384524" cy="2061699"/>
          </a:xfrm>
          <a:prstGeom prst="hexagon">
            <a:avLst>
              <a:gd fmla="val 25000" name="adj"/>
              <a:gd fmla="val 115470" name="vf"/>
            </a:avLst>
          </a:prstGeom>
          <a:noFill/>
          <a:ln cap="flat" cmpd="sng" w="38100">
            <a:solidFill>
              <a:srgbClr val="50E6FF"/>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p:cSld name="1_Section Divider">
    <p:bg>
      <p:bgPr>
        <a:solidFill>
          <a:schemeClr val="dk2"/>
        </a:solidFill>
      </p:bgPr>
    </p:bg>
    <p:spTree>
      <p:nvGrpSpPr>
        <p:cNvPr id="283" name="Shape 283"/>
        <p:cNvGrpSpPr/>
        <p:nvPr/>
      </p:nvGrpSpPr>
      <p:grpSpPr>
        <a:xfrm>
          <a:off x="0" y="0"/>
          <a:ext cx="0" cy="0"/>
          <a:chOff x="0" y="0"/>
          <a:chExt cx="0" cy="0"/>
        </a:xfrm>
      </p:grpSpPr>
      <p:sp>
        <p:nvSpPr>
          <p:cNvPr id="284" name="Google Shape;284;p77"/>
          <p:cNvSpPr/>
          <p:nvPr/>
        </p:nvSpPr>
        <p:spPr>
          <a:xfrm>
            <a:off x="9044103" y="5311775"/>
            <a:ext cx="1195323" cy="1030450"/>
          </a:xfrm>
          <a:prstGeom prst="hexagon">
            <a:avLst>
              <a:gd fmla="val 25000" name="adj"/>
              <a:gd fmla="val 115470" name="vf"/>
            </a:avLst>
          </a:prstGeom>
          <a:noFill/>
          <a:ln cap="flat" cmpd="sng" w="38100">
            <a:solidFill>
              <a:srgbClr val="0078D4"/>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85" name="Google Shape;285;p77"/>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accent3"/>
              </a:buClr>
              <a:buSzPts val="3600"/>
              <a:buFont typeface="Quattrocento Sans"/>
              <a:buNone/>
              <a:defRPr b="0" sz="3600" cap="none">
                <a:solidFill>
                  <a:schemeClr val="accent3"/>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77"/>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Font typeface="Arial"/>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grpSp>
        <p:nvGrpSpPr>
          <p:cNvPr id="287" name="Google Shape;287;p77"/>
          <p:cNvGrpSpPr/>
          <p:nvPr/>
        </p:nvGrpSpPr>
        <p:grpSpPr>
          <a:xfrm>
            <a:off x="3887837" y="-14787"/>
            <a:ext cx="10171064" cy="6890110"/>
            <a:chOff x="4357737" y="749165"/>
            <a:chExt cx="9232014" cy="6253977"/>
          </a:xfrm>
        </p:grpSpPr>
        <p:grpSp>
          <p:nvGrpSpPr>
            <p:cNvPr id="288" name="Google Shape;288;p77"/>
            <p:cNvGrpSpPr/>
            <p:nvPr/>
          </p:nvGrpSpPr>
          <p:grpSpPr>
            <a:xfrm>
              <a:off x="4357737" y="1238864"/>
              <a:ext cx="9232014" cy="5764278"/>
              <a:chOff x="4241623" y="1093722"/>
              <a:chExt cx="9232014" cy="5764278"/>
            </a:xfrm>
          </p:grpSpPr>
          <p:grpSp>
            <p:nvGrpSpPr>
              <p:cNvPr id="289" name="Google Shape;289;p77"/>
              <p:cNvGrpSpPr/>
              <p:nvPr/>
            </p:nvGrpSpPr>
            <p:grpSpPr>
              <a:xfrm>
                <a:off x="4241623" y="1093722"/>
                <a:ext cx="9232014" cy="5737651"/>
                <a:chOff x="2797707" y="-1512634"/>
                <a:chExt cx="10277880" cy="6387651"/>
              </a:xfrm>
            </p:grpSpPr>
            <p:sp>
              <p:nvSpPr>
                <p:cNvPr id="290" name="Google Shape;290;p77"/>
                <p:cNvSpPr/>
                <p:nvPr/>
              </p:nvSpPr>
              <p:spPr>
                <a:xfrm>
                  <a:off x="4747138" y="276663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91" name="Google Shape;291;p77"/>
                <p:cNvSpPr/>
                <p:nvPr/>
              </p:nvSpPr>
              <p:spPr>
                <a:xfrm>
                  <a:off x="8677964" y="641706"/>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92" name="Google Shape;292;p77"/>
                <p:cNvSpPr/>
                <p:nvPr/>
              </p:nvSpPr>
              <p:spPr>
                <a:xfrm>
                  <a:off x="10629864" y="171801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93" name="Google Shape;293;p77"/>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94" name="Google Shape;294;p77"/>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95" name="Google Shape;295;p77"/>
                <p:cNvSpPr/>
                <p:nvPr/>
              </p:nvSpPr>
              <p:spPr>
                <a:xfrm>
                  <a:off x="8680432" y="-1512634"/>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96" name="Google Shape;296;p77"/>
                <p:cNvSpPr/>
                <p:nvPr/>
              </p:nvSpPr>
              <p:spPr>
                <a:xfrm>
                  <a:off x="2797707" y="1682693"/>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97" name="Google Shape;297;p77"/>
                <p:cNvSpPr/>
                <p:nvPr/>
              </p:nvSpPr>
              <p:spPr>
                <a:xfrm>
                  <a:off x="3801847" y="-98117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298" name="Google Shape;298;p77"/>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299" name="Google Shape;299;p77"/>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00" name="Google Shape;300;p77"/>
              <p:cNvSpPr/>
              <p:nvPr/>
            </p:nvSpPr>
            <p:spPr>
              <a:xfrm>
                <a:off x="8649204" y="4966244"/>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01" name="Google Shape;301;p77"/>
              <p:cNvSpPr/>
              <p:nvPr/>
            </p:nvSpPr>
            <p:spPr>
              <a:xfrm>
                <a:off x="11526490" y="5922687"/>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02" name="Google Shape;302;p77"/>
              <p:cNvSpPr/>
              <p:nvPr/>
            </p:nvSpPr>
            <p:spPr>
              <a:xfrm>
                <a:off x="8649204" y="206296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303" name="Google Shape;303;p77"/>
            <p:cNvSpPr/>
            <p:nvPr/>
          </p:nvSpPr>
          <p:spPr>
            <a:xfrm>
              <a:off x="6785838" y="749165"/>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304" name="Google Shape;304;p77"/>
          <p:cNvSpPr/>
          <p:nvPr/>
        </p:nvSpPr>
        <p:spPr>
          <a:xfrm>
            <a:off x="5836994" y="4199610"/>
            <a:ext cx="1195323" cy="1030450"/>
          </a:xfrm>
          <a:prstGeom prst="hexagon">
            <a:avLst>
              <a:gd fmla="val 25000" name="adj"/>
              <a:gd fmla="val 115470" name="vf"/>
            </a:avLst>
          </a:prstGeom>
          <a:noFill/>
          <a:ln cap="flat" cmpd="sng" w="38100">
            <a:solidFill>
              <a:srgbClr val="0078D4"/>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pic>
        <p:nvPicPr>
          <p:cNvPr id="305" name="Google Shape;305;p77"/>
          <p:cNvPicPr preferRelativeResize="0"/>
          <p:nvPr/>
        </p:nvPicPr>
        <p:blipFill rotWithShape="1">
          <a:blip r:embed="rId2">
            <a:alphaModFix/>
          </a:blip>
          <a:srcRect b="0" l="0" r="0" t="0"/>
          <a:stretch/>
        </p:blipFill>
        <p:spPr>
          <a:xfrm>
            <a:off x="9080642" y="3723909"/>
            <a:ext cx="2420305" cy="2086469"/>
          </a:xfrm>
          <a:prstGeom prst="hexagon">
            <a:avLst>
              <a:gd fmla="val 25000" name="adj"/>
              <a:gd fmla="val 115470" name="vf"/>
            </a:avLst>
          </a:prstGeom>
          <a:noFill/>
          <a:ln cap="flat" cmpd="sng" w="38100">
            <a:solidFill>
              <a:srgbClr val="50E6FF"/>
            </a:solidFill>
            <a:prstDash val="solid"/>
            <a:round/>
            <a:headEnd len="sm" w="sm" type="none"/>
            <a:tailEnd len="sm" w="sm" type="none"/>
          </a:ln>
        </p:spPr>
      </p:pic>
      <p:sp>
        <p:nvSpPr>
          <p:cNvPr id="306" name="Google Shape;306;p77"/>
          <p:cNvSpPr/>
          <p:nvPr/>
        </p:nvSpPr>
        <p:spPr>
          <a:xfrm>
            <a:off x="6868507" y="1080983"/>
            <a:ext cx="2420305" cy="2086470"/>
          </a:xfrm>
          <a:prstGeom prst="hexagon">
            <a:avLst>
              <a:gd fmla="val 25000" name="adj"/>
              <a:gd fmla="val 115470" name="vf"/>
            </a:avLst>
          </a:prstGeom>
          <a:noFill/>
          <a:ln cap="flat" cmpd="sng" w="38100">
            <a:solidFill>
              <a:srgbClr val="FFFFFF"/>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pic>
        <p:nvPicPr>
          <p:cNvPr id="307" name="Google Shape;307;p77"/>
          <p:cNvPicPr preferRelativeResize="0"/>
          <p:nvPr/>
        </p:nvPicPr>
        <p:blipFill rotWithShape="1">
          <a:blip r:embed="rId3">
            <a:alphaModFix/>
          </a:blip>
          <a:srcRect b="0" l="0" r="0" t="0"/>
          <a:stretch/>
        </p:blipFill>
        <p:spPr>
          <a:xfrm>
            <a:off x="9057233" y="3733580"/>
            <a:ext cx="2467122" cy="2086469"/>
          </a:xfrm>
          <a:prstGeom prst="hexagon">
            <a:avLst>
              <a:gd fmla="val 25000" name="adj"/>
              <a:gd fmla="val 115470" name="vf"/>
            </a:avLst>
          </a:prstGeom>
          <a:noFill/>
          <a:ln cap="flat" cmpd="sng" w="38100">
            <a:solidFill>
              <a:srgbClr val="50E6FF"/>
            </a:solidFill>
            <a:prstDash val="solid"/>
            <a:round/>
            <a:headEnd len="sm" w="sm" type="none"/>
            <a:tailEnd len="sm" w="sm" type="none"/>
          </a:ln>
        </p:spPr>
      </p:pic>
      <p:pic>
        <p:nvPicPr>
          <p:cNvPr id="308" name="Google Shape;308;p77"/>
          <p:cNvPicPr preferRelativeResize="0"/>
          <p:nvPr/>
        </p:nvPicPr>
        <p:blipFill rotWithShape="1">
          <a:blip r:embed="rId4">
            <a:alphaModFix/>
          </a:blip>
          <a:srcRect b="0" l="0" r="0" t="0"/>
          <a:stretch/>
        </p:blipFill>
        <p:spPr>
          <a:xfrm>
            <a:off x="5836994" y="4199611"/>
            <a:ext cx="1193871" cy="1030450"/>
          </a:xfrm>
          <a:prstGeom prst="hexagon">
            <a:avLst>
              <a:gd fmla="val 25000" name="adj"/>
              <a:gd fmla="val 115470" name="vf"/>
            </a:avLst>
          </a:prstGeom>
          <a:noFill/>
          <a:ln cap="flat" cmpd="sng" w="38100">
            <a:solidFill>
              <a:srgbClr val="50E6FF"/>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Divider">
  <p:cSld name="2_Section Divider">
    <p:bg>
      <p:bgPr>
        <a:solidFill>
          <a:schemeClr val="dk2"/>
        </a:solidFill>
      </p:bgPr>
    </p:bg>
    <p:spTree>
      <p:nvGrpSpPr>
        <p:cNvPr id="309" name="Shape 309"/>
        <p:cNvGrpSpPr/>
        <p:nvPr/>
      </p:nvGrpSpPr>
      <p:grpSpPr>
        <a:xfrm>
          <a:off x="0" y="0"/>
          <a:ext cx="0" cy="0"/>
          <a:chOff x="0" y="0"/>
          <a:chExt cx="0" cy="0"/>
        </a:xfrm>
      </p:grpSpPr>
      <p:sp>
        <p:nvSpPr>
          <p:cNvPr id="310" name="Google Shape;310;p78"/>
          <p:cNvSpPr txBox="1"/>
          <p:nvPr>
            <p:ph type="title"/>
          </p:nvPr>
        </p:nvSpPr>
        <p:spPr>
          <a:xfrm>
            <a:off x="585216" y="3033223"/>
            <a:ext cx="9144000" cy="49859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accent3"/>
              </a:buClr>
              <a:buSzPts val="3600"/>
              <a:buFont typeface="Quattrocento Sans"/>
              <a:buNone/>
              <a:defRPr b="0" sz="3600" cap="none">
                <a:solidFill>
                  <a:schemeClr val="accent3"/>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1" name="Google Shape;311;p78"/>
          <p:cNvSpPr txBox="1"/>
          <p:nvPr>
            <p:ph idx="1" type="body"/>
          </p:nvPr>
        </p:nvSpPr>
        <p:spPr>
          <a:xfrm>
            <a:off x="585216" y="3977319"/>
            <a:ext cx="9144000" cy="33855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980"/>
              <a:buFont typeface="Arial"/>
              <a:buNone/>
              <a:defRPr sz="2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12" name="Google Shape;312;p78"/>
          <p:cNvSpPr/>
          <p:nvPr/>
        </p:nvSpPr>
        <p:spPr>
          <a:xfrm>
            <a:off x="6868507" y="1080983"/>
            <a:ext cx="2420305" cy="2086470"/>
          </a:xfrm>
          <a:prstGeom prst="hexagon">
            <a:avLst>
              <a:gd fmla="val 25000" name="adj"/>
              <a:gd fmla="val 115470" name="vf"/>
            </a:avLst>
          </a:prstGeom>
          <a:noFill/>
          <a:ln cap="flat" cmpd="sng" w="38100">
            <a:solidFill>
              <a:srgbClr val="FFFFFF"/>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nvGrpSpPr>
          <p:cNvPr id="313" name="Google Shape;313;p78"/>
          <p:cNvGrpSpPr/>
          <p:nvPr/>
        </p:nvGrpSpPr>
        <p:grpSpPr>
          <a:xfrm>
            <a:off x="3887837" y="-14787"/>
            <a:ext cx="10171064" cy="6890110"/>
            <a:chOff x="3887837" y="-14787"/>
            <a:chExt cx="10171064" cy="6890110"/>
          </a:xfrm>
        </p:grpSpPr>
        <p:sp>
          <p:nvSpPr>
            <p:cNvPr id="314" name="Google Shape;314;p78"/>
            <p:cNvSpPr/>
            <p:nvPr/>
          </p:nvSpPr>
          <p:spPr>
            <a:xfrm>
              <a:off x="9044103" y="5311775"/>
              <a:ext cx="1195323" cy="1030450"/>
            </a:xfrm>
            <a:prstGeom prst="hexagon">
              <a:avLst>
                <a:gd fmla="val 25000" name="adj"/>
                <a:gd fmla="val 115470" name="vf"/>
              </a:avLst>
            </a:prstGeom>
            <a:noFill/>
            <a:ln cap="flat" cmpd="sng" w="38100">
              <a:solidFill>
                <a:srgbClr val="0078D4"/>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nvGrpSpPr>
            <p:cNvPr id="315" name="Google Shape;315;p78"/>
            <p:cNvGrpSpPr/>
            <p:nvPr/>
          </p:nvGrpSpPr>
          <p:grpSpPr>
            <a:xfrm>
              <a:off x="3887837" y="-14787"/>
              <a:ext cx="10171064" cy="6890110"/>
              <a:chOff x="4357737" y="749165"/>
              <a:chExt cx="9232014" cy="6253977"/>
            </a:xfrm>
          </p:grpSpPr>
          <p:grpSp>
            <p:nvGrpSpPr>
              <p:cNvPr id="316" name="Google Shape;316;p78"/>
              <p:cNvGrpSpPr/>
              <p:nvPr/>
            </p:nvGrpSpPr>
            <p:grpSpPr>
              <a:xfrm>
                <a:off x="4357737" y="1238864"/>
                <a:ext cx="9232014" cy="5764278"/>
                <a:chOff x="4241623" y="1093722"/>
                <a:chExt cx="9232014" cy="5764278"/>
              </a:xfrm>
            </p:grpSpPr>
            <p:grpSp>
              <p:nvGrpSpPr>
                <p:cNvPr id="317" name="Google Shape;317;p78"/>
                <p:cNvGrpSpPr/>
                <p:nvPr/>
              </p:nvGrpSpPr>
              <p:grpSpPr>
                <a:xfrm>
                  <a:off x="4241623" y="1093722"/>
                  <a:ext cx="9232014" cy="5737651"/>
                  <a:chOff x="2797707" y="-1512634"/>
                  <a:chExt cx="10277880" cy="6387651"/>
                </a:xfrm>
              </p:grpSpPr>
              <p:sp>
                <p:nvSpPr>
                  <p:cNvPr id="318" name="Google Shape;318;p78"/>
                  <p:cNvSpPr/>
                  <p:nvPr/>
                </p:nvSpPr>
                <p:spPr>
                  <a:xfrm>
                    <a:off x="4747138" y="276663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19" name="Google Shape;319;p78"/>
                  <p:cNvSpPr/>
                  <p:nvPr/>
                </p:nvSpPr>
                <p:spPr>
                  <a:xfrm>
                    <a:off x="8677964" y="641706"/>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20" name="Google Shape;320;p78"/>
                  <p:cNvSpPr/>
                  <p:nvPr/>
                </p:nvSpPr>
                <p:spPr>
                  <a:xfrm>
                    <a:off x="10629864" y="171801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21" name="Google Shape;321;p78"/>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22" name="Google Shape;322;p78"/>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23" name="Google Shape;323;p78"/>
                  <p:cNvSpPr/>
                  <p:nvPr/>
                </p:nvSpPr>
                <p:spPr>
                  <a:xfrm>
                    <a:off x="8680432" y="-1512634"/>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24" name="Google Shape;324;p78"/>
                  <p:cNvSpPr/>
                  <p:nvPr/>
                </p:nvSpPr>
                <p:spPr>
                  <a:xfrm>
                    <a:off x="2797707" y="1682693"/>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25" name="Google Shape;325;p78"/>
                  <p:cNvSpPr/>
                  <p:nvPr/>
                </p:nvSpPr>
                <p:spPr>
                  <a:xfrm>
                    <a:off x="3801847" y="-98117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326" name="Google Shape;326;p78"/>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27" name="Google Shape;327;p78"/>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28" name="Google Shape;328;p78"/>
                <p:cNvSpPr/>
                <p:nvPr/>
              </p:nvSpPr>
              <p:spPr>
                <a:xfrm>
                  <a:off x="8649204" y="4966244"/>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29" name="Google Shape;329;p78"/>
                <p:cNvSpPr/>
                <p:nvPr/>
              </p:nvSpPr>
              <p:spPr>
                <a:xfrm>
                  <a:off x="11526490" y="5922687"/>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30" name="Google Shape;330;p78"/>
                <p:cNvSpPr/>
                <p:nvPr/>
              </p:nvSpPr>
              <p:spPr>
                <a:xfrm>
                  <a:off x="8649204" y="206296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331" name="Google Shape;331;p78"/>
              <p:cNvSpPr/>
              <p:nvPr/>
            </p:nvSpPr>
            <p:spPr>
              <a:xfrm>
                <a:off x="6785838" y="749165"/>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332" name="Google Shape;332;p78"/>
            <p:cNvSpPr/>
            <p:nvPr/>
          </p:nvSpPr>
          <p:spPr>
            <a:xfrm>
              <a:off x="5836994" y="4199610"/>
              <a:ext cx="1195323" cy="1030450"/>
            </a:xfrm>
            <a:prstGeom prst="hexagon">
              <a:avLst>
                <a:gd fmla="val 25000" name="adj"/>
                <a:gd fmla="val 115470" name="vf"/>
              </a:avLst>
            </a:prstGeom>
            <a:noFill/>
            <a:ln cap="flat" cmpd="sng" w="38100">
              <a:solidFill>
                <a:srgbClr val="0078D4"/>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pic>
          <p:nvPicPr>
            <p:cNvPr id="333" name="Google Shape;333;p78"/>
            <p:cNvPicPr preferRelativeResize="0"/>
            <p:nvPr/>
          </p:nvPicPr>
          <p:blipFill rotWithShape="1">
            <a:blip r:embed="rId2">
              <a:alphaModFix/>
            </a:blip>
            <a:srcRect b="0" l="0" r="0" t="0"/>
            <a:stretch/>
          </p:blipFill>
          <p:spPr>
            <a:xfrm>
              <a:off x="9087837" y="3746488"/>
              <a:ext cx="2449649" cy="2041309"/>
            </a:xfrm>
            <a:prstGeom prst="hexagon">
              <a:avLst>
                <a:gd fmla="val 25000" name="adj"/>
                <a:gd fmla="val 115470" name="vf"/>
              </a:avLst>
            </a:prstGeom>
            <a:noFill/>
            <a:ln cap="flat" cmpd="sng" w="38100">
              <a:solidFill>
                <a:srgbClr val="50E6FF"/>
              </a:solidFill>
              <a:prstDash val="solid"/>
              <a:round/>
              <a:headEnd len="sm" w="sm" type="none"/>
              <a:tailEnd len="sm" w="sm" type="none"/>
            </a:ln>
          </p:spPr>
        </p:pic>
        <p:pic>
          <p:nvPicPr>
            <p:cNvPr id="334" name="Google Shape;334;p78"/>
            <p:cNvPicPr preferRelativeResize="0"/>
            <p:nvPr/>
          </p:nvPicPr>
          <p:blipFill rotWithShape="1">
            <a:blip r:embed="rId3">
              <a:alphaModFix/>
            </a:blip>
            <a:srcRect b="0" l="0" r="0" t="0"/>
            <a:stretch/>
          </p:blipFill>
          <p:spPr>
            <a:xfrm>
              <a:off x="5836994" y="4199610"/>
              <a:ext cx="1197864" cy="1033272"/>
            </a:xfrm>
            <a:prstGeom prst="hexagon">
              <a:avLst>
                <a:gd fmla="val 25000" name="adj"/>
                <a:gd fmla="val 115470" name="vf"/>
              </a:avLst>
            </a:prstGeom>
            <a:noFill/>
            <a:ln cap="flat" cmpd="sng" w="38100">
              <a:solidFill>
                <a:srgbClr val="50E6FF"/>
              </a:solidFill>
              <a:prstDash val="solid"/>
              <a:round/>
              <a:headEnd len="sm" w="sm" type="none"/>
              <a:tailEnd len="sm" w="sm" type="none"/>
            </a:ln>
          </p:spPr>
        </p:pic>
      </p:gr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quare Photo Right">
  <p:cSld name="Title - Square Photo Right">
    <p:bg>
      <p:bgPr>
        <a:solidFill>
          <a:schemeClr val="lt1"/>
        </a:solidFill>
      </p:bgPr>
    </p:bg>
    <p:spTree>
      <p:nvGrpSpPr>
        <p:cNvPr id="335" name="Shape 335"/>
        <p:cNvGrpSpPr/>
        <p:nvPr/>
      </p:nvGrpSpPr>
      <p:grpSpPr>
        <a:xfrm>
          <a:off x="0" y="0"/>
          <a:ext cx="0" cy="0"/>
          <a:chOff x="0" y="0"/>
          <a:chExt cx="0" cy="0"/>
        </a:xfrm>
      </p:grpSpPr>
      <p:sp>
        <p:nvSpPr>
          <p:cNvPr id="336" name="Google Shape;336;p79"/>
          <p:cNvSpPr txBox="1"/>
          <p:nvPr>
            <p:ph type="title"/>
          </p:nvPr>
        </p:nvSpPr>
        <p:spPr>
          <a:xfrm>
            <a:off x="584200" y="457200"/>
            <a:ext cx="4871720"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7" name="Google Shape;337;p79"/>
          <p:cNvSpPr txBox="1"/>
          <p:nvPr>
            <p:ph idx="1" type="body"/>
          </p:nvPr>
        </p:nvSpPr>
        <p:spPr>
          <a:xfrm>
            <a:off x="584200" y="1436688"/>
            <a:ext cx="4871720" cy="115108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40"/>
              </a:spcBef>
              <a:spcAft>
                <a:spcPts val="0"/>
              </a:spcAft>
              <a:buClr>
                <a:schemeClr val="dk1"/>
              </a:buClr>
              <a:buSzPts val="1980"/>
              <a:buFont typeface="Quattrocento Sans"/>
              <a:buNone/>
              <a:defRPr sz="2200"/>
            </a:lvl1pPr>
            <a:lvl2pPr indent="-228600" lvl="1" marL="914400" algn="l">
              <a:lnSpc>
                <a:spcPct val="100000"/>
              </a:lnSpc>
              <a:spcBef>
                <a:spcPts val="440"/>
              </a:spcBef>
              <a:spcAft>
                <a:spcPts val="0"/>
              </a:spcAft>
              <a:buClr>
                <a:schemeClr val="dk1"/>
              </a:buClr>
              <a:buSzPts val="1980"/>
              <a:buFont typeface="Quattrocento Sans"/>
              <a:buNone/>
              <a:defRPr sz="2200"/>
            </a:lvl2pPr>
            <a:lvl3pPr indent="-228600" lvl="2" marL="1371600" algn="l">
              <a:lnSpc>
                <a:spcPct val="100000"/>
              </a:lnSpc>
              <a:spcBef>
                <a:spcPts val="440"/>
              </a:spcBef>
              <a:spcAft>
                <a:spcPts val="0"/>
              </a:spcAft>
              <a:buClr>
                <a:schemeClr val="dk1"/>
              </a:buClr>
              <a:buSzPts val="1980"/>
              <a:buFont typeface="Quattrocento Sans"/>
              <a:buNone/>
              <a:defRPr sz="2200"/>
            </a:lvl3pPr>
            <a:lvl4pPr indent="-228600" lvl="3" marL="1828800" algn="l">
              <a:lnSpc>
                <a:spcPct val="100000"/>
              </a:lnSpc>
              <a:spcBef>
                <a:spcPts val="440"/>
              </a:spcBef>
              <a:spcAft>
                <a:spcPts val="0"/>
              </a:spcAft>
              <a:buClr>
                <a:schemeClr val="dk1"/>
              </a:buClr>
              <a:buSzPts val="1980"/>
              <a:buFont typeface="Quattrocento Sans"/>
              <a:buNone/>
              <a:defRPr sz="2200"/>
            </a:lvl4pPr>
            <a:lvl5pPr indent="-228600" lvl="4" marL="2286000" algn="l">
              <a:lnSpc>
                <a:spcPct val="100000"/>
              </a:lnSpc>
              <a:spcBef>
                <a:spcPts val="440"/>
              </a:spcBef>
              <a:spcAft>
                <a:spcPts val="0"/>
              </a:spcAft>
              <a:buClr>
                <a:schemeClr val="dk1"/>
              </a:buClr>
              <a:buSzPts val="1980"/>
              <a:buFont typeface="Quattrocento Sans"/>
              <a:buNone/>
              <a:defRPr sz="2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This photo is a 'placeholder' only. Drag or drop your photo here, or click and tap the center to insert a photo." id="338" name="Google Shape;338;p79"/>
          <p:cNvPicPr preferRelativeResize="0"/>
          <p:nvPr>
            <p:ph idx="2" type="pic"/>
          </p:nvPr>
        </p:nvPicPr>
        <p:blipFill/>
        <p:spPr>
          <a:xfrm>
            <a:off x="6096000" y="0"/>
            <a:ext cx="6096000" cy="6858000"/>
          </a:xfrm>
          <a:prstGeom prst="rect">
            <a:avLst/>
          </a:prstGeom>
          <a:blipFill rotWithShape="1">
            <a:blip r:embed="rId2">
              <a:alphaModFix/>
            </a:blip>
            <a:stretch>
              <a:fillRect b="0" l="0" r="0" t="0"/>
            </a:stretch>
          </a:blipFill>
          <a:ln>
            <a:noFill/>
          </a:ln>
        </p:spPr>
      </p:pic>
    </p:spTree>
  </p:cSld>
  <p:clrMapOvr>
    <a:masterClrMapping/>
  </p:clrMapOvr>
  <p:transition>
    <p:fade/>
  </p:transition>
  <p:extLst>
    <p:ext uri="{DCECCB84-F9BA-43D5-87BE-67443E8EF086}">
      <p15:sldGuideLst>
        <p15:guide id="1" pos="3160">
          <p15:clr>
            <a:srgbClr val="A4A3A4"/>
          </p15:clr>
        </p15:guide>
        <p15:guide id="2" pos="3341">
          <p15:clr>
            <a:srgbClr val="A4A3A4"/>
          </p15:clr>
        </p15:guide>
        <p15:guide id="3" orient="horz" pos="905">
          <p15:clr>
            <a:srgbClr val="5ACBF0"/>
          </p15:clr>
        </p15:guide>
        <p15:guide id="4"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quare Photo Left">
  <p:cSld name="Title - Square Photo Left">
    <p:bg>
      <p:bgPr>
        <a:solidFill>
          <a:schemeClr val="lt1"/>
        </a:solidFill>
      </p:bgPr>
    </p:bg>
    <p:spTree>
      <p:nvGrpSpPr>
        <p:cNvPr id="339" name="Shape 339"/>
        <p:cNvGrpSpPr/>
        <p:nvPr/>
      </p:nvGrpSpPr>
      <p:grpSpPr>
        <a:xfrm>
          <a:off x="0" y="0"/>
          <a:ext cx="0" cy="0"/>
          <a:chOff x="0" y="0"/>
          <a:chExt cx="0" cy="0"/>
        </a:xfrm>
      </p:grpSpPr>
      <p:sp>
        <p:nvSpPr>
          <p:cNvPr id="340" name="Google Shape;340;p80"/>
          <p:cNvSpPr txBox="1"/>
          <p:nvPr>
            <p:ph type="title"/>
          </p:nvPr>
        </p:nvSpPr>
        <p:spPr>
          <a:xfrm>
            <a:off x="6461761" y="457200"/>
            <a:ext cx="5147628"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341" name="Google Shape;341;p80"/>
          <p:cNvPicPr preferRelativeResize="0"/>
          <p:nvPr>
            <p:ph idx="2" type="pic"/>
          </p:nvPr>
        </p:nvPicPr>
        <p:blipFill/>
        <p:spPr>
          <a:xfrm>
            <a:off x="0" y="0"/>
            <a:ext cx="6096000" cy="6858000"/>
          </a:xfrm>
          <a:prstGeom prst="rect">
            <a:avLst/>
          </a:prstGeom>
          <a:blipFill rotWithShape="1">
            <a:blip r:embed="rId2">
              <a:alphaModFix/>
            </a:blip>
            <a:stretch>
              <a:fillRect b="0" l="0" r="0" t="0"/>
            </a:stretch>
          </a:blipFill>
          <a:ln>
            <a:noFill/>
          </a:ln>
        </p:spPr>
      </p:pic>
      <p:sp>
        <p:nvSpPr>
          <p:cNvPr id="342" name="Google Shape;342;p80"/>
          <p:cNvSpPr txBox="1"/>
          <p:nvPr>
            <p:ph idx="1" type="body"/>
          </p:nvPr>
        </p:nvSpPr>
        <p:spPr>
          <a:xfrm>
            <a:off x="6461760" y="1436688"/>
            <a:ext cx="5147627" cy="115108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40"/>
              </a:spcBef>
              <a:spcAft>
                <a:spcPts val="0"/>
              </a:spcAft>
              <a:buClr>
                <a:schemeClr val="dk1"/>
              </a:buClr>
              <a:buSzPts val="1980"/>
              <a:buFont typeface="Quattrocento Sans"/>
              <a:buNone/>
              <a:defRPr sz="2200"/>
            </a:lvl1pPr>
            <a:lvl2pPr indent="-228600" lvl="1" marL="914400" algn="l">
              <a:lnSpc>
                <a:spcPct val="100000"/>
              </a:lnSpc>
              <a:spcBef>
                <a:spcPts val="440"/>
              </a:spcBef>
              <a:spcAft>
                <a:spcPts val="0"/>
              </a:spcAft>
              <a:buClr>
                <a:schemeClr val="dk1"/>
              </a:buClr>
              <a:buSzPts val="1980"/>
              <a:buFont typeface="Quattrocento Sans"/>
              <a:buNone/>
              <a:defRPr sz="2200"/>
            </a:lvl2pPr>
            <a:lvl3pPr indent="-228600" lvl="2" marL="1371600" algn="l">
              <a:lnSpc>
                <a:spcPct val="100000"/>
              </a:lnSpc>
              <a:spcBef>
                <a:spcPts val="440"/>
              </a:spcBef>
              <a:spcAft>
                <a:spcPts val="0"/>
              </a:spcAft>
              <a:buClr>
                <a:schemeClr val="dk1"/>
              </a:buClr>
              <a:buSzPts val="1980"/>
              <a:buFont typeface="Quattrocento Sans"/>
              <a:buNone/>
              <a:defRPr sz="2200"/>
            </a:lvl3pPr>
            <a:lvl4pPr indent="-228600" lvl="3" marL="1828800" algn="l">
              <a:lnSpc>
                <a:spcPct val="100000"/>
              </a:lnSpc>
              <a:spcBef>
                <a:spcPts val="440"/>
              </a:spcBef>
              <a:spcAft>
                <a:spcPts val="0"/>
              </a:spcAft>
              <a:buClr>
                <a:schemeClr val="dk1"/>
              </a:buClr>
              <a:buSzPts val="1980"/>
              <a:buFont typeface="Quattrocento Sans"/>
              <a:buNone/>
              <a:defRPr sz="2200"/>
            </a:lvl4pPr>
            <a:lvl5pPr indent="-228600" lvl="4" marL="2286000" algn="l">
              <a:lnSpc>
                <a:spcPct val="100000"/>
              </a:lnSpc>
              <a:spcBef>
                <a:spcPts val="440"/>
              </a:spcBef>
              <a:spcAft>
                <a:spcPts val="0"/>
              </a:spcAft>
              <a:buClr>
                <a:schemeClr val="dk1"/>
              </a:buClr>
              <a:buSzPts val="1980"/>
              <a:buFont typeface="Quattrocento Sans"/>
              <a:buNone/>
              <a:defRPr sz="22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pos="4342">
          <p15:clr>
            <a:srgbClr val="A4A3A4"/>
          </p15:clr>
        </p15:guide>
        <p15:guide id="2" pos="4531">
          <p15:clr>
            <a:srgbClr val="A4A3A4"/>
          </p15:clr>
        </p15:guide>
        <p15:guide id="3" orient="horz" pos="905">
          <p15:clr>
            <a:srgbClr val="5ACBF0"/>
          </p15:clr>
        </p15:guide>
        <p15:guide id="4"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quare Photo ">
  <p:cSld name="Title - Square Photo ">
    <p:spTree>
      <p:nvGrpSpPr>
        <p:cNvPr id="343" name="Shape 343"/>
        <p:cNvGrpSpPr/>
        <p:nvPr/>
      </p:nvGrpSpPr>
      <p:grpSpPr>
        <a:xfrm>
          <a:off x="0" y="0"/>
          <a:ext cx="0" cy="0"/>
          <a:chOff x="0" y="0"/>
          <a:chExt cx="0" cy="0"/>
        </a:xfrm>
      </p:grpSpPr>
      <p:sp>
        <p:nvSpPr>
          <p:cNvPr id="344" name="Google Shape;344;p81"/>
          <p:cNvSpPr txBox="1"/>
          <p:nvPr>
            <p:ph type="title"/>
          </p:nvPr>
        </p:nvSpPr>
        <p:spPr>
          <a:xfrm>
            <a:off x="588263" y="588963"/>
            <a:ext cx="4158362" cy="2535236"/>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dk1"/>
              </a:buClr>
              <a:buSzPts val="28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5" name="Google Shape;345;p81"/>
          <p:cNvSpPr txBox="1"/>
          <p:nvPr>
            <p:ph idx="1" type="body"/>
          </p:nvPr>
        </p:nvSpPr>
        <p:spPr>
          <a:xfrm>
            <a:off x="584200" y="3535540"/>
            <a:ext cx="4162425" cy="273349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40"/>
              </a:spcBef>
              <a:spcAft>
                <a:spcPts val="0"/>
              </a:spcAft>
              <a:buClr>
                <a:schemeClr val="dk1"/>
              </a:buClr>
              <a:buSzPts val="1980"/>
              <a:buNone/>
              <a:defRPr sz="2200">
                <a:latin typeface="Quattrocento Sans"/>
                <a:ea typeface="Quattrocento Sans"/>
                <a:cs typeface="Quattrocento Sans"/>
                <a:sym typeface="Quattrocento Sans"/>
              </a:defRPr>
            </a:lvl1pPr>
            <a:lvl2pPr indent="-228600" lvl="1" marL="914400" algn="l">
              <a:lnSpc>
                <a:spcPct val="100000"/>
              </a:lnSpc>
              <a:spcBef>
                <a:spcPts val="400"/>
              </a:spcBef>
              <a:spcAft>
                <a:spcPts val="0"/>
              </a:spcAft>
              <a:buClr>
                <a:schemeClr val="dk1"/>
              </a:buClr>
              <a:buSzPts val="1800"/>
              <a:buNone/>
              <a:defRPr/>
            </a:lvl2pPr>
            <a:lvl3pPr indent="-228600" lvl="2" marL="1371600" algn="l">
              <a:lnSpc>
                <a:spcPct val="100000"/>
              </a:lnSpc>
              <a:spcBef>
                <a:spcPts val="320"/>
              </a:spcBef>
              <a:spcAft>
                <a:spcPts val="0"/>
              </a:spcAft>
              <a:buClr>
                <a:schemeClr val="dk1"/>
              </a:buClr>
              <a:buSzPts val="1440"/>
              <a:buNone/>
              <a:defRPr/>
            </a:lvl3pPr>
            <a:lvl4pPr indent="-228600" lvl="3" marL="1828800" algn="l">
              <a:lnSpc>
                <a:spcPct val="100000"/>
              </a:lnSpc>
              <a:spcBef>
                <a:spcPts val="280"/>
              </a:spcBef>
              <a:spcAft>
                <a:spcPts val="0"/>
              </a:spcAft>
              <a:buClr>
                <a:schemeClr val="dk1"/>
              </a:buClr>
              <a:buSzPts val="1260"/>
              <a:buNone/>
              <a:defRPr/>
            </a:lvl4pPr>
            <a:lvl5pPr indent="-228600" lvl="4" marL="2286000" algn="l">
              <a:lnSpc>
                <a:spcPct val="100000"/>
              </a:lnSpc>
              <a:spcBef>
                <a:spcPts val="280"/>
              </a:spcBef>
              <a:spcAft>
                <a:spcPts val="0"/>
              </a:spcAft>
              <a:buClr>
                <a:schemeClr val="dk1"/>
              </a:buClr>
              <a:buSzPts val="126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This photo is a 'placeholder' only. Drag or drop your photo here, or click and tap the center to insert a photo." id="346" name="Google Shape;346;p81"/>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Tree>
  </p:cSld>
  <p:clrMapOvr>
    <a:masterClrMapping/>
  </p:clrMapOvr>
  <p:transition>
    <p:fade/>
  </p:transition>
  <p:extLst>
    <p:ext uri="{DCECCB84-F9BA-43D5-87BE-67443E8EF086}">
      <p15:sldGuideLst>
        <p15:guide id="1" pos="3360">
          <p15:clr>
            <a:srgbClr val="5ACBF0"/>
          </p15:clr>
        </p15:guide>
        <p15:guide id="2" orient="horz" pos="1968">
          <p15:clr>
            <a:srgbClr val="5ACBF0"/>
          </p15:clr>
        </p15:guide>
        <p15:guide id="3" orient="horz" pos="2226">
          <p15:clr>
            <a:srgbClr val="5ACBF0"/>
          </p15:clr>
        </p15:guide>
        <p15:guide id="4" pos="3729">
          <p15:clr>
            <a:srgbClr val="C35EA4"/>
          </p15:clr>
        </p15:guide>
        <p15:guide id="5" pos="2993">
          <p15:clr>
            <a:srgbClr val="5ACBF0"/>
          </p15:clr>
        </p15:guide>
        <p15:guide id="6" pos="3543">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quare Photo ">
  <p:cSld name="Square Photo ">
    <p:spTree>
      <p:nvGrpSpPr>
        <p:cNvPr id="347" name="Shape 347"/>
        <p:cNvGrpSpPr/>
        <p:nvPr/>
      </p:nvGrpSpPr>
      <p:grpSpPr>
        <a:xfrm>
          <a:off x="0" y="0"/>
          <a:ext cx="0" cy="0"/>
          <a:chOff x="0" y="0"/>
          <a:chExt cx="0" cy="0"/>
        </a:xfrm>
      </p:grpSpPr>
      <p:sp>
        <p:nvSpPr>
          <p:cNvPr id="348" name="Google Shape;348;p82"/>
          <p:cNvSpPr txBox="1"/>
          <p:nvPr>
            <p:ph type="title"/>
          </p:nvPr>
        </p:nvSpPr>
        <p:spPr>
          <a:xfrm>
            <a:off x="588263" y="585788"/>
            <a:ext cx="4159950" cy="5683249"/>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349" name="Google Shape;349;p82"/>
          <p:cNvPicPr preferRelativeResize="0"/>
          <p:nvPr>
            <p:ph idx="2" type="pic"/>
          </p:nvPr>
        </p:nvPicPr>
        <p:blipFill/>
        <p:spPr>
          <a:xfrm>
            <a:off x="5334000" y="0"/>
            <a:ext cx="6858000" cy="6858000"/>
          </a:xfrm>
          <a:prstGeom prst="rect">
            <a:avLst/>
          </a:prstGeom>
          <a:blipFill rotWithShape="1">
            <a:blip r:embed="rId2">
              <a:alphaModFix/>
            </a:blip>
            <a:stretch>
              <a:fillRect b="0" l="0" r="0" t="0"/>
            </a:stretch>
          </a:blipFill>
          <a:ln>
            <a:noFill/>
          </a:ln>
        </p:spPr>
      </p:pic>
    </p:spTree>
  </p:cSld>
  <p:clrMapOvr>
    <a:masterClrMapping/>
  </p:clrMapOvr>
  <p:transition>
    <p:fade/>
  </p:transition>
  <p:extLst>
    <p:ext uri="{DCECCB84-F9BA-43D5-87BE-67443E8EF086}">
      <p15:sldGuideLst>
        <p15:guide id="1" pos="3360">
          <p15:clr>
            <a:srgbClr val="5ACBF0"/>
          </p15:clr>
        </p15:guide>
        <p15:guide id="2" orient="horz" pos="2160">
          <p15:clr>
            <a:srgbClr val="5ACBF0"/>
          </p15:clr>
        </p15:guide>
        <p15:guide id="3" pos="2991">
          <p15:clr>
            <a:srgbClr val="5ACBF0"/>
          </p15:clr>
        </p15:guide>
        <p15:guide id="4" pos="3728">
          <p15:clr>
            <a:srgbClr val="C35EA4"/>
          </p15:clr>
        </p15:guide>
        <p15:guide id="5" pos="3544">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33" name="Shape 33"/>
        <p:cNvGrpSpPr/>
        <p:nvPr/>
      </p:nvGrpSpPr>
      <p:grpSpPr>
        <a:xfrm>
          <a:off x="0" y="0"/>
          <a:ext cx="0" cy="0"/>
          <a:chOff x="0" y="0"/>
          <a:chExt cx="0" cy="0"/>
        </a:xfrm>
      </p:grpSpPr>
      <p:sp>
        <p:nvSpPr>
          <p:cNvPr id="34" name="Google Shape;34;p48"/>
          <p:cNvSpPr txBox="1"/>
          <p:nvPr>
            <p:ph type="title"/>
          </p:nvPr>
        </p:nvSpPr>
        <p:spPr>
          <a:xfrm>
            <a:off x="508000" y="281671"/>
            <a:ext cx="11176000" cy="6464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14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48"/>
          <p:cNvSpPr txBox="1"/>
          <p:nvPr>
            <p:ph idx="1" type="body"/>
          </p:nvPr>
        </p:nvSpPr>
        <p:spPr>
          <a:xfrm>
            <a:off x="508000" y="1219201"/>
            <a:ext cx="11176000" cy="4362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1067"/>
              </a:spcBef>
              <a:spcAft>
                <a:spcPts val="0"/>
              </a:spcAft>
              <a:buClr>
                <a:schemeClr val="dk1"/>
              </a:buClr>
              <a:buSzPts val="1400"/>
              <a:buChar char="•"/>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6" name="Google Shape;36;p48"/>
          <p:cNvSpPr txBox="1"/>
          <p:nvPr>
            <p:ph idx="11" type="ftr"/>
          </p:nvPr>
        </p:nvSpPr>
        <p:spPr>
          <a:xfrm>
            <a:off x="4518025" y="6356351"/>
            <a:ext cx="31560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888"/>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p:txBody>
      </p:sp>
      <p:sp>
        <p:nvSpPr>
          <p:cNvPr id="37" name="Google Shape;37;p48"/>
          <p:cNvSpPr txBox="1"/>
          <p:nvPr>
            <p:ph idx="12" type="sldNum"/>
          </p:nvPr>
        </p:nvSpPr>
        <p:spPr>
          <a:xfrm>
            <a:off x="8940800" y="6356351"/>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48"/>
          <p:cNvSpPr txBox="1"/>
          <p:nvPr>
            <p:ph idx="2" type="body"/>
          </p:nvPr>
        </p:nvSpPr>
        <p:spPr>
          <a:xfrm>
            <a:off x="508000" y="5997641"/>
            <a:ext cx="11176000" cy="2032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1067"/>
              </a:spcBef>
              <a:spcAft>
                <a:spcPts val="0"/>
              </a:spcAft>
              <a:buClr>
                <a:schemeClr val="dk1"/>
              </a:buClr>
              <a:buSzPts val="600"/>
              <a:buNone/>
              <a:defRPr sz="800"/>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horizontal photo and title">
  <p:cSld name="Bottom horizontal photo and title">
    <p:spTree>
      <p:nvGrpSpPr>
        <p:cNvPr id="350" name="Shape 350"/>
        <p:cNvGrpSpPr/>
        <p:nvPr/>
      </p:nvGrpSpPr>
      <p:grpSpPr>
        <a:xfrm>
          <a:off x="0" y="0"/>
          <a:ext cx="0" cy="0"/>
          <a:chOff x="0" y="0"/>
          <a:chExt cx="0" cy="0"/>
        </a:xfrm>
      </p:grpSpPr>
      <p:sp>
        <p:nvSpPr>
          <p:cNvPr id="351" name="Google Shape;351;p83"/>
          <p:cNvSpPr txBox="1"/>
          <p:nvPr>
            <p:ph type="title"/>
          </p:nvPr>
        </p:nvSpPr>
        <p:spPr>
          <a:xfrm>
            <a:off x="588263" y="585788"/>
            <a:ext cx="11018520" cy="1114996"/>
          </a:xfrm>
          <a:prstGeom prst="rect">
            <a:avLst/>
          </a:prstGeom>
          <a:noFill/>
          <a:ln>
            <a:noFill/>
          </a:ln>
        </p:spPr>
        <p:txBody>
          <a:bodyPr anchorCtr="0" anchor="ctr" bIns="0" lIns="0" spcFirstLastPara="1" rIns="0" wrap="square" tIns="0">
            <a:spAutoFit/>
          </a:bodyPr>
          <a:lstStyle>
            <a:lvl1pPr lvl="0" algn="ctr">
              <a:lnSpc>
                <a:spcPct val="100000"/>
              </a:lnSpc>
              <a:spcBef>
                <a:spcPts val="0"/>
              </a:spcBef>
              <a:spcAft>
                <a:spcPts val="0"/>
              </a:spcAft>
              <a:buClr>
                <a:schemeClr val="dk1"/>
              </a:buClr>
              <a:buSzPts val="28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This photo is a 'placeholder' only. Drag or drop your photo here, or click and tap the center to insert a photo." id="352" name="Google Shape;352;p83"/>
          <p:cNvPicPr preferRelativeResize="0"/>
          <p:nvPr>
            <p:ph idx="2" type="pic"/>
          </p:nvPr>
        </p:nvPicPr>
        <p:blipFill/>
        <p:spPr>
          <a:xfrm>
            <a:off x="-2381" y="2286000"/>
            <a:ext cx="12192000" cy="4572000"/>
          </a:xfrm>
          <a:prstGeom prst="rect">
            <a:avLst/>
          </a:prstGeom>
          <a:blipFill rotWithShape="1">
            <a:blip r:embed="rId2">
              <a:alphaModFix/>
            </a:blip>
            <a:stretch>
              <a:fillRect b="0" l="0" r="0" t="0"/>
            </a:stretch>
          </a:blipFill>
          <a:ln>
            <a:noFill/>
          </a:ln>
        </p:spPr>
      </p:pic>
    </p:spTree>
  </p:cSld>
  <p:clrMapOvr>
    <a:masterClrMapping/>
  </p:clrMapOvr>
  <p:transition>
    <p:fade/>
  </p:transition>
  <p:extLst>
    <p:ext uri="{DCECCB84-F9BA-43D5-87BE-67443E8EF086}">
      <p15:sldGuideLst>
        <p15:guide id="1" orient="horz" pos="1440">
          <p15:clr>
            <a:srgbClr val="5ACBF0"/>
          </p15:clr>
        </p15:guide>
        <p15:guide id="2" orient="horz" pos="720">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picture content">
  <p:cSld name="1_Two picture content">
    <p:spTree>
      <p:nvGrpSpPr>
        <p:cNvPr id="353" name="Shape 353"/>
        <p:cNvGrpSpPr/>
        <p:nvPr/>
      </p:nvGrpSpPr>
      <p:grpSpPr>
        <a:xfrm>
          <a:off x="0" y="0"/>
          <a:ext cx="0" cy="0"/>
          <a:chOff x="0" y="0"/>
          <a:chExt cx="0" cy="0"/>
        </a:xfrm>
      </p:grpSpPr>
      <p:pic>
        <p:nvPicPr>
          <p:cNvPr descr="This photo is a 'placeholder' only. Drag or drop your photo here, or click and tap the center to insert a photo." id="354" name="Google Shape;354;p84"/>
          <p:cNvPicPr preferRelativeResize="0"/>
          <p:nvPr>
            <p:ph idx="2" type="pic"/>
          </p:nvPr>
        </p:nvPicPr>
        <p:blipFill/>
        <p:spPr>
          <a:xfrm>
            <a:off x="6239255" y="2025650"/>
            <a:ext cx="5367528" cy="3474720"/>
          </a:xfrm>
          <a:prstGeom prst="roundRect">
            <a:avLst>
              <a:gd fmla="val 4112" name="adj"/>
            </a:avLst>
          </a:prstGeom>
          <a:blipFill rotWithShape="1">
            <a:blip r:embed="rId2">
              <a:alphaModFix/>
            </a:blip>
            <a:stretch>
              <a:fillRect b="0" l="0" r="0" t="0"/>
            </a:stretch>
          </a:blipFill>
          <a:ln>
            <a:noFill/>
          </a:ln>
        </p:spPr>
      </p:pic>
      <p:pic>
        <p:nvPicPr>
          <p:cNvPr descr="This photo is a 'placeholder' only. Drag or drop your photo here, or click and tap the center to insert a photo." id="355" name="Google Shape;355;p84"/>
          <p:cNvPicPr preferRelativeResize="0"/>
          <p:nvPr>
            <p:ph idx="3" type="pic"/>
          </p:nvPr>
        </p:nvPicPr>
        <p:blipFill/>
        <p:spPr>
          <a:xfrm>
            <a:off x="582612" y="2025650"/>
            <a:ext cx="5367528" cy="3474720"/>
          </a:xfrm>
          <a:prstGeom prst="roundRect">
            <a:avLst>
              <a:gd fmla="val 4057" name="adj"/>
            </a:avLst>
          </a:prstGeom>
          <a:blipFill rotWithShape="1">
            <a:blip r:embed="rId3">
              <a:alphaModFix/>
            </a:blip>
            <a:stretch>
              <a:fillRect b="0" l="0" r="0" t="0"/>
            </a:stretch>
          </a:blipFill>
          <a:ln>
            <a:noFill/>
          </a:ln>
        </p:spPr>
      </p:pic>
      <p:sp>
        <p:nvSpPr>
          <p:cNvPr id="356" name="Google Shape;356;p84"/>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84"/>
          <p:cNvSpPr txBox="1"/>
          <p:nvPr>
            <p:ph idx="1" type="body"/>
          </p:nvPr>
        </p:nvSpPr>
        <p:spPr>
          <a:xfrm>
            <a:off x="584199" y="5689600"/>
            <a:ext cx="5367528"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8" name="Google Shape;358;p84"/>
          <p:cNvSpPr txBox="1"/>
          <p:nvPr>
            <p:ph idx="4" type="body"/>
          </p:nvPr>
        </p:nvSpPr>
        <p:spPr>
          <a:xfrm>
            <a:off x="6241860" y="5689600"/>
            <a:ext cx="5367528"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3584">
          <p15:clr>
            <a:srgbClr val="5ACBF0"/>
          </p15:clr>
        </p15:guide>
        <p15:guide id="2" orient="horz" pos="1276">
          <p15:clr>
            <a:srgbClr val="5ACBF0"/>
          </p15:clr>
        </p15:guide>
        <p15:guide id="3" orient="horz" pos="288">
          <p15:clr>
            <a:srgbClr val="5ACBF0"/>
          </p15:clr>
        </p15:guide>
        <p15:guide id="4" pos="3749">
          <p15:clr>
            <a:srgbClr val="5ACBF0"/>
          </p15:clr>
        </p15:guide>
        <p15:guide id="5" pos="3931">
          <p15:clr>
            <a:srgbClr val="5ACBF0"/>
          </p15:clr>
        </p15:guide>
        <p15:guide id="6" orient="horz" pos="3464">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 content">
  <p:cSld name="Three picture content">
    <p:spTree>
      <p:nvGrpSpPr>
        <p:cNvPr id="359" name="Shape 359"/>
        <p:cNvGrpSpPr/>
        <p:nvPr/>
      </p:nvGrpSpPr>
      <p:grpSpPr>
        <a:xfrm>
          <a:off x="0" y="0"/>
          <a:ext cx="0" cy="0"/>
          <a:chOff x="0" y="0"/>
          <a:chExt cx="0" cy="0"/>
        </a:xfrm>
      </p:grpSpPr>
      <p:pic>
        <p:nvPicPr>
          <p:cNvPr descr="This photo is a 'placeholder' only. Drag or drop your photo here, or click and tap the center to insert a photo." id="360" name="Google Shape;360;p85"/>
          <p:cNvPicPr preferRelativeResize="0"/>
          <p:nvPr>
            <p:ph idx="2" type="pic"/>
          </p:nvPr>
        </p:nvPicPr>
        <p:blipFill/>
        <p:spPr>
          <a:xfrm>
            <a:off x="8132063" y="2025650"/>
            <a:ext cx="3474720" cy="3474720"/>
          </a:xfrm>
          <a:prstGeom prst="roundRect">
            <a:avLst>
              <a:gd fmla="val 3783" name="adj"/>
            </a:avLst>
          </a:prstGeom>
          <a:blipFill rotWithShape="1">
            <a:blip r:embed="rId2">
              <a:alphaModFix/>
            </a:blip>
            <a:stretch>
              <a:fillRect b="0" l="0" r="0" t="0"/>
            </a:stretch>
          </a:blipFill>
          <a:ln>
            <a:noFill/>
          </a:ln>
        </p:spPr>
      </p:pic>
      <p:pic>
        <p:nvPicPr>
          <p:cNvPr descr="This photo is a 'placeholder' only. Drag or drop your photo here, or click and tap the center to insert a photo." id="361" name="Google Shape;361;p85"/>
          <p:cNvPicPr preferRelativeResize="0"/>
          <p:nvPr>
            <p:ph idx="3" type="pic"/>
          </p:nvPr>
        </p:nvPicPr>
        <p:blipFill/>
        <p:spPr>
          <a:xfrm>
            <a:off x="4356035" y="2025650"/>
            <a:ext cx="3474720" cy="3474720"/>
          </a:xfrm>
          <a:prstGeom prst="roundRect">
            <a:avLst>
              <a:gd fmla="val 3509" name="adj"/>
            </a:avLst>
          </a:prstGeom>
          <a:blipFill rotWithShape="1">
            <a:blip r:embed="rId3">
              <a:alphaModFix/>
            </a:blip>
            <a:stretch>
              <a:fillRect b="0" l="0" r="0" t="0"/>
            </a:stretch>
          </a:blipFill>
          <a:ln>
            <a:noFill/>
          </a:ln>
        </p:spPr>
      </p:pic>
      <p:pic>
        <p:nvPicPr>
          <p:cNvPr descr="This photo is a 'placeholder' only. Drag or drop your photo here, or click and tap the center to insert a photo." id="362" name="Google Shape;362;p85"/>
          <p:cNvPicPr preferRelativeResize="0"/>
          <p:nvPr>
            <p:ph idx="4" type="pic"/>
          </p:nvPr>
        </p:nvPicPr>
        <p:blipFill/>
        <p:spPr>
          <a:xfrm>
            <a:off x="582612" y="2025650"/>
            <a:ext cx="3474720" cy="3474720"/>
          </a:xfrm>
          <a:prstGeom prst="roundRect">
            <a:avLst>
              <a:gd fmla="val 4057" name="adj"/>
            </a:avLst>
          </a:prstGeom>
          <a:blipFill rotWithShape="1">
            <a:blip r:embed="rId4">
              <a:alphaModFix/>
            </a:blip>
            <a:stretch>
              <a:fillRect b="0" l="0" r="0" t="0"/>
            </a:stretch>
          </a:blipFill>
          <a:ln>
            <a:noFill/>
          </a:ln>
        </p:spPr>
      </p:pic>
      <p:sp>
        <p:nvSpPr>
          <p:cNvPr id="363" name="Google Shape;363;p85"/>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85"/>
          <p:cNvSpPr txBox="1"/>
          <p:nvPr>
            <p:ph idx="1" type="body"/>
          </p:nvPr>
        </p:nvSpPr>
        <p:spPr>
          <a:xfrm>
            <a:off x="582613"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5" name="Google Shape;365;p85"/>
          <p:cNvSpPr txBox="1"/>
          <p:nvPr>
            <p:ph idx="5" type="body"/>
          </p:nvPr>
        </p:nvSpPr>
        <p:spPr>
          <a:xfrm>
            <a:off x="4358640"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6" name="Google Shape;366;p85"/>
          <p:cNvSpPr txBox="1"/>
          <p:nvPr>
            <p:ph idx="6" type="body"/>
          </p:nvPr>
        </p:nvSpPr>
        <p:spPr>
          <a:xfrm>
            <a:off x="8134351" y="5689600"/>
            <a:ext cx="3475037" cy="57943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3584">
          <p15:clr>
            <a:srgbClr val="5ACBF0"/>
          </p15:clr>
        </p15:guide>
        <p15:guide id="2" orient="horz" pos="1276">
          <p15:clr>
            <a:srgbClr val="5ACBF0"/>
          </p15:clr>
        </p15:guide>
        <p15:guide id="3" orient="horz" pos="288">
          <p15:clr>
            <a:srgbClr val="5ACBF0"/>
          </p15:clr>
        </p15:guide>
        <p15:guide id="4" pos="2557">
          <p15:clr>
            <a:srgbClr val="5ACBF0"/>
          </p15:clr>
        </p15:guide>
        <p15:guide id="5" pos="2744">
          <p15:clr>
            <a:srgbClr val="5ACBF0"/>
          </p15:clr>
        </p15:guide>
        <p15:guide id="6" pos="4936">
          <p15:clr>
            <a:srgbClr val="5ACBF0"/>
          </p15:clr>
        </p15:guide>
        <p15:guide id="7" pos="5123">
          <p15:clr>
            <a:srgbClr val="5ACBF0"/>
          </p15:clr>
        </p15:guide>
        <p15:guide id="8" orient="horz" pos="346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picture content">
  <p:cSld name="Four picture content">
    <p:spTree>
      <p:nvGrpSpPr>
        <p:cNvPr id="367" name="Shape 367"/>
        <p:cNvGrpSpPr/>
        <p:nvPr/>
      </p:nvGrpSpPr>
      <p:grpSpPr>
        <a:xfrm>
          <a:off x="0" y="0"/>
          <a:ext cx="0" cy="0"/>
          <a:chOff x="0" y="0"/>
          <a:chExt cx="0" cy="0"/>
        </a:xfrm>
      </p:grpSpPr>
      <p:pic>
        <p:nvPicPr>
          <p:cNvPr descr="This photo is a 'placeholder' only. Drag or drop your photo here, or click and tap the center to insert a photo." id="368" name="Google Shape;368;p86"/>
          <p:cNvPicPr preferRelativeResize="0"/>
          <p:nvPr>
            <p:ph idx="2" type="pic"/>
          </p:nvPr>
        </p:nvPicPr>
        <p:blipFill/>
        <p:spPr>
          <a:xfrm>
            <a:off x="582612" y="2025650"/>
            <a:ext cx="2532888" cy="2532888"/>
          </a:xfrm>
          <a:prstGeom prst="roundRect">
            <a:avLst>
              <a:gd fmla="val 4633" name="adj"/>
            </a:avLst>
          </a:prstGeom>
          <a:blipFill rotWithShape="1">
            <a:blip r:embed="rId2">
              <a:alphaModFix/>
            </a:blip>
            <a:stretch>
              <a:fillRect b="0" l="0" r="0" t="0"/>
            </a:stretch>
          </a:blipFill>
          <a:ln>
            <a:noFill/>
          </a:ln>
        </p:spPr>
      </p:pic>
      <p:sp>
        <p:nvSpPr>
          <p:cNvPr id="369" name="Google Shape;369;p86"/>
          <p:cNvSpPr txBox="1"/>
          <p:nvPr>
            <p:ph type="title"/>
          </p:nvPr>
        </p:nvSpPr>
        <p:spPr>
          <a:xfrm>
            <a:off x="588263" y="457200"/>
            <a:ext cx="11018520" cy="98323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0" name="Google Shape;370;p86"/>
          <p:cNvSpPr txBox="1"/>
          <p:nvPr>
            <p:ph idx="1" type="body"/>
          </p:nvPr>
        </p:nvSpPr>
        <p:spPr>
          <a:xfrm>
            <a:off x="582613"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1" name="Google Shape;371;p86"/>
          <p:cNvSpPr txBox="1"/>
          <p:nvPr>
            <p:ph idx="3" type="body"/>
          </p:nvPr>
        </p:nvSpPr>
        <p:spPr>
          <a:xfrm>
            <a:off x="3413908"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This photo is a 'placeholder' only. Drag or drop your photo here, or click and tap the center to insert a photo." id="372" name="Google Shape;372;p86"/>
          <p:cNvPicPr preferRelativeResize="0"/>
          <p:nvPr>
            <p:ph idx="4" type="pic"/>
          </p:nvPr>
        </p:nvPicPr>
        <p:blipFill/>
        <p:spPr>
          <a:xfrm>
            <a:off x="3413908" y="2025650"/>
            <a:ext cx="2532888" cy="2532888"/>
          </a:xfrm>
          <a:prstGeom prst="roundRect">
            <a:avLst>
              <a:gd fmla="val 5385" name="adj"/>
            </a:avLst>
          </a:prstGeom>
          <a:blipFill rotWithShape="1">
            <a:blip r:embed="rId3">
              <a:alphaModFix/>
            </a:blip>
            <a:stretch>
              <a:fillRect b="0" l="0" r="0" t="0"/>
            </a:stretch>
          </a:blipFill>
          <a:ln>
            <a:noFill/>
          </a:ln>
        </p:spPr>
      </p:pic>
      <p:sp>
        <p:nvSpPr>
          <p:cNvPr id="373" name="Google Shape;373;p86"/>
          <p:cNvSpPr txBox="1"/>
          <p:nvPr>
            <p:ph idx="5" type="body"/>
          </p:nvPr>
        </p:nvSpPr>
        <p:spPr>
          <a:xfrm>
            <a:off x="6245204"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This photo is a 'placeholder' only. Drag or drop your photo here, or click and tap the center to insert a photo." id="374" name="Google Shape;374;p86"/>
          <p:cNvPicPr preferRelativeResize="0"/>
          <p:nvPr>
            <p:ph idx="6" type="pic"/>
          </p:nvPr>
        </p:nvPicPr>
        <p:blipFill/>
        <p:spPr>
          <a:xfrm>
            <a:off x="6245204" y="2025650"/>
            <a:ext cx="2532888" cy="2532888"/>
          </a:xfrm>
          <a:prstGeom prst="roundRect">
            <a:avLst>
              <a:gd fmla="val 5009" name="adj"/>
            </a:avLst>
          </a:prstGeom>
          <a:blipFill rotWithShape="1">
            <a:blip r:embed="rId4">
              <a:alphaModFix/>
            </a:blip>
            <a:stretch>
              <a:fillRect b="0" l="0" r="0" t="0"/>
            </a:stretch>
          </a:blipFill>
          <a:ln>
            <a:noFill/>
          </a:ln>
        </p:spPr>
      </p:pic>
      <p:sp>
        <p:nvSpPr>
          <p:cNvPr id="375" name="Google Shape;375;p86"/>
          <p:cNvSpPr txBox="1"/>
          <p:nvPr>
            <p:ph idx="7" type="body"/>
          </p:nvPr>
        </p:nvSpPr>
        <p:spPr>
          <a:xfrm>
            <a:off x="9076500" y="4753938"/>
            <a:ext cx="2532888" cy="1515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descr="This photo is a 'placeholder' only. Drag or drop your photo here, or click and tap the center to insert a photo." id="376" name="Google Shape;376;p86"/>
          <p:cNvPicPr preferRelativeResize="0"/>
          <p:nvPr>
            <p:ph idx="8" type="pic"/>
          </p:nvPr>
        </p:nvPicPr>
        <p:blipFill/>
        <p:spPr>
          <a:xfrm>
            <a:off x="9073895" y="2025650"/>
            <a:ext cx="2532888" cy="2532888"/>
          </a:xfrm>
          <a:prstGeom prst="roundRect">
            <a:avLst>
              <a:gd fmla="val 4821" name="adj"/>
            </a:avLst>
          </a:prstGeom>
          <a:blipFill rotWithShape="1">
            <a:blip r:embed="rId5">
              <a:alphaModFix/>
            </a:blip>
            <a:stretch>
              <a:fillRect b="0" l="0" r="0" t="0"/>
            </a:stretch>
          </a:blipFill>
          <a:ln>
            <a:noFill/>
          </a:ln>
        </p:spPr>
      </p:pic>
    </p:spTree>
  </p:cSld>
  <p:clrMapOvr>
    <a:masterClrMapping/>
  </p:clrMapOvr>
  <p:transition>
    <p:fade/>
  </p:transition>
  <p:extLst>
    <p:ext uri="{DCECCB84-F9BA-43D5-87BE-67443E8EF086}">
      <p15:sldGuideLst>
        <p15:guide id="1" orient="horz" pos="2993">
          <p15:clr>
            <a:srgbClr val="5ACBF0"/>
          </p15:clr>
        </p15:guide>
        <p15:guide id="2" orient="horz" pos="1276">
          <p15:clr>
            <a:srgbClr val="5ACBF0"/>
          </p15:clr>
        </p15:guide>
        <p15:guide id="3" orient="horz" pos="288">
          <p15:clr>
            <a:srgbClr val="5ACBF0"/>
          </p15:clr>
        </p15:guide>
        <p15:guide id="4" pos="1963">
          <p15:clr>
            <a:srgbClr val="5ACBF0"/>
          </p15:clr>
        </p15:guide>
        <p15:guide id="5" pos="2150">
          <p15:clr>
            <a:srgbClr val="5ACBF0"/>
          </p15:clr>
        </p15:guide>
        <p15:guide id="6" pos="3746">
          <p15:clr>
            <a:srgbClr val="5ACBF0"/>
          </p15:clr>
        </p15:guide>
        <p15:guide id="7" pos="3934">
          <p15:clr>
            <a:srgbClr val="5ACBF0"/>
          </p15:clr>
        </p15:guide>
        <p15:guide id="8" pos="5530">
          <p15:clr>
            <a:srgbClr val="5ACBF0"/>
          </p15:clr>
        </p15:guide>
        <p15:guide id="9" pos="5716">
          <p15:clr>
            <a:srgbClr val="5ACBF0"/>
          </p15:clr>
        </p15:guide>
        <p15:guide id="10" orient="horz" pos="287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1b">
  <p:cSld name="Quote slide 1b">
    <p:bg>
      <p:bgPr>
        <a:solidFill>
          <a:schemeClr val="dk2"/>
        </a:solidFill>
      </p:bgPr>
    </p:bg>
    <p:spTree>
      <p:nvGrpSpPr>
        <p:cNvPr id="377" name="Shape 377"/>
        <p:cNvGrpSpPr/>
        <p:nvPr/>
      </p:nvGrpSpPr>
      <p:grpSpPr>
        <a:xfrm>
          <a:off x="0" y="0"/>
          <a:ext cx="0" cy="0"/>
          <a:chOff x="0" y="0"/>
          <a:chExt cx="0" cy="0"/>
        </a:xfrm>
      </p:grpSpPr>
      <p:sp>
        <p:nvSpPr>
          <p:cNvPr id="378" name="Google Shape;378;p87"/>
          <p:cNvSpPr txBox="1"/>
          <p:nvPr>
            <p:ph idx="1" type="body"/>
          </p:nvPr>
        </p:nvSpPr>
        <p:spPr>
          <a:xfrm>
            <a:off x="1739900" y="3779493"/>
            <a:ext cx="5795963"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620"/>
              <a:buNone/>
              <a:defRPr sz="1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79" name="Google Shape;379;p87"/>
          <p:cNvSpPr txBox="1"/>
          <p:nvPr>
            <p:ph idx="2" type="body"/>
          </p:nvPr>
        </p:nvSpPr>
        <p:spPr>
          <a:xfrm>
            <a:off x="1739900" y="4077072"/>
            <a:ext cx="5795963" cy="2154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lt1"/>
              </a:buClr>
              <a:buSzPts val="1260"/>
              <a:buNone/>
              <a:defRPr sz="14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380" name="Google Shape;380;p87"/>
          <p:cNvSpPr txBox="1"/>
          <p:nvPr>
            <p:ph type="title"/>
          </p:nvPr>
        </p:nvSpPr>
        <p:spPr>
          <a:xfrm>
            <a:off x="1739900" y="2025650"/>
            <a:ext cx="9087758" cy="1661993"/>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accent3"/>
              </a:buClr>
              <a:buSzPts val="2800"/>
              <a:buFont typeface="Quattrocento San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81" name="Google Shape;381;p87"/>
          <p:cNvGrpSpPr/>
          <p:nvPr/>
        </p:nvGrpSpPr>
        <p:grpSpPr>
          <a:xfrm>
            <a:off x="6331154" y="1030241"/>
            <a:ext cx="6051228" cy="6860775"/>
            <a:chOff x="4357737" y="749165"/>
            <a:chExt cx="5492545" cy="6227350"/>
          </a:xfrm>
        </p:grpSpPr>
        <p:grpSp>
          <p:nvGrpSpPr>
            <p:cNvPr id="382" name="Google Shape;382;p87"/>
            <p:cNvGrpSpPr/>
            <p:nvPr/>
          </p:nvGrpSpPr>
          <p:grpSpPr>
            <a:xfrm>
              <a:off x="4357737" y="2208105"/>
              <a:ext cx="5492545" cy="4768410"/>
              <a:chOff x="4241623" y="2062963"/>
              <a:chExt cx="5492545" cy="4768410"/>
            </a:xfrm>
          </p:grpSpPr>
          <p:grpSp>
            <p:nvGrpSpPr>
              <p:cNvPr id="383" name="Google Shape;383;p87"/>
              <p:cNvGrpSpPr/>
              <p:nvPr/>
            </p:nvGrpSpPr>
            <p:grpSpPr>
              <a:xfrm>
                <a:off x="4241623" y="2534767"/>
                <a:ext cx="4851938" cy="4296606"/>
                <a:chOff x="2797707" y="91662"/>
                <a:chExt cx="5401599" cy="4783355"/>
              </a:xfrm>
            </p:grpSpPr>
            <p:sp>
              <p:nvSpPr>
                <p:cNvPr id="384" name="Google Shape;384;p87"/>
                <p:cNvSpPr/>
                <p:nvPr/>
              </p:nvSpPr>
              <p:spPr>
                <a:xfrm>
                  <a:off x="4747138" y="276663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85" name="Google Shape;385;p87"/>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86" name="Google Shape;386;p87"/>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87" name="Google Shape;387;p87"/>
                <p:cNvSpPr/>
                <p:nvPr/>
              </p:nvSpPr>
              <p:spPr>
                <a:xfrm>
                  <a:off x="2797707" y="1682693"/>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388" name="Google Shape;388;p87"/>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89" name="Google Shape;389;p87"/>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90" name="Google Shape;390;p87"/>
              <p:cNvSpPr/>
              <p:nvPr/>
            </p:nvSpPr>
            <p:spPr>
              <a:xfrm>
                <a:off x="8649204" y="4966244"/>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391" name="Google Shape;391;p87"/>
              <p:cNvSpPr/>
              <p:nvPr/>
            </p:nvSpPr>
            <p:spPr>
              <a:xfrm>
                <a:off x="8649204" y="206296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392" name="Google Shape;392;p87"/>
            <p:cNvSpPr/>
            <p:nvPr/>
          </p:nvSpPr>
          <p:spPr>
            <a:xfrm>
              <a:off x="6785838" y="749165"/>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Tree>
  </p:cSld>
  <p:clrMapOvr>
    <a:masterClrMapping/>
  </p:clrMapOvr>
  <p:transition>
    <p:fade/>
  </p:transition>
  <p:extLst>
    <p:ext uri="{DCECCB84-F9BA-43D5-87BE-67443E8EF086}">
      <p15:sldGuideLst>
        <p15:guide id="1" pos="369">
          <p15:clr>
            <a:srgbClr val="F26B43"/>
          </p15:clr>
        </p15:guide>
        <p15:guide id="2" orient="horz" pos="366">
          <p15:clr>
            <a:srgbClr val="F26B43"/>
          </p15:clr>
        </p15:guide>
        <p15:guide id="3" pos="7311">
          <p15:clr>
            <a:srgbClr val="F26B43"/>
          </p15:clr>
        </p15:guide>
        <p15:guide id="4" orient="horz" pos="3951">
          <p15:clr>
            <a:srgbClr val="F26B43"/>
          </p15:clr>
        </p15:guide>
        <p15:guide id="5" pos="2561">
          <p15:clr>
            <a:srgbClr val="A4A3A4"/>
          </p15:clr>
        </p15:guide>
        <p15:guide id="6" pos="2744">
          <p15:clr>
            <a:srgbClr val="A4A3A4"/>
          </p15:clr>
        </p15:guide>
        <p15:guide id="7" pos="4937">
          <p15:clr>
            <a:srgbClr val="A4A3A4"/>
          </p15:clr>
        </p15:guide>
        <p15:guide id="8" pos="5120">
          <p15:clr>
            <a:srgbClr val="A4A3A4"/>
          </p15:clr>
        </p15:guide>
        <p15:guide id="9" pos="2682">
          <p15:clr>
            <a:srgbClr val="F26B43"/>
          </p15:clr>
        </p15:guide>
        <p15:guide id="10" pos="4998">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Header Line 12 Months">
  <p:cSld name="14_Header Line 12 Months">
    <p:bg>
      <p:bgPr>
        <a:solidFill>
          <a:schemeClr val="lt1"/>
        </a:solidFill>
      </p:bgPr>
    </p:bg>
    <p:spTree>
      <p:nvGrpSpPr>
        <p:cNvPr id="393" name="Shape 393"/>
        <p:cNvGrpSpPr/>
        <p:nvPr/>
      </p:nvGrpSpPr>
      <p:grpSpPr>
        <a:xfrm>
          <a:off x="0" y="0"/>
          <a:ext cx="0" cy="0"/>
          <a:chOff x="0" y="0"/>
          <a:chExt cx="0" cy="0"/>
        </a:xfrm>
      </p:grpSpPr>
      <p:sp>
        <p:nvSpPr>
          <p:cNvPr id="394" name="Google Shape;394;p88"/>
          <p:cNvSpPr/>
          <p:nvPr/>
        </p:nvSpPr>
        <p:spPr>
          <a:xfrm>
            <a:off x="0" y="0"/>
            <a:ext cx="5959475" cy="6858000"/>
          </a:xfrm>
          <a:prstGeom prst="rect">
            <a:avLst/>
          </a:prstGeom>
          <a:solidFill>
            <a:schemeClr val="dk2"/>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395" name="Google Shape;395;p88"/>
          <p:cNvSpPr txBox="1"/>
          <p:nvPr>
            <p:ph type="title"/>
          </p:nvPr>
        </p:nvSpPr>
        <p:spPr>
          <a:xfrm>
            <a:off x="588263" y="457200"/>
            <a:ext cx="3477325" cy="110799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accent3"/>
              </a:buClr>
              <a:buSzPts val="2800"/>
              <a:buFont typeface="Quattrocento San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8"/>
          <p:cNvSpPr txBox="1"/>
          <p:nvPr>
            <p:ph idx="1" type="body"/>
          </p:nvPr>
        </p:nvSpPr>
        <p:spPr>
          <a:xfrm>
            <a:off x="584200" y="2017713"/>
            <a:ext cx="3481388" cy="430887"/>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560"/>
              </a:spcBef>
              <a:spcAft>
                <a:spcPts val="0"/>
              </a:spcAft>
              <a:buClr>
                <a:schemeClr val="lt1"/>
              </a:buClr>
              <a:buSzPts val="2520"/>
              <a:buNone/>
              <a:defRPr>
                <a:solidFill>
                  <a:schemeClr val="lt1"/>
                </a:solidFill>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397" name="Google Shape;397;p88"/>
          <p:cNvGrpSpPr/>
          <p:nvPr/>
        </p:nvGrpSpPr>
        <p:grpSpPr>
          <a:xfrm>
            <a:off x="-2190682" y="3228653"/>
            <a:ext cx="9186152" cy="4766988"/>
            <a:chOff x="5143583" y="1562583"/>
            <a:chExt cx="8338034" cy="4326874"/>
          </a:xfrm>
        </p:grpSpPr>
        <p:grpSp>
          <p:nvGrpSpPr>
            <p:cNvPr id="398" name="Google Shape;398;p88"/>
            <p:cNvGrpSpPr/>
            <p:nvPr/>
          </p:nvGrpSpPr>
          <p:grpSpPr>
            <a:xfrm>
              <a:off x="5143583" y="1571100"/>
              <a:ext cx="8338034" cy="4318357"/>
              <a:chOff x="3801847" y="-981175"/>
              <a:chExt cx="9282624" cy="4807569"/>
            </a:xfrm>
          </p:grpSpPr>
          <p:sp>
            <p:nvSpPr>
              <p:cNvPr id="399" name="Google Shape;399;p88"/>
              <p:cNvSpPr/>
              <p:nvPr/>
            </p:nvSpPr>
            <p:spPr>
              <a:xfrm>
                <a:off x="8686849" y="641706"/>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00" name="Google Shape;400;p88"/>
              <p:cNvSpPr/>
              <p:nvPr/>
            </p:nvSpPr>
            <p:spPr>
              <a:xfrm>
                <a:off x="10638748" y="171801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01" name="Google Shape;401;p88"/>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02" name="Google Shape;402;p88"/>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03" name="Google Shape;403;p88"/>
              <p:cNvSpPr/>
              <p:nvPr/>
            </p:nvSpPr>
            <p:spPr>
              <a:xfrm>
                <a:off x="3801847" y="-98117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404" name="Google Shape;404;p88"/>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05" name="Google Shape;405;p88"/>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06" name="Google Shape;406;p88"/>
            <p:cNvSpPr/>
            <p:nvPr/>
          </p:nvSpPr>
          <p:spPr>
            <a:xfrm>
              <a:off x="7144873" y="156258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Tree>
  </p:cSld>
  <p:clrMapOvr>
    <a:masterClrMapping/>
  </p:clrMapOvr>
  <p:transition>
    <p:fade/>
  </p:transition>
  <p:extLst>
    <p:ext uri="{DCECCB84-F9BA-43D5-87BE-67443E8EF086}">
      <p15:sldGuideLst>
        <p15:guide id="1" pos="1373">
          <p15:clr>
            <a:srgbClr val="A4A3A4"/>
          </p15:clr>
        </p15:guide>
        <p15:guide id="2" pos="1556">
          <p15:clr>
            <a:srgbClr val="A4A3A4"/>
          </p15:clr>
        </p15:guide>
        <p15:guide id="3" pos="2561">
          <p15:clr>
            <a:srgbClr val="A4A3A4"/>
          </p15:clr>
        </p15:guide>
        <p15:guide id="4" pos="2744">
          <p15:clr>
            <a:srgbClr val="A4A3A4"/>
          </p15:clr>
        </p15:guide>
        <p15:guide id="5" pos="3754">
          <p15:clr>
            <a:srgbClr val="A4A3A4"/>
          </p15:clr>
        </p15:guide>
        <p15:guide id="6" pos="3931">
          <p15:clr>
            <a:srgbClr val="A4A3A4"/>
          </p15:clr>
        </p15:guide>
        <p15:guide id="7" pos="4937">
          <p15:clr>
            <a:srgbClr val="A4A3A4"/>
          </p15:clr>
        </p15:guide>
        <p15:guide id="8" pos="5120">
          <p15:clr>
            <a:srgbClr val="A4A3A4"/>
          </p15:clr>
        </p15:guide>
        <p15:guide id="9" pos="6123">
          <p15:clr>
            <a:srgbClr val="A4A3A4"/>
          </p15:clr>
        </p15:guide>
        <p15:guide id="10" pos="6308">
          <p15:clr>
            <a:srgbClr val="A4A3A4"/>
          </p15:clr>
        </p15:guide>
        <p15:guide id="11" orient="horz" pos="905">
          <p15:clr>
            <a:srgbClr val="5ACBF0"/>
          </p15:clr>
        </p15:guide>
        <p15:guide id="12" orient="horz" pos="1271">
          <p15:clr>
            <a:srgbClr val="5ACBF0"/>
          </p15:clr>
        </p15:guide>
        <p15:guide id="13" orient="horz" pos="288">
          <p15:clr>
            <a:srgbClr val="5ACBF0"/>
          </p15:clr>
        </p15:guide>
        <p15:guide id="14" orient="horz" pos="2387">
          <p15:clr>
            <a:srgbClr val="FBAE40"/>
          </p15:clr>
        </p15:guide>
        <p15:guide id="15" orient="horz" pos="275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b">
  <p:cSld name="Quote slide 2b">
    <p:bg>
      <p:bgPr>
        <a:solidFill>
          <a:schemeClr val="lt1"/>
        </a:solidFill>
      </p:bgPr>
    </p:bg>
    <p:spTree>
      <p:nvGrpSpPr>
        <p:cNvPr id="407" name="Shape 407"/>
        <p:cNvGrpSpPr/>
        <p:nvPr/>
      </p:nvGrpSpPr>
      <p:grpSpPr>
        <a:xfrm>
          <a:off x="0" y="0"/>
          <a:ext cx="0" cy="0"/>
          <a:chOff x="0" y="0"/>
          <a:chExt cx="0" cy="0"/>
        </a:xfrm>
      </p:grpSpPr>
      <p:sp>
        <p:nvSpPr>
          <p:cNvPr id="408" name="Google Shape;408;p89"/>
          <p:cNvSpPr/>
          <p:nvPr/>
        </p:nvSpPr>
        <p:spPr>
          <a:xfrm>
            <a:off x="0" y="0"/>
            <a:ext cx="8128000" cy="6858000"/>
          </a:xfrm>
          <a:prstGeom prst="rect">
            <a:avLst/>
          </a:prstGeom>
          <a:solidFill>
            <a:schemeClr val="dk2"/>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409" name="Google Shape;409;p89"/>
          <p:cNvSpPr txBox="1"/>
          <p:nvPr>
            <p:ph idx="1" type="body"/>
          </p:nvPr>
        </p:nvSpPr>
        <p:spPr>
          <a:xfrm>
            <a:off x="8420100" y="2044961"/>
            <a:ext cx="3478213"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1620"/>
              <a:buNone/>
              <a:defRPr sz="18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0" name="Google Shape;410;p89"/>
          <p:cNvSpPr txBox="1"/>
          <p:nvPr>
            <p:ph idx="2" type="body"/>
          </p:nvPr>
        </p:nvSpPr>
        <p:spPr>
          <a:xfrm>
            <a:off x="8420100" y="2342540"/>
            <a:ext cx="3478213" cy="2154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accent6"/>
              </a:buClr>
              <a:buSzPts val="1260"/>
              <a:buNone/>
              <a:defRPr sz="1400">
                <a:solidFill>
                  <a:schemeClr val="accent6"/>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1" name="Google Shape;411;p89"/>
          <p:cNvSpPr txBox="1"/>
          <p:nvPr>
            <p:ph type="title"/>
          </p:nvPr>
        </p:nvSpPr>
        <p:spPr>
          <a:xfrm>
            <a:off x="1163638" y="2025650"/>
            <a:ext cx="6372225" cy="553998"/>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accent3"/>
              </a:buClr>
              <a:buSzPts val="2800"/>
              <a:buFont typeface="Quattrocento San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12" name="Google Shape;412;p89"/>
          <p:cNvGrpSpPr/>
          <p:nvPr/>
        </p:nvGrpSpPr>
        <p:grpSpPr>
          <a:xfrm>
            <a:off x="-2190682" y="3228653"/>
            <a:ext cx="9186152" cy="4766988"/>
            <a:chOff x="5143583" y="1562583"/>
            <a:chExt cx="8338034" cy="4326874"/>
          </a:xfrm>
        </p:grpSpPr>
        <p:grpSp>
          <p:nvGrpSpPr>
            <p:cNvPr id="413" name="Google Shape;413;p89"/>
            <p:cNvGrpSpPr/>
            <p:nvPr/>
          </p:nvGrpSpPr>
          <p:grpSpPr>
            <a:xfrm>
              <a:off x="5143583" y="1571100"/>
              <a:ext cx="8338034" cy="4318357"/>
              <a:chOff x="3801847" y="-981175"/>
              <a:chExt cx="9282624" cy="4807569"/>
            </a:xfrm>
          </p:grpSpPr>
          <p:sp>
            <p:nvSpPr>
              <p:cNvPr id="414" name="Google Shape;414;p89"/>
              <p:cNvSpPr/>
              <p:nvPr/>
            </p:nvSpPr>
            <p:spPr>
              <a:xfrm>
                <a:off x="8686849" y="641706"/>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15" name="Google Shape;415;p89"/>
              <p:cNvSpPr/>
              <p:nvPr/>
            </p:nvSpPr>
            <p:spPr>
              <a:xfrm>
                <a:off x="10638748" y="171801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16" name="Google Shape;416;p89"/>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17" name="Google Shape;417;p89"/>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18" name="Google Shape;418;p89"/>
              <p:cNvSpPr/>
              <p:nvPr/>
            </p:nvSpPr>
            <p:spPr>
              <a:xfrm>
                <a:off x="3801847" y="-98117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419" name="Google Shape;419;p89"/>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20" name="Google Shape;420;p89"/>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21" name="Google Shape;421;p89"/>
            <p:cNvSpPr/>
            <p:nvPr/>
          </p:nvSpPr>
          <p:spPr>
            <a:xfrm>
              <a:off x="7144873" y="156258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Tree>
  </p:cSld>
  <p:clrMapOvr>
    <a:masterClrMapping/>
  </p:clrMapOvr>
  <p:transition>
    <p:fade/>
  </p:transition>
  <p:extLst>
    <p:ext uri="{DCECCB84-F9BA-43D5-87BE-67443E8EF086}">
      <p15:sldGuideLst>
        <p15:guide id="1" pos="369">
          <p15:clr>
            <a:srgbClr val="F26B43"/>
          </p15:clr>
        </p15:guide>
        <p15:guide id="2" orient="horz" pos="366">
          <p15:clr>
            <a:srgbClr val="F26B43"/>
          </p15:clr>
        </p15:guide>
        <p15:guide id="3" pos="7311">
          <p15:clr>
            <a:srgbClr val="F26B43"/>
          </p15:clr>
        </p15:guide>
        <p15:guide id="4" orient="horz" pos="3951">
          <p15:clr>
            <a:srgbClr val="F26B43"/>
          </p15:clr>
        </p15:guide>
        <p15:guide id="5" pos="2561">
          <p15:clr>
            <a:srgbClr val="A4A3A4"/>
          </p15:clr>
        </p15:guide>
        <p15:guide id="6" pos="2744">
          <p15:clr>
            <a:srgbClr val="A4A3A4"/>
          </p15:clr>
        </p15:guide>
        <p15:guide id="7" pos="4937">
          <p15:clr>
            <a:srgbClr val="A4A3A4"/>
          </p15:clr>
        </p15:guide>
        <p15:guide id="8" pos="5120">
          <p15:clr>
            <a:srgbClr val="A4A3A4"/>
          </p15:clr>
        </p15:guide>
        <p15:guide id="9" pos="2682">
          <p15:clr>
            <a:srgbClr val="F26B43"/>
          </p15:clr>
        </p15:guide>
        <p15:guide id="10" pos="4998">
          <p15:clr>
            <a:srgbClr val="F26B43"/>
          </p15:clr>
        </p15:guide>
        <p15:guide id="11" pos="733">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ide by side 3">
  <p:cSld name="Title and text side by side 3">
    <p:spTree>
      <p:nvGrpSpPr>
        <p:cNvPr id="422" name="Shape 422"/>
        <p:cNvGrpSpPr/>
        <p:nvPr/>
      </p:nvGrpSpPr>
      <p:grpSpPr>
        <a:xfrm>
          <a:off x="0" y="0"/>
          <a:ext cx="0" cy="0"/>
          <a:chOff x="0" y="0"/>
          <a:chExt cx="0" cy="0"/>
        </a:xfrm>
      </p:grpSpPr>
      <p:sp>
        <p:nvSpPr>
          <p:cNvPr id="423" name="Google Shape;423;p90"/>
          <p:cNvSpPr/>
          <p:nvPr/>
        </p:nvSpPr>
        <p:spPr>
          <a:xfrm>
            <a:off x="0" y="0"/>
            <a:ext cx="4356100" cy="6858000"/>
          </a:xfrm>
          <a:prstGeom prst="rect">
            <a:avLst/>
          </a:prstGeom>
          <a:solidFill>
            <a:schemeClr val="dk2"/>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424" name="Google Shape;424;p90"/>
          <p:cNvSpPr txBox="1"/>
          <p:nvPr>
            <p:ph type="title"/>
          </p:nvPr>
        </p:nvSpPr>
        <p:spPr>
          <a:xfrm>
            <a:off x="588263" y="585788"/>
            <a:ext cx="3182027" cy="311862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3"/>
              </a:buClr>
              <a:buSzPts val="2800"/>
              <a:buFont typeface="Quattrocento San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5" name="Google Shape;425;p90"/>
          <p:cNvSpPr txBox="1"/>
          <p:nvPr>
            <p:ph idx="1" type="body"/>
          </p:nvPr>
        </p:nvSpPr>
        <p:spPr>
          <a:xfrm>
            <a:off x="4941888" y="585788"/>
            <a:ext cx="6667500" cy="5683249"/>
          </a:xfrm>
          <a:prstGeom prst="rect">
            <a:avLst/>
          </a:prstGeom>
          <a:noFill/>
          <a:ln>
            <a:noFill/>
          </a:ln>
        </p:spPr>
        <p:txBody>
          <a:bodyPr anchorCtr="0" anchor="t" bIns="0" lIns="0" spcFirstLastPara="1" rIns="0" wrap="square" tIns="0">
            <a:noAutofit/>
          </a:bodyPr>
          <a:lstStyle>
            <a:lvl1pPr indent="-388620" lvl="0" marL="457200" algn="l">
              <a:lnSpc>
                <a:spcPct val="100000"/>
              </a:lnSpc>
              <a:spcBef>
                <a:spcPts val="560"/>
              </a:spcBef>
              <a:spcAft>
                <a:spcPts val="0"/>
              </a:spcAft>
              <a:buClr>
                <a:schemeClr val="dk1"/>
              </a:buClr>
              <a:buSzPts val="2520"/>
              <a:buFont typeface="Noto Sans Symbols"/>
              <a:buChar char="·"/>
              <a:defRPr/>
            </a:lvl1pPr>
            <a:lvl2pPr indent="-331469" lvl="1" marL="914400" algn="l">
              <a:lnSpc>
                <a:spcPct val="100000"/>
              </a:lnSpc>
              <a:spcBef>
                <a:spcPts val="60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grpSp>
        <p:nvGrpSpPr>
          <p:cNvPr id="426" name="Google Shape;426;p90"/>
          <p:cNvGrpSpPr/>
          <p:nvPr/>
        </p:nvGrpSpPr>
        <p:grpSpPr>
          <a:xfrm>
            <a:off x="-2190682" y="3228653"/>
            <a:ext cx="7254538" cy="4238976"/>
            <a:chOff x="5143583" y="1562583"/>
            <a:chExt cx="6584758" cy="3847611"/>
          </a:xfrm>
        </p:grpSpPr>
        <p:grpSp>
          <p:nvGrpSpPr>
            <p:cNvPr id="427" name="Google Shape;427;p90"/>
            <p:cNvGrpSpPr/>
            <p:nvPr/>
          </p:nvGrpSpPr>
          <p:grpSpPr>
            <a:xfrm>
              <a:off x="5143583" y="1571100"/>
              <a:ext cx="6584758" cy="3351575"/>
              <a:chOff x="3801847" y="-981175"/>
              <a:chExt cx="7330725" cy="3731263"/>
            </a:xfrm>
          </p:grpSpPr>
          <p:sp>
            <p:nvSpPr>
              <p:cNvPr id="428" name="Google Shape;428;p90"/>
              <p:cNvSpPr/>
              <p:nvPr/>
            </p:nvSpPr>
            <p:spPr>
              <a:xfrm>
                <a:off x="8686849" y="641706"/>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29" name="Google Shape;429;p90"/>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30" name="Google Shape;430;p90"/>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31" name="Google Shape;431;p90"/>
              <p:cNvSpPr/>
              <p:nvPr/>
            </p:nvSpPr>
            <p:spPr>
              <a:xfrm>
                <a:off x="3801847" y="-98117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432" name="Google Shape;432;p90"/>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33" name="Google Shape;433;p90"/>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34" name="Google Shape;434;p90"/>
            <p:cNvSpPr/>
            <p:nvPr/>
          </p:nvSpPr>
          <p:spPr>
            <a:xfrm>
              <a:off x="7144873" y="156258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Tree>
  </p:cSld>
  <p:clrMapOvr>
    <a:masterClrMapping/>
  </p:clrMapOvr>
  <p:transition>
    <p:fade/>
  </p:transition>
  <p:extLst>
    <p:ext uri="{DCECCB84-F9BA-43D5-87BE-67443E8EF086}">
      <p15:sldGuideLst>
        <p15:guide id="1" pos="2744">
          <p15:clr>
            <a:srgbClr val="5ACBF0"/>
          </p15:clr>
        </p15:guide>
        <p15:guide id="2" orient="horz" pos="2160">
          <p15:clr>
            <a:srgbClr val="5ACBF0"/>
          </p15:clr>
        </p15:guide>
        <p15:guide id="3" pos="2376">
          <p15:clr>
            <a:srgbClr val="5ACBF0"/>
          </p15:clr>
        </p15:guide>
        <p15:guide id="4" pos="3113">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text side by side 3">
  <p:cSld name="2_Title and text side by side 3">
    <p:spTree>
      <p:nvGrpSpPr>
        <p:cNvPr id="435" name="Shape 435"/>
        <p:cNvGrpSpPr/>
        <p:nvPr/>
      </p:nvGrpSpPr>
      <p:grpSpPr>
        <a:xfrm>
          <a:off x="0" y="0"/>
          <a:ext cx="0" cy="0"/>
          <a:chOff x="0" y="0"/>
          <a:chExt cx="0" cy="0"/>
        </a:xfrm>
      </p:grpSpPr>
      <p:sp>
        <p:nvSpPr>
          <p:cNvPr id="436" name="Google Shape;436;p91"/>
          <p:cNvSpPr/>
          <p:nvPr/>
        </p:nvSpPr>
        <p:spPr>
          <a:xfrm>
            <a:off x="0" y="0"/>
            <a:ext cx="4356100" cy="6858000"/>
          </a:xfrm>
          <a:prstGeom prst="rect">
            <a:avLst/>
          </a:prstGeom>
          <a:solidFill>
            <a:schemeClr val="dk2"/>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437" name="Google Shape;437;p91"/>
          <p:cNvSpPr txBox="1"/>
          <p:nvPr>
            <p:ph type="title"/>
          </p:nvPr>
        </p:nvSpPr>
        <p:spPr>
          <a:xfrm>
            <a:off x="588263" y="585788"/>
            <a:ext cx="3182027" cy="57574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3"/>
              </a:buClr>
              <a:buSzPts val="2800"/>
              <a:buFont typeface="Quattrocento San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8" name="Google Shape;438;p91"/>
          <p:cNvSpPr txBox="1"/>
          <p:nvPr>
            <p:ph idx="1" type="body"/>
          </p:nvPr>
        </p:nvSpPr>
        <p:spPr>
          <a:xfrm>
            <a:off x="584200" y="1286005"/>
            <a:ext cx="3187700" cy="498303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1"/>
              </a:buClr>
              <a:buSzPts val="1800"/>
              <a:buFont typeface="Noto Sans Symbols"/>
              <a:buNone/>
              <a:defRPr sz="2000">
                <a:solidFill>
                  <a:schemeClr val="lt1"/>
                </a:solidFill>
              </a:defRPr>
            </a:lvl1pPr>
            <a:lvl2pPr indent="-331469" lvl="1" marL="914400" algn="l">
              <a:lnSpc>
                <a:spcPct val="100000"/>
              </a:lnSpc>
              <a:spcBef>
                <a:spcPts val="60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pos="2744">
          <p15:clr>
            <a:srgbClr val="5ACBF0"/>
          </p15:clr>
        </p15:guide>
        <p15:guide id="2" orient="horz" pos="2160">
          <p15:clr>
            <a:srgbClr val="5ACBF0"/>
          </p15:clr>
        </p15:guide>
        <p15:guide id="3" pos="2376">
          <p15:clr>
            <a:srgbClr val="5ACBF0"/>
          </p15:clr>
        </p15:guide>
        <p15:guide id="4" pos="3113">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side by side 3">
  <p:cSld name="1_Title and text side by side 3">
    <p:spTree>
      <p:nvGrpSpPr>
        <p:cNvPr id="439" name="Shape 439"/>
        <p:cNvGrpSpPr/>
        <p:nvPr/>
      </p:nvGrpSpPr>
      <p:grpSpPr>
        <a:xfrm>
          <a:off x="0" y="0"/>
          <a:ext cx="0" cy="0"/>
          <a:chOff x="0" y="0"/>
          <a:chExt cx="0" cy="0"/>
        </a:xfrm>
      </p:grpSpPr>
      <p:sp>
        <p:nvSpPr>
          <p:cNvPr id="440" name="Google Shape;440;p92"/>
          <p:cNvSpPr/>
          <p:nvPr/>
        </p:nvSpPr>
        <p:spPr>
          <a:xfrm>
            <a:off x="7835900" y="0"/>
            <a:ext cx="4356100" cy="6858000"/>
          </a:xfrm>
          <a:prstGeom prst="rect">
            <a:avLst/>
          </a:prstGeom>
          <a:solidFill>
            <a:schemeClr val="dk2"/>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441" name="Google Shape;441;p92"/>
          <p:cNvSpPr txBox="1"/>
          <p:nvPr>
            <p:ph type="title"/>
          </p:nvPr>
        </p:nvSpPr>
        <p:spPr>
          <a:xfrm>
            <a:off x="584200" y="457200"/>
            <a:ext cx="6088063" cy="608698"/>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2800"/>
              <a:buFont typeface="Quattrocento Sans"/>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92"/>
          <p:cNvSpPr txBox="1"/>
          <p:nvPr>
            <p:ph idx="1" type="body"/>
          </p:nvPr>
        </p:nvSpPr>
        <p:spPr>
          <a:xfrm>
            <a:off x="8361404" y="585788"/>
            <a:ext cx="3247983" cy="56832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1"/>
              </a:buClr>
              <a:buSzPts val="1800"/>
              <a:buFont typeface="Noto Sans Symbols"/>
              <a:buNone/>
              <a:defRPr sz="2000">
                <a:solidFill>
                  <a:schemeClr val="lt1"/>
                </a:solidFill>
              </a:defRPr>
            </a:lvl1pPr>
            <a:lvl2pPr indent="-331469" lvl="1" marL="914400" algn="l">
              <a:lnSpc>
                <a:spcPct val="100000"/>
              </a:lnSpc>
              <a:spcBef>
                <a:spcPts val="60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3" name="Google Shape;443;p92"/>
          <p:cNvSpPr txBox="1"/>
          <p:nvPr>
            <p:ph idx="2" type="body"/>
          </p:nvPr>
        </p:nvSpPr>
        <p:spPr>
          <a:xfrm>
            <a:off x="584200" y="1068164"/>
            <a:ext cx="6088063" cy="223224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dk1"/>
              </a:buClr>
              <a:buSzPts val="1800"/>
              <a:buFont typeface="Noto Sans Symbols"/>
              <a:buNone/>
              <a:defRPr sz="2000">
                <a:solidFill>
                  <a:schemeClr val="dk1"/>
                </a:solidFill>
              </a:defRPr>
            </a:lvl1pPr>
            <a:lvl2pPr indent="-331469" lvl="1" marL="914400" algn="l">
              <a:lnSpc>
                <a:spcPct val="100000"/>
              </a:lnSpc>
              <a:spcBef>
                <a:spcPts val="60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pos="4929">
          <p15:clr>
            <a:srgbClr val="5ACBF0"/>
          </p15:clr>
        </p15:guide>
        <p15:guide id="2" orient="horz" pos="2160">
          <p15:clr>
            <a:srgbClr val="5ACBF0"/>
          </p15:clr>
        </p15:guide>
        <p15:guide id="3" pos="4566">
          <p15:clr>
            <a:srgbClr val="5ACBF0"/>
          </p15:clr>
        </p15:guide>
        <p15:guide id="4" pos="420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 &amp; Subtitle">
    <p:spTree>
      <p:nvGrpSpPr>
        <p:cNvPr id="39" name="Shape 39"/>
        <p:cNvGrpSpPr/>
        <p:nvPr/>
      </p:nvGrpSpPr>
      <p:grpSpPr>
        <a:xfrm>
          <a:off x="0" y="0"/>
          <a:ext cx="0" cy="0"/>
          <a:chOff x="0" y="0"/>
          <a:chExt cx="0" cy="0"/>
        </a:xfrm>
      </p:grpSpPr>
      <p:sp>
        <p:nvSpPr>
          <p:cNvPr id="40" name="Google Shape;40;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9"/>
          <p:cNvSpPr txBox="1"/>
          <p:nvPr>
            <p:ph idx="1" type="body"/>
          </p:nvPr>
        </p:nvSpPr>
        <p:spPr>
          <a:xfrm>
            <a:off x="585788" y="1000624"/>
            <a:ext cx="11017250" cy="2769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288">
          <p15:clr>
            <a:srgbClr val="5ACBF0"/>
          </p15:clr>
        </p15:guide>
        <p15:guide id="2" orient="horz" pos="905">
          <p15:clr>
            <a:srgbClr val="5ACBF0"/>
          </p15:clr>
        </p15:guide>
        <p15:guide id="3" orient="horz" pos="1272">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Next Steps">
    <p:spTree>
      <p:nvGrpSpPr>
        <p:cNvPr id="444" name="Shape 444"/>
        <p:cNvGrpSpPr/>
        <p:nvPr/>
      </p:nvGrpSpPr>
      <p:grpSpPr>
        <a:xfrm>
          <a:off x="0" y="0"/>
          <a:ext cx="0" cy="0"/>
          <a:chOff x="0" y="0"/>
          <a:chExt cx="0" cy="0"/>
        </a:xfrm>
      </p:grpSpPr>
      <p:sp>
        <p:nvSpPr>
          <p:cNvPr id="445" name="Google Shape;445;p93"/>
          <p:cNvSpPr/>
          <p:nvPr/>
        </p:nvSpPr>
        <p:spPr>
          <a:xfrm flipH="1">
            <a:off x="4356100" y="0"/>
            <a:ext cx="7835900" cy="6858000"/>
          </a:xfrm>
          <a:prstGeom prst="rect">
            <a:avLst/>
          </a:prstGeom>
          <a:solidFill>
            <a:schemeClr val="dk2"/>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446" name="Google Shape;446;p93"/>
          <p:cNvSpPr txBox="1"/>
          <p:nvPr>
            <p:ph type="title"/>
          </p:nvPr>
        </p:nvSpPr>
        <p:spPr>
          <a:xfrm>
            <a:off x="588263" y="1725427"/>
            <a:ext cx="3182027" cy="311862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accent1"/>
              </a:buClr>
              <a:buSzPts val="3200"/>
              <a:buFont typeface="Quattrocento Sans"/>
              <a:buNone/>
              <a:defRPr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7" name="Google Shape;447;p93"/>
          <p:cNvSpPr txBox="1"/>
          <p:nvPr>
            <p:ph idx="1" type="body"/>
          </p:nvPr>
        </p:nvSpPr>
        <p:spPr>
          <a:xfrm>
            <a:off x="4941888" y="440897"/>
            <a:ext cx="6667500" cy="5683249"/>
          </a:xfrm>
          <a:prstGeom prst="rect">
            <a:avLst/>
          </a:prstGeom>
          <a:noFill/>
          <a:ln>
            <a:noFill/>
          </a:ln>
        </p:spPr>
        <p:txBody>
          <a:bodyPr anchorCtr="0" anchor="ctr" bIns="0" lIns="0" spcFirstLastPara="1" rIns="0" wrap="square" tIns="0">
            <a:noAutofit/>
          </a:bodyPr>
          <a:lstStyle>
            <a:lvl1pPr indent="-342900" lvl="0" marL="457200" algn="l">
              <a:lnSpc>
                <a:spcPct val="90000"/>
              </a:lnSpc>
              <a:spcBef>
                <a:spcPts val="1200"/>
              </a:spcBef>
              <a:spcAft>
                <a:spcPts val="0"/>
              </a:spcAft>
              <a:buClr>
                <a:schemeClr val="lt1"/>
              </a:buClr>
              <a:buSzPts val="1800"/>
              <a:buFont typeface="Quattrocento Sans"/>
              <a:buAutoNum type="arabicPeriod"/>
              <a:defRPr sz="2000">
                <a:solidFill>
                  <a:schemeClr val="lt1"/>
                </a:solidFill>
              </a:defRPr>
            </a:lvl1pPr>
            <a:lvl2pPr indent="-331469" lvl="1" marL="914400" algn="l">
              <a:lnSpc>
                <a:spcPct val="100000"/>
              </a:lnSpc>
              <a:spcBef>
                <a:spcPts val="60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8" name="Google Shape;448;p9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grpSp>
        <p:nvGrpSpPr>
          <p:cNvPr id="449" name="Google Shape;449;p93"/>
          <p:cNvGrpSpPr/>
          <p:nvPr/>
        </p:nvGrpSpPr>
        <p:grpSpPr>
          <a:xfrm flipH="1">
            <a:off x="6117772" y="3228653"/>
            <a:ext cx="7254538" cy="4238976"/>
            <a:chOff x="5143583" y="1562583"/>
            <a:chExt cx="6584758" cy="3847611"/>
          </a:xfrm>
        </p:grpSpPr>
        <p:grpSp>
          <p:nvGrpSpPr>
            <p:cNvPr id="450" name="Google Shape;450;p93"/>
            <p:cNvGrpSpPr/>
            <p:nvPr/>
          </p:nvGrpSpPr>
          <p:grpSpPr>
            <a:xfrm>
              <a:off x="5143583" y="1571100"/>
              <a:ext cx="6584758" cy="3351575"/>
              <a:chOff x="3801847" y="-981175"/>
              <a:chExt cx="7330725" cy="3731263"/>
            </a:xfrm>
          </p:grpSpPr>
          <p:sp>
            <p:nvSpPr>
              <p:cNvPr id="451" name="Google Shape;451;p93"/>
              <p:cNvSpPr/>
              <p:nvPr/>
            </p:nvSpPr>
            <p:spPr>
              <a:xfrm>
                <a:off x="8686849" y="641706"/>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52" name="Google Shape;452;p93"/>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53" name="Google Shape;453;p93"/>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54" name="Google Shape;454;p93"/>
              <p:cNvSpPr/>
              <p:nvPr/>
            </p:nvSpPr>
            <p:spPr>
              <a:xfrm>
                <a:off x="3801847" y="-98117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455" name="Google Shape;455;p93"/>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56" name="Google Shape;456;p93"/>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57" name="Google Shape;457;p93"/>
            <p:cNvSpPr/>
            <p:nvPr/>
          </p:nvSpPr>
          <p:spPr>
            <a:xfrm>
              <a:off x="7144873" y="156258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dk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Tree>
  </p:cSld>
  <p:clrMapOvr>
    <a:masterClrMapping/>
  </p:clrMapOvr>
  <p:transition>
    <p:fade/>
  </p:transition>
  <p:extLst>
    <p:ext uri="{DCECCB84-F9BA-43D5-87BE-67443E8EF086}">
      <p15:sldGuideLst>
        <p15:guide id="1" pos="2744">
          <p15:clr>
            <a:srgbClr val="5ACBF0"/>
          </p15:clr>
        </p15:guide>
        <p15:guide id="2" orient="horz" pos="2160">
          <p15:clr>
            <a:srgbClr val="5ACBF0"/>
          </p15:clr>
        </p15:guide>
        <p15:guide id="3" pos="2376">
          <p15:clr>
            <a:srgbClr val="5ACBF0"/>
          </p15:clr>
        </p15:guide>
        <p15:guide id="4" pos="311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p:cSld name="Case Study">
    <p:spTree>
      <p:nvGrpSpPr>
        <p:cNvPr id="458" name="Shape 458"/>
        <p:cNvGrpSpPr/>
        <p:nvPr/>
      </p:nvGrpSpPr>
      <p:grpSpPr>
        <a:xfrm>
          <a:off x="0" y="0"/>
          <a:ext cx="0" cy="0"/>
          <a:chOff x="0" y="0"/>
          <a:chExt cx="0" cy="0"/>
        </a:xfrm>
      </p:grpSpPr>
      <p:sp>
        <p:nvSpPr>
          <p:cNvPr id="459" name="Google Shape;459;p94"/>
          <p:cNvSpPr/>
          <p:nvPr/>
        </p:nvSpPr>
        <p:spPr>
          <a:xfrm>
            <a:off x="8351519" y="1"/>
            <a:ext cx="3840481" cy="445951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60" name="Google Shape;460;p94"/>
          <p:cNvSpPr/>
          <p:nvPr/>
        </p:nvSpPr>
        <p:spPr>
          <a:xfrm>
            <a:off x="0" y="0"/>
            <a:ext cx="8351186" cy="6858000"/>
          </a:xfrm>
          <a:prstGeom prst="rect">
            <a:avLst/>
          </a:prstGeom>
          <a:solidFill>
            <a:srgbClr val="F2F2F2"/>
          </a:solidFill>
          <a:ln>
            <a:noFill/>
          </a:ln>
        </p:spPr>
        <p:txBody>
          <a:bodyPr anchorCtr="0" anchor="t" bIns="143425" lIns="179275" spcFirstLastPara="1" rIns="179275" wrap="square" tIns="143425">
            <a:noAutofit/>
          </a:bodyPr>
          <a:lstStyle/>
          <a:p>
            <a:pPr indent="0" lvl="0" marL="0" marR="0" rtl="0" algn="ctr">
              <a:lnSpc>
                <a:spcPct val="90000"/>
              </a:lnSpc>
              <a:spcBef>
                <a:spcPts val="0"/>
              </a:spcBef>
              <a:spcAft>
                <a:spcPts val="0"/>
              </a:spcAft>
              <a:buNone/>
            </a:pPr>
            <a:r>
              <a:rPr lang="en-US" sz="2353">
                <a:solidFill>
                  <a:srgbClr val="FFFFFF"/>
                </a:solidFill>
                <a:latin typeface="Quattrocento Sans"/>
                <a:ea typeface="Quattrocento Sans"/>
                <a:cs typeface="Quattrocento Sans"/>
                <a:sym typeface="Quattrocento Sans"/>
              </a:rPr>
              <a:t>`</a:t>
            </a:r>
            <a:endParaRPr/>
          </a:p>
        </p:txBody>
      </p:sp>
      <p:sp>
        <p:nvSpPr>
          <p:cNvPr id="461" name="Google Shape;461;p94"/>
          <p:cNvSpPr txBox="1"/>
          <p:nvPr>
            <p:ph idx="1" type="body"/>
          </p:nvPr>
        </p:nvSpPr>
        <p:spPr>
          <a:xfrm>
            <a:off x="526415" y="2026620"/>
            <a:ext cx="7261226" cy="169473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80"/>
              </a:spcBef>
              <a:spcAft>
                <a:spcPts val="0"/>
              </a:spcAft>
              <a:buClr>
                <a:schemeClr val="dk1"/>
              </a:buClr>
              <a:buSzPts val="1260"/>
              <a:buNone/>
              <a:defRPr sz="1400">
                <a:solidFill>
                  <a:schemeClr val="dk1"/>
                </a:solidFill>
                <a:latin typeface="Quattrocento Sans"/>
                <a:ea typeface="Quattrocento Sans"/>
                <a:cs typeface="Quattrocento Sans"/>
                <a:sym typeface="Quattrocento Sans"/>
              </a:defRPr>
            </a:lvl1pPr>
            <a:lvl2pPr indent="-308610" lvl="1" marL="9144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2pPr>
            <a:lvl3pPr indent="-308610" lvl="2" marL="13716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3pPr>
            <a:lvl4pPr indent="-308610" lvl="3" marL="18288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4pPr>
            <a:lvl5pPr indent="-308610" lvl="4" marL="22860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2" name="Google Shape;462;p94"/>
          <p:cNvSpPr txBox="1"/>
          <p:nvPr>
            <p:ph idx="2" type="body"/>
          </p:nvPr>
        </p:nvSpPr>
        <p:spPr>
          <a:xfrm>
            <a:off x="8751568" y="438912"/>
            <a:ext cx="3015730" cy="3076817"/>
          </a:xfrm>
          <a:prstGeom prst="rect">
            <a:avLst/>
          </a:prstGeom>
          <a:noFill/>
          <a:ln>
            <a:noFill/>
          </a:ln>
        </p:spPr>
        <p:txBody>
          <a:bodyPr anchorCtr="0" anchor="ctr" bIns="0" lIns="0" spcFirstLastPara="1" rIns="0" wrap="square" tIns="0">
            <a:normAutofit/>
          </a:bodyPr>
          <a:lstStyle>
            <a:lvl1pPr indent="-228600" lvl="0" marL="457200" algn="l">
              <a:lnSpc>
                <a:spcPct val="120000"/>
              </a:lnSpc>
              <a:spcBef>
                <a:spcPts val="0"/>
              </a:spcBef>
              <a:spcAft>
                <a:spcPts val="0"/>
              </a:spcAft>
              <a:buClr>
                <a:schemeClr val="lt1"/>
              </a:buClr>
              <a:buSzPts val="1620"/>
              <a:buNone/>
              <a:defRPr sz="18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3" name="Google Shape;463;p94"/>
          <p:cNvSpPr txBox="1"/>
          <p:nvPr>
            <p:ph idx="3" type="body"/>
          </p:nvPr>
        </p:nvSpPr>
        <p:spPr>
          <a:xfrm>
            <a:off x="8751815" y="3599434"/>
            <a:ext cx="3015236" cy="249238"/>
          </a:xfrm>
          <a:prstGeom prst="rect">
            <a:avLst/>
          </a:prstGeom>
          <a:noFill/>
          <a:ln>
            <a:noFill/>
          </a:ln>
        </p:spPr>
        <p:txBody>
          <a:bodyPr anchorCtr="0" anchor="t" bIns="0" lIns="0" spcFirstLastPara="1" rIns="0" wrap="square" tIns="0">
            <a:noAutofit/>
          </a:bodyPr>
          <a:lstStyle>
            <a:lvl1pPr indent="-228600" lvl="0" marL="457200" algn="r">
              <a:lnSpc>
                <a:spcPct val="100000"/>
              </a:lnSpc>
              <a:spcBef>
                <a:spcPts val="240"/>
              </a:spcBef>
              <a:spcAft>
                <a:spcPts val="0"/>
              </a:spcAft>
              <a:buClr>
                <a:schemeClr val="lt1"/>
              </a:buClr>
              <a:buSzPts val="1080"/>
              <a:buNone/>
              <a:defRPr b="0" sz="1200">
                <a:solidFill>
                  <a:schemeClr val="lt1"/>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4" name="Google Shape;464;p94"/>
          <p:cNvSpPr txBox="1"/>
          <p:nvPr>
            <p:ph idx="4" type="body"/>
          </p:nvPr>
        </p:nvSpPr>
        <p:spPr>
          <a:xfrm>
            <a:off x="8841002" y="4710698"/>
            <a:ext cx="2836863" cy="988782"/>
          </a:xfrm>
          <a:prstGeom prst="rect">
            <a:avLst/>
          </a:prstGeom>
          <a:noFill/>
          <a:ln>
            <a:noFill/>
          </a:ln>
        </p:spPr>
        <p:txBody>
          <a:bodyPr anchorCtr="0" anchor="ctr" bIns="0" lIns="0" spcFirstLastPara="1" rIns="0" wrap="square" tIns="0">
            <a:normAutofit/>
          </a:bodyPr>
          <a:lstStyle>
            <a:lvl1pPr indent="-228600" lvl="0" marL="457200" algn="ctr">
              <a:lnSpc>
                <a:spcPct val="100000"/>
              </a:lnSpc>
              <a:spcBef>
                <a:spcPts val="240"/>
              </a:spcBef>
              <a:spcAft>
                <a:spcPts val="0"/>
              </a:spcAft>
              <a:buClr>
                <a:schemeClr val="dk1"/>
              </a:buClr>
              <a:buSzPts val="1080"/>
              <a:buNone/>
              <a:defRPr sz="1200"/>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5" name="Google Shape;465;p94"/>
          <p:cNvSpPr txBox="1"/>
          <p:nvPr>
            <p:ph idx="5" type="body"/>
          </p:nvPr>
        </p:nvSpPr>
        <p:spPr>
          <a:xfrm>
            <a:off x="8841001" y="5950660"/>
            <a:ext cx="2836865" cy="251703"/>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240"/>
              </a:spcBef>
              <a:spcAft>
                <a:spcPts val="0"/>
              </a:spcAft>
              <a:buClr>
                <a:schemeClr val="accent1"/>
              </a:buClr>
              <a:buSzPts val="1080"/>
              <a:buNone/>
              <a:defRPr b="0" sz="1200" u="sng">
                <a:solidFill>
                  <a:schemeClr val="accent1"/>
                </a:solidFill>
                <a:latin typeface="Quattrocento Sans"/>
                <a:ea typeface="Quattrocento Sans"/>
                <a:cs typeface="Quattrocento Sans"/>
                <a:sym typeface="Quattrocento Sans"/>
              </a:defRPr>
            </a:lvl1pPr>
            <a:lvl2pPr indent="-308610" lvl="1" marL="9144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2pPr>
            <a:lvl3pPr indent="-308610" lvl="2" marL="13716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3pPr>
            <a:lvl4pPr indent="-308610" lvl="3" marL="18288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4pPr>
            <a:lvl5pPr indent="-308610" lvl="4" marL="22860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6" name="Google Shape;466;p94"/>
          <p:cNvSpPr txBox="1"/>
          <p:nvPr>
            <p:ph idx="6" type="body"/>
          </p:nvPr>
        </p:nvSpPr>
        <p:spPr>
          <a:xfrm>
            <a:off x="545150" y="5068670"/>
            <a:ext cx="1463929" cy="114268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
              </a:spcBef>
              <a:spcAft>
                <a:spcPts val="0"/>
              </a:spcAft>
              <a:buClr>
                <a:schemeClr val="dk1"/>
              </a:buClr>
              <a:buSzPts val="900"/>
              <a:buNone/>
              <a:defRPr b="0" sz="1000">
                <a:solidFill>
                  <a:schemeClr val="dk1"/>
                </a:solidFill>
                <a:latin typeface="Quattrocento Sans"/>
                <a:ea typeface="Quattrocento Sans"/>
                <a:cs typeface="Quattrocento Sans"/>
                <a:sym typeface="Quattrocento Sans"/>
              </a:defRPr>
            </a:lvl1pPr>
            <a:lvl2pPr indent="-308610" lvl="1" marL="9144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2pPr>
            <a:lvl3pPr indent="-308610" lvl="2" marL="13716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3pPr>
            <a:lvl4pPr indent="-308610" lvl="3" marL="18288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4pPr>
            <a:lvl5pPr indent="-308610" lvl="4" marL="22860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7" name="Google Shape;467;p94"/>
          <p:cNvSpPr txBox="1"/>
          <p:nvPr/>
        </p:nvSpPr>
        <p:spPr>
          <a:xfrm>
            <a:off x="544615" y="4812501"/>
            <a:ext cx="1368323" cy="246221"/>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0" lang="en-US" sz="1000">
                <a:solidFill>
                  <a:schemeClr val="accent1"/>
                </a:solidFill>
                <a:latin typeface="Quattrocento Sans"/>
                <a:ea typeface="Quattrocento Sans"/>
                <a:cs typeface="Quattrocento Sans"/>
                <a:sym typeface="Quattrocento Sans"/>
              </a:rPr>
              <a:t>Products and Services</a:t>
            </a:r>
            <a:endParaRPr/>
          </a:p>
        </p:txBody>
      </p:sp>
      <p:sp>
        <p:nvSpPr>
          <p:cNvPr id="468" name="Google Shape;468;p94"/>
          <p:cNvSpPr txBox="1"/>
          <p:nvPr/>
        </p:nvSpPr>
        <p:spPr>
          <a:xfrm>
            <a:off x="2075468" y="4812501"/>
            <a:ext cx="1116652" cy="246221"/>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0" lang="en-US" sz="1000">
                <a:solidFill>
                  <a:schemeClr val="accent1"/>
                </a:solidFill>
                <a:latin typeface="Quattrocento Sans"/>
                <a:ea typeface="Quattrocento Sans"/>
                <a:cs typeface="Quattrocento Sans"/>
                <a:sym typeface="Quattrocento Sans"/>
              </a:rPr>
              <a:t>Organization Size</a:t>
            </a:r>
            <a:endParaRPr/>
          </a:p>
        </p:txBody>
      </p:sp>
      <p:sp>
        <p:nvSpPr>
          <p:cNvPr id="469" name="Google Shape;469;p94"/>
          <p:cNvSpPr txBox="1"/>
          <p:nvPr/>
        </p:nvSpPr>
        <p:spPr>
          <a:xfrm>
            <a:off x="3605786" y="4812501"/>
            <a:ext cx="571631" cy="246221"/>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0" lang="en-US" sz="1000">
                <a:solidFill>
                  <a:schemeClr val="accent1"/>
                </a:solidFill>
                <a:latin typeface="Quattrocento Sans"/>
                <a:ea typeface="Quattrocento Sans"/>
                <a:cs typeface="Quattrocento Sans"/>
                <a:sym typeface="Quattrocento Sans"/>
              </a:rPr>
              <a:t>Industry</a:t>
            </a:r>
            <a:endParaRPr/>
          </a:p>
        </p:txBody>
      </p:sp>
      <p:sp>
        <p:nvSpPr>
          <p:cNvPr id="470" name="Google Shape;470;p94"/>
          <p:cNvSpPr txBox="1"/>
          <p:nvPr/>
        </p:nvSpPr>
        <p:spPr>
          <a:xfrm>
            <a:off x="5136104" y="4812501"/>
            <a:ext cx="560410" cy="246221"/>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0" lang="en-US" sz="1000">
                <a:solidFill>
                  <a:schemeClr val="accent1"/>
                </a:solidFill>
                <a:latin typeface="Quattrocento Sans"/>
                <a:ea typeface="Quattrocento Sans"/>
                <a:cs typeface="Quattrocento Sans"/>
                <a:sym typeface="Quattrocento Sans"/>
              </a:rPr>
              <a:t>Country</a:t>
            </a:r>
            <a:endParaRPr/>
          </a:p>
        </p:txBody>
      </p:sp>
      <p:sp>
        <p:nvSpPr>
          <p:cNvPr id="471" name="Google Shape;471;p94"/>
          <p:cNvSpPr txBox="1"/>
          <p:nvPr/>
        </p:nvSpPr>
        <p:spPr>
          <a:xfrm>
            <a:off x="6666424" y="4812501"/>
            <a:ext cx="521938" cy="246221"/>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b="0" lang="en-US" sz="1000">
                <a:solidFill>
                  <a:schemeClr val="accent1"/>
                </a:solidFill>
                <a:latin typeface="Quattrocento Sans"/>
                <a:ea typeface="Quattrocento Sans"/>
                <a:cs typeface="Quattrocento Sans"/>
                <a:sym typeface="Quattrocento Sans"/>
              </a:rPr>
              <a:t>Partner</a:t>
            </a:r>
            <a:endParaRPr/>
          </a:p>
        </p:txBody>
      </p:sp>
      <p:sp>
        <p:nvSpPr>
          <p:cNvPr id="472" name="Google Shape;472;p94"/>
          <p:cNvSpPr txBox="1"/>
          <p:nvPr>
            <p:ph idx="7" type="body"/>
          </p:nvPr>
        </p:nvSpPr>
        <p:spPr>
          <a:xfrm>
            <a:off x="2075468" y="5068670"/>
            <a:ext cx="1463929" cy="114268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
              </a:spcBef>
              <a:spcAft>
                <a:spcPts val="0"/>
              </a:spcAft>
              <a:buClr>
                <a:schemeClr val="dk1"/>
              </a:buClr>
              <a:buSzPts val="900"/>
              <a:buNone/>
              <a:defRPr b="0" sz="1000">
                <a:solidFill>
                  <a:schemeClr val="dk1"/>
                </a:solidFill>
                <a:latin typeface="Quattrocento Sans"/>
                <a:ea typeface="Quattrocento Sans"/>
                <a:cs typeface="Quattrocento Sans"/>
                <a:sym typeface="Quattrocento Sans"/>
              </a:defRPr>
            </a:lvl1pPr>
            <a:lvl2pPr indent="-308610" lvl="1" marL="9144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2pPr>
            <a:lvl3pPr indent="-308610" lvl="2" marL="13716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3pPr>
            <a:lvl4pPr indent="-308610" lvl="3" marL="18288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4pPr>
            <a:lvl5pPr indent="-308610" lvl="4" marL="22860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3" name="Google Shape;473;p94"/>
          <p:cNvSpPr txBox="1"/>
          <p:nvPr>
            <p:ph idx="8" type="body"/>
          </p:nvPr>
        </p:nvSpPr>
        <p:spPr>
          <a:xfrm>
            <a:off x="3605786" y="5068670"/>
            <a:ext cx="1463929" cy="114268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
              </a:spcBef>
              <a:spcAft>
                <a:spcPts val="0"/>
              </a:spcAft>
              <a:buClr>
                <a:schemeClr val="dk1"/>
              </a:buClr>
              <a:buSzPts val="900"/>
              <a:buNone/>
              <a:defRPr b="0" sz="1000">
                <a:solidFill>
                  <a:schemeClr val="dk1"/>
                </a:solidFill>
                <a:latin typeface="Quattrocento Sans"/>
                <a:ea typeface="Quattrocento Sans"/>
                <a:cs typeface="Quattrocento Sans"/>
                <a:sym typeface="Quattrocento Sans"/>
              </a:defRPr>
            </a:lvl1pPr>
            <a:lvl2pPr indent="-308610" lvl="1" marL="9144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2pPr>
            <a:lvl3pPr indent="-308610" lvl="2" marL="13716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3pPr>
            <a:lvl4pPr indent="-308610" lvl="3" marL="18288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4pPr>
            <a:lvl5pPr indent="-308610" lvl="4" marL="22860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4" name="Google Shape;474;p94"/>
          <p:cNvSpPr txBox="1"/>
          <p:nvPr>
            <p:ph idx="9" type="body"/>
          </p:nvPr>
        </p:nvSpPr>
        <p:spPr>
          <a:xfrm>
            <a:off x="5136104" y="5068670"/>
            <a:ext cx="1463929" cy="114268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
              </a:spcBef>
              <a:spcAft>
                <a:spcPts val="0"/>
              </a:spcAft>
              <a:buClr>
                <a:schemeClr val="dk1"/>
              </a:buClr>
              <a:buSzPts val="900"/>
              <a:buNone/>
              <a:defRPr b="0" sz="1000">
                <a:solidFill>
                  <a:schemeClr val="dk1"/>
                </a:solidFill>
                <a:latin typeface="Quattrocento Sans"/>
                <a:ea typeface="Quattrocento Sans"/>
                <a:cs typeface="Quattrocento Sans"/>
                <a:sym typeface="Quattrocento Sans"/>
              </a:defRPr>
            </a:lvl1pPr>
            <a:lvl2pPr indent="-308610" lvl="1" marL="9144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2pPr>
            <a:lvl3pPr indent="-308610" lvl="2" marL="13716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3pPr>
            <a:lvl4pPr indent="-308610" lvl="3" marL="18288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4pPr>
            <a:lvl5pPr indent="-308610" lvl="4" marL="22860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5" name="Google Shape;475;p94"/>
          <p:cNvSpPr txBox="1"/>
          <p:nvPr>
            <p:ph idx="13" type="body"/>
          </p:nvPr>
        </p:nvSpPr>
        <p:spPr>
          <a:xfrm>
            <a:off x="6666425" y="5068670"/>
            <a:ext cx="1353846" cy="1142684"/>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200"/>
              </a:spcBef>
              <a:spcAft>
                <a:spcPts val="0"/>
              </a:spcAft>
              <a:buClr>
                <a:schemeClr val="dk1"/>
              </a:buClr>
              <a:buSzPts val="900"/>
              <a:buNone/>
              <a:defRPr b="0" sz="1000">
                <a:solidFill>
                  <a:schemeClr val="dk1"/>
                </a:solidFill>
                <a:latin typeface="Quattrocento Sans"/>
                <a:ea typeface="Quattrocento Sans"/>
                <a:cs typeface="Quattrocento Sans"/>
                <a:sym typeface="Quattrocento Sans"/>
              </a:defRPr>
            </a:lvl1pPr>
            <a:lvl2pPr indent="-308610" lvl="1" marL="9144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2pPr>
            <a:lvl3pPr indent="-308610" lvl="2" marL="13716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3pPr>
            <a:lvl4pPr indent="-308610" lvl="3" marL="18288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4pPr>
            <a:lvl5pPr indent="-308610" lvl="4" marL="2286000" algn="l">
              <a:lnSpc>
                <a:spcPct val="100000"/>
              </a:lnSpc>
              <a:spcBef>
                <a:spcPts val="280"/>
              </a:spcBef>
              <a:spcAft>
                <a:spcPts val="0"/>
              </a:spcAft>
              <a:buClr>
                <a:schemeClr val="dk1"/>
              </a:buClr>
              <a:buSzPts val="1260"/>
              <a:buChar char="·"/>
              <a:defRPr sz="1400">
                <a:latin typeface="Quattrocento Sans"/>
                <a:ea typeface="Quattrocento Sans"/>
                <a:cs typeface="Quattrocento Sans"/>
                <a:sym typeface="Quattrocento San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6" name="Google Shape;476;p94"/>
          <p:cNvSpPr txBox="1"/>
          <p:nvPr>
            <p:ph type="ctrTitle"/>
          </p:nvPr>
        </p:nvSpPr>
        <p:spPr>
          <a:xfrm>
            <a:off x="526415" y="643128"/>
            <a:ext cx="7261226" cy="96856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Quattrocento Sans"/>
              <a:buNone/>
              <a:defRPr sz="2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7" name="Google Shape;477;p94"/>
          <p:cNvSpPr/>
          <p:nvPr/>
        </p:nvSpPr>
        <p:spPr>
          <a:xfrm>
            <a:off x="527050" y="3933066"/>
            <a:ext cx="2584506" cy="459564"/>
          </a:xfrm>
          <a:prstGeom prst="roundRect">
            <a:avLst>
              <a:gd fmla="val 50000" name="adj"/>
            </a:avLst>
          </a:prstGeom>
          <a:solidFill>
            <a:schemeClr val="dk2"/>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veloper Code">
  <p:cSld name="Developer Code">
    <p:bg>
      <p:bgPr>
        <a:solidFill>
          <a:schemeClr val="lt2"/>
        </a:solidFill>
      </p:bgPr>
    </p:bg>
    <p:spTree>
      <p:nvGrpSpPr>
        <p:cNvPr id="478" name="Shape 478"/>
        <p:cNvGrpSpPr/>
        <p:nvPr/>
      </p:nvGrpSpPr>
      <p:grpSpPr>
        <a:xfrm>
          <a:off x="0" y="0"/>
          <a:ext cx="0" cy="0"/>
          <a:chOff x="0" y="0"/>
          <a:chExt cx="0" cy="0"/>
        </a:xfrm>
      </p:grpSpPr>
      <p:sp>
        <p:nvSpPr>
          <p:cNvPr id="479" name="Google Shape;479;p95"/>
          <p:cNvSpPr txBox="1"/>
          <p:nvPr>
            <p:ph type="title"/>
          </p:nvPr>
        </p:nvSpPr>
        <p:spPr>
          <a:xfrm>
            <a:off x="588263" y="457200"/>
            <a:ext cx="11018520" cy="430887"/>
          </a:xfrm>
          <a:prstGeom prst="rect">
            <a:avLst/>
          </a:prstGeom>
          <a:noFill/>
          <a:ln>
            <a:noFill/>
          </a:ln>
        </p:spPr>
        <p:txBody>
          <a:bodyPr anchorCtr="0" anchor="ctr"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0" name="Google Shape;480;p95"/>
          <p:cNvSpPr/>
          <p:nvPr/>
        </p:nvSpPr>
        <p:spPr>
          <a:xfrm>
            <a:off x="0" y="1436688"/>
            <a:ext cx="12192000" cy="5421312"/>
          </a:xfrm>
          <a:prstGeom prst="rect">
            <a:avLst/>
          </a:prstGeom>
          <a:solidFill>
            <a:srgbClr val="FFFFFF"/>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Quattrocento Sans"/>
              <a:ea typeface="Quattrocento Sans"/>
              <a:cs typeface="Quattrocento Sans"/>
              <a:sym typeface="Quattrocento Sans"/>
            </a:endParaRPr>
          </a:p>
        </p:txBody>
      </p:sp>
      <p:sp>
        <p:nvSpPr>
          <p:cNvPr id="481" name="Google Shape;481;p95"/>
          <p:cNvSpPr txBox="1"/>
          <p:nvPr>
            <p:ph idx="1" type="body"/>
          </p:nvPr>
        </p:nvSpPr>
        <p:spPr>
          <a:xfrm>
            <a:off x="0" y="1436688"/>
            <a:ext cx="3788358" cy="446148"/>
          </a:xfrm>
          <a:prstGeom prst="rect">
            <a:avLst/>
          </a:prstGeom>
          <a:gradFill>
            <a:gsLst>
              <a:gs pos="0">
                <a:srgbClr val="000000"/>
              </a:gs>
              <a:gs pos="92000">
                <a:srgbClr val="000000"/>
              </a:gs>
              <a:gs pos="100000">
                <a:schemeClr val="accent1"/>
              </a:gs>
            </a:gsLst>
            <a:lin ang="16200000" scaled="0"/>
          </a:gradFill>
          <a:ln>
            <a:noFill/>
          </a:ln>
        </p:spPr>
        <p:txBody>
          <a:bodyPr anchorCtr="0" anchor="t" bIns="45700" lIns="585200" spcFirstLastPara="1" rIns="0" wrap="square" tIns="91425">
            <a:spAutoFit/>
          </a:bodyPr>
          <a:lstStyle>
            <a:lvl1pPr indent="-228600" lvl="0" marL="457200" algn="l">
              <a:lnSpc>
                <a:spcPct val="100000"/>
              </a:lnSpc>
              <a:spcBef>
                <a:spcPts val="400"/>
              </a:spcBef>
              <a:spcAft>
                <a:spcPts val="0"/>
              </a:spcAft>
              <a:buClr>
                <a:srgbClr val="FFFFFF"/>
              </a:buClr>
              <a:buSzPts val="1799"/>
              <a:buNone/>
              <a:defRPr sz="1999">
                <a:solidFill>
                  <a:srgbClr val="FFFFFF"/>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descr="This layout should only be used for developer code. The font used is a monospace font which is ideal for showing code." id="482" name="Google Shape;482;p95"/>
          <p:cNvSpPr txBox="1"/>
          <p:nvPr>
            <p:ph idx="2" type="body"/>
          </p:nvPr>
        </p:nvSpPr>
        <p:spPr>
          <a:xfrm>
            <a:off x="588263" y="2099310"/>
            <a:ext cx="1101852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480"/>
              </a:spcBef>
              <a:spcAft>
                <a:spcPts val="0"/>
              </a:spcAft>
              <a:buClr>
                <a:srgbClr val="000000"/>
              </a:buClr>
              <a:buSzPts val="2160"/>
              <a:buNone/>
              <a:defRPr sz="2400">
                <a:solidFill>
                  <a:srgbClr val="000000"/>
                </a:solidFill>
                <a:latin typeface="Consolas"/>
                <a:ea typeface="Consolas"/>
                <a:cs typeface="Consolas"/>
                <a:sym typeface="Consolas"/>
              </a:defRPr>
            </a:lvl1pPr>
            <a:lvl2pPr indent="-228600" lvl="1" marL="914400" algn="l">
              <a:lnSpc>
                <a:spcPct val="100000"/>
              </a:lnSpc>
              <a:spcBef>
                <a:spcPts val="480"/>
              </a:spcBef>
              <a:spcAft>
                <a:spcPts val="0"/>
              </a:spcAft>
              <a:buClr>
                <a:schemeClr val="dk1"/>
              </a:buClr>
              <a:buSzPts val="2160"/>
              <a:buNone/>
              <a:defRPr sz="2400">
                <a:solidFill>
                  <a:schemeClr val="dk1"/>
                </a:solidFill>
                <a:latin typeface="Consolas"/>
                <a:ea typeface="Consolas"/>
                <a:cs typeface="Consolas"/>
                <a:sym typeface="Consolas"/>
              </a:defRPr>
            </a:lvl2pPr>
            <a:lvl3pPr indent="-228600" lvl="2" marL="1371600" algn="l">
              <a:lnSpc>
                <a:spcPct val="100000"/>
              </a:lnSpc>
              <a:spcBef>
                <a:spcPts val="480"/>
              </a:spcBef>
              <a:spcAft>
                <a:spcPts val="0"/>
              </a:spcAft>
              <a:buClr>
                <a:schemeClr val="dk1"/>
              </a:buClr>
              <a:buSzPts val="2160"/>
              <a:buNone/>
              <a:defRPr sz="2400">
                <a:solidFill>
                  <a:schemeClr val="dk1"/>
                </a:solidFill>
                <a:latin typeface="Consolas"/>
                <a:ea typeface="Consolas"/>
                <a:cs typeface="Consolas"/>
                <a:sym typeface="Consolas"/>
              </a:defRPr>
            </a:lvl3pPr>
            <a:lvl4pPr indent="-228600" lvl="3" marL="1828800" algn="l">
              <a:lnSpc>
                <a:spcPct val="100000"/>
              </a:lnSpc>
              <a:spcBef>
                <a:spcPts val="480"/>
              </a:spcBef>
              <a:spcAft>
                <a:spcPts val="0"/>
              </a:spcAft>
              <a:buClr>
                <a:schemeClr val="dk1"/>
              </a:buClr>
              <a:buSzPts val="2160"/>
              <a:buNone/>
              <a:defRPr sz="2400">
                <a:solidFill>
                  <a:schemeClr val="dk1"/>
                </a:solidFill>
                <a:latin typeface="Consolas"/>
                <a:ea typeface="Consolas"/>
                <a:cs typeface="Consolas"/>
                <a:sym typeface="Consolas"/>
              </a:defRPr>
            </a:lvl4pPr>
            <a:lvl5pPr indent="-228600" lvl="4" marL="2286000" algn="l">
              <a:lnSpc>
                <a:spcPct val="100000"/>
              </a:lnSpc>
              <a:spcBef>
                <a:spcPts val="480"/>
              </a:spcBef>
              <a:spcAft>
                <a:spcPts val="0"/>
              </a:spcAft>
              <a:buClr>
                <a:schemeClr val="dk1"/>
              </a:buClr>
              <a:buSzPts val="2160"/>
              <a:buNone/>
              <a:defRPr sz="2400">
                <a:solidFill>
                  <a:schemeClr val="dk1"/>
                </a:solidFill>
                <a:latin typeface="Consolas"/>
                <a:ea typeface="Consolas"/>
                <a:cs typeface="Consolas"/>
                <a:sym typeface="Consolas"/>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Notes slide Layout">
  <p:cSld name="Black Notes slide Layout">
    <p:bg>
      <p:bgPr>
        <a:solidFill>
          <a:schemeClr val="dk1"/>
        </a:solidFill>
      </p:bgPr>
    </p:bg>
    <p:spTree>
      <p:nvGrpSpPr>
        <p:cNvPr id="483" name="Shape 483"/>
        <p:cNvGrpSpPr/>
        <p:nvPr/>
      </p:nvGrpSpPr>
      <p:grpSpPr>
        <a:xfrm>
          <a:off x="0" y="0"/>
          <a:ext cx="0" cy="0"/>
          <a:chOff x="0" y="0"/>
          <a:chExt cx="0" cy="0"/>
        </a:xfrm>
      </p:grpSpPr>
      <p:sp>
        <p:nvSpPr>
          <p:cNvPr id="484" name="Google Shape;484;p96"/>
          <p:cNvSpPr txBox="1"/>
          <p:nvPr>
            <p:ph type="title"/>
          </p:nvPr>
        </p:nvSpPr>
        <p:spPr>
          <a:xfrm>
            <a:off x="588263" y="457200"/>
            <a:ext cx="11018520" cy="43088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1"/>
              </a:buClr>
              <a:buSzPts val="2800"/>
              <a:buFont typeface="Quattrocento Sans"/>
              <a:buNone/>
              <a:defRPr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5" name="Google Shape;485;p96"/>
          <p:cNvSpPr txBox="1"/>
          <p:nvPr>
            <p:ph idx="1" type="body"/>
          </p:nvPr>
        </p:nvSpPr>
        <p:spPr>
          <a:xfrm>
            <a:off x="584200" y="1436688"/>
            <a:ext cx="11018838" cy="2215991"/>
          </a:xfrm>
          <a:prstGeom prst="rect">
            <a:avLst/>
          </a:prstGeom>
          <a:noFill/>
          <a:ln>
            <a:noFill/>
          </a:ln>
        </p:spPr>
        <p:txBody>
          <a:bodyPr anchorCtr="0" anchor="t" bIns="0" lIns="0" spcFirstLastPara="1" rIns="0" wrap="square" tIns="0">
            <a:spAutoFit/>
          </a:bodyPr>
          <a:lstStyle>
            <a:lvl1pPr indent="-434340" lvl="0" marL="457200" algn="l">
              <a:lnSpc>
                <a:spcPct val="100000"/>
              </a:lnSpc>
              <a:spcBef>
                <a:spcPts val="720"/>
              </a:spcBef>
              <a:spcAft>
                <a:spcPts val="0"/>
              </a:spcAft>
              <a:buClr>
                <a:schemeClr val="lt1"/>
              </a:buClr>
              <a:buSzPts val="3240"/>
              <a:buChar char="·"/>
              <a:defRPr sz="3600">
                <a:latin typeface="Quattrocento Sans"/>
                <a:ea typeface="Quattrocento Sans"/>
                <a:cs typeface="Quattrocento Sans"/>
                <a:sym typeface="Quattrocento Sans"/>
              </a:defRPr>
            </a:lvl1pPr>
            <a:lvl2pPr indent="-388619" lvl="1" marL="914400" algn="l">
              <a:lnSpc>
                <a:spcPct val="100000"/>
              </a:lnSpc>
              <a:spcBef>
                <a:spcPts val="560"/>
              </a:spcBef>
              <a:spcAft>
                <a:spcPts val="0"/>
              </a:spcAft>
              <a:buClr>
                <a:schemeClr val="lt1"/>
              </a:buClr>
              <a:buSzPts val="2520"/>
              <a:buChar char="·"/>
              <a:defRPr sz="2800">
                <a:latin typeface="Quattrocento Sans"/>
                <a:ea typeface="Quattrocento Sans"/>
                <a:cs typeface="Quattrocento Sans"/>
                <a:sym typeface="Quattrocento Sans"/>
              </a:defRPr>
            </a:lvl2pPr>
            <a:lvl3pPr indent="-365760" lvl="2" marL="1371600" algn="l">
              <a:lnSpc>
                <a:spcPct val="100000"/>
              </a:lnSpc>
              <a:spcBef>
                <a:spcPts val="480"/>
              </a:spcBef>
              <a:spcAft>
                <a:spcPts val="0"/>
              </a:spcAft>
              <a:buClr>
                <a:schemeClr val="lt1"/>
              </a:buClr>
              <a:buSzPts val="2160"/>
              <a:buChar char="·"/>
              <a:defRPr sz="2400">
                <a:latin typeface="Quattrocento Sans"/>
                <a:ea typeface="Quattrocento Sans"/>
                <a:cs typeface="Quattrocento Sans"/>
                <a:sym typeface="Quattrocento Sans"/>
              </a:defRPr>
            </a:lvl3pPr>
            <a:lvl4pPr indent="-342900" lvl="3" marL="1828800" algn="l">
              <a:lnSpc>
                <a:spcPct val="100000"/>
              </a:lnSpc>
              <a:spcBef>
                <a:spcPts val="400"/>
              </a:spcBef>
              <a:spcAft>
                <a:spcPts val="0"/>
              </a:spcAft>
              <a:buClr>
                <a:schemeClr val="lt1"/>
              </a:buClr>
              <a:buSzPts val="1800"/>
              <a:buChar char="·"/>
              <a:defRPr sz="2000">
                <a:latin typeface="Quattrocento Sans"/>
                <a:ea typeface="Quattrocento Sans"/>
                <a:cs typeface="Quattrocento Sans"/>
                <a:sym typeface="Quattrocento Sans"/>
              </a:defRPr>
            </a:lvl4pPr>
            <a:lvl5pPr indent="-331470" lvl="4" marL="2286000" algn="l">
              <a:lnSpc>
                <a:spcPct val="100000"/>
              </a:lnSpc>
              <a:spcBef>
                <a:spcPts val="360"/>
              </a:spcBef>
              <a:spcAft>
                <a:spcPts val="0"/>
              </a:spcAft>
              <a:buClr>
                <a:schemeClr val="lt1"/>
              </a:buClr>
              <a:buSzPts val="1620"/>
              <a:buChar char="·"/>
              <a:defRPr sz="1800">
                <a:latin typeface="Quattrocento Sans"/>
                <a:ea typeface="Quattrocento Sans"/>
                <a:cs typeface="Quattrocento Sans"/>
                <a:sym typeface="Quattrocento Sans"/>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486" name="Google Shape;486;p96"/>
          <p:cNvSpPr txBox="1"/>
          <p:nvPr>
            <p:ph idx="2" type="body"/>
          </p:nvPr>
        </p:nvSpPr>
        <p:spPr>
          <a:xfrm>
            <a:off x="1" y="6269038"/>
            <a:ext cx="12192001" cy="588963"/>
          </a:xfrm>
          <a:prstGeom prst="rect">
            <a:avLst/>
          </a:prstGeom>
          <a:solidFill>
            <a:srgbClr val="FFFF99"/>
          </a:solidFill>
          <a:ln>
            <a:noFill/>
          </a:ln>
        </p:spPr>
        <p:txBody>
          <a:bodyPr anchorCtr="0" anchor="b" bIns="45700" lIns="155450" spcFirstLastPara="1" rIns="155450" wrap="square" tIns="77725">
            <a:noAutofit/>
          </a:bodyPr>
          <a:lstStyle>
            <a:lvl1pPr indent="-228600" lvl="0" marL="457200" algn="r">
              <a:lnSpc>
                <a:spcPct val="100000"/>
              </a:lnSpc>
              <a:spcBef>
                <a:spcPts val="740"/>
              </a:spcBef>
              <a:spcAft>
                <a:spcPts val="0"/>
              </a:spcAft>
              <a:buClr>
                <a:srgbClr val="000000"/>
              </a:buClr>
              <a:buSzPts val="3330"/>
              <a:buFont typeface="Arial"/>
              <a:buNone/>
              <a:defRPr sz="3700">
                <a:solidFill>
                  <a:srgbClr val="000000"/>
                </a:solidFill>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orient="horz" pos="904">
          <p15:clr>
            <a:srgbClr val="5ACBF0"/>
          </p15:clr>
        </p15:guide>
        <p15:guide id="2" orient="horz" pos="288">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endix Blue Bkg">
  <p:cSld name="Apendix Blue Bkg">
    <p:bg>
      <p:bgPr>
        <a:solidFill>
          <a:schemeClr val="dk2"/>
        </a:solidFill>
      </p:bgPr>
    </p:bg>
    <p:spTree>
      <p:nvGrpSpPr>
        <p:cNvPr id="487" name="Shape 487"/>
        <p:cNvGrpSpPr/>
        <p:nvPr/>
      </p:nvGrpSpPr>
      <p:grpSpPr>
        <a:xfrm>
          <a:off x="0" y="0"/>
          <a:ext cx="0" cy="0"/>
          <a:chOff x="0" y="0"/>
          <a:chExt cx="0" cy="0"/>
        </a:xfrm>
      </p:grpSpPr>
      <p:sp>
        <p:nvSpPr>
          <p:cNvPr id="488" name="Google Shape;488;p97"/>
          <p:cNvSpPr txBox="1"/>
          <p:nvPr>
            <p:ph idx="1" type="body"/>
          </p:nvPr>
        </p:nvSpPr>
        <p:spPr>
          <a:xfrm>
            <a:off x="584200" y="2972841"/>
            <a:ext cx="5367338" cy="553998"/>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720"/>
              </a:spcBef>
              <a:spcAft>
                <a:spcPts val="0"/>
              </a:spcAft>
              <a:buClr>
                <a:schemeClr val="lt1"/>
              </a:buClr>
              <a:buSzPts val="3240"/>
              <a:buNone/>
              <a:defRPr sz="3600">
                <a:latin typeface="Quattrocento Sans"/>
                <a:ea typeface="Quattrocento Sans"/>
                <a:cs typeface="Quattrocento Sans"/>
                <a:sym typeface="Quattrocento Sans"/>
              </a:defRPr>
            </a:lvl1pPr>
            <a:lvl2pPr indent="-331469" lvl="1" marL="914400" algn="l">
              <a:lnSpc>
                <a:spcPct val="100000"/>
              </a:lnSpc>
              <a:spcBef>
                <a:spcPts val="360"/>
              </a:spcBef>
              <a:spcAft>
                <a:spcPts val="0"/>
              </a:spcAft>
              <a:buClr>
                <a:schemeClr val="lt1"/>
              </a:buClr>
              <a:buSzPts val="1620"/>
              <a:buChar char="·"/>
              <a:defRPr/>
            </a:lvl2pPr>
            <a:lvl3pPr indent="-331469" lvl="2" marL="1371600" algn="l">
              <a:lnSpc>
                <a:spcPct val="100000"/>
              </a:lnSpc>
              <a:spcBef>
                <a:spcPts val="360"/>
              </a:spcBef>
              <a:spcAft>
                <a:spcPts val="0"/>
              </a:spcAft>
              <a:buClr>
                <a:schemeClr val="lt1"/>
              </a:buClr>
              <a:buSzPts val="1620"/>
              <a:buChar char="·"/>
              <a:defRPr/>
            </a:lvl3pPr>
            <a:lvl4pPr indent="-331469" lvl="3" marL="1828800" algn="l">
              <a:lnSpc>
                <a:spcPct val="100000"/>
              </a:lnSpc>
              <a:spcBef>
                <a:spcPts val="360"/>
              </a:spcBef>
              <a:spcAft>
                <a:spcPts val="0"/>
              </a:spcAft>
              <a:buClr>
                <a:schemeClr val="lt1"/>
              </a:buClr>
              <a:buSzPts val="1620"/>
              <a:buChar char="·"/>
              <a:defRPr/>
            </a:lvl4pPr>
            <a:lvl5pPr indent="-331470" lvl="4" marL="2286000" algn="l">
              <a:lnSpc>
                <a:spcPct val="100000"/>
              </a:lnSpc>
              <a:spcBef>
                <a:spcPts val="360"/>
              </a:spcBef>
              <a:spcAft>
                <a:spcPts val="0"/>
              </a:spcAft>
              <a:buClr>
                <a:schemeClr val="lt1"/>
              </a:buClr>
              <a:buSzPts val="162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Tree>
  </p:cSld>
  <p:clrMapOvr>
    <a:masterClrMapping/>
  </p:clrMapOvr>
  <p:transition>
    <p:fade/>
  </p:transition>
  <p:extLst>
    <p:ext uri="{DCECCB84-F9BA-43D5-87BE-67443E8EF086}">
      <p15:sldGuideLst>
        <p15:guide id="1" pos="3749">
          <p15:clr>
            <a:srgbClr val="A4A3A4"/>
          </p15:clr>
        </p15:guide>
        <p15:guide id="2" pos="3932">
          <p15:clr>
            <a:srgbClr val="A4A3A4"/>
          </p15:clr>
        </p15:guide>
        <p15:guide id="3" orient="horz" pos="905">
          <p15:clr>
            <a:srgbClr val="5ACBF0"/>
          </p15:clr>
        </p15:guide>
        <p15:guide id="4" orient="horz" pos="1271">
          <p15:clr>
            <a:srgbClr val="5ACBF0"/>
          </p15:clr>
        </p15:guide>
        <p15:guide id="5" orient="horz" pos="288">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Color Bkg">
  <p:cSld name="End Slide Color Bkg">
    <p:bg>
      <p:bgPr>
        <a:solidFill>
          <a:schemeClr val="dk2"/>
        </a:solidFill>
      </p:bgPr>
    </p:bg>
    <p:spTree>
      <p:nvGrpSpPr>
        <p:cNvPr id="489" name="Shape 489"/>
        <p:cNvGrpSpPr/>
        <p:nvPr/>
      </p:nvGrpSpPr>
      <p:grpSpPr>
        <a:xfrm>
          <a:off x="0" y="0"/>
          <a:ext cx="0" cy="0"/>
          <a:chOff x="0" y="0"/>
          <a:chExt cx="0" cy="0"/>
        </a:xfrm>
      </p:grpSpPr>
      <p:sp>
        <p:nvSpPr>
          <p:cNvPr id="490" name="Google Shape;490;p98"/>
          <p:cNvSpPr txBox="1"/>
          <p:nvPr>
            <p:ph type="title"/>
          </p:nvPr>
        </p:nvSpPr>
        <p:spPr>
          <a:xfrm>
            <a:off x="584200" y="1776153"/>
            <a:ext cx="6169462" cy="553998"/>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accent3"/>
              </a:buClr>
              <a:buSzPts val="3600"/>
              <a:buFont typeface="Quattrocento Sans"/>
              <a:buNone/>
              <a:defRPr sz="3600">
                <a:solidFill>
                  <a:schemeClr val="accent3"/>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Microsoft logo white text version" id="491" name="Google Shape;491;p98"/>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grpSp>
        <p:nvGrpSpPr>
          <p:cNvPr id="492" name="Google Shape;492;p98"/>
          <p:cNvGrpSpPr/>
          <p:nvPr/>
        </p:nvGrpSpPr>
        <p:grpSpPr>
          <a:xfrm>
            <a:off x="3887837" y="-14787"/>
            <a:ext cx="10171064" cy="6890110"/>
            <a:chOff x="3748137" y="-14787"/>
            <a:chExt cx="10171064" cy="6890110"/>
          </a:xfrm>
        </p:grpSpPr>
        <p:grpSp>
          <p:nvGrpSpPr>
            <p:cNvPr id="493" name="Google Shape;493;p98"/>
            <p:cNvGrpSpPr/>
            <p:nvPr/>
          </p:nvGrpSpPr>
          <p:grpSpPr>
            <a:xfrm>
              <a:off x="3748137" y="-14787"/>
              <a:ext cx="10171064" cy="6890110"/>
              <a:chOff x="4357737" y="749165"/>
              <a:chExt cx="9232014" cy="6253977"/>
            </a:xfrm>
          </p:grpSpPr>
          <p:grpSp>
            <p:nvGrpSpPr>
              <p:cNvPr id="494" name="Google Shape;494;p98"/>
              <p:cNvGrpSpPr/>
              <p:nvPr/>
            </p:nvGrpSpPr>
            <p:grpSpPr>
              <a:xfrm>
                <a:off x="4357737" y="1238864"/>
                <a:ext cx="9232014" cy="5764278"/>
                <a:chOff x="4241623" y="1093722"/>
                <a:chExt cx="9232014" cy="5764278"/>
              </a:xfrm>
            </p:grpSpPr>
            <p:grpSp>
              <p:nvGrpSpPr>
                <p:cNvPr id="495" name="Google Shape;495;p98"/>
                <p:cNvGrpSpPr/>
                <p:nvPr/>
              </p:nvGrpSpPr>
              <p:grpSpPr>
                <a:xfrm>
                  <a:off x="4241623" y="1093722"/>
                  <a:ext cx="9232014" cy="5737651"/>
                  <a:chOff x="2797707" y="-1512634"/>
                  <a:chExt cx="10277880" cy="6387651"/>
                </a:xfrm>
              </p:grpSpPr>
              <p:sp>
                <p:nvSpPr>
                  <p:cNvPr id="496" name="Google Shape;496;p98"/>
                  <p:cNvSpPr/>
                  <p:nvPr/>
                </p:nvSpPr>
                <p:spPr>
                  <a:xfrm>
                    <a:off x="4747138" y="276663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97" name="Google Shape;497;p98"/>
                  <p:cNvSpPr/>
                  <p:nvPr/>
                </p:nvSpPr>
                <p:spPr>
                  <a:xfrm>
                    <a:off x="8686849" y="641706"/>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98" name="Google Shape;498;p98"/>
                  <p:cNvSpPr/>
                  <p:nvPr/>
                </p:nvSpPr>
                <p:spPr>
                  <a:xfrm>
                    <a:off x="10629864" y="171801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499" name="Google Shape;499;p98"/>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00" name="Google Shape;500;p98"/>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01" name="Google Shape;501;p98"/>
                  <p:cNvSpPr/>
                  <p:nvPr/>
                </p:nvSpPr>
                <p:spPr>
                  <a:xfrm>
                    <a:off x="8680432" y="-1512634"/>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02" name="Google Shape;502;p98"/>
                  <p:cNvSpPr/>
                  <p:nvPr/>
                </p:nvSpPr>
                <p:spPr>
                  <a:xfrm>
                    <a:off x="2797707" y="1682693"/>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03" name="Google Shape;503;p98"/>
                  <p:cNvSpPr/>
                  <p:nvPr/>
                </p:nvSpPr>
                <p:spPr>
                  <a:xfrm>
                    <a:off x="3801847" y="-98117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504" name="Google Shape;504;p98"/>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05" name="Google Shape;505;p98"/>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06" name="Google Shape;506;p98"/>
                <p:cNvSpPr/>
                <p:nvPr/>
              </p:nvSpPr>
              <p:spPr>
                <a:xfrm>
                  <a:off x="8649204" y="4966244"/>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07" name="Google Shape;507;p98"/>
                <p:cNvSpPr/>
                <p:nvPr/>
              </p:nvSpPr>
              <p:spPr>
                <a:xfrm>
                  <a:off x="11526490" y="5922687"/>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08" name="Google Shape;508;p98"/>
                <p:cNvSpPr/>
                <p:nvPr/>
              </p:nvSpPr>
              <p:spPr>
                <a:xfrm>
                  <a:off x="8649204" y="206296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509" name="Google Shape;509;p98"/>
              <p:cNvSpPr/>
              <p:nvPr/>
            </p:nvSpPr>
            <p:spPr>
              <a:xfrm>
                <a:off x="6785838" y="749165"/>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510" name="Google Shape;510;p98"/>
            <p:cNvSpPr/>
            <p:nvPr/>
          </p:nvSpPr>
          <p:spPr>
            <a:xfrm>
              <a:off x="10821092" y="5038"/>
              <a:ext cx="1195323" cy="1030450"/>
            </a:xfrm>
            <a:prstGeom prst="hexagon">
              <a:avLst>
                <a:gd fmla="val 25000" name="adj"/>
                <a:gd fmla="val 115470" name="vf"/>
              </a:avLst>
            </a:prstGeom>
            <a:noFill/>
            <a:ln cap="flat" cmpd="sng" w="38100">
              <a:solidFill>
                <a:srgbClr val="0078D4"/>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11" name="Google Shape;511;p98"/>
            <p:cNvSpPr/>
            <p:nvPr/>
          </p:nvSpPr>
          <p:spPr>
            <a:xfrm>
              <a:off x="8940942" y="3723909"/>
              <a:ext cx="2420305" cy="2086470"/>
            </a:xfrm>
            <a:prstGeom prst="hexagon">
              <a:avLst>
                <a:gd fmla="val 25000" name="adj"/>
                <a:gd fmla="val 115470" name="vf"/>
              </a:avLst>
            </a:prstGeom>
            <a:noFill/>
            <a:ln cap="flat" cmpd="sng" w="38100">
              <a:solidFill>
                <a:srgbClr val="FFFFFF"/>
              </a:solidFill>
              <a:prstDash val="solid"/>
              <a:round/>
              <a:headEnd len="sm" w="sm" type="none"/>
              <a:tailEnd len="sm" w="sm" type="none"/>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pic>
          <p:nvPicPr>
            <p:cNvPr id="512" name="Google Shape;512;p98"/>
            <p:cNvPicPr preferRelativeResize="0"/>
            <p:nvPr/>
          </p:nvPicPr>
          <p:blipFill rotWithShape="1">
            <a:blip r:embed="rId3">
              <a:alphaModFix/>
            </a:blip>
            <a:srcRect b="0" l="0" r="0" t="0"/>
            <a:stretch/>
          </p:blipFill>
          <p:spPr>
            <a:xfrm>
              <a:off x="8918851" y="5301631"/>
              <a:ext cx="1173008" cy="1050131"/>
            </a:xfrm>
            <a:prstGeom prst="hexagon">
              <a:avLst>
                <a:gd fmla="val 25000" name="adj"/>
                <a:gd fmla="val 115470" name="vf"/>
              </a:avLst>
            </a:prstGeom>
            <a:noFill/>
            <a:ln cap="flat" cmpd="sng" w="38100">
              <a:solidFill>
                <a:srgbClr val="50E6FF"/>
              </a:solidFill>
              <a:prstDash val="solid"/>
              <a:round/>
              <a:headEnd len="sm" w="sm" type="none"/>
              <a:tailEnd len="sm" w="sm" type="none"/>
            </a:ln>
          </p:spPr>
        </p:pic>
      </p:grpSp>
      <p:pic>
        <p:nvPicPr>
          <p:cNvPr id="513" name="Google Shape;513;p98"/>
          <p:cNvPicPr preferRelativeResize="0"/>
          <p:nvPr/>
        </p:nvPicPr>
        <p:blipFill rotWithShape="1">
          <a:blip r:embed="rId4">
            <a:alphaModFix/>
          </a:blip>
          <a:srcRect b="0" l="0" r="0" t="0"/>
          <a:stretch/>
        </p:blipFill>
        <p:spPr>
          <a:xfrm>
            <a:off x="6868507" y="1093998"/>
            <a:ext cx="2402494" cy="2068172"/>
          </a:xfrm>
          <a:prstGeom prst="hexagon">
            <a:avLst>
              <a:gd fmla="val 25000" name="adj"/>
              <a:gd fmla="val 115470" name="vf"/>
            </a:avLst>
          </a:prstGeom>
          <a:noFill/>
          <a:ln cap="flat" cmpd="sng" w="38100">
            <a:solidFill>
              <a:srgbClr val="50E6FF"/>
            </a:solidFill>
            <a:prstDash val="solid"/>
            <a:round/>
            <a:headEnd len="sm" w="sm" type="none"/>
            <a:tailEnd len="sm" w="sm" type="none"/>
          </a:ln>
        </p:spPr>
      </p:pic>
      <p:pic>
        <p:nvPicPr>
          <p:cNvPr id="514" name="Google Shape;514;p98"/>
          <p:cNvPicPr preferRelativeResize="0"/>
          <p:nvPr/>
        </p:nvPicPr>
        <p:blipFill rotWithShape="1">
          <a:blip r:embed="rId5">
            <a:alphaModFix/>
          </a:blip>
          <a:srcRect b="0" l="0" r="0" t="0"/>
          <a:stretch/>
        </p:blipFill>
        <p:spPr>
          <a:xfrm>
            <a:off x="5866550" y="4190677"/>
            <a:ext cx="1150872" cy="1028724"/>
          </a:xfrm>
          <a:prstGeom prst="hexagon">
            <a:avLst>
              <a:gd fmla="val 25000" name="adj"/>
              <a:gd fmla="val 115470" name="vf"/>
            </a:avLst>
          </a:prstGeom>
          <a:noFill/>
          <a:ln cap="flat" cmpd="sng" w="38100">
            <a:solidFill>
              <a:srgbClr val="50E6FF"/>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pos="6132">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bg>
      <p:bgPr>
        <a:solidFill>
          <a:schemeClr val="dk2"/>
        </a:solidFill>
      </p:bgPr>
    </p:bg>
    <p:spTree>
      <p:nvGrpSpPr>
        <p:cNvPr id="515" name="Shape 515"/>
        <p:cNvGrpSpPr/>
        <p:nvPr/>
      </p:nvGrpSpPr>
      <p:grpSpPr>
        <a:xfrm>
          <a:off x="0" y="0"/>
          <a:ext cx="0" cy="0"/>
          <a:chOff x="0" y="0"/>
          <a:chExt cx="0" cy="0"/>
        </a:xfrm>
      </p:grpSpPr>
      <p:grpSp>
        <p:nvGrpSpPr>
          <p:cNvPr id="516" name="Google Shape;516;p99"/>
          <p:cNvGrpSpPr/>
          <p:nvPr/>
        </p:nvGrpSpPr>
        <p:grpSpPr>
          <a:xfrm>
            <a:off x="6331154" y="1030241"/>
            <a:ext cx="6051228" cy="6860775"/>
            <a:chOff x="4357737" y="749165"/>
            <a:chExt cx="5492545" cy="6227350"/>
          </a:xfrm>
        </p:grpSpPr>
        <p:grpSp>
          <p:nvGrpSpPr>
            <p:cNvPr id="517" name="Google Shape;517;p99"/>
            <p:cNvGrpSpPr/>
            <p:nvPr/>
          </p:nvGrpSpPr>
          <p:grpSpPr>
            <a:xfrm>
              <a:off x="4357737" y="2208105"/>
              <a:ext cx="5492545" cy="4768410"/>
              <a:chOff x="4241623" y="2062963"/>
              <a:chExt cx="5492545" cy="4768410"/>
            </a:xfrm>
          </p:grpSpPr>
          <p:grpSp>
            <p:nvGrpSpPr>
              <p:cNvPr id="518" name="Google Shape;518;p99"/>
              <p:cNvGrpSpPr/>
              <p:nvPr/>
            </p:nvGrpSpPr>
            <p:grpSpPr>
              <a:xfrm>
                <a:off x="4241623" y="2534767"/>
                <a:ext cx="4851938" cy="4296606"/>
                <a:chOff x="2797707" y="91662"/>
                <a:chExt cx="5401599" cy="4783355"/>
              </a:xfrm>
            </p:grpSpPr>
            <p:sp>
              <p:nvSpPr>
                <p:cNvPr id="519" name="Google Shape;519;p99"/>
                <p:cNvSpPr/>
                <p:nvPr/>
              </p:nvSpPr>
              <p:spPr>
                <a:xfrm>
                  <a:off x="4747138" y="2766635"/>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20" name="Google Shape;520;p99"/>
                <p:cNvSpPr/>
                <p:nvPr/>
              </p:nvSpPr>
              <p:spPr>
                <a:xfrm>
                  <a:off x="5753583" y="91662"/>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21" name="Google Shape;521;p99"/>
                <p:cNvSpPr/>
                <p:nvPr/>
              </p:nvSpPr>
              <p:spPr>
                <a:xfrm>
                  <a:off x="5023270" y="1681511"/>
                  <a:ext cx="1207876" cy="104127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22" name="Google Shape;522;p99"/>
                <p:cNvSpPr/>
                <p:nvPr/>
              </p:nvSpPr>
              <p:spPr>
                <a:xfrm>
                  <a:off x="2797707" y="1682693"/>
                  <a:ext cx="2445723" cy="2108382"/>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523" name="Google Shape;523;p99"/>
              <p:cNvSpPr/>
              <p:nvPr/>
            </p:nvSpPr>
            <p:spPr>
              <a:xfrm>
                <a:off x="7756162" y="4474881"/>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24" name="Google Shape;524;p99"/>
              <p:cNvSpPr/>
              <p:nvPr/>
            </p:nvSpPr>
            <p:spPr>
              <a:xfrm>
                <a:off x="8649204" y="3990436"/>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25" name="Google Shape;525;p99"/>
              <p:cNvSpPr/>
              <p:nvPr/>
            </p:nvSpPr>
            <p:spPr>
              <a:xfrm>
                <a:off x="8649204" y="4966244"/>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526" name="Google Shape;526;p99"/>
              <p:cNvSpPr/>
              <p:nvPr/>
            </p:nvSpPr>
            <p:spPr>
              <a:xfrm>
                <a:off x="8649204" y="2062963"/>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527" name="Google Shape;527;p99"/>
            <p:cNvSpPr/>
            <p:nvPr/>
          </p:nvSpPr>
          <p:spPr>
            <a:xfrm>
              <a:off x="6785838" y="749165"/>
              <a:ext cx="1084964" cy="935313"/>
            </a:xfrm>
            <a:prstGeom prst="hexagon">
              <a:avLst>
                <a:gd fmla="val 25000" name="adj"/>
                <a:gd fmla="val 115470" name="vf"/>
              </a:avLst>
            </a:prstGeom>
            <a:solidFill>
              <a:srgbClr val="FFFFFF">
                <a:alpha val="4705"/>
              </a:srgbClr>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Quattrocento Sans"/>
                <a:buNone/>
              </a:pPr>
              <a:r>
                <a:t/>
              </a:r>
              <a:endParaRPr b="0" i="0" sz="2400" u="none" cap="none" strike="noStrike">
                <a:solidFill>
                  <a:srgbClr val="FFFFFF"/>
                </a:solidFill>
                <a:latin typeface="Quattrocento Sans"/>
                <a:ea typeface="Quattrocento Sans"/>
                <a:cs typeface="Quattrocento Sans"/>
                <a:sym typeface="Quattrocento Sans"/>
              </a:endParaRPr>
            </a:p>
          </p:txBody>
        </p:sp>
      </p:grpSp>
      <p:sp>
        <p:nvSpPr>
          <p:cNvPr id="528" name="Google Shape;528;p99"/>
          <p:cNvSpPr txBox="1"/>
          <p:nvPr>
            <p:ph type="title"/>
          </p:nvPr>
        </p:nvSpPr>
        <p:spPr>
          <a:xfrm>
            <a:off x="584200" y="652663"/>
            <a:ext cx="11021125" cy="43088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accent3"/>
              </a:buClr>
              <a:buSzPts val="2800"/>
              <a:buFont typeface="Quattrocento Sans"/>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pos="779">
          <p15:clr>
            <a:srgbClr val="A4A3A4"/>
          </p15:clr>
        </p15:guide>
        <p15:guide id="2" pos="962">
          <p15:clr>
            <a:srgbClr val="A4A3A4"/>
          </p15:clr>
        </p15:guide>
        <p15:guide id="3" pos="1373">
          <p15:clr>
            <a:srgbClr val="A4A3A4"/>
          </p15:clr>
        </p15:guide>
        <p15:guide id="4" pos="1556">
          <p15:clr>
            <a:srgbClr val="A4A3A4"/>
          </p15:clr>
        </p15:guide>
        <p15:guide id="5" pos="1980">
          <p15:clr>
            <a:srgbClr val="A4A3A4"/>
          </p15:clr>
        </p15:guide>
        <p15:guide id="6" pos="2150">
          <p15:clr>
            <a:srgbClr val="A4A3A4"/>
          </p15:clr>
        </p15:guide>
        <p15:guide id="7" pos="2561">
          <p15:clr>
            <a:srgbClr val="A4A3A4"/>
          </p15:clr>
        </p15:guide>
        <p15:guide id="8" pos="2744">
          <p15:clr>
            <a:srgbClr val="A4A3A4"/>
          </p15:clr>
        </p15:guide>
        <p15:guide id="9" pos="3155">
          <p15:clr>
            <a:srgbClr val="A4A3A4"/>
          </p15:clr>
        </p15:guide>
        <p15:guide id="10" pos="3338">
          <p15:clr>
            <a:srgbClr val="A4A3A4"/>
          </p15:clr>
        </p15:guide>
        <p15:guide id="11" pos="3749">
          <p15:clr>
            <a:srgbClr val="A4A3A4"/>
          </p15:clr>
        </p15:guide>
        <p15:guide id="12" pos="3932">
          <p15:clr>
            <a:srgbClr val="A4A3A4"/>
          </p15:clr>
        </p15:guide>
        <p15:guide id="13" pos="4343">
          <p15:clr>
            <a:srgbClr val="A4A3A4"/>
          </p15:clr>
        </p15:guide>
        <p15:guide id="14" pos="4526">
          <p15:clr>
            <a:srgbClr val="A4A3A4"/>
          </p15:clr>
        </p15:guide>
        <p15:guide id="15" pos="4937">
          <p15:clr>
            <a:srgbClr val="A4A3A4"/>
          </p15:clr>
        </p15:guide>
        <p15:guide id="16" pos="5120">
          <p15:clr>
            <a:srgbClr val="A4A3A4"/>
          </p15:clr>
        </p15:guide>
        <p15:guide id="17" pos="5529">
          <p15:clr>
            <a:srgbClr val="A4A3A4"/>
          </p15:clr>
        </p15:guide>
        <p15:guide id="18" pos="5714">
          <p15:clr>
            <a:srgbClr val="A4A3A4"/>
          </p15:clr>
        </p15:guide>
        <p15:guide id="19" pos="6123">
          <p15:clr>
            <a:srgbClr val="A4A3A4"/>
          </p15:clr>
        </p15:guide>
        <p15:guide id="20" pos="6308">
          <p15:clr>
            <a:srgbClr val="A4A3A4"/>
          </p15:clr>
        </p15:guide>
        <p15:guide id="21" pos="6717">
          <p15:clr>
            <a:srgbClr val="A4A3A4"/>
          </p15:clr>
        </p15:guide>
        <p15:guide id="22" pos="6900">
          <p15:clr>
            <a:srgbClr val="A4A3A4"/>
          </p15:clr>
        </p15:guide>
        <p15:guide id="23" orient="horz" pos="905">
          <p15:clr>
            <a:srgbClr val="5ACBF0"/>
          </p15:clr>
        </p15:guide>
        <p15:guide id="24" orient="horz" pos="1271">
          <p15:clr>
            <a:srgbClr val="5ACBF0"/>
          </p15:clr>
        </p15:guide>
        <p15:guide id="25"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logo slide">
  <p:cSld name="Closing logo slide">
    <p:bg>
      <p:bgPr>
        <a:solidFill>
          <a:schemeClr val="dk2"/>
        </a:solidFill>
      </p:bgPr>
    </p:bg>
    <p:spTree>
      <p:nvGrpSpPr>
        <p:cNvPr id="529" name="Shape 529"/>
        <p:cNvGrpSpPr/>
        <p:nvPr/>
      </p:nvGrpSpPr>
      <p:grpSpPr>
        <a:xfrm>
          <a:off x="0" y="0"/>
          <a:ext cx="0" cy="0"/>
          <a:chOff x="0" y="0"/>
          <a:chExt cx="0" cy="0"/>
        </a:xfrm>
      </p:grpSpPr>
      <p:sp>
        <p:nvSpPr>
          <p:cNvPr descr="This is a copyright notice that should be included on the final slide." id="530" name="Google Shape;530;p100"/>
          <p:cNvSpPr txBox="1"/>
          <p:nvPr/>
        </p:nvSpPr>
        <p:spPr>
          <a:xfrm>
            <a:off x="584200" y="6161316"/>
            <a:ext cx="4482124" cy="107722"/>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700">
                <a:solidFill>
                  <a:schemeClr val="lt1"/>
                </a:solidFill>
                <a:latin typeface="Quattrocento Sans"/>
                <a:ea typeface="Quattrocento Sans"/>
                <a:cs typeface="Quattrocento Sans"/>
                <a:sym typeface="Quattrocento Sans"/>
              </a:rPr>
              <a:t>© Copyright Microsoft Corporation. All rights reserved. </a:t>
            </a:r>
            <a:endParaRPr/>
          </a:p>
        </p:txBody>
      </p:sp>
      <p:pic>
        <p:nvPicPr>
          <p:cNvPr descr="Microsoft logo white text version" id="531" name="Google Shape;531;p100"/>
          <p:cNvPicPr preferRelativeResize="0"/>
          <p:nvPr/>
        </p:nvPicPr>
        <p:blipFill rotWithShape="1">
          <a:blip r:embed="rId2">
            <a:alphaModFix/>
          </a:blip>
          <a:srcRect b="0" l="0" r="0" t="0"/>
          <a:stretch/>
        </p:blipFill>
        <p:spPr>
          <a:xfrm>
            <a:off x="584200" y="585788"/>
            <a:ext cx="1366245" cy="292608"/>
          </a:xfrm>
          <a:prstGeom prst="rect">
            <a:avLst/>
          </a:prstGeom>
          <a:noFill/>
          <a:ln>
            <a:noFill/>
          </a:ln>
        </p:spPr>
      </p:pic>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accent3"/>
        </a:solidFill>
      </p:bgPr>
    </p:bg>
    <p:spTree>
      <p:nvGrpSpPr>
        <p:cNvPr id="532" name="Shape 532"/>
        <p:cNvGrpSpPr/>
        <p:nvPr/>
      </p:nvGrpSpPr>
      <p:grpSpPr>
        <a:xfrm>
          <a:off x="0" y="0"/>
          <a:ext cx="0" cy="0"/>
          <a:chOff x="0" y="0"/>
          <a:chExt cx="0" cy="0"/>
        </a:xfrm>
      </p:grpSpPr>
      <p:sp>
        <p:nvSpPr>
          <p:cNvPr id="533" name="Google Shape;533;p101"/>
          <p:cNvSpPr/>
          <p:nvPr/>
        </p:nvSpPr>
        <p:spPr>
          <a:xfrm>
            <a:off x="715845" y="821344"/>
            <a:ext cx="10760310" cy="5215312"/>
          </a:xfrm>
          <a:prstGeom prst="rect">
            <a:avLst/>
          </a:prstGeom>
          <a:solidFill>
            <a:schemeClr val="dk2"/>
          </a:solidFill>
          <a:ln>
            <a:noFill/>
          </a:ln>
        </p:spPr>
        <p:txBody>
          <a:bodyPr anchorCtr="0" anchor="ctr" bIns="146300" lIns="182875" spcFirstLastPara="1" rIns="182875" wrap="square" tIns="146300">
            <a:noAutofit/>
          </a:bodyPr>
          <a:lstStyle/>
          <a:p>
            <a:pPr indent="0" lvl="0" marL="0" marR="0" rtl="0" algn="ctr">
              <a:spcBef>
                <a:spcPts val="0"/>
              </a:spcBef>
              <a:spcAft>
                <a:spcPts val="0"/>
              </a:spcAft>
              <a:buNone/>
            </a:pPr>
            <a:r>
              <a:rPr lang="en-US" sz="3200">
                <a:solidFill>
                  <a:srgbClr val="FFFFFF"/>
                </a:solidFill>
                <a:latin typeface="Quattrocento Sans"/>
                <a:ea typeface="Quattrocento Sans"/>
                <a:cs typeface="Quattrocento Sans"/>
                <a:sym typeface="Quattrocento Sans"/>
              </a:rPr>
              <a:t>This slide marks the last slide of the </a:t>
            </a:r>
            <a:br>
              <a:rPr lang="en-US" sz="3200">
                <a:solidFill>
                  <a:srgbClr val="FFFFFF"/>
                </a:solidFill>
                <a:latin typeface="Quattrocento Sans"/>
                <a:ea typeface="Quattrocento Sans"/>
                <a:cs typeface="Quattrocento Sans"/>
                <a:sym typeface="Quattrocento Sans"/>
              </a:rPr>
            </a:br>
            <a:r>
              <a:rPr b="1" lang="en-US" sz="3200">
                <a:solidFill>
                  <a:srgbClr val="FFFFFF"/>
                </a:solidFill>
                <a:latin typeface="Quattrocento Sans"/>
                <a:ea typeface="Quattrocento Sans"/>
                <a:cs typeface="Quattrocento Sans"/>
                <a:sym typeface="Quattrocento Sans"/>
              </a:rPr>
              <a:t>Endpoint Management template</a:t>
            </a:r>
            <a:r>
              <a:rPr lang="en-US" sz="3200">
                <a:solidFill>
                  <a:srgbClr val="FFFFFF"/>
                </a:solidFill>
                <a:latin typeface="Quattrocento Sans"/>
                <a:ea typeface="Quattrocento Sans"/>
                <a:cs typeface="Quattrocento Sans"/>
                <a:sym typeface="Quattrocento Sans"/>
              </a:rPr>
              <a:t>.</a:t>
            </a:r>
            <a:endParaRPr/>
          </a:p>
          <a:p>
            <a:pPr indent="0" lvl="0" marL="0" marR="0" rtl="0" algn="ctr">
              <a:spcBef>
                <a:spcPts val="0"/>
              </a:spcBef>
              <a:spcAft>
                <a:spcPts val="0"/>
              </a:spcAft>
              <a:buNone/>
            </a:pPr>
            <a:r>
              <a:t/>
            </a:r>
            <a:endParaRPr b="1" sz="3200">
              <a:solidFill>
                <a:schemeClr val="accent3"/>
              </a:solidFill>
              <a:latin typeface="Quattrocento Sans"/>
              <a:ea typeface="Quattrocento Sans"/>
              <a:cs typeface="Quattrocento Sans"/>
              <a:sym typeface="Quattrocento Sans"/>
            </a:endParaRPr>
          </a:p>
          <a:p>
            <a:pPr indent="0" lvl="0" marL="0" marR="0" rtl="0" algn="ctr">
              <a:spcBef>
                <a:spcPts val="0"/>
              </a:spcBef>
              <a:spcAft>
                <a:spcPts val="0"/>
              </a:spcAft>
              <a:buNone/>
            </a:pPr>
            <a:r>
              <a:rPr b="1" lang="en-US" sz="3200">
                <a:solidFill>
                  <a:schemeClr val="accent3"/>
                </a:solidFill>
                <a:latin typeface="Quattrocento Sans"/>
                <a:ea typeface="Quattrocento Sans"/>
                <a:cs typeface="Quattrocento Sans"/>
                <a:sym typeface="Quattrocento Sans"/>
              </a:rPr>
              <a:t>Delete any extraneous Master Layouts </a:t>
            </a:r>
            <a:br>
              <a:rPr b="1" lang="en-US" sz="3200">
                <a:solidFill>
                  <a:schemeClr val="accent3"/>
                </a:solidFill>
                <a:latin typeface="Quattrocento Sans"/>
                <a:ea typeface="Quattrocento Sans"/>
                <a:cs typeface="Quattrocento Sans"/>
                <a:sym typeface="Quattrocento Sans"/>
              </a:rPr>
            </a:br>
            <a:r>
              <a:rPr lang="en-US" sz="3200">
                <a:solidFill>
                  <a:srgbClr val="FFFFFF"/>
                </a:solidFill>
                <a:latin typeface="Quattrocento Sans"/>
                <a:ea typeface="Quattrocento Sans"/>
                <a:cs typeface="Quattrocento Sans"/>
                <a:sym typeface="Quattrocento Sans"/>
              </a:rPr>
              <a:t>after this slide to reduce final file size of the deck.</a:t>
            </a:r>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ayout 1">
  <p:cSld name="Photo layout 1">
    <p:spTree>
      <p:nvGrpSpPr>
        <p:cNvPr id="534" name="Shape 534"/>
        <p:cNvGrpSpPr/>
        <p:nvPr/>
      </p:nvGrpSpPr>
      <p:grpSpPr>
        <a:xfrm>
          <a:off x="0" y="0"/>
          <a:ext cx="0" cy="0"/>
          <a:chOff x="0" y="0"/>
          <a:chExt cx="0" cy="0"/>
        </a:xfrm>
      </p:grpSpPr>
      <p:sp>
        <p:nvSpPr>
          <p:cNvPr id="535" name="Google Shape;535;p102"/>
          <p:cNvSpPr txBox="1"/>
          <p:nvPr>
            <p:ph idx="1" type="body"/>
          </p:nvPr>
        </p:nvSpPr>
        <p:spPr>
          <a:xfrm>
            <a:off x="429383" y="2122072"/>
            <a:ext cx="5553007" cy="2374698"/>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1961"/>
              </a:spcBef>
              <a:spcAft>
                <a:spcPts val="0"/>
              </a:spcAft>
              <a:buClr>
                <a:srgbClr val="000000"/>
              </a:buClr>
              <a:buSzPts val="2340"/>
              <a:buFont typeface="Noto Sans Symbols"/>
              <a:buNone/>
              <a:defRPr b="0" i="0" sz="2600">
                <a:solidFill>
                  <a:srgbClr val="000000"/>
                </a:solidFill>
                <a:latin typeface="Quattrocento Sans"/>
                <a:ea typeface="Quattrocento Sans"/>
                <a:cs typeface="Quattrocento Sans"/>
                <a:sym typeface="Quattrocento Sans"/>
              </a:defRPr>
            </a:lvl1pPr>
            <a:lvl2pPr indent="-228600" lvl="1" marL="914400" marR="0" algn="l">
              <a:lnSpc>
                <a:spcPct val="90000"/>
              </a:lnSpc>
              <a:spcBef>
                <a:spcPts val="400"/>
              </a:spcBef>
              <a:spcAft>
                <a:spcPts val="0"/>
              </a:spcAft>
              <a:buClr>
                <a:schemeClr val="dk1"/>
              </a:buClr>
              <a:buSzPts val="1800"/>
              <a:buFont typeface="Noto Sans Symbols"/>
              <a:buNone/>
              <a:defRPr/>
            </a:lvl2pPr>
            <a:lvl3pPr indent="-228600" lvl="2" marL="1371600" algn="l">
              <a:lnSpc>
                <a:spcPct val="100000"/>
              </a:lnSpc>
              <a:spcBef>
                <a:spcPts val="320"/>
              </a:spcBef>
              <a:spcAft>
                <a:spcPts val="0"/>
              </a:spcAft>
              <a:buClr>
                <a:schemeClr val="dk1"/>
              </a:buClr>
              <a:buSzPts val="1440"/>
              <a:buNone/>
              <a:defRPr/>
            </a:lvl3pPr>
            <a:lvl4pPr indent="-228600" lvl="3" marL="1828800" algn="l">
              <a:lnSpc>
                <a:spcPct val="100000"/>
              </a:lnSpc>
              <a:spcBef>
                <a:spcPts val="280"/>
              </a:spcBef>
              <a:spcAft>
                <a:spcPts val="0"/>
              </a:spcAft>
              <a:buClr>
                <a:schemeClr val="dk1"/>
              </a:buClr>
              <a:buSzPts val="1260"/>
              <a:buNone/>
              <a:defRPr/>
            </a:lvl4pPr>
            <a:lvl5pPr indent="-228600" lvl="4" marL="2286000" algn="l">
              <a:lnSpc>
                <a:spcPct val="100000"/>
              </a:lnSpc>
              <a:spcBef>
                <a:spcPts val="280"/>
              </a:spcBef>
              <a:spcAft>
                <a:spcPts val="0"/>
              </a:spcAft>
              <a:buClr>
                <a:schemeClr val="dk1"/>
              </a:buClr>
              <a:buSzPts val="126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6" name="Google Shape;536;p102"/>
          <p:cNvSpPr txBox="1"/>
          <p:nvPr>
            <p:ph type="title"/>
          </p:nvPr>
        </p:nvSpPr>
        <p:spPr>
          <a:xfrm>
            <a:off x="429383" y="438785"/>
            <a:ext cx="5553007" cy="74105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28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37" name="Google Shape;537;p102"/>
          <p:cNvPicPr preferRelativeResize="0"/>
          <p:nvPr>
            <p:ph idx="2" type="pic"/>
          </p:nvPr>
        </p:nvPicPr>
        <p:blipFill/>
        <p:spPr>
          <a:xfrm>
            <a:off x="6209610" y="2"/>
            <a:ext cx="5982390" cy="6858000"/>
          </a:xfrm>
          <a:prstGeom prst="rect">
            <a:avLst/>
          </a:prstGeom>
          <a:blipFill rotWithShape="1">
            <a:blip r:embed="rId2">
              <a:alphaModFix/>
            </a:blip>
            <a:stretch>
              <a:fillRect b="0" l="0" r="0" t="0"/>
            </a:stretch>
          </a:blip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_subtitle">
  <p:cSld name="1_title_subtitle">
    <p:spTree>
      <p:nvGrpSpPr>
        <p:cNvPr id="42" name="Shape 42"/>
        <p:cNvGrpSpPr/>
        <p:nvPr/>
      </p:nvGrpSpPr>
      <p:grpSpPr>
        <a:xfrm>
          <a:off x="0" y="0"/>
          <a:ext cx="0" cy="0"/>
          <a:chOff x="0" y="0"/>
          <a:chExt cx="0" cy="0"/>
        </a:xfrm>
      </p:grpSpPr>
      <p:sp>
        <p:nvSpPr>
          <p:cNvPr id="43" name="Google Shape;43;p50"/>
          <p:cNvSpPr txBox="1"/>
          <p:nvPr>
            <p:ph idx="1" type="body"/>
          </p:nvPr>
        </p:nvSpPr>
        <p:spPr>
          <a:xfrm>
            <a:off x="613202" y="993368"/>
            <a:ext cx="11018520" cy="301301"/>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rgbClr val="0078D4"/>
              </a:buClr>
              <a:buSzPts val="1958"/>
              <a:buNone/>
              <a:defRPr b="1" i="0" sz="1958" u="none" cap="none" strike="noStrike">
                <a:solidFill>
                  <a:srgbClr val="0078D4"/>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chemeClr val="dk1"/>
              </a:buClr>
              <a:buSzPts val="1997"/>
              <a:buNone/>
              <a:defRPr sz="1996"/>
            </a:lvl2pPr>
            <a:lvl3pPr indent="-228600" lvl="2" marL="1371600" algn="l">
              <a:lnSpc>
                <a:spcPct val="90000"/>
              </a:lnSpc>
              <a:spcBef>
                <a:spcPts val="500"/>
              </a:spcBef>
              <a:spcAft>
                <a:spcPts val="0"/>
              </a:spcAft>
              <a:buClr>
                <a:schemeClr val="dk1"/>
              </a:buClr>
              <a:buSzPts val="1997"/>
              <a:buNone/>
              <a:defRPr sz="1996"/>
            </a:lvl3pPr>
            <a:lvl4pPr indent="-228600" lvl="3" marL="1828800" algn="l">
              <a:lnSpc>
                <a:spcPct val="90000"/>
              </a:lnSpc>
              <a:spcBef>
                <a:spcPts val="500"/>
              </a:spcBef>
              <a:spcAft>
                <a:spcPts val="0"/>
              </a:spcAft>
              <a:buClr>
                <a:schemeClr val="dk1"/>
              </a:buClr>
              <a:buSzPts val="1997"/>
              <a:buNone/>
              <a:defRPr sz="1996"/>
            </a:lvl4pPr>
            <a:lvl5pPr indent="-228600" lvl="4" marL="2286000" algn="l">
              <a:lnSpc>
                <a:spcPct val="90000"/>
              </a:lnSpc>
              <a:spcBef>
                <a:spcPts val="500"/>
              </a:spcBef>
              <a:spcAft>
                <a:spcPts val="0"/>
              </a:spcAft>
              <a:buClr>
                <a:schemeClr val="dk1"/>
              </a:buClr>
              <a:buSzPts val="1997"/>
              <a:buNone/>
              <a:defRPr sz="1996"/>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extLst>
    <p:ext uri="{DCECCB84-F9BA-43D5-87BE-67443E8EF086}">
      <p15:sldGuideLst>
        <p15:guide id="1" orient="horz" pos="64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bleed left title">
  <p:cSld name="Photo full bleed left title">
    <p:spTree>
      <p:nvGrpSpPr>
        <p:cNvPr id="538" name="Shape 538"/>
        <p:cNvGrpSpPr/>
        <p:nvPr/>
      </p:nvGrpSpPr>
      <p:grpSpPr>
        <a:xfrm>
          <a:off x="0" y="0"/>
          <a:ext cx="0" cy="0"/>
          <a:chOff x="0" y="0"/>
          <a:chExt cx="0" cy="0"/>
        </a:xfrm>
      </p:grpSpPr>
      <p:pic>
        <p:nvPicPr>
          <p:cNvPr descr="This photo is a 'placeholder' only. Drag or drop your photo here, or click and tap the center to insert a photo." id="539" name="Google Shape;539;p103"/>
          <p:cNvPicPr preferRelativeResize="0"/>
          <p:nvPr>
            <p:ph idx="2" type="pic"/>
          </p:nvPr>
        </p:nvPicPr>
        <p:blipFill/>
        <p:spPr>
          <a:xfrm>
            <a:off x="0" y="0"/>
            <a:ext cx="12192000" cy="6858000"/>
          </a:xfrm>
          <a:prstGeom prst="rect">
            <a:avLst/>
          </a:prstGeom>
          <a:blipFill rotWithShape="1">
            <a:blip r:embed="rId2">
              <a:alphaModFix/>
            </a:blip>
            <a:stretch>
              <a:fillRect b="0" l="0" r="0" t="0"/>
            </a:stretch>
          </a:blipFill>
          <a:ln>
            <a:noFill/>
          </a:ln>
        </p:spPr>
      </p:pic>
      <p:sp>
        <p:nvSpPr>
          <p:cNvPr id="540" name="Google Shape;540;p103"/>
          <p:cNvSpPr txBox="1"/>
          <p:nvPr>
            <p:ph type="title"/>
          </p:nvPr>
        </p:nvSpPr>
        <p:spPr>
          <a:xfrm>
            <a:off x="-3" y="0"/>
            <a:ext cx="5669280" cy="6858000"/>
          </a:xfrm>
          <a:prstGeom prst="rect">
            <a:avLst/>
          </a:prstGeom>
          <a:gradFill>
            <a:gsLst>
              <a:gs pos="0">
                <a:srgbClr val="000000">
                  <a:alpha val="69803"/>
                </a:srgbClr>
              </a:gs>
              <a:gs pos="50000">
                <a:srgbClr val="000000">
                  <a:alpha val="69803"/>
                </a:srgbClr>
              </a:gs>
              <a:gs pos="100000">
                <a:srgbClr val="000000">
                  <a:alpha val="0"/>
                </a:srgbClr>
              </a:gs>
            </a:gsLst>
            <a:lin ang="0" scaled="0"/>
          </a:gradFill>
          <a:ln>
            <a:noFill/>
          </a:ln>
        </p:spPr>
        <p:txBody>
          <a:bodyPr anchorCtr="0" anchor="ctr" bIns="585200" lIns="585200" spcFirstLastPara="1" rIns="585200" wrap="square" tIns="585200">
            <a:noAutofit/>
          </a:bodyPr>
          <a:lstStyle>
            <a:lvl1pPr lvl="0" algn="l">
              <a:lnSpc>
                <a:spcPct val="100000"/>
              </a:lnSpc>
              <a:spcBef>
                <a:spcPts val="0"/>
              </a:spcBef>
              <a:spcAft>
                <a:spcPts val="0"/>
              </a:spcAft>
              <a:buClr>
                <a:schemeClr val="lt1"/>
              </a:buClr>
              <a:buSzPts val="3600"/>
              <a:buFont typeface="Quattrocento San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1" name="Google Shape;541;p103"/>
          <p:cNvSpPr txBox="1"/>
          <p:nvPr/>
        </p:nvSpPr>
        <p:spPr>
          <a:xfrm>
            <a:off x="12355721" y="-203944"/>
            <a:ext cx="577081"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00">
                <a:solidFill>
                  <a:srgbClr val="A3A3A3"/>
                </a:solidFill>
                <a:latin typeface="Quattrocento Sans"/>
                <a:ea typeface="Quattrocento Sans"/>
                <a:cs typeface="Quattrocento Sans"/>
                <a:sym typeface="Quattrocento Sans"/>
              </a:rPr>
              <a:t>ELT layout</a:t>
            </a:r>
            <a:endParaRPr/>
          </a:p>
        </p:txBody>
      </p:sp>
    </p:spTree>
  </p:cSld>
  <p:clrMapOvr>
    <a:masterClrMapping/>
  </p:clrMapOvr>
  <p:transition>
    <p:fade/>
  </p:transition>
  <p:extLst>
    <p:ext uri="{DCECCB84-F9BA-43D5-87BE-67443E8EF086}">
      <p15:sldGuideLst>
        <p15:guide id="1" pos="3576">
          <p15:clr>
            <a:srgbClr val="5ACBF0"/>
          </p15:clr>
        </p15:guide>
        <p15:guide id="2" orient="horz" pos="2160">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2" name="Shape 542"/>
        <p:cNvGrpSpPr/>
        <p:nvPr/>
      </p:nvGrpSpPr>
      <p:grpSpPr>
        <a:xfrm>
          <a:off x="0" y="0"/>
          <a:ext cx="0" cy="0"/>
          <a:chOff x="0" y="0"/>
          <a:chExt cx="0" cy="0"/>
        </a:xfrm>
      </p:grpSpPr>
      <p:sp>
        <p:nvSpPr>
          <p:cNvPr id="543" name="Google Shape;543;p104"/>
          <p:cNvSpPr txBox="1"/>
          <p:nvPr>
            <p:ph type="ctrTitle"/>
          </p:nvPr>
        </p:nvSpPr>
        <p:spPr>
          <a:xfrm>
            <a:off x="1524000" y="1122363"/>
            <a:ext cx="9144000" cy="2387600"/>
          </a:xfrm>
          <a:prstGeom prst="rect">
            <a:avLst/>
          </a:prstGeom>
          <a:noFill/>
          <a:ln>
            <a:noFill/>
          </a:ln>
        </p:spPr>
        <p:txBody>
          <a:bodyPr anchorCtr="0" anchor="b" bIns="0" lIns="0" spcFirstLastPara="1" rIns="0" wrap="square" tIns="0">
            <a:spAutoFit/>
          </a:bodyPr>
          <a:lstStyle>
            <a:lvl1pPr lvl="0" algn="ctr">
              <a:lnSpc>
                <a:spcPct val="100000"/>
              </a:lnSpc>
              <a:spcBef>
                <a:spcPts val="0"/>
              </a:spcBef>
              <a:spcAft>
                <a:spcPts val="0"/>
              </a:spcAft>
              <a:buClr>
                <a:schemeClr val="dk1"/>
              </a:buClr>
              <a:buSzPts val="6000"/>
              <a:buFont typeface="Quattrocento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4" name="Google Shape;544;p104"/>
          <p:cNvSpPr txBox="1"/>
          <p:nvPr>
            <p:ph idx="1" type="subTitle"/>
          </p:nvPr>
        </p:nvSpPr>
        <p:spPr>
          <a:xfrm>
            <a:off x="1524000" y="3602038"/>
            <a:ext cx="9144000" cy="1655762"/>
          </a:xfrm>
          <a:prstGeom prst="rect">
            <a:avLst/>
          </a:prstGeom>
          <a:noFill/>
          <a:ln>
            <a:noFill/>
          </a:ln>
        </p:spPr>
        <p:txBody>
          <a:bodyPr anchorCtr="0" anchor="t" bIns="0" lIns="0" spcFirstLastPara="1" rIns="0" wrap="square" tIns="0">
            <a:spAutoFit/>
          </a:bodyPr>
          <a:lstStyle>
            <a:lvl1pPr lvl="0" algn="ctr">
              <a:lnSpc>
                <a:spcPct val="100000"/>
              </a:lnSpc>
              <a:spcBef>
                <a:spcPts val="480"/>
              </a:spcBef>
              <a:spcAft>
                <a:spcPts val="0"/>
              </a:spcAft>
              <a:buClr>
                <a:schemeClr val="dk1"/>
              </a:buClr>
              <a:buSzPts val="2160"/>
              <a:buNone/>
              <a:defRPr sz="2400"/>
            </a:lvl1pPr>
            <a:lvl2pPr lvl="1" algn="ctr">
              <a:lnSpc>
                <a:spcPct val="100000"/>
              </a:lnSpc>
              <a:spcBef>
                <a:spcPts val="400"/>
              </a:spcBef>
              <a:spcAft>
                <a:spcPts val="0"/>
              </a:spcAft>
              <a:buClr>
                <a:schemeClr val="dk1"/>
              </a:buClr>
              <a:buSzPts val="1800"/>
              <a:buNone/>
              <a:defRPr sz="2000"/>
            </a:lvl2pPr>
            <a:lvl3pPr lvl="2" algn="ctr">
              <a:lnSpc>
                <a:spcPct val="100000"/>
              </a:lnSpc>
              <a:spcBef>
                <a:spcPts val="360"/>
              </a:spcBef>
              <a:spcAft>
                <a:spcPts val="0"/>
              </a:spcAft>
              <a:buClr>
                <a:schemeClr val="dk1"/>
              </a:buClr>
              <a:buSzPts val="1620"/>
              <a:buNone/>
              <a:defRPr sz="1800"/>
            </a:lvl3pPr>
            <a:lvl4pPr lvl="3" algn="ctr">
              <a:lnSpc>
                <a:spcPct val="100000"/>
              </a:lnSpc>
              <a:spcBef>
                <a:spcPts val="320"/>
              </a:spcBef>
              <a:spcAft>
                <a:spcPts val="0"/>
              </a:spcAft>
              <a:buClr>
                <a:schemeClr val="dk1"/>
              </a:buClr>
              <a:buSzPts val="1440"/>
              <a:buNone/>
              <a:defRPr sz="1600"/>
            </a:lvl4pPr>
            <a:lvl5pPr lvl="4" algn="ctr">
              <a:lnSpc>
                <a:spcPct val="100000"/>
              </a:lnSpc>
              <a:spcBef>
                <a:spcPts val="320"/>
              </a:spcBef>
              <a:spcAft>
                <a:spcPts val="0"/>
              </a:spcAft>
              <a:buClr>
                <a:schemeClr val="dk1"/>
              </a:buClr>
              <a:buSzPts val="1440"/>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p:txBody>
      </p:sp>
      <p:sp>
        <p:nvSpPr>
          <p:cNvPr id="545" name="Google Shape;545;p10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46" name="Google Shape;546;p10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47" name="Google Shape;547;p10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Quattrocento Sans"/>
                <a:ea typeface="Quattrocento Sans"/>
                <a:cs typeface="Quattrocento Sans"/>
                <a:sym typeface="Quattrocento Sans"/>
              </a:defRPr>
            </a:lvl1pPr>
            <a:lvl2pPr indent="0" lvl="1" marL="0" marR="0" rtl="0" algn="l">
              <a:spcBef>
                <a:spcPts val="0"/>
              </a:spcBef>
              <a:buNone/>
              <a:defRPr sz="1800">
                <a:solidFill>
                  <a:schemeClr val="dk1"/>
                </a:solidFill>
                <a:latin typeface="Quattrocento Sans"/>
                <a:ea typeface="Quattrocento Sans"/>
                <a:cs typeface="Quattrocento Sans"/>
                <a:sym typeface="Quattrocento Sans"/>
              </a:defRPr>
            </a:lvl2pPr>
            <a:lvl3pPr indent="0" lvl="2" marL="0" marR="0" rtl="0" algn="l">
              <a:spcBef>
                <a:spcPts val="0"/>
              </a:spcBef>
              <a:buNone/>
              <a:defRPr sz="1800">
                <a:solidFill>
                  <a:schemeClr val="dk1"/>
                </a:solidFill>
                <a:latin typeface="Quattrocento Sans"/>
                <a:ea typeface="Quattrocento Sans"/>
                <a:cs typeface="Quattrocento Sans"/>
                <a:sym typeface="Quattrocento Sans"/>
              </a:defRPr>
            </a:lvl3pPr>
            <a:lvl4pPr indent="0" lvl="3" marL="0" marR="0" rtl="0" algn="l">
              <a:spcBef>
                <a:spcPts val="0"/>
              </a:spcBef>
              <a:buNone/>
              <a:defRPr sz="1800">
                <a:solidFill>
                  <a:schemeClr val="dk1"/>
                </a:solidFill>
                <a:latin typeface="Quattrocento Sans"/>
                <a:ea typeface="Quattrocento Sans"/>
                <a:cs typeface="Quattrocento Sans"/>
                <a:sym typeface="Quattrocento Sans"/>
              </a:defRPr>
            </a:lvl4pPr>
            <a:lvl5pPr indent="0" lvl="4" marL="0" marR="0" rtl="0" algn="l">
              <a:spcBef>
                <a:spcPts val="0"/>
              </a:spcBef>
              <a:buNone/>
              <a:defRPr sz="1800">
                <a:solidFill>
                  <a:schemeClr val="dk1"/>
                </a:solidFill>
                <a:latin typeface="Quattrocento Sans"/>
                <a:ea typeface="Quattrocento Sans"/>
                <a:cs typeface="Quattrocento Sans"/>
                <a:sym typeface="Quattrocento Sans"/>
              </a:defRPr>
            </a:lvl5pPr>
            <a:lvl6pPr indent="0" lvl="5" marL="0" marR="0" rtl="0" algn="l">
              <a:spcBef>
                <a:spcPts val="0"/>
              </a:spcBef>
              <a:buNone/>
              <a:defRPr sz="1800">
                <a:solidFill>
                  <a:schemeClr val="dk1"/>
                </a:solidFill>
                <a:latin typeface="Quattrocento Sans"/>
                <a:ea typeface="Quattrocento Sans"/>
                <a:cs typeface="Quattrocento Sans"/>
                <a:sym typeface="Quattrocento Sans"/>
              </a:defRPr>
            </a:lvl6pPr>
            <a:lvl7pPr indent="0" lvl="6" marL="0" marR="0" rtl="0" algn="l">
              <a:spcBef>
                <a:spcPts val="0"/>
              </a:spcBef>
              <a:buNone/>
              <a:defRPr sz="1800">
                <a:solidFill>
                  <a:schemeClr val="dk1"/>
                </a:solidFill>
                <a:latin typeface="Quattrocento Sans"/>
                <a:ea typeface="Quattrocento Sans"/>
                <a:cs typeface="Quattrocento Sans"/>
                <a:sym typeface="Quattrocento Sans"/>
              </a:defRPr>
            </a:lvl7pPr>
            <a:lvl8pPr indent="0" lvl="7" marL="0" marR="0" rtl="0" algn="l">
              <a:spcBef>
                <a:spcPts val="0"/>
              </a:spcBef>
              <a:buNone/>
              <a:defRPr sz="1800">
                <a:solidFill>
                  <a:schemeClr val="dk1"/>
                </a:solidFill>
                <a:latin typeface="Quattrocento Sans"/>
                <a:ea typeface="Quattrocento Sans"/>
                <a:cs typeface="Quattrocento Sans"/>
                <a:sym typeface="Quattrocento Sans"/>
              </a:defRPr>
            </a:lvl8pPr>
            <a:lvl9pPr indent="0" lvl="8" marL="0" marR="0" rtl="0" algn="l">
              <a:spcBef>
                <a:spcPts val="0"/>
              </a:spcBef>
              <a:buNone/>
              <a:defRPr sz="1800">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548" name="Shape 548"/>
        <p:cNvGrpSpPr/>
        <p:nvPr/>
      </p:nvGrpSpPr>
      <p:grpSpPr>
        <a:xfrm>
          <a:off x="0" y="0"/>
          <a:ext cx="0" cy="0"/>
          <a:chOff x="0" y="0"/>
          <a:chExt cx="0" cy="0"/>
        </a:xfrm>
      </p:grpSpPr>
      <p:sp>
        <p:nvSpPr>
          <p:cNvPr id="549" name="Google Shape;549;p105"/>
          <p:cNvSpPr txBox="1"/>
          <p:nvPr>
            <p:ph type="title"/>
          </p:nvPr>
        </p:nvSpPr>
        <p:spPr>
          <a:xfrm>
            <a:off x="588263" y="457200"/>
            <a:ext cx="11018520" cy="43088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0" name="Google Shape;550;p105"/>
          <p:cNvSpPr txBox="1"/>
          <p:nvPr>
            <p:ph idx="1" type="body"/>
          </p:nvPr>
        </p:nvSpPr>
        <p:spPr>
          <a:xfrm>
            <a:off x="584200" y="1435503"/>
            <a:ext cx="11018520" cy="1612749"/>
          </a:xfrm>
          <a:prstGeom prst="rect">
            <a:avLst/>
          </a:prstGeom>
          <a:noFill/>
          <a:ln>
            <a:noFill/>
          </a:ln>
        </p:spPr>
        <p:txBody>
          <a:bodyPr anchorCtr="0" anchor="t" bIns="0" lIns="0" spcFirstLastPara="1" rIns="0" wrap="square" tIns="0">
            <a:spAutoFit/>
          </a:bodyPr>
          <a:lstStyle>
            <a:lvl1pPr indent="-331470" lvl="0" marL="457200" algn="l">
              <a:lnSpc>
                <a:spcPct val="100000"/>
              </a:lnSpc>
              <a:spcBef>
                <a:spcPts val="360"/>
              </a:spcBef>
              <a:spcAft>
                <a:spcPts val="0"/>
              </a:spcAft>
              <a:buClr>
                <a:schemeClr val="dk1"/>
              </a:buClr>
              <a:buSzPts val="1620"/>
              <a:buChar char="·"/>
              <a:defRPr/>
            </a:lvl1pPr>
            <a:lvl2pPr indent="-331469" lvl="1" marL="914400" algn="l">
              <a:lnSpc>
                <a:spcPct val="100000"/>
              </a:lnSpc>
              <a:spcBef>
                <a:spcPts val="360"/>
              </a:spcBef>
              <a:spcAft>
                <a:spcPts val="0"/>
              </a:spcAft>
              <a:buClr>
                <a:schemeClr val="dk1"/>
              </a:buClr>
              <a:buSzPts val="1620"/>
              <a:buChar char="·"/>
              <a:defRPr/>
            </a:lvl2pPr>
            <a:lvl3pPr indent="-331469" lvl="2" marL="1371600" algn="l">
              <a:lnSpc>
                <a:spcPct val="100000"/>
              </a:lnSpc>
              <a:spcBef>
                <a:spcPts val="360"/>
              </a:spcBef>
              <a:spcAft>
                <a:spcPts val="0"/>
              </a:spcAft>
              <a:buClr>
                <a:schemeClr val="dk1"/>
              </a:buClr>
              <a:buSzPts val="1620"/>
              <a:buChar char="·"/>
              <a:defRPr/>
            </a:lvl3pPr>
            <a:lvl4pPr indent="-331469" lvl="3" marL="1828800" algn="l">
              <a:lnSpc>
                <a:spcPct val="100000"/>
              </a:lnSpc>
              <a:spcBef>
                <a:spcPts val="360"/>
              </a:spcBef>
              <a:spcAft>
                <a:spcPts val="0"/>
              </a:spcAft>
              <a:buClr>
                <a:schemeClr val="dk1"/>
              </a:buClr>
              <a:buSzPts val="1620"/>
              <a:buChar char="·"/>
              <a:defRPr/>
            </a:lvl4pPr>
            <a:lvl5pPr indent="-331470" lvl="4" marL="2286000" algn="l">
              <a:lnSpc>
                <a:spcPct val="100000"/>
              </a:lnSpc>
              <a:spcBef>
                <a:spcPts val="360"/>
              </a:spcBef>
              <a:spcAft>
                <a:spcPts val="0"/>
              </a:spcAft>
              <a:buClr>
                <a:schemeClr val="dk1"/>
              </a:buClr>
              <a:buSzPts val="162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1" name="Google Shape;551;p10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52" name="Google Shape;552;p10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53" name="Google Shape;553;p10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Quattrocento Sans"/>
                <a:ea typeface="Quattrocento Sans"/>
                <a:cs typeface="Quattrocento Sans"/>
                <a:sym typeface="Quattrocento Sans"/>
              </a:defRPr>
            </a:lvl1pPr>
            <a:lvl2pPr indent="0" lvl="1" marL="0" marR="0" rtl="0" algn="l">
              <a:spcBef>
                <a:spcPts val="0"/>
              </a:spcBef>
              <a:buNone/>
              <a:defRPr sz="1800">
                <a:solidFill>
                  <a:schemeClr val="dk1"/>
                </a:solidFill>
                <a:latin typeface="Quattrocento Sans"/>
                <a:ea typeface="Quattrocento Sans"/>
                <a:cs typeface="Quattrocento Sans"/>
                <a:sym typeface="Quattrocento Sans"/>
              </a:defRPr>
            </a:lvl2pPr>
            <a:lvl3pPr indent="0" lvl="2" marL="0" marR="0" rtl="0" algn="l">
              <a:spcBef>
                <a:spcPts val="0"/>
              </a:spcBef>
              <a:buNone/>
              <a:defRPr sz="1800">
                <a:solidFill>
                  <a:schemeClr val="dk1"/>
                </a:solidFill>
                <a:latin typeface="Quattrocento Sans"/>
                <a:ea typeface="Quattrocento Sans"/>
                <a:cs typeface="Quattrocento Sans"/>
                <a:sym typeface="Quattrocento Sans"/>
              </a:defRPr>
            </a:lvl3pPr>
            <a:lvl4pPr indent="0" lvl="3" marL="0" marR="0" rtl="0" algn="l">
              <a:spcBef>
                <a:spcPts val="0"/>
              </a:spcBef>
              <a:buNone/>
              <a:defRPr sz="1800">
                <a:solidFill>
                  <a:schemeClr val="dk1"/>
                </a:solidFill>
                <a:latin typeface="Quattrocento Sans"/>
                <a:ea typeface="Quattrocento Sans"/>
                <a:cs typeface="Quattrocento Sans"/>
                <a:sym typeface="Quattrocento Sans"/>
              </a:defRPr>
            </a:lvl4pPr>
            <a:lvl5pPr indent="0" lvl="4" marL="0" marR="0" rtl="0" algn="l">
              <a:spcBef>
                <a:spcPts val="0"/>
              </a:spcBef>
              <a:buNone/>
              <a:defRPr sz="1800">
                <a:solidFill>
                  <a:schemeClr val="dk1"/>
                </a:solidFill>
                <a:latin typeface="Quattrocento Sans"/>
                <a:ea typeface="Quattrocento Sans"/>
                <a:cs typeface="Quattrocento Sans"/>
                <a:sym typeface="Quattrocento Sans"/>
              </a:defRPr>
            </a:lvl5pPr>
            <a:lvl6pPr indent="0" lvl="5" marL="0" marR="0" rtl="0" algn="l">
              <a:spcBef>
                <a:spcPts val="0"/>
              </a:spcBef>
              <a:buNone/>
              <a:defRPr sz="1800">
                <a:solidFill>
                  <a:schemeClr val="dk1"/>
                </a:solidFill>
                <a:latin typeface="Quattrocento Sans"/>
                <a:ea typeface="Quattrocento Sans"/>
                <a:cs typeface="Quattrocento Sans"/>
                <a:sym typeface="Quattrocento Sans"/>
              </a:defRPr>
            </a:lvl6pPr>
            <a:lvl7pPr indent="0" lvl="6" marL="0" marR="0" rtl="0" algn="l">
              <a:spcBef>
                <a:spcPts val="0"/>
              </a:spcBef>
              <a:buNone/>
              <a:defRPr sz="1800">
                <a:solidFill>
                  <a:schemeClr val="dk1"/>
                </a:solidFill>
                <a:latin typeface="Quattrocento Sans"/>
                <a:ea typeface="Quattrocento Sans"/>
                <a:cs typeface="Quattrocento Sans"/>
                <a:sym typeface="Quattrocento Sans"/>
              </a:defRPr>
            </a:lvl7pPr>
            <a:lvl8pPr indent="0" lvl="7" marL="0" marR="0" rtl="0" algn="l">
              <a:spcBef>
                <a:spcPts val="0"/>
              </a:spcBef>
              <a:buNone/>
              <a:defRPr sz="1800">
                <a:solidFill>
                  <a:schemeClr val="dk1"/>
                </a:solidFill>
                <a:latin typeface="Quattrocento Sans"/>
                <a:ea typeface="Quattrocento Sans"/>
                <a:cs typeface="Quattrocento Sans"/>
                <a:sym typeface="Quattrocento Sans"/>
              </a:defRPr>
            </a:lvl8pPr>
            <a:lvl9pPr indent="0" lvl="8" marL="0" marR="0" rtl="0" algn="l">
              <a:spcBef>
                <a:spcPts val="0"/>
              </a:spcBef>
              <a:buNone/>
              <a:defRPr sz="1800">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4" name="Shape 554"/>
        <p:cNvGrpSpPr/>
        <p:nvPr/>
      </p:nvGrpSpPr>
      <p:grpSpPr>
        <a:xfrm>
          <a:off x="0" y="0"/>
          <a:ext cx="0" cy="0"/>
          <a:chOff x="0" y="0"/>
          <a:chExt cx="0" cy="0"/>
        </a:xfrm>
      </p:grpSpPr>
      <p:sp>
        <p:nvSpPr>
          <p:cNvPr id="555" name="Google Shape;555;p106"/>
          <p:cNvSpPr txBox="1"/>
          <p:nvPr>
            <p:ph type="title"/>
          </p:nvPr>
        </p:nvSpPr>
        <p:spPr>
          <a:xfrm>
            <a:off x="839788" y="457200"/>
            <a:ext cx="3932237" cy="1600200"/>
          </a:xfrm>
          <a:prstGeom prst="rect">
            <a:avLst/>
          </a:prstGeom>
          <a:noFill/>
          <a:ln>
            <a:noFill/>
          </a:ln>
        </p:spPr>
        <p:txBody>
          <a:bodyPr anchorCtr="0" anchor="b" bIns="0" lIns="0" spcFirstLastPara="1" rIns="0" wrap="square" tIns="0">
            <a:spAutoFit/>
          </a:bodyPr>
          <a:lstStyle>
            <a:lvl1pPr lvl="0" algn="l">
              <a:lnSpc>
                <a:spcPct val="100000"/>
              </a:lnSpc>
              <a:spcBef>
                <a:spcPts val="0"/>
              </a:spcBef>
              <a:spcAft>
                <a:spcPts val="0"/>
              </a:spcAft>
              <a:buClr>
                <a:schemeClr val="dk1"/>
              </a:buClr>
              <a:buSzPts val="3200"/>
              <a:buFont typeface="Quattrocento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6" name="Google Shape;556;p106"/>
          <p:cNvSpPr txBox="1"/>
          <p:nvPr>
            <p:ph idx="1" type="body"/>
          </p:nvPr>
        </p:nvSpPr>
        <p:spPr>
          <a:xfrm>
            <a:off x="5183188" y="987425"/>
            <a:ext cx="6172200" cy="4873625"/>
          </a:xfrm>
          <a:prstGeom prst="rect">
            <a:avLst/>
          </a:prstGeom>
          <a:noFill/>
          <a:ln>
            <a:noFill/>
          </a:ln>
        </p:spPr>
        <p:txBody>
          <a:bodyPr anchorCtr="0" anchor="t" bIns="0" lIns="0" spcFirstLastPara="1" rIns="0" wrap="square" tIns="0">
            <a:spAutoFit/>
          </a:bodyPr>
          <a:lstStyle>
            <a:lvl1pPr indent="-411480" lvl="0" marL="457200" algn="l">
              <a:lnSpc>
                <a:spcPct val="100000"/>
              </a:lnSpc>
              <a:spcBef>
                <a:spcPts val="640"/>
              </a:spcBef>
              <a:spcAft>
                <a:spcPts val="0"/>
              </a:spcAft>
              <a:buClr>
                <a:schemeClr val="dk1"/>
              </a:buClr>
              <a:buSzPts val="2880"/>
              <a:buChar char="·"/>
              <a:defRPr sz="3200"/>
            </a:lvl1pPr>
            <a:lvl2pPr indent="-388619" lvl="1" marL="914400" algn="l">
              <a:lnSpc>
                <a:spcPct val="100000"/>
              </a:lnSpc>
              <a:spcBef>
                <a:spcPts val="560"/>
              </a:spcBef>
              <a:spcAft>
                <a:spcPts val="0"/>
              </a:spcAft>
              <a:buClr>
                <a:schemeClr val="dk1"/>
              </a:buClr>
              <a:buSzPts val="2520"/>
              <a:buChar char="·"/>
              <a:defRPr sz="2800"/>
            </a:lvl2pPr>
            <a:lvl3pPr indent="-365760" lvl="2" marL="1371600" algn="l">
              <a:lnSpc>
                <a:spcPct val="100000"/>
              </a:lnSpc>
              <a:spcBef>
                <a:spcPts val="480"/>
              </a:spcBef>
              <a:spcAft>
                <a:spcPts val="0"/>
              </a:spcAft>
              <a:buClr>
                <a:schemeClr val="dk1"/>
              </a:buClr>
              <a:buSzPts val="2160"/>
              <a:buChar char="·"/>
              <a:defRPr sz="2400"/>
            </a:lvl3pPr>
            <a:lvl4pPr indent="-342900" lvl="3" marL="1828800" algn="l">
              <a:lnSpc>
                <a:spcPct val="100000"/>
              </a:lnSpc>
              <a:spcBef>
                <a:spcPts val="400"/>
              </a:spcBef>
              <a:spcAft>
                <a:spcPts val="0"/>
              </a:spcAft>
              <a:buClr>
                <a:schemeClr val="dk1"/>
              </a:buClr>
              <a:buSzPts val="1800"/>
              <a:buChar char="·"/>
              <a:defRPr sz="2000"/>
            </a:lvl4pPr>
            <a:lvl5pPr indent="-342900" lvl="4" marL="2286000" algn="l">
              <a:lnSpc>
                <a:spcPct val="100000"/>
              </a:lnSpc>
              <a:spcBef>
                <a:spcPts val="400"/>
              </a:spcBef>
              <a:spcAft>
                <a:spcPts val="0"/>
              </a:spcAft>
              <a:buClr>
                <a:schemeClr val="dk1"/>
              </a:buClr>
              <a:buSzPts val="18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57" name="Google Shape;557;p106"/>
          <p:cNvSpPr txBox="1"/>
          <p:nvPr>
            <p:ph idx="2" type="body"/>
          </p:nvPr>
        </p:nvSpPr>
        <p:spPr>
          <a:xfrm>
            <a:off x="839788" y="2057400"/>
            <a:ext cx="3932237" cy="381158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320"/>
              </a:spcBef>
              <a:spcAft>
                <a:spcPts val="0"/>
              </a:spcAft>
              <a:buClr>
                <a:schemeClr val="dk1"/>
              </a:buClr>
              <a:buSzPts val="1440"/>
              <a:buNone/>
              <a:defRPr sz="1600"/>
            </a:lvl1pPr>
            <a:lvl2pPr indent="-228600" lvl="1" marL="914400" algn="l">
              <a:lnSpc>
                <a:spcPct val="100000"/>
              </a:lnSpc>
              <a:spcBef>
                <a:spcPts val="280"/>
              </a:spcBef>
              <a:spcAft>
                <a:spcPts val="0"/>
              </a:spcAft>
              <a:buClr>
                <a:schemeClr val="dk1"/>
              </a:buClr>
              <a:buSzPts val="1260"/>
              <a:buNone/>
              <a:defRPr sz="1400"/>
            </a:lvl2pPr>
            <a:lvl3pPr indent="-228600" lvl="2" marL="1371600" algn="l">
              <a:lnSpc>
                <a:spcPct val="100000"/>
              </a:lnSpc>
              <a:spcBef>
                <a:spcPts val="240"/>
              </a:spcBef>
              <a:spcAft>
                <a:spcPts val="0"/>
              </a:spcAft>
              <a:buClr>
                <a:schemeClr val="dk1"/>
              </a:buClr>
              <a:buSzPts val="1080"/>
              <a:buNone/>
              <a:defRPr sz="1200"/>
            </a:lvl3pPr>
            <a:lvl4pPr indent="-228600" lvl="3" marL="1828800" algn="l">
              <a:lnSpc>
                <a:spcPct val="100000"/>
              </a:lnSpc>
              <a:spcBef>
                <a:spcPts val="200"/>
              </a:spcBef>
              <a:spcAft>
                <a:spcPts val="0"/>
              </a:spcAft>
              <a:buClr>
                <a:schemeClr val="dk1"/>
              </a:buClr>
              <a:buSzPts val="900"/>
              <a:buNone/>
              <a:defRPr sz="1000"/>
            </a:lvl4pPr>
            <a:lvl5pPr indent="-228600" lvl="4" marL="2286000" algn="l">
              <a:lnSpc>
                <a:spcPct val="100000"/>
              </a:lnSpc>
              <a:spcBef>
                <a:spcPts val="200"/>
              </a:spcBef>
              <a:spcAft>
                <a:spcPts val="0"/>
              </a:spcAft>
              <a:buClr>
                <a:schemeClr val="dk1"/>
              </a:buClr>
              <a:buSzPts val="900"/>
              <a:buNone/>
              <a:defRPr sz="1000"/>
            </a:lvl5pPr>
            <a:lvl6pPr indent="-228600" lvl="5" marL="2743200" algn="l">
              <a:spcBef>
                <a:spcPts val="200"/>
              </a:spcBef>
              <a:spcAft>
                <a:spcPts val="0"/>
              </a:spcAft>
              <a:buClr>
                <a:schemeClr val="dk1"/>
              </a:buClr>
              <a:buSzPts val="1000"/>
              <a:buNone/>
              <a:defRPr sz="1000"/>
            </a:lvl6pPr>
            <a:lvl7pPr indent="-228600" lvl="6" marL="3200400" algn="l">
              <a:spcBef>
                <a:spcPts val="200"/>
              </a:spcBef>
              <a:spcAft>
                <a:spcPts val="0"/>
              </a:spcAft>
              <a:buClr>
                <a:schemeClr val="dk1"/>
              </a:buClr>
              <a:buSzPts val="1000"/>
              <a:buNone/>
              <a:defRPr sz="1000"/>
            </a:lvl7pPr>
            <a:lvl8pPr indent="-228600" lvl="7" marL="3657600" algn="l">
              <a:spcBef>
                <a:spcPts val="200"/>
              </a:spcBef>
              <a:spcAft>
                <a:spcPts val="0"/>
              </a:spcAft>
              <a:buClr>
                <a:schemeClr val="dk1"/>
              </a:buClr>
              <a:buSzPts val="1000"/>
              <a:buNone/>
              <a:defRPr sz="1000"/>
            </a:lvl8pPr>
            <a:lvl9pPr indent="-228600" lvl="8" marL="4114800" algn="l">
              <a:spcBef>
                <a:spcPts val="200"/>
              </a:spcBef>
              <a:spcAft>
                <a:spcPts val="0"/>
              </a:spcAft>
              <a:buClr>
                <a:schemeClr val="dk1"/>
              </a:buClr>
              <a:buSzPts val="1000"/>
              <a:buNone/>
              <a:defRPr sz="1000"/>
            </a:lvl9pPr>
          </a:lstStyle>
          <a:p/>
        </p:txBody>
      </p:sp>
      <p:sp>
        <p:nvSpPr>
          <p:cNvPr id="558" name="Google Shape;558;p10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59" name="Google Shape;559;p10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60" name="Google Shape;560;p10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Quattrocento Sans"/>
                <a:ea typeface="Quattrocento Sans"/>
                <a:cs typeface="Quattrocento Sans"/>
                <a:sym typeface="Quattrocento Sans"/>
              </a:defRPr>
            </a:lvl1pPr>
            <a:lvl2pPr indent="0" lvl="1" marL="0" marR="0" rtl="0" algn="l">
              <a:spcBef>
                <a:spcPts val="0"/>
              </a:spcBef>
              <a:buNone/>
              <a:defRPr sz="1800">
                <a:solidFill>
                  <a:schemeClr val="dk1"/>
                </a:solidFill>
                <a:latin typeface="Quattrocento Sans"/>
                <a:ea typeface="Quattrocento Sans"/>
                <a:cs typeface="Quattrocento Sans"/>
                <a:sym typeface="Quattrocento Sans"/>
              </a:defRPr>
            </a:lvl2pPr>
            <a:lvl3pPr indent="0" lvl="2" marL="0" marR="0" rtl="0" algn="l">
              <a:spcBef>
                <a:spcPts val="0"/>
              </a:spcBef>
              <a:buNone/>
              <a:defRPr sz="1800">
                <a:solidFill>
                  <a:schemeClr val="dk1"/>
                </a:solidFill>
                <a:latin typeface="Quattrocento Sans"/>
                <a:ea typeface="Quattrocento Sans"/>
                <a:cs typeface="Quattrocento Sans"/>
                <a:sym typeface="Quattrocento Sans"/>
              </a:defRPr>
            </a:lvl3pPr>
            <a:lvl4pPr indent="0" lvl="3" marL="0" marR="0" rtl="0" algn="l">
              <a:spcBef>
                <a:spcPts val="0"/>
              </a:spcBef>
              <a:buNone/>
              <a:defRPr sz="1800">
                <a:solidFill>
                  <a:schemeClr val="dk1"/>
                </a:solidFill>
                <a:latin typeface="Quattrocento Sans"/>
                <a:ea typeface="Quattrocento Sans"/>
                <a:cs typeface="Quattrocento Sans"/>
                <a:sym typeface="Quattrocento Sans"/>
              </a:defRPr>
            </a:lvl4pPr>
            <a:lvl5pPr indent="0" lvl="4" marL="0" marR="0" rtl="0" algn="l">
              <a:spcBef>
                <a:spcPts val="0"/>
              </a:spcBef>
              <a:buNone/>
              <a:defRPr sz="1800">
                <a:solidFill>
                  <a:schemeClr val="dk1"/>
                </a:solidFill>
                <a:latin typeface="Quattrocento Sans"/>
                <a:ea typeface="Quattrocento Sans"/>
                <a:cs typeface="Quattrocento Sans"/>
                <a:sym typeface="Quattrocento Sans"/>
              </a:defRPr>
            </a:lvl5pPr>
            <a:lvl6pPr indent="0" lvl="5" marL="0" marR="0" rtl="0" algn="l">
              <a:spcBef>
                <a:spcPts val="0"/>
              </a:spcBef>
              <a:buNone/>
              <a:defRPr sz="1800">
                <a:solidFill>
                  <a:schemeClr val="dk1"/>
                </a:solidFill>
                <a:latin typeface="Quattrocento Sans"/>
                <a:ea typeface="Quattrocento Sans"/>
                <a:cs typeface="Quattrocento Sans"/>
                <a:sym typeface="Quattrocento Sans"/>
              </a:defRPr>
            </a:lvl6pPr>
            <a:lvl7pPr indent="0" lvl="6" marL="0" marR="0" rtl="0" algn="l">
              <a:spcBef>
                <a:spcPts val="0"/>
              </a:spcBef>
              <a:buNone/>
              <a:defRPr sz="1800">
                <a:solidFill>
                  <a:schemeClr val="dk1"/>
                </a:solidFill>
                <a:latin typeface="Quattrocento Sans"/>
                <a:ea typeface="Quattrocento Sans"/>
                <a:cs typeface="Quattrocento Sans"/>
                <a:sym typeface="Quattrocento Sans"/>
              </a:defRPr>
            </a:lvl7pPr>
            <a:lvl8pPr indent="0" lvl="7" marL="0" marR="0" rtl="0" algn="l">
              <a:spcBef>
                <a:spcPts val="0"/>
              </a:spcBef>
              <a:buNone/>
              <a:defRPr sz="1800">
                <a:solidFill>
                  <a:schemeClr val="dk1"/>
                </a:solidFill>
                <a:latin typeface="Quattrocento Sans"/>
                <a:ea typeface="Quattrocento Sans"/>
                <a:cs typeface="Quattrocento Sans"/>
                <a:sym typeface="Quattrocento Sans"/>
              </a:defRPr>
            </a:lvl8pPr>
            <a:lvl9pPr indent="0" lvl="8" marL="0" marR="0" rtl="0" algn="l">
              <a:spcBef>
                <a:spcPts val="0"/>
              </a:spcBef>
              <a:buNone/>
              <a:defRPr sz="1800">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1" name="Shape 561"/>
        <p:cNvGrpSpPr/>
        <p:nvPr/>
      </p:nvGrpSpPr>
      <p:grpSpPr>
        <a:xfrm>
          <a:off x="0" y="0"/>
          <a:ext cx="0" cy="0"/>
          <a:chOff x="0" y="0"/>
          <a:chExt cx="0" cy="0"/>
        </a:xfrm>
      </p:grpSpPr>
      <p:sp>
        <p:nvSpPr>
          <p:cNvPr id="562" name="Google Shape;562;p107"/>
          <p:cNvSpPr txBox="1"/>
          <p:nvPr>
            <p:ph type="title"/>
          </p:nvPr>
        </p:nvSpPr>
        <p:spPr>
          <a:xfrm>
            <a:off x="508000" y="281671"/>
            <a:ext cx="11176000" cy="6464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1400"/>
              <a:buFont typeface="Quattrocento San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3" name="Google Shape;563;p107"/>
          <p:cNvSpPr txBox="1"/>
          <p:nvPr>
            <p:ph idx="1" type="body"/>
          </p:nvPr>
        </p:nvSpPr>
        <p:spPr>
          <a:xfrm>
            <a:off x="508000" y="1219201"/>
            <a:ext cx="11176000" cy="4362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1067"/>
              </a:spcBef>
              <a:spcAft>
                <a:spcPts val="0"/>
              </a:spcAft>
              <a:buClr>
                <a:schemeClr val="dk1"/>
              </a:buClr>
              <a:buSzPts val="1400"/>
              <a:buChar char="•"/>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564" name="Google Shape;564;p107"/>
          <p:cNvSpPr txBox="1"/>
          <p:nvPr>
            <p:ph idx="11" type="ftr"/>
          </p:nvPr>
        </p:nvSpPr>
        <p:spPr>
          <a:xfrm>
            <a:off x="4518025" y="6356351"/>
            <a:ext cx="3156000" cy="3652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dk1"/>
              </a:buClr>
              <a:buSzPts val="1100"/>
              <a:buFont typeface="Quattrocento Sans"/>
              <a:buNone/>
              <a:defRPr sz="1800">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chemeClr val="dk1"/>
              </a:buClr>
              <a:buSzPts val="1100"/>
              <a:buFont typeface="Quattrocento Sans"/>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chemeClr val="dk1"/>
              </a:buClr>
              <a:buSzPts val="1100"/>
              <a:buFont typeface="Quattrocento Sans"/>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chemeClr val="dk1"/>
              </a:buClr>
              <a:buSzPts val="1100"/>
              <a:buFont typeface="Quattrocento Sans"/>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chemeClr val="dk1"/>
              </a:buClr>
              <a:buSzPts val="1100"/>
              <a:buFont typeface="Quattrocento Sans"/>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chemeClr val="dk1"/>
              </a:buClr>
              <a:buSzPts val="1100"/>
              <a:buFont typeface="Quattrocento Sans"/>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chemeClr val="dk1"/>
              </a:buClr>
              <a:buSzPts val="1100"/>
              <a:buFont typeface="Quattrocento Sans"/>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chemeClr val="dk1"/>
              </a:buClr>
              <a:buSzPts val="1100"/>
              <a:buFont typeface="Quattrocento Sans"/>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chemeClr val="dk1"/>
              </a:buClr>
              <a:buSzPts val="1100"/>
              <a:buFont typeface="Quattrocento Sans"/>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65" name="Google Shape;565;p107"/>
          <p:cNvSpPr txBox="1"/>
          <p:nvPr>
            <p:ph idx="12" type="sldNum"/>
          </p:nvPr>
        </p:nvSpPr>
        <p:spPr>
          <a:xfrm>
            <a:off x="8940800" y="6356351"/>
            <a:ext cx="2743200" cy="365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700"/>
              <a:buFont typeface="Arial"/>
              <a:buNone/>
              <a:defRPr b="0" i="0" sz="933"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566" name="Google Shape;566;p107"/>
          <p:cNvSpPr txBox="1"/>
          <p:nvPr>
            <p:ph idx="2" type="body"/>
          </p:nvPr>
        </p:nvSpPr>
        <p:spPr>
          <a:xfrm>
            <a:off x="508000" y="5997641"/>
            <a:ext cx="11176000" cy="2032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1067"/>
              </a:spcBef>
              <a:spcAft>
                <a:spcPts val="0"/>
              </a:spcAft>
              <a:buClr>
                <a:schemeClr val="dk1"/>
              </a:buClr>
              <a:buSzPts val="600"/>
              <a:buNone/>
              <a:defRPr sz="800"/>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ubtitle">
  <p:cSld name="title_subtitle">
    <p:spTree>
      <p:nvGrpSpPr>
        <p:cNvPr id="567" name="Shape 567"/>
        <p:cNvGrpSpPr/>
        <p:nvPr/>
      </p:nvGrpSpPr>
      <p:grpSpPr>
        <a:xfrm>
          <a:off x="0" y="0"/>
          <a:ext cx="0" cy="0"/>
          <a:chOff x="0" y="0"/>
          <a:chExt cx="0" cy="0"/>
        </a:xfrm>
      </p:grpSpPr>
      <p:sp>
        <p:nvSpPr>
          <p:cNvPr id="568" name="Google Shape;568;p108"/>
          <p:cNvSpPr txBox="1"/>
          <p:nvPr>
            <p:ph type="title"/>
          </p:nvPr>
        </p:nvSpPr>
        <p:spPr>
          <a:xfrm>
            <a:off x="588263" y="457200"/>
            <a:ext cx="11018520" cy="43088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9" name="Google Shape;569;p108"/>
          <p:cNvSpPr txBox="1"/>
          <p:nvPr>
            <p:ph idx="1" type="body"/>
          </p:nvPr>
        </p:nvSpPr>
        <p:spPr>
          <a:xfrm>
            <a:off x="627490" y="1019508"/>
            <a:ext cx="11018520" cy="174002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560"/>
              </a:spcBef>
              <a:spcAft>
                <a:spcPts val="0"/>
              </a:spcAft>
              <a:buClr>
                <a:schemeClr val="dk1"/>
              </a:buClr>
              <a:buSzPts val="2520"/>
              <a:buNone/>
              <a:defRPr/>
            </a:lvl1pPr>
            <a:lvl2pPr indent="-228600" lvl="1" marL="914400" algn="l">
              <a:lnSpc>
                <a:spcPct val="100000"/>
              </a:lnSpc>
              <a:spcBef>
                <a:spcPts val="400"/>
              </a:spcBef>
              <a:spcAft>
                <a:spcPts val="0"/>
              </a:spcAft>
              <a:buClr>
                <a:schemeClr val="dk1"/>
              </a:buClr>
              <a:buSzPts val="1800"/>
              <a:buNone/>
              <a:defRPr/>
            </a:lvl2pPr>
            <a:lvl3pPr indent="-228600" lvl="2" marL="1371600" algn="l">
              <a:lnSpc>
                <a:spcPct val="100000"/>
              </a:lnSpc>
              <a:spcBef>
                <a:spcPts val="320"/>
              </a:spcBef>
              <a:spcAft>
                <a:spcPts val="0"/>
              </a:spcAft>
              <a:buClr>
                <a:schemeClr val="dk1"/>
              </a:buClr>
              <a:buSzPts val="1440"/>
              <a:buNone/>
              <a:defRPr/>
            </a:lvl3pPr>
            <a:lvl4pPr indent="-228600" lvl="3" marL="1828800" algn="l">
              <a:lnSpc>
                <a:spcPct val="100000"/>
              </a:lnSpc>
              <a:spcBef>
                <a:spcPts val="280"/>
              </a:spcBef>
              <a:spcAft>
                <a:spcPts val="0"/>
              </a:spcAft>
              <a:buClr>
                <a:schemeClr val="dk1"/>
              </a:buClr>
              <a:buSzPts val="1260"/>
              <a:buNone/>
              <a:defRPr/>
            </a:lvl4pPr>
            <a:lvl5pPr indent="-228600" lvl="4" marL="2286000" algn="l">
              <a:lnSpc>
                <a:spcPct val="100000"/>
              </a:lnSpc>
              <a:spcBef>
                <a:spcPts val="280"/>
              </a:spcBef>
              <a:spcAft>
                <a:spcPts val="0"/>
              </a:spcAft>
              <a:buClr>
                <a:schemeClr val="dk1"/>
              </a:buClr>
              <a:buSzPts val="1260"/>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512">
          <p15:clr>
            <a:srgbClr val="5ACBF0"/>
          </p15:clr>
        </p15:guide>
        <p15:guide id="2" orient="horz" pos="1609">
          <p15:clr>
            <a:srgbClr val="5ACBF0"/>
          </p15:clr>
        </p15:guide>
        <p15:guide id="3" orient="horz" pos="226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5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5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4" name="Google Shape;54;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5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3.xml"/><Relationship Id="rId42" Type="http://schemas.openxmlformats.org/officeDocument/2006/relationships/slideLayout" Target="../slideLayouts/slideLayout55.xml"/><Relationship Id="rId41" Type="http://schemas.openxmlformats.org/officeDocument/2006/relationships/slideLayout" Target="../slideLayouts/slideLayout54.xml"/><Relationship Id="rId44" Type="http://schemas.openxmlformats.org/officeDocument/2006/relationships/slideLayout" Target="../slideLayouts/slideLayout57.xml"/><Relationship Id="rId43" Type="http://schemas.openxmlformats.org/officeDocument/2006/relationships/slideLayout" Target="../slideLayouts/slideLayout56.xml"/><Relationship Id="rId46" Type="http://schemas.openxmlformats.org/officeDocument/2006/relationships/slideLayout" Target="../slideLayouts/slideLayout59.xml"/><Relationship Id="rId45" Type="http://schemas.openxmlformats.org/officeDocument/2006/relationships/slideLayout" Target="../slideLayouts/slideLayout58.xml"/><Relationship Id="rId1" Type="http://schemas.openxmlformats.org/officeDocument/2006/relationships/image" Target="../media/image1.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48" Type="http://schemas.openxmlformats.org/officeDocument/2006/relationships/slideLayout" Target="../slideLayouts/slideLayout61.xml"/><Relationship Id="rId47" Type="http://schemas.openxmlformats.org/officeDocument/2006/relationships/slideLayout" Target="../slideLayouts/slideLayout60.xml"/><Relationship Id="rId49" Type="http://schemas.openxmlformats.org/officeDocument/2006/relationships/slideLayout" Target="../slideLayouts/slideLayout6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33" Type="http://schemas.openxmlformats.org/officeDocument/2006/relationships/slideLayout" Target="../slideLayouts/slideLayout46.xml"/><Relationship Id="rId32" Type="http://schemas.openxmlformats.org/officeDocument/2006/relationships/slideLayout" Target="../slideLayouts/slideLayout45.xml"/><Relationship Id="rId35" Type="http://schemas.openxmlformats.org/officeDocument/2006/relationships/slideLayout" Target="../slideLayouts/slideLayout48.xml"/><Relationship Id="rId34" Type="http://schemas.openxmlformats.org/officeDocument/2006/relationships/slideLayout" Target="../slideLayouts/slideLayout47.xml"/><Relationship Id="rId37" Type="http://schemas.openxmlformats.org/officeDocument/2006/relationships/slideLayout" Target="../slideLayouts/slideLayout50.xml"/><Relationship Id="rId36" Type="http://schemas.openxmlformats.org/officeDocument/2006/relationships/slideLayout" Target="../slideLayouts/slideLayout49.xml"/><Relationship Id="rId39" Type="http://schemas.openxmlformats.org/officeDocument/2006/relationships/slideLayout" Target="../slideLayouts/slideLayout52.xml"/><Relationship Id="rId38" Type="http://schemas.openxmlformats.org/officeDocument/2006/relationships/slideLayout" Target="../slideLayouts/slideLayout51.xml"/><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29" Type="http://schemas.openxmlformats.org/officeDocument/2006/relationships/slideLayout" Target="../slideLayouts/slideLayout42.xml"/><Relationship Id="rId51" Type="http://schemas.openxmlformats.org/officeDocument/2006/relationships/slideLayout" Target="../slideLayouts/slideLayout64.xml"/><Relationship Id="rId50" Type="http://schemas.openxmlformats.org/officeDocument/2006/relationships/slideLayout" Target="../slideLayouts/slideLayout63.xml"/><Relationship Id="rId53" Type="http://schemas.openxmlformats.org/officeDocument/2006/relationships/theme" Target="../theme/theme2.xml"/><Relationship Id="rId52" Type="http://schemas.openxmlformats.org/officeDocument/2006/relationships/slideLayout" Target="../slideLayouts/slideLayout6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44"/>
          <p:cNvSpPr txBox="1"/>
          <p:nvPr>
            <p:ph type="title"/>
          </p:nvPr>
        </p:nvSpPr>
        <p:spPr>
          <a:xfrm>
            <a:off x="588263" y="457200"/>
            <a:ext cx="11018520" cy="43088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chemeClr val="dk1"/>
              </a:buClr>
              <a:buSzPts val="2800"/>
              <a:buFont typeface="Quattrocento Sans"/>
              <a:buNone/>
              <a:defRPr b="0" i="0" sz="28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44"/>
          <p:cNvSpPr txBox="1"/>
          <p:nvPr>
            <p:ph idx="1" type="body"/>
          </p:nvPr>
        </p:nvSpPr>
        <p:spPr>
          <a:xfrm>
            <a:off x="584200" y="1435503"/>
            <a:ext cx="11018520" cy="1612749"/>
          </a:xfrm>
          <a:prstGeom prst="rect">
            <a:avLst/>
          </a:prstGeom>
          <a:noFill/>
          <a:ln>
            <a:noFill/>
          </a:ln>
        </p:spPr>
        <p:txBody>
          <a:bodyPr anchorCtr="0" anchor="t" bIns="0" lIns="0" spcFirstLastPara="1" rIns="0" wrap="square" tIns="0">
            <a:spAutoFit/>
          </a:bodyPr>
          <a:lstStyle>
            <a:lvl1pPr indent="-388620" lvl="0" marL="457200" marR="0" rtl="0" algn="l">
              <a:lnSpc>
                <a:spcPct val="100000"/>
              </a:lnSpc>
              <a:spcBef>
                <a:spcPts val="560"/>
              </a:spcBef>
              <a:spcAft>
                <a:spcPts val="0"/>
              </a:spcAft>
              <a:buClr>
                <a:schemeClr val="dk1"/>
              </a:buClr>
              <a:buSzPts val="2520"/>
              <a:buFont typeface="Noto Sans Symbols"/>
              <a:buChar char="·"/>
              <a:defRPr b="0" i="0" sz="2800" u="none" cap="none" strike="noStrike">
                <a:solidFill>
                  <a:schemeClr val="dk1"/>
                </a:solidFill>
                <a:latin typeface="Quattrocento Sans"/>
                <a:ea typeface="Quattrocento Sans"/>
                <a:cs typeface="Quattrocento Sans"/>
                <a:sym typeface="Quattrocento Sans"/>
              </a:defRPr>
            </a:lvl1pPr>
            <a:lvl2pPr indent="-342900" lvl="1" marL="914400" marR="0" rtl="0" algn="l">
              <a:lnSpc>
                <a:spcPct val="100000"/>
              </a:lnSpc>
              <a:spcBef>
                <a:spcPts val="400"/>
              </a:spcBef>
              <a:spcAft>
                <a:spcPts val="0"/>
              </a:spcAft>
              <a:buClr>
                <a:schemeClr val="dk1"/>
              </a:buClr>
              <a:buSzPts val="1800"/>
              <a:buFont typeface="Noto Sans Symbols"/>
              <a:buChar char="·"/>
              <a:defRPr b="0" i="0" sz="2000" u="none" cap="none" strike="noStrike">
                <a:solidFill>
                  <a:schemeClr val="dk1"/>
                </a:solidFill>
                <a:latin typeface="Quattrocento Sans"/>
                <a:ea typeface="Quattrocento Sans"/>
                <a:cs typeface="Quattrocento Sans"/>
                <a:sym typeface="Quattrocento Sans"/>
              </a:defRPr>
            </a:lvl2pPr>
            <a:lvl3pPr indent="-320039" lvl="2" marL="1371600" marR="0" rtl="0" algn="l">
              <a:lnSpc>
                <a:spcPct val="100000"/>
              </a:lnSpc>
              <a:spcBef>
                <a:spcPts val="320"/>
              </a:spcBef>
              <a:spcAft>
                <a:spcPts val="0"/>
              </a:spcAft>
              <a:buClr>
                <a:schemeClr val="dk1"/>
              </a:buClr>
              <a:buSzPts val="1440"/>
              <a:buFont typeface="Noto Sans Symbols"/>
              <a:buChar char="·"/>
              <a:defRPr b="0" i="0" sz="1600" u="none" cap="none" strike="noStrike">
                <a:solidFill>
                  <a:schemeClr val="dk1"/>
                </a:solidFill>
                <a:latin typeface="Quattrocento Sans"/>
                <a:ea typeface="Quattrocento Sans"/>
                <a:cs typeface="Quattrocento Sans"/>
                <a:sym typeface="Quattrocento Sans"/>
              </a:defRPr>
            </a:lvl3pPr>
            <a:lvl4pPr indent="-308610" lvl="3" marL="1828800" marR="0" rtl="0" algn="l">
              <a:lnSpc>
                <a:spcPct val="100000"/>
              </a:lnSpc>
              <a:spcBef>
                <a:spcPts val="280"/>
              </a:spcBef>
              <a:spcAft>
                <a:spcPts val="0"/>
              </a:spcAft>
              <a:buClr>
                <a:schemeClr val="dk1"/>
              </a:buClr>
              <a:buSzPts val="1260"/>
              <a:buFont typeface="Noto Sans Symbols"/>
              <a:buChar char="·"/>
              <a:defRPr b="0" i="0" sz="1400" u="none" cap="none" strike="noStrike">
                <a:solidFill>
                  <a:schemeClr val="dk1"/>
                </a:solidFill>
                <a:latin typeface="Quattrocento Sans"/>
                <a:ea typeface="Quattrocento Sans"/>
                <a:cs typeface="Quattrocento Sans"/>
                <a:sym typeface="Quattrocento Sans"/>
              </a:defRPr>
            </a:lvl4pPr>
            <a:lvl5pPr indent="-308610" lvl="4" marL="2286000" marR="0" rtl="0" algn="l">
              <a:lnSpc>
                <a:spcPct val="100000"/>
              </a:lnSpc>
              <a:spcBef>
                <a:spcPts val="280"/>
              </a:spcBef>
              <a:spcAft>
                <a:spcPts val="0"/>
              </a:spcAft>
              <a:buClr>
                <a:schemeClr val="dk1"/>
              </a:buClr>
              <a:buSzPts val="1260"/>
              <a:buFont typeface="Noto Sans Symbols"/>
              <a:buChar char="·"/>
              <a:defRPr b="0" i="0" sz="1400" u="none" cap="none" strike="noStrike">
                <a:solidFill>
                  <a:schemeClr val="dk1"/>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9pPr>
          </a:lstStyle>
          <a:p/>
        </p:txBody>
      </p:sp>
      <p:pic>
        <p:nvPicPr>
          <p:cNvPr descr="These are Microsoft Brand colors. The color bar is placed to the side of the Theme master so that it will be visible on all slides. Users can use the 'eye dropper' color tools under Color Fill Shape, Color Fill line etc. to easily select Brand colors. " id="99" name="Google Shape;99;p44"/>
          <p:cNvPicPr preferRelativeResize="0"/>
          <p:nvPr/>
        </p:nvPicPr>
        <p:blipFill rotWithShape="1">
          <a:blip r:embed="rId1">
            <a:alphaModFix/>
          </a:blip>
          <a:srcRect b="0" l="761" r="0" t="0"/>
          <a:stretch/>
        </p:blipFill>
        <p:spPr>
          <a:xfrm rot="5400000">
            <a:off x="9509760" y="2843773"/>
            <a:ext cx="6858000" cy="1170455"/>
          </a:xfrm>
          <a:prstGeom prst="rect">
            <a:avLst/>
          </a:prstGeom>
          <a:noFill/>
          <a:ln>
            <a:noFill/>
          </a:ln>
        </p:spPr>
      </p:pic>
      <p:sp>
        <p:nvSpPr>
          <p:cNvPr id="100" name="Google Shape;100;p44"/>
          <p:cNvSpPr/>
          <p:nvPr/>
        </p:nvSpPr>
        <p:spPr>
          <a:xfrm>
            <a:off x="0" y="387350"/>
            <a:ext cx="12192000" cy="736600"/>
          </a:xfrm>
          <a:prstGeom prst="rect">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68">
          <p15:clr>
            <a:srgbClr val="C35EA4"/>
          </p15:clr>
        </p15:guide>
        <p15:guide id="2" pos="7313">
          <p15:clr>
            <a:srgbClr val="C35EA4"/>
          </p15:clr>
        </p15:guide>
        <p15:guide id="3" orient="horz" pos="369">
          <p15:clr>
            <a:srgbClr val="C35EA4"/>
          </p15:clr>
        </p15:guide>
        <p15:guide id="4" orient="horz" pos="3949">
          <p15:clr>
            <a:srgbClr val="C35EA4"/>
          </p15:clr>
        </p15:guide>
        <p15:guide id="5" orient="horz" pos="184">
          <p15:clr>
            <a:srgbClr val="A4A3A4"/>
          </p15:clr>
        </p15:guide>
        <p15:guide id="6" pos="185">
          <p15:clr>
            <a:srgbClr val="A4A3A4"/>
          </p15:clr>
        </p15:guide>
        <p15:guide id="7" orient="horz" pos="4135">
          <p15:clr>
            <a:srgbClr val="A4A3A4"/>
          </p15:clr>
        </p15:guide>
        <p15:guide id="8"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33.png"/><Relationship Id="rId5" Type="http://schemas.openxmlformats.org/officeDocument/2006/relationships/image" Target="../media/image45.png"/><Relationship Id="rId6"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0.jpg"/><Relationship Id="rId4" Type="http://schemas.openxmlformats.org/officeDocument/2006/relationships/image" Target="../media/image47.jpg"/><Relationship Id="rId5" Type="http://schemas.openxmlformats.org/officeDocument/2006/relationships/image" Target="../media/image53.png"/><Relationship Id="rId6"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info.microsoft.com/ww-landing-Moving-Productivity-to-the-Cloud-ABM.html?lcid=EN-US" TargetMode="External"/><Relationship Id="rId4" Type="http://schemas.openxmlformats.org/officeDocument/2006/relationships/hyperlink" Target="https://info.microsoft.com/ww-landing-Moving-Productivity-to-the-Cloud-ABM.html?lcid=EN-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3.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6.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8.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4.png"/><Relationship Id="rId4" Type="http://schemas.openxmlformats.org/officeDocument/2006/relationships/image" Target="../media/image62.png"/><Relationship Id="rId9" Type="http://schemas.openxmlformats.org/officeDocument/2006/relationships/image" Target="../media/image59.png"/><Relationship Id="rId5" Type="http://schemas.openxmlformats.org/officeDocument/2006/relationships/image" Target="../media/image61.png"/><Relationship Id="rId6" Type="http://schemas.openxmlformats.org/officeDocument/2006/relationships/image" Target="../media/image66.png"/><Relationship Id="rId7" Type="http://schemas.openxmlformats.org/officeDocument/2006/relationships/image" Target="../media/image60.png"/><Relationship Id="rId8" Type="http://schemas.openxmlformats.org/officeDocument/2006/relationships/image" Target="../media/image65.png"/><Relationship Id="rId31" Type="http://schemas.openxmlformats.org/officeDocument/2006/relationships/hyperlink" Target="https://docs.microsoft.com/azure/active-directory/manage-apps/application-proxy" TargetMode="External"/><Relationship Id="rId30" Type="http://schemas.openxmlformats.org/officeDocument/2006/relationships/image" Target="../media/image100.png"/><Relationship Id="rId33" Type="http://schemas.openxmlformats.org/officeDocument/2006/relationships/image" Target="../media/image81.jpg"/><Relationship Id="rId32" Type="http://schemas.openxmlformats.org/officeDocument/2006/relationships/hyperlink" Target="https://docs.microsoft.com/windows/security/threat-protection/microsoft-defender-atp/web-protection-overview" TargetMode="External"/><Relationship Id="rId34" Type="http://schemas.openxmlformats.org/officeDocument/2006/relationships/hyperlink" Target="https://docs.microsoft.com/mem/intune/protect/microsoft-tunnel-overview" TargetMode="External"/><Relationship Id="rId20" Type="http://schemas.openxmlformats.org/officeDocument/2006/relationships/hyperlink" Target="https://docs.microsoft.com/azure/application-gateway/application-gateway-web-application-firewall-overview" TargetMode="External"/><Relationship Id="rId22" Type="http://schemas.openxmlformats.org/officeDocument/2006/relationships/hyperlink" Target="https://docs.microsoft.com/cloud-app-security/what-is-cloud-app-security" TargetMode="External"/><Relationship Id="rId21" Type="http://schemas.openxmlformats.org/officeDocument/2006/relationships/image" Target="../media/image73.png"/><Relationship Id="rId24" Type="http://schemas.openxmlformats.org/officeDocument/2006/relationships/hyperlink" Target="https://docs.microsoft.com/azure/vpn-gateway/vpn-gateway-about-vpngateways" TargetMode="External"/><Relationship Id="rId23" Type="http://schemas.openxmlformats.org/officeDocument/2006/relationships/image" Target="../media/image83.png"/><Relationship Id="rId26" Type="http://schemas.openxmlformats.org/officeDocument/2006/relationships/image" Target="../media/image87.png"/><Relationship Id="rId25" Type="http://schemas.openxmlformats.org/officeDocument/2006/relationships/hyperlink" Target="https://docs.microsoft.com/azure/cdn/cdn-overview" TargetMode="External"/><Relationship Id="rId28" Type="http://schemas.openxmlformats.org/officeDocument/2006/relationships/image" Target="../media/image88.png"/><Relationship Id="rId27" Type="http://schemas.openxmlformats.org/officeDocument/2006/relationships/hyperlink" Target="https://docs.microsoft.com/azure/virtual-wan/sd-wan-connectivity-architecture" TargetMode="External"/><Relationship Id="rId29" Type="http://schemas.openxmlformats.org/officeDocument/2006/relationships/hyperlink" Target="https://docs.microsoft.com/azure/defender-for-cloud/defender-for-dns-introduction" TargetMode="External"/><Relationship Id="rId11" Type="http://schemas.openxmlformats.org/officeDocument/2006/relationships/image" Target="../media/image76.png"/><Relationship Id="rId10" Type="http://schemas.openxmlformats.org/officeDocument/2006/relationships/image" Target="../media/image58.png"/><Relationship Id="rId13" Type="http://schemas.openxmlformats.org/officeDocument/2006/relationships/image" Target="../media/image68.png"/><Relationship Id="rId12" Type="http://schemas.openxmlformats.org/officeDocument/2006/relationships/image" Target="../media/image67.png"/><Relationship Id="rId15" Type="http://schemas.openxmlformats.org/officeDocument/2006/relationships/image" Target="../media/image214.png"/><Relationship Id="rId14" Type="http://schemas.openxmlformats.org/officeDocument/2006/relationships/image" Target="../media/image69.png"/><Relationship Id="rId17" Type="http://schemas.openxmlformats.org/officeDocument/2006/relationships/image" Target="../media/image70.png"/><Relationship Id="rId16" Type="http://schemas.openxmlformats.org/officeDocument/2006/relationships/image" Target="../media/image82.png"/><Relationship Id="rId19" Type="http://schemas.openxmlformats.org/officeDocument/2006/relationships/image" Target="../media/image75.png"/><Relationship Id="rId18" Type="http://schemas.openxmlformats.org/officeDocument/2006/relationships/hyperlink" Target="https://docs.microsoft.com/azure/firewall/overview" TargetMode="External"/></Relationships>
</file>

<file path=ppt/slides/_rels/slide32.xml.rels><?xml version="1.0" encoding="UTF-8" standalone="yes"?><Relationships xmlns="http://schemas.openxmlformats.org/package/2006/relationships"><Relationship Id="rId40" Type="http://schemas.openxmlformats.org/officeDocument/2006/relationships/image" Target="../media/image123.png"/><Relationship Id="rId42" Type="http://schemas.openxmlformats.org/officeDocument/2006/relationships/image" Target="../media/image151.png"/><Relationship Id="rId41" Type="http://schemas.openxmlformats.org/officeDocument/2006/relationships/image" Target="../media/image126.png"/><Relationship Id="rId44" Type="http://schemas.openxmlformats.org/officeDocument/2006/relationships/image" Target="../media/image116.png"/><Relationship Id="rId43" Type="http://schemas.openxmlformats.org/officeDocument/2006/relationships/image" Target="../media/image146.png"/><Relationship Id="rId46" Type="http://schemas.openxmlformats.org/officeDocument/2006/relationships/image" Target="../media/image124.png"/><Relationship Id="rId45" Type="http://schemas.openxmlformats.org/officeDocument/2006/relationships/image" Target="../media/image109.png"/><Relationship Id="rId107" Type="http://schemas.openxmlformats.org/officeDocument/2006/relationships/image" Target="../media/image184.png"/><Relationship Id="rId106" Type="http://schemas.openxmlformats.org/officeDocument/2006/relationships/image" Target="../media/image190.png"/><Relationship Id="rId105" Type="http://schemas.openxmlformats.org/officeDocument/2006/relationships/image" Target="../media/image178.png"/><Relationship Id="rId104" Type="http://schemas.openxmlformats.org/officeDocument/2006/relationships/image" Target="../media/image180.png"/><Relationship Id="rId109" Type="http://schemas.openxmlformats.org/officeDocument/2006/relationships/image" Target="../media/image191.png"/><Relationship Id="rId108" Type="http://schemas.openxmlformats.org/officeDocument/2006/relationships/image" Target="../media/image177.png"/><Relationship Id="rId48" Type="http://schemas.openxmlformats.org/officeDocument/2006/relationships/image" Target="../media/image114.png"/><Relationship Id="rId47" Type="http://schemas.openxmlformats.org/officeDocument/2006/relationships/image" Target="../media/image122.png"/><Relationship Id="rId49" Type="http://schemas.openxmlformats.org/officeDocument/2006/relationships/image" Target="../media/image115.png"/><Relationship Id="rId103" Type="http://schemas.openxmlformats.org/officeDocument/2006/relationships/image" Target="../media/image192.png"/><Relationship Id="rId102" Type="http://schemas.openxmlformats.org/officeDocument/2006/relationships/image" Target="../media/image187.png"/><Relationship Id="rId101" Type="http://schemas.openxmlformats.org/officeDocument/2006/relationships/image" Target="../media/image185.png"/><Relationship Id="rId100" Type="http://schemas.openxmlformats.org/officeDocument/2006/relationships/image" Target="../media/image166.png"/><Relationship Id="rId31" Type="http://schemas.openxmlformats.org/officeDocument/2006/relationships/image" Target="../media/image102.jpg"/><Relationship Id="rId30" Type="http://schemas.openxmlformats.org/officeDocument/2006/relationships/image" Target="../media/image133.png"/><Relationship Id="rId33" Type="http://schemas.openxmlformats.org/officeDocument/2006/relationships/image" Target="../media/image103.png"/><Relationship Id="rId32" Type="http://schemas.openxmlformats.org/officeDocument/2006/relationships/image" Target="../media/image117.png"/><Relationship Id="rId35" Type="http://schemas.openxmlformats.org/officeDocument/2006/relationships/image" Target="../media/image121.png"/><Relationship Id="rId34" Type="http://schemas.openxmlformats.org/officeDocument/2006/relationships/image" Target="../media/image108.png"/><Relationship Id="rId37" Type="http://schemas.openxmlformats.org/officeDocument/2006/relationships/image" Target="../media/image131.png"/><Relationship Id="rId36" Type="http://schemas.openxmlformats.org/officeDocument/2006/relationships/image" Target="../media/image106.png"/><Relationship Id="rId39" Type="http://schemas.openxmlformats.org/officeDocument/2006/relationships/image" Target="../media/image118.png"/><Relationship Id="rId38" Type="http://schemas.openxmlformats.org/officeDocument/2006/relationships/image" Target="../media/image111.png"/><Relationship Id="rId20" Type="http://schemas.openxmlformats.org/officeDocument/2006/relationships/image" Target="../media/image92.png"/><Relationship Id="rId22" Type="http://schemas.openxmlformats.org/officeDocument/2006/relationships/image" Target="../media/image104.png"/><Relationship Id="rId21" Type="http://schemas.openxmlformats.org/officeDocument/2006/relationships/image" Target="../media/image96.jpg"/><Relationship Id="rId24" Type="http://schemas.openxmlformats.org/officeDocument/2006/relationships/image" Target="../media/image98.png"/><Relationship Id="rId23" Type="http://schemas.openxmlformats.org/officeDocument/2006/relationships/image" Target="../media/image112.png"/><Relationship Id="rId26" Type="http://schemas.openxmlformats.org/officeDocument/2006/relationships/image" Target="../media/image107.png"/><Relationship Id="rId121" Type="http://schemas.openxmlformats.org/officeDocument/2006/relationships/image" Target="../media/image205.png"/><Relationship Id="rId25" Type="http://schemas.openxmlformats.org/officeDocument/2006/relationships/image" Target="../media/image101.png"/><Relationship Id="rId120" Type="http://schemas.openxmlformats.org/officeDocument/2006/relationships/image" Target="../media/image186.png"/><Relationship Id="rId28" Type="http://schemas.openxmlformats.org/officeDocument/2006/relationships/image" Target="../media/image99.png"/><Relationship Id="rId27" Type="http://schemas.openxmlformats.org/officeDocument/2006/relationships/image" Target="../media/image105.png"/><Relationship Id="rId29" Type="http://schemas.openxmlformats.org/officeDocument/2006/relationships/image" Target="../media/image113.jpg"/><Relationship Id="rId123" Type="http://schemas.openxmlformats.org/officeDocument/2006/relationships/image" Target="../media/image194.png"/><Relationship Id="rId122" Type="http://schemas.openxmlformats.org/officeDocument/2006/relationships/image" Target="../media/image189.png"/><Relationship Id="rId95" Type="http://schemas.openxmlformats.org/officeDocument/2006/relationships/image" Target="../media/image165.png"/><Relationship Id="rId94" Type="http://schemas.openxmlformats.org/officeDocument/2006/relationships/image" Target="../media/image173.png"/><Relationship Id="rId97" Type="http://schemas.openxmlformats.org/officeDocument/2006/relationships/image" Target="../media/image168.png"/><Relationship Id="rId96" Type="http://schemas.openxmlformats.org/officeDocument/2006/relationships/image" Target="../media/image174.png"/><Relationship Id="rId11" Type="http://schemas.openxmlformats.org/officeDocument/2006/relationships/image" Target="../media/image91.png"/><Relationship Id="rId99" Type="http://schemas.openxmlformats.org/officeDocument/2006/relationships/image" Target="../media/image198.png"/><Relationship Id="rId10" Type="http://schemas.openxmlformats.org/officeDocument/2006/relationships/image" Target="../media/image89.png"/><Relationship Id="rId98" Type="http://schemas.openxmlformats.org/officeDocument/2006/relationships/image" Target="../media/image176.png"/><Relationship Id="rId13" Type="http://schemas.openxmlformats.org/officeDocument/2006/relationships/image" Target="../media/image86.png"/><Relationship Id="rId12" Type="http://schemas.openxmlformats.org/officeDocument/2006/relationships/image" Target="../media/image181.png"/><Relationship Id="rId91" Type="http://schemas.openxmlformats.org/officeDocument/2006/relationships/image" Target="../media/image169.png"/><Relationship Id="rId90" Type="http://schemas.openxmlformats.org/officeDocument/2006/relationships/image" Target="../media/image167.jpg"/><Relationship Id="rId93" Type="http://schemas.openxmlformats.org/officeDocument/2006/relationships/image" Target="../media/image162.png"/><Relationship Id="rId92" Type="http://schemas.openxmlformats.org/officeDocument/2006/relationships/image" Target="../media/image164.png"/><Relationship Id="rId118" Type="http://schemas.openxmlformats.org/officeDocument/2006/relationships/image" Target="../media/image203.png"/><Relationship Id="rId117" Type="http://schemas.openxmlformats.org/officeDocument/2006/relationships/image" Target="../media/image199.png"/><Relationship Id="rId116" Type="http://schemas.openxmlformats.org/officeDocument/2006/relationships/image" Target="../media/image182.png"/><Relationship Id="rId115" Type="http://schemas.openxmlformats.org/officeDocument/2006/relationships/image" Target="../media/image188.jpg"/><Relationship Id="rId119" Type="http://schemas.openxmlformats.org/officeDocument/2006/relationships/image" Target="../media/image200.png"/><Relationship Id="rId15" Type="http://schemas.openxmlformats.org/officeDocument/2006/relationships/image" Target="../media/image94.png"/><Relationship Id="rId110" Type="http://schemas.openxmlformats.org/officeDocument/2006/relationships/image" Target="../media/image179.png"/><Relationship Id="rId14" Type="http://schemas.openxmlformats.org/officeDocument/2006/relationships/image" Target="../media/image78.png"/><Relationship Id="rId17" Type="http://schemas.openxmlformats.org/officeDocument/2006/relationships/image" Target="../media/image90.png"/><Relationship Id="rId16" Type="http://schemas.openxmlformats.org/officeDocument/2006/relationships/image" Target="../media/image110.png"/><Relationship Id="rId19" Type="http://schemas.openxmlformats.org/officeDocument/2006/relationships/image" Target="../media/image95.png"/><Relationship Id="rId114" Type="http://schemas.openxmlformats.org/officeDocument/2006/relationships/image" Target="../media/image195.png"/><Relationship Id="rId18" Type="http://schemas.openxmlformats.org/officeDocument/2006/relationships/image" Target="../media/image85.png"/><Relationship Id="rId113" Type="http://schemas.openxmlformats.org/officeDocument/2006/relationships/image" Target="../media/image202.png"/><Relationship Id="rId112" Type="http://schemas.openxmlformats.org/officeDocument/2006/relationships/image" Target="../media/image183.png"/><Relationship Id="rId111" Type="http://schemas.openxmlformats.org/officeDocument/2006/relationships/image" Target="../media/image193.png"/><Relationship Id="rId84" Type="http://schemas.openxmlformats.org/officeDocument/2006/relationships/image" Target="../media/image171.png"/><Relationship Id="rId83" Type="http://schemas.openxmlformats.org/officeDocument/2006/relationships/image" Target="../media/image159.png"/><Relationship Id="rId86" Type="http://schemas.openxmlformats.org/officeDocument/2006/relationships/image" Target="../media/image209.png"/><Relationship Id="rId85" Type="http://schemas.openxmlformats.org/officeDocument/2006/relationships/image" Target="../media/image158.png"/><Relationship Id="rId88" Type="http://schemas.openxmlformats.org/officeDocument/2006/relationships/image" Target="../media/image172.png"/><Relationship Id="rId87" Type="http://schemas.openxmlformats.org/officeDocument/2006/relationships/image" Target="../media/image156.png"/><Relationship Id="rId89" Type="http://schemas.openxmlformats.org/officeDocument/2006/relationships/image" Target="../media/image163.png"/><Relationship Id="rId80" Type="http://schemas.openxmlformats.org/officeDocument/2006/relationships/image" Target="../media/image161.png"/><Relationship Id="rId82" Type="http://schemas.openxmlformats.org/officeDocument/2006/relationships/image" Target="../media/image170.png"/><Relationship Id="rId81" Type="http://schemas.openxmlformats.org/officeDocument/2006/relationships/image" Target="../media/image153.pn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79.png"/><Relationship Id="rId4" Type="http://schemas.openxmlformats.org/officeDocument/2006/relationships/image" Target="../media/image77.png"/><Relationship Id="rId9" Type="http://schemas.openxmlformats.org/officeDocument/2006/relationships/image" Target="../media/image93.png"/><Relationship Id="rId5" Type="http://schemas.openxmlformats.org/officeDocument/2006/relationships/image" Target="../media/image74.png"/><Relationship Id="rId6" Type="http://schemas.openxmlformats.org/officeDocument/2006/relationships/image" Target="../media/image141.png"/><Relationship Id="rId7" Type="http://schemas.openxmlformats.org/officeDocument/2006/relationships/image" Target="../media/image97.png"/><Relationship Id="rId8" Type="http://schemas.openxmlformats.org/officeDocument/2006/relationships/image" Target="../media/image80.png"/><Relationship Id="rId73" Type="http://schemas.openxmlformats.org/officeDocument/2006/relationships/image" Target="../media/image150.png"/><Relationship Id="rId72" Type="http://schemas.openxmlformats.org/officeDocument/2006/relationships/image" Target="../media/image157.png"/><Relationship Id="rId75" Type="http://schemas.openxmlformats.org/officeDocument/2006/relationships/image" Target="../media/image139.png"/><Relationship Id="rId74" Type="http://schemas.openxmlformats.org/officeDocument/2006/relationships/image" Target="../media/image152.png"/><Relationship Id="rId77" Type="http://schemas.openxmlformats.org/officeDocument/2006/relationships/image" Target="../media/image143.png"/><Relationship Id="rId76" Type="http://schemas.openxmlformats.org/officeDocument/2006/relationships/image" Target="../media/image147.png"/><Relationship Id="rId79" Type="http://schemas.openxmlformats.org/officeDocument/2006/relationships/image" Target="../media/image160.png"/><Relationship Id="rId78" Type="http://schemas.openxmlformats.org/officeDocument/2006/relationships/image" Target="../media/image155.png"/><Relationship Id="rId71" Type="http://schemas.openxmlformats.org/officeDocument/2006/relationships/image" Target="../media/image175.png"/><Relationship Id="rId70" Type="http://schemas.openxmlformats.org/officeDocument/2006/relationships/image" Target="../media/image212.png"/><Relationship Id="rId62" Type="http://schemas.openxmlformats.org/officeDocument/2006/relationships/image" Target="../media/image136.png"/><Relationship Id="rId61" Type="http://schemas.openxmlformats.org/officeDocument/2006/relationships/image" Target="../media/image140.png"/><Relationship Id="rId64" Type="http://schemas.openxmlformats.org/officeDocument/2006/relationships/image" Target="../media/image127.png"/><Relationship Id="rId63" Type="http://schemas.openxmlformats.org/officeDocument/2006/relationships/image" Target="../media/image130.png"/><Relationship Id="rId66" Type="http://schemas.openxmlformats.org/officeDocument/2006/relationships/image" Target="../media/image154.png"/><Relationship Id="rId65" Type="http://schemas.openxmlformats.org/officeDocument/2006/relationships/image" Target="../media/image145.png"/><Relationship Id="rId68" Type="http://schemas.openxmlformats.org/officeDocument/2006/relationships/image" Target="../media/image135.png"/><Relationship Id="rId67" Type="http://schemas.openxmlformats.org/officeDocument/2006/relationships/image" Target="../media/image138.png"/><Relationship Id="rId60" Type="http://schemas.openxmlformats.org/officeDocument/2006/relationships/image" Target="../media/image144.png"/><Relationship Id="rId69" Type="http://schemas.openxmlformats.org/officeDocument/2006/relationships/image" Target="../media/image142.png"/><Relationship Id="rId51" Type="http://schemas.openxmlformats.org/officeDocument/2006/relationships/image" Target="../media/image129.png"/><Relationship Id="rId50" Type="http://schemas.openxmlformats.org/officeDocument/2006/relationships/image" Target="../media/image119.png"/><Relationship Id="rId53" Type="http://schemas.openxmlformats.org/officeDocument/2006/relationships/image" Target="../media/image148.png"/><Relationship Id="rId52" Type="http://schemas.openxmlformats.org/officeDocument/2006/relationships/image" Target="../media/image120.png"/><Relationship Id="rId55" Type="http://schemas.openxmlformats.org/officeDocument/2006/relationships/image" Target="../media/image132.png"/><Relationship Id="rId54" Type="http://schemas.openxmlformats.org/officeDocument/2006/relationships/image" Target="../media/image137.png"/><Relationship Id="rId57" Type="http://schemas.openxmlformats.org/officeDocument/2006/relationships/image" Target="../media/image149.png"/><Relationship Id="rId56" Type="http://schemas.openxmlformats.org/officeDocument/2006/relationships/image" Target="../media/image128.png"/><Relationship Id="rId59" Type="http://schemas.openxmlformats.org/officeDocument/2006/relationships/image" Target="../media/image125.png"/><Relationship Id="rId58" Type="http://schemas.openxmlformats.org/officeDocument/2006/relationships/image" Target="../media/image1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96.png"/><Relationship Id="rId4" Type="http://schemas.openxmlformats.org/officeDocument/2006/relationships/image" Target="../media/image20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0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9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5.png"/><Relationship Id="rId4" Type="http://schemas.openxmlformats.org/officeDocument/2006/relationships/image" Target="../media/image41.png"/><Relationship Id="rId9" Type="http://schemas.openxmlformats.org/officeDocument/2006/relationships/image" Target="../media/image28.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31.png"/><Relationship Id="rId8" Type="http://schemas.openxmlformats.org/officeDocument/2006/relationships/image" Target="../media/image27.png"/><Relationship Id="rId11" Type="http://schemas.openxmlformats.org/officeDocument/2006/relationships/image" Target="../media/image19.png"/><Relationship Id="rId10" Type="http://schemas.openxmlformats.org/officeDocument/2006/relationships/image" Target="../media/image4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0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11.png"/><Relationship Id="rId4" Type="http://schemas.openxmlformats.org/officeDocument/2006/relationships/image" Target="../media/image21.jpg"/><Relationship Id="rId5" Type="http://schemas.openxmlformats.org/officeDocument/2006/relationships/image" Target="../media/image19.png"/><Relationship Id="rId6"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0.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1.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6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
          <p:cNvSpPr/>
          <p:nvPr/>
        </p:nvSpPr>
        <p:spPr>
          <a:xfrm>
            <a:off x="6096000" y="0"/>
            <a:ext cx="6096000" cy="6858000"/>
          </a:xfrm>
          <a:prstGeom prst="rect">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b="0" i="0" sz="2000" u="none" cap="none" strike="noStrike">
              <a:solidFill>
                <a:srgbClr val="FFFFFF"/>
              </a:solidFill>
              <a:latin typeface="Calibri"/>
              <a:ea typeface="Calibri"/>
              <a:cs typeface="Calibri"/>
              <a:sym typeface="Calibri"/>
            </a:endParaRPr>
          </a:p>
        </p:txBody>
      </p:sp>
      <p:pic>
        <p:nvPicPr>
          <p:cNvPr descr="Logo&#10;&#10;Description automatically generated" id="576" name="Google Shape;576;p1"/>
          <p:cNvPicPr preferRelativeResize="0"/>
          <p:nvPr/>
        </p:nvPicPr>
        <p:blipFill rotWithShape="1">
          <a:blip r:embed="rId3">
            <a:alphaModFix/>
          </a:blip>
          <a:srcRect b="0" l="0" r="0" t="0"/>
          <a:stretch/>
        </p:blipFill>
        <p:spPr>
          <a:xfrm>
            <a:off x="335875" y="402144"/>
            <a:ext cx="1562775" cy="945350"/>
          </a:xfrm>
          <a:prstGeom prst="rect">
            <a:avLst/>
          </a:prstGeom>
          <a:noFill/>
          <a:ln>
            <a:noFill/>
          </a:ln>
        </p:spPr>
      </p:pic>
      <p:pic>
        <p:nvPicPr>
          <p:cNvPr descr="A picture containing text, clipart&#10;&#10;Description automatically generated" id="577" name="Google Shape;577;p1"/>
          <p:cNvPicPr preferRelativeResize="0"/>
          <p:nvPr/>
        </p:nvPicPr>
        <p:blipFill rotWithShape="1">
          <a:blip r:embed="rId4">
            <a:alphaModFix/>
          </a:blip>
          <a:srcRect b="0" l="0" r="0" t="0"/>
          <a:stretch/>
        </p:blipFill>
        <p:spPr>
          <a:xfrm>
            <a:off x="3363733" y="643698"/>
            <a:ext cx="2148067" cy="462242"/>
          </a:xfrm>
          <a:prstGeom prst="rect">
            <a:avLst/>
          </a:prstGeom>
          <a:noFill/>
          <a:ln>
            <a:noFill/>
          </a:ln>
        </p:spPr>
      </p:pic>
      <p:pic>
        <p:nvPicPr>
          <p:cNvPr id="578" name="Google Shape;578;p1"/>
          <p:cNvPicPr preferRelativeResize="0"/>
          <p:nvPr/>
        </p:nvPicPr>
        <p:blipFill rotWithShape="1">
          <a:blip r:embed="rId5">
            <a:alphaModFix/>
          </a:blip>
          <a:srcRect b="0" l="0" r="0" t="0"/>
          <a:stretch/>
        </p:blipFill>
        <p:spPr>
          <a:xfrm>
            <a:off x="6809944" y="-732223"/>
            <a:ext cx="4797856" cy="8482397"/>
          </a:xfrm>
          <a:prstGeom prst="rect">
            <a:avLst/>
          </a:prstGeom>
          <a:noFill/>
          <a:ln>
            <a:noFill/>
          </a:ln>
        </p:spPr>
      </p:pic>
      <p:sp>
        <p:nvSpPr>
          <p:cNvPr id="579" name="Google Shape;579;p1"/>
          <p:cNvSpPr txBox="1"/>
          <p:nvPr>
            <p:ph type="title"/>
          </p:nvPr>
        </p:nvSpPr>
        <p:spPr>
          <a:xfrm>
            <a:off x="419100" y="1838163"/>
            <a:ext cx="6308969" cy="18466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A2A2A"/>
              </a:buClr>
              <a:buSzPts val="4000"/>
              <a:buFont typeface="Open Sans"/>
              <a:buNone/>
            </a:pPr>
            <a:r>
              <a:rPr b="1" lang="en-US" sz="4000">
                <a:solidFill>
                  <a:srgbClr val="2A2A2A"/>
                </a:solidFill>
                <a:latin typeface="Open Sans"/>
                <a:ea typeface="Open Sans"/>
                <a:cs typeface="Open Sans"/>
                <a:sym typeface="Open Sans"/>
              </a:rPr>
              <a:t>Securing Critical </a:t>
            </a:r>
            <a:br>
              <a:rPr b="1" lang="en-US" sz="4000">
                <a:latin typeface="Open Sans"/>
                <a:ea typeface="Open Sans"/>
                <a:cs typeface="Open Sans"/>
                <a:sym typeface="Open Sans"/>
              </a:rPr>
            </a:br>
            <a:r>
              <a:rPr b="1" lang="en-US" sz="4000">
                <a:solidFill>
                  <a:srgbClr val="2A2A2A"/>
                </a:solidFill>
                <a:latin typeface="Open Sans"/>
                <a:ea typeface="Open Sans"/>
                <a:cs typeface="Open Sans"/>
                <a:sym typeface="Open Sans"/>
              </a:rPr>
              <a:t>Infrastructure </a:t>
            </a:r>
            <a:br>
              <a:rPr b="1" lang="en-US" sz="4000">
                <a:latin typeface="Open Sans"/>
                <a:ea typeface="Open Sans"/>
                <a:cs typeface="Open Sans"/>
                <a:sym typeface="Open Sans"/>
              </a:rPr>
            </a:br>
            <a:r>
              <a:rPr b="1" lang="en-US" sz="4000">
                <a:solidFill>
                  <a:srgbClr val="2A2A2A"/>
                </a:solidFill>
                <a:latin typeface="Open Sans"/>
                <a:ea typeface="Open Sans"/>
                <a:cs typeface="Open Sans"/>
                <a:sym typeface="Open Sans"/>
              </a:rPr>
              <a:t>and Hybrid Cloud</a:t>
            </a:r>
            <a:endParaRPr/>
          </a:p>
        </p:txBody>
      </p:sp>
      <p:sp>
        <p:nvSpPr>
          <p:cNvPr id="580" name="Google Shape;580;p1"/>
          <p:cNvSpPr txBox="1"/>
          <p:nvPr/>
        </p:nvSpPr>
        <p:spPr>
          <a:xfrm>
            <a:off x="419100" y="4050934"/>
            <a:ext cx="5001219" cy="67710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A2A2A"/>
              </a:buClr>
              <a:buSzPts val="2250"/>
              <a:buFont typeface="Noto Sans Symbols"/>
              <a:buNone/>
            </a:pPr>
            <a:r>
              <a:rPr b="0" i="0" lang="en-US" sz="2500" u="none" cap="none" strike="noStrike">
                <a:solidFill>
                  <a:srgbClr val="2A2A2A"/>
                </a:solidFill>
                <a:latin typeface="Open Sans"/>
                <a:ea typeface="Open Sans"/>
                <a:cs typeface="Open Sans"/>
                <a:sym typeface="Open Sans"/>
              </a:rPr>
              <a:t>How SafePC Solutions, Microsoft </a:t>
            </a:r>
            <a:br>
              <a:rPr b="0" i="0" lang="en-US" sz="2500" u="none" cap="none" strike="noStrike">
                <a:solidFill>
                  <a:schemeClr val="dk1"/>
                </a:solidFill>
                <a:latin typeface="Open Sans"/>
                <a:ea typeface="Open Sans"/>
                <a:cs typeface="Open Sans"/>
                <a:sym typeface="Open Sans"/>
              </a:rPr>
            </a:br>
            <a:r>
              <a:rPr b="0" i="0" lang="en-US" sz="2500" u="none" cap="none" strike="noStrike">
                <a:solidFill>
                  <a:srgbClr val="2A2A2A"/>
                </a:solidFill>
                <a:latin typeface="Open Sans"/>
                <a:ea typeface="Open Sans"/>
                <a:cs typeface="Open Sans"/>
                <a:sym typeface="Open Sans"/>
              </a:rPr>
              <a:t>and Fortinet can help</a:t>
            </a:r>
            <a:endParaRPr/>
          </a:p>
        </p:txBody>
      </p:sp>
      <p:pic>
        <p:nvPicPr>
          <p:cNvPr descr="A picture containing text, clipart&#10;&#10;Description automatically generated" id="581" name="Google Shape;581;p1"/>
          <p:cNvPicPr preferRelativeResize="0"/>
          <p:nvPr/>
        </p:nvPicPr>
        <p:blipFill rotWithShape="1">
          <a:blip r:embed="rId6">
            <a:alphaModFix/>
          </a:blip>
          <a:srcRect b="0" l="0" r="0" t="0"/>
          <a:stretch/>
        </p:blipFill>
        <p:spPr>
          <a:xfrm>
            <a:off x="1564175" y="5536567"/>
            <a:ext cx="2974000" cy="773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0"/>
          <p:cNvSpPr/>
          <p:nvPr/>
        </p:nvSpPr>
        <p:spPr>
          <a:xfrm>
            <a:off x="0" y="1888365"/>
            <a:ext cx="7255445" cy="508000"/>
          </a:xfrm>
          <a:prstGeom prst="rect">
            <a:avLst/>
          </a:prstGeom>
          <a:noFill/>
          <a:ln>
            <a:noFill/>
          </a:ln>
        </p:spPr>
        <p:txBody>
          <a:bodyPr anchorCtr="0" anchor="ctr" bIns="91425" lIns="594350" spcFirstLastPara="1" rIns="91425" wrap="square" tIns="91425">
            <a:noAutofit/>
          </a:bodyPr>
          <a:lstStyle/>
          <a:p>
            <a:pPr indent="0" lvl="0" marL="0" marR="0" rtl="0" algn="l">
              <a:spcBef>
                <a:spcPts val="0"/>
              </a:spcBef>
              <a:spcAft>
                <a:spcPts val="0"/>
              </a:spcAft>
              <a:buNone/>
            </a:pPr>
            <a:r>
              <a:rPr b="1" lang="en-US" sz="1800">
                <a:solidFill>
                  <a:srgbClr val="2C2D8A"/>
                </a:solidFill>
                <a:latin typeface="Open Sans"/>
                <a:ea typeface="Open Sans"/>
                <a:cs typeface="Open Sans"/>
                <a:sym typeface="Open Sans"/>
              </a:rPr>
              <a:t>NGFW (Firewall) Risk Assessment</a:t>
            </a:r>
            <a:endParaRPr/>
          </a:p>
        </p:txBody>
      </p:sp>
      <p:sp>
        <p:nvSpPr>
          <p:cNvPr id="726" name="Google Shape;726;p10"/>
          <p:cNvSpPr txBox="1"/>
          <p:nvPr/>
        </p:nvSpPr>
        <p:spPr>
          <a:xfrm>
            <a:off x="589533" y="2389232"/>
            <a:ext cx="6313873" cy="234780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2A2A2A"/>
              </a:buClr>
              <a:buSzPts val="1800"/>
              <a:buFont typeface="Arial"/>
              <a:buNone/>
            </a:pPr>
            <a:r>
              <a:rPr b="0" lang="en-US" sz="1800">
                <a:solidFill>
                  <a:srgbClr val="2A2A2A"/>
                </a:solidFill>
                <a:latin typeface="Open Sans"/>
                <a:ea typeface="Open Sans"/>
                <a:cs typeface="Open Sans"/>
                <a:sym typeface="Open Sans"/>
              </a:rPr>
              <a:t>Gain insights and aggregated metrics across:</a:t>
            </a:r>
            <a:endParaRPr/>
          </a:p>
          <a:p>
            <a:pPr indent="-292100" lvl="0" marL="465138" marR="0" rtl="0" algn="l">
              <a:lnSpc>
                <a:spcPct val="100000"/>
              </a:lnSpc>
              <a:spcBef>
                <a:spcPts val="600"/>
              </a:spcBef>
              <a:spcAft>
                <a:spcPts val="0"/>
              </a:spcAft>
              <a:buClr>
                <a:srgbClr val="2A2A2A"/>
              </a:buClr>
              <a:buSzPts val="1800"/>
              <a:buFont typeface="Arial"/>
              <a:buChar char="•"/>
            </a:pPr>
            <a:r>
              <a:rPr b="0" lang="en-US" sz="1800">
                <a:solidFill>
                  <a:srgbClr val="2A2A2A"/>
                </a:solidFill>
                <a:latin typeface="Open Sans"/>
                <a:ea typeface="Open Sans"/>
                <a:cs typeface="Open Sans"/>
                <a:sym typeface="Open Sans"/>
              </a:rPr>
              <a:t>Security</a:t>
            </a:r>
            <a:endParaRPr/>
          </a:p>
          <a:p>
            <a:pPr indent="-292100" lvl="0" marL="465138" marR="0" rtl="0" algn="l">
              <a:lnSpc>
                <a:spcPct val="100000"/>
              </a:lnSpc>
              <a:spcBef>
                <a:spcPts val="1200"/>
              </a:spcBef>
              <a:spcAft>
                <a:spcPts val="0"/>
              </a:spcAft>
              <a:buClr>
                <a:srgbClr val="2A2A2A"/>
              </a:buClr>
              <a:buSzPts val="1800"/>
              <a:buFont typeface="Arial"/>
              <a:buChar char="•"/>
            </a:pPr>
            <a:r>
              <a:rPr b="0" lang="en-US" sz="1800">
                <a:solidFill>
                  <a:srgbClr val="2A2A2A"/>
                </a:solidFill>
                <a:latin typeface="Open Sans"/>
                <a:ea typeface="Open Sans"/>
                <a:cs typeface="Open Sans"/>
                <a:sym typeface="Open Sans"/>
              </a:rPr>
              <a:t>Productivity</a:t>
            </a:r>
            <a:endParaRPr/>
          </a:p>
          <a:p>
            <a:pPr indent="-292100" lvl="0" marL="465138" marR="0" rtl="0" algn="l">
              <a:lnSpc>
                <a:spcPct val="100000"/>
              </a:lnSpc>
              <a:spcBef>
                <a:spcPts val="1200"/>
              </a:spcBef>
              <a:spcAft>
                <a:spcPts val="0"/>
              </a:spcAft>
              <a:buClr>
                <a:srgbClr val="2A2A2A"/>
              </a:buClr>
              <a:buSzPts val="1800"/>
              <a:buFont typeface="Arial"/>
              <a:buChar char="•"/>
            </a:pPr>
            <a:r>
              <a:rPr b="0" lang="en-US" sz="1800">
                <a:solidFill>
                  <a:srgbClr val="2A2A2A"/>
                </a:solidFill>
                <a:latin typeface="Open Sans"/>
                <a:ea typeface="Open Sans"/>
                <a:cs typeface="Open Sans"/>
                <a:sym typeface="Open Sans"/>
              </a:rPr>
              <a:t>Utilization</a:t>
            </a:r>
            <a:endParaRPr/>
          </a:p>
          <a:p>
            <a:pPr indent="-292100" lvl="0" marL="465138" marR="0" rtl="0" algn="l">
              <a:lnSpc>
                <a:spcPct val="100000"/>
              </a:lnSpc>
              <a:spcBef>
                <a:spcPts val="1200"/>
              </a:spcBef>
              <a:spcAft>
                <a:spcPts val="0"/>
              </a:spcAft>
              <a:buClr>
                <a:srgbClr val="2A2A2A"/>
              </a:buClr>
              <a:buSzPts val="1800"/>
              <a:buFont typeface="Arial"/>
              <a:buChar char="•"/>
            </a:pPr>
            <a:r>
              <a:rPr b="0" lang="en-US" sz="1800">
                <a:solidFill>
                  <a:srgbClr val="2A2A2A"/>
                </a:solidFill>
                <a:latin typeface="Open Sans"/>
                <a:ea typeface="Open Sans"/>
                <a:cs typeface="Open Sans"/>
                <a:sym typeface="Open Sans"/>
              </a:rPr>
              <a:t>Recommendations</a:t>
            </a:r>
            <a:endParaRPr/>
          </a:p>
        </p:txBody>
      </p:sp>
      <p:grpSp>
        <p:nvGrpSpPr>
          <p:cNvPr id="727" name="Google Shape;727;p10"/>
          <p:cNvGrpSpPr/>
          <p:nvPr/>
        </p:nvGrpSpPr>
        <p:grpSpPr>
          <a:xfrm>
            <a:off x="7257983" y="1436689"/>
            <a:ext cx="4351405" cy="5237162"/>
            <a:chOff x="7257983" y="1436689"/>
            <a:chExt cx="4351405" cy="5237162"/>
          </a:xfrm>
        </p:grpSpPr>
        <p:sp>
          <p:nvSpPr>
            <p:cNvPr id="728" name="Google Shape;728;p10"/>
            <p:cNvSpPr txBox="1"/>
            <p:nvPr/>
          </p:nvSpPr>
          <p:spPr>
            <a:xfrm>
              <a:off x="7258050" y="1909444"/>
              <a:ext cx="4348733" cy="47897"/>
            </a:xfrm>
            <a:prstGeom prst="rect">
              <a:avLst/>
            </a:prstGeom>
            <a:solidFill>
              <a:schemeClr val="dk2"/>
            </a:solidFill>
            <a:ln>
              <a:noFill/>
            </a:ln>
          </p:spPr>
          <p:txBody>
            <a:bodyPr anchorCtr="0" anchor="b" bIns="274300" lIns="0" spcFirstLastPara="1" rIns="0" wrap="square" tIns="0">
              <a:noAutofit/>
            </a:bodyPr>
            <a:lstStyle/>
            <a:p>
              <a:pPr indent="0" lvl="0" marL="0" marR="0" rtl="0" algn="ctr">
                <a:lnSpc>
                  <a:spcPct val="100000"/>
                </a:lnSpc>
                <a:spcBef>
                  <a:spcPts val="0"/>
                </a:spcBef>
                <a:spcAft>
                  <a:spcPts val="0"/>
                </a:spcAft>
                <a:buClr>
                  <a:schemeClr val="dk2"/>
                </a:buClr>
                <a:buSzPts val="1440"/>
                <a:buFont typeface="Noto Sans Symbols"/>
                <a:buNone/>
              </a:pPr>
              <a:r>
                <a:rPr lang="en-US" sz="1600">
                  <a:solidFill>
                    <a:schemeClr val="dk2"/>
                  </a:solidFill>
                  <a:latin typeface="Calibri"/>
                  <a:ea typeface="Calibri"/>
                  <a:cs typeface="Calibri"/>
                  <a:sym typeface="Calibri"/>
                </a:rPr>
                <a:t>NGFW (Firewall) Risk Assessment</a:t>
              </a:r>
              <a:endParaRPr/>
            </a:p>
          </p:txBody>
        </p:sp>
        <p:sp>
          <p:nvSpPr>
            <p:cNvPr id="729" name="Google Shape;729;p10"/>
            <p:cNvSpPr txBox="1"/>
            <p:nvPr/>
          </p:nvSpPr>
          <p:spPr>
            <a:xfrm>
              <a:off x="7258050" y="1436689"/>
              <a:ext cx="4348733" cy="5237162"/>
            </a:xfrm>
            <a:prstGeom prst="rect">
              <a:avLst/>
            </a:prstGeom>
            <a:noFill/>
            <a:ln cap="flat" cmpd="sng" w="9525">
              <a:solidFill>
                <a:srgbClr val="BFBFB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620"/>
                <a:buFont typeface="Noto Sans Symbols"/>
                <a:buNone/>
              </a:pPr>
              <a:r>
                <a:t/>
              </a:r>
              <a:endParaRPr sz="1800">
                <a:solidFill>
                  <a:schemeClr val="dk2"/>
                </a:solidFill>
                <a:latin typeface="Calibri"/>
                <a:ea typeface="Calibri"/>
                <a:cs typeface="Calibri"/>
                <a:sym typeface="Calibri"/>
              </a:endParaRPr>
            </a:p>
          </p:txBody>
        </p:sp>
        <p:sp>
          <p:nvSpPr>
            <p:cNvPr id="730" name="Google Shape;730;p10"/>
            <p:cNvSpPr/>
            <p:nvPr/>
          </p:nvSpPr>
          <p:spPr>
            <a:xfrm>
              <a:off x="7260655" y="2050875"/>
              <a:ext cx="4348733" cy="722946"/>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1200">
                  <a:solidFill>
                    <a:schemeClr val="dk2"/>
                  </a:solidFill>
                  <a:latin typeface="Calibri"/>
                  <a:ea typeface="Calibri"/>
                  <a:cs typeface="Calibri"/>
                  <a:sym typeface="Calibri"/>
                </a:rPr>
                <a:t>Executive Summary</a:t>
              </a:r>
              <a:endParaRPr/>
            </a:p>
            <a:p>
              <a:pPr indent="0" lvl="0" marL="0" marR="0" rtl="0" algn="l">
                <a:spcBef>
                  <a:spcPts val="300"/>
                </a:spcBef>
                <a:spcAft>
                  <a:spcPts val="0"/>
                </a:spcAft>
                <a:buNone/>
              </a:pPr>
              <a:r>
                <a:rPr lang="en-US" sz="700">
                  <a:solidFill>
                    <a:schemeClr val="dk1"/>
                  </a:solidFill>
                  <a:latin typeface="Calibri"/>
                  <a:ea typeface="Calibri"/>
                  <a:cs typeface="Calibri"/>
                  <a:sym typeface="Calibri"/>
                </a:rPr>
                <a:t>We aggregated key findings from our HGFW assessment within the Executive Summary Below. While the highlights are listed below, a more detailed view of each section follows. Be sure to review the Recommended Actions page at the end of this report for actionable steps your organization can take to mitigate inbound threats, implement corporate use policies, and avert capacity planning issues.</a:t>
              </a:r>
              <a:endParaRPr/>
            </a:p>
          </p:txBody>
        </p:sp>
        <p:grpSp>
          <p:nvGrpSpPr>
            <p:cNvPr id="731" name="Google Shape;731;p10"/>
            <p:cNvGrpSpPr/>
            <p:nvPr/>
          </p:nvGrpSpPr>
          <p:grpSpPr>
            <a:xfrm>
              <a:off x="7258050" y="2906532"/>
              <a:ext cx="4348733" cy="1171696"/>
              <a:chOff x="7258050" y="2931932"/>
              <a:chExt cx="4348733" cy="1171696"/>
            </a:xfrm>
          </p:grpSpPr>
          <p:grpSp>
            <p:nvGrpSpPr>
              <p:cNvPr id="732" name="Google Shape;732;p10"/>
              <p:cNvGrpSpPr/>
              <p:nvPr/>
            </p:nvGrpSpPr>
            <p:grpSpPr>
              <a:xfrm>
                <a:off x="8818420" y="3176270"/>
                <a:ext cx="265748" cy="285817"/>
                <a:chOff x="3752" y="2025"/>
                <a:chExt cx="331" cy="356"/>
              </a:xfrm>
            </p:grpSpPr>
            <p:sp>
              <p:nvSpPr>
                <p:cNvPr id="733" name="Google Shape;733;p10"/>
                <p:cNvSpPr/>
                <p:nvPr/>
              </p:nvSpPr>
              <p:spPr>
                <a:xfrm>
                  <a:off x="3798" y="2072"/>
                  <a:ext cx="215" cy="265"/>
                </a:xfrm>
                <a:custGeom>
                  <a:rect b="b" l="l" r="r" t="t"/>
                  <a:pathLst>
                    <a:path extrusionOk="0" h="193" w="157">
                      <a:moveTo>
                        <a:pt x="129" y="149"/>
                      </a:moveTo>
                      <a:cubicBezTo>
                        <a:pt x="40" y="149"/>
                        <a:pt x="40" y="149"/>
                        <a:pt x="40" y="149"/>
                      </a:cubicBezTo>
                      <a:cubicBezTo>
                        <a:pt x="35" y="149"/>
                        <a:pt x="30" y="143"/>
                        <a:pt x="30" y="137"/>
                      </a:cubicBezTo>
                      <a:cubicBezTo>
                        <a:pt x="30" y="45"/>
                        <a:pt x="30" y="45"/>
                        <a:pt x="30" y="45"/>
                      </a:cubicBezTo>
                      <a:cubicBezTo>
                        <a:pt x="30" y="37"/>
                        <a:pt x="35" y="33"/>
                        <a:pt x="40" y="33"/>
                      </a:cubicBezTo>
                      <a:cubicBezTo>
                        <a:pt x="129" y="33"/>
                        <a:pt x="129" y="33"/>
                        <a:pt x="129" y="33"/>
                      </a:cubicBezTo>
                      <a:cubicBezTo>
                        <a:pt x="135" y="33"/>
                        <a:pt x="139" y="37"/>
                        <a:pt x="139" y="45"/>
                      </a:cubicBezTo>
                      <a:cubicBezTo>
                        <a:pt x="139" y="137"/>
                        <a:pt x="139" y="137"/>
                        <a:pt x="139" y="137"/>
                      </a:cubicBezTo>
                      <a:cubicBezTo>
                        <a:pt x="139" y="144"/>
                        <a:pt x="135" y="149"/>
                        <a:pt x="129" y="149"/>
                      </a:cubicBezTo>
                      <a:cubicBezTo>
                        <a:pt x="129" y="149"/>
                        <a:pt x="129" y="149"/>
                        <a:pt x="129" y="149"/>
                      </a:cubicBezTo>
                      <a:cubicBezTo>
                        <a:pt x="129" y="149"/>
                        <a:pt x="129" y="149"/>
                        <a:pt x="129" y="149"/>
                      </a:cubicBezTo>
                      <a:cubicBezTo>
                        <a:pt x="129" y="149"/>
                        <a:pt x="129" y="149"/>
                        <a:pt x="129" y="149"/>
                      </a:cubicBezTo>
                      <a:cubicBezTo>
                        <a:pt x="129" y="149"/>
                        <a:pt x="129" y="149"/>
                        <a:pt x="129" y="149"/>
                      </a:cubicBezTo>
                      <a:close/>
                      <a:moveTo>
                        <a:pt x="48" y="34"/>
                      </a:moveTo>
                      <a:cubicBezTo>
                        <a:pt x="48" y="18"/>
                        <a:pt x="48" y="18"/>
                        <a:pt x="48" y="18"/>
                      </a:cubicBezTo>
                      <a:moveTo>
                        <a:pt x="84" y="34"/>
                      </a:moveTo>
                      <a:cubicBezTo>
                        <a:pt x="84" y="0"/>
                        <a:pt x="84" y="0"/>
                        <a:pt x="84" y="0"/>
                      </a:cubicBezTo>
                      <a:moveTo>
                        <a:pt x="157" y="53"/>
                      </a:moveTo>
                      <a:cubicBezTo>
                        <a:pt x="139" y="53"/>
                        <a:pt x="139" y="53"/>
                        <a:pt x="139" y="53"/>
                      </a:cubicBezTo>
                      <a:moveTo>
                        <a:pt x="157" y="130"/>
                      </a:moveTo>
                      <a:cubicBezTo>
                        <a:pt x="139" y="130"/>
                        <a:pt x="139" y="130"/>
                        <a:pt x="139" y="130"/>
                      </a:cubicBezTo>
                      <a:moveTo>
                        <a:pt x="29" y="53"/>
                      </a:moveTo>
                      <a:cubicBezTo>
                        <a:pt x="0" y="53"/>
                        <a:pt x="0" y="53"/>
                        <a:pt x="0" y="53"/>
                      </a:cubicBezTo>
                      <a:moveTo>
                        <a:pt x="29" y="130"/>
                      </a:moveTo>
                      <a:cubicBezTo>
                        <a:pt x="15" y="130"/>
                        <a:pt x="15" y="130"/>
                        <a:pt x="15" y="130"/>
                      </a:cubicBezTo>
                      <a:moveTo>
                        <a:pt x="48" y="149"/>
                      </a:moveTo>
                      <a:cubicBezTo>
                        <a:pt x="48" y="167"/>
                        <a:pt x="48" y="167"/>
                        <a:pt x="48" y="167"/>
                      </a:cubicBezTo>
                      <a:moveTo>
                        <a:pt x="124" y="149"/>
                      </a:moveTo>
                      <a:cubicBezTo>
                        <a:pt x="124" y="193"/>
                        <a:pt x="124" y="193"/>
                        <a:pt x="124" y="193"/>
                      </a:cubicBezTo>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4" name="Google Shape;734;p10"/>
                <p:cNvSpPr/>
                <p:nvPr/>
              </p:nvSpPr>
              <p:spPr>
                <a:xfrm>
                  <a:off x="3990" y="2191"/>
                  <a:ext cx="73" cy="24"/>
                </a:xfrm>
                <a:custGeom>
                  <a:rect b="b" l="l" r="r" t="t"/>
                  <a:pathLst>
                    <a:path extrusionOk="0" h="24" w="73">
                      <a:moveTo>
                        <a:pt x="0" y="0"/>
                      </a:moveTo>
                      <a:lnTo>
                        <a:pt x="73" y="0"/>
                      </a:lnTo>
                      <a:lnTo>
                        <a:pt x="73" y="24"/>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5" name="Google Shape;735;p10"/>
                <p:cNvSpPr/>
                <p:nvPr/>
              </p:nvSpPr>
              <p:spPr>
                <a:xfrm>
                  <a:off x="3965" y="2062"/>
                  <a:ext cx="34" cy="55"/>
                </a:xfrm>
                <a:custGeom>
                  <a:rect b="b" l="l" r="r" t="t"/>
                  <a:pathLst>
                    <a:path extrusionOk="0" h="55" w="34">
                      <a:moveTo>
                        <a:pt x="0" y="55"/>
                      </a:moveTo>
                      <a:lnTo>
                        <a:pt x="0" y="0"/>
                      </a:lnTo>
                      <a:lnTo>
                        <a:pt x="34" y="0"/>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6" name="Google Shape;736;p10"/>
                <p:cNvSpPr/>
                <p:nvPr/>
              </p:nvSpPr>
              <p:spPr>
                <a:xfrm>
                  <a:off x="3887" y="2279"/>
                  <a:ext cx="26" cy="62"/>
                </a:xfrm>
                <a:custGeom>
                  <a:rect b="b" l="l" r="r" t="t"/>
                  <a:pathLst>
                    <a:path extrusionOk="0" h="62" w="26">
                      <a:moveTo>
                        <a:pt x="26" y="0"/>
                      </a:moveTo>
                      <a:lnTo>
                        <a:pt x="26" y="62"/>
                      </a:lnTo>
                      <a:lnTo>
                        <a:pt x="0" y="62"/>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7" name="Google Shape;737;p10"/>
                <p:cNvSpPr/>
                <p:nvPr/>
              </p:nvSpPr>
              <p:spPr>
                <a:xfrm>
                  <a:off x="3774" y="2197"/>
                  <a:ext cx="63" cy="31"/>
                </a:xfrm>
                <a:custGeom>
                  <a:rect b="b" l="l" r="r" t="t"/>
                  <a:pathLst>
                    <a:path extrusionOk="0" h="31" w="63">
                      <a:moveTo>
                        <a:pt x="63" y="0"/>
                      </a:moveTo>
                      <a:lnTo>
                        <a:pt x="0" y="0"/>
                      </a:lnTo>
                      <a:lnTo>
                        <a:pt x="0" y="31"/>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8" name="Google Shape;738;p10"/>
                <p:cNvSpPr/>
                <p:nvPr/>
              </p:nvSpPr>
              <p:spPr>
                <a:xfrm>
                  <a:off x="3752" y="2228"/>
                  <a:ext cx="43" cy="43"/>
                </a:xfrm>
                <a:custGeom>
                  <a:rect b="b" l="l" r="r" t="t"/>
                  <a:pathLst>
                    <a:path extrusionOk="0" h="31" w="31">
                      <a:moveTo>
                        <a:pt x="31" y="16"/>
                      </a:moveTo>
                      <a:cubicBezTo>
                        <a:pt x="31" y="24"/>
                        <a:pt x="24" y="31"/>
                        <a:pt x="16" y="31"/>
                      </a:cubicBezTo>
                      <a:cubicBezTo>
                        <a:pt x="7" y="31"/>
                        <a:pt x="0" y="24"/>
                        <a:pt x="0" y="16"/>
                      </a:cubicBezTo>
                      <a:cubicBezTo>
                        <a:pt x="0" y="8"/>
                        <a:pt x="7" y="0"/>
                        <a:pt x="16" y="0"/>
                      </a:cubicBezTo>
                      <a:cubicBezTo>
                        <a:pt x="24" y="0"/>
                        <a:pt x="31" y="7"/>
                        <a:pt x="31" y="16"/>
                      </a:cubicBezTo>
                      <a:cubicBezTo>
                        <a:pt x="31" y="16"/>
                        <a:pt x="31" y="16"/>
                        <a:pt x="31" y="16"/>
                      </a:cubicBezTo>
                      <a:cubicBezTo>
                        <a:pt x="31" y="16"/>
                        <a:pt x="31" y="16"/>
                        <a:pt x="31"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9" name="Google Shape;739;p10"/>
                <p:cNvSpPr/>
                <p:nvPr/>
              </p:nvSpPr>
              <p:spPr>
                <a:xfrm>
                  <a:off x="3844" y="2319"/>
                  <a:ext cx="41" cy="41"/>
                </a:xfrm>
                <a:custGeom>
                  <a:rect b="b" l="l" r="r" t="t"/>
                  <a:pathLst>
                    <a:path extrusionOk="0" h="30" w="30">
                      <a:moveTo>
                        <a:pt x="30" y="15"/>
                      </a:moveTo>
                      <a:cubicBezTo>
                        <a:pt x="30" y="23"/>
                        <a:pt x="24" y="30"/>
                        <a:pt x="15" y="30"/>
                      </a:cubicBezTo>
                      <a:cubicBezTo>
                        <a:pt x="6" y="30"/>
                        <a:pt x="0" y="24"/>
                        <a:pt x="0" y="15"/>
                      </a:cubicBezTo>
                      <a:cubicBezTo>
                        <a:pt x="0" y="7"/>
                        <a:pt x="6" y="0"/>
                        <a:pt x="15" y="0"/>
                      </a:cubicBezTo>
                      <a:cubicBezTo>
                        <a:pt x="24" y="0"/>
                        <a:pt x="30" y="7"/>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0" name="Google Shape;740;p10"/>
                <p:cNvSpPr/>
                <p:nvPr/>
              </p:nvSpPr>
              <p:spPr>
                <a:xfrm>
                  <a:off x="3946" y="2338"/>
                  <a:ext cx="41" cy="43"/>
                </a:xfrm>
                <a:custGeom>
                  <a:rect b="b" l="l" r="r" t="t"/>
                  <a:pathLst>
                    <a:path extrusionOk="0" h="31" w="30">
                      <a:moveTo>
                        <a:pt x="30" y="15"/>
                      </a:moveTo>
                      <a:cubicBezTo>
                        <a:pt x="30" y="23"/>
                        <a:pt x="24" y="31"/>
                        <a:pt x="15" y="31"/>
                      </a:cubicBezTo>
                      <a:cubicBezTo>
                        <a:pt x="7" y="31"/>
                        <a:pt x="0" y="24"/>
                        <a:pt x="0" y="15"/>
                      </a:cubicBezTo>
                      <a:cubicBezTo>
                        <a:pt x="0" y="7"/>
                        <a:pt x="7" y="0"/>
                        <a:pt x="15" y="0"/>
                      </a:cubicBezTo>
                      <a:cubicBezTo>
                        <a:pt x="24" y="0"/>
                        <a:pt x="30" y="7"/>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1" name="Google Shape;741;p10"/>
                <p:cNvSpPr/>
                <p:nvPr/>
              </p:nvSpPr>
              <p:spPr>
                <a:xfrm>
                  <a:off x="4042" y="2219"/>
                  <a:ext cx="41" cy="41"/>
                </a:xfrm>
                <a:custGeom>
                  <a:rect b="b" l="l" r="r" t="t"/>
                  <a:pathLst>
                    <a:path extrusionOk="0" h="30" w="30">
                      <a:moveTo>
                        <a:pt x="30" y="15"/>
                      </a:moveTo>
                      <a:cubicBezTo>
                        <a:pt x="30" y="23"/>
                        <a:pt x="23" y="30"/>
                        <a:pt x="15" y="30"/>
                      </a:cubicBezTo>
                      <a:cubicBezTo>
                        <a:pt x="7" y="30"/>
                        <a:pt x="0" y="24"/>
                        <a:pt x="0" y="15"/>
                      </a:cubicBezTo>
                      <a:cubicBezTo>
                        <a:pt x="0" y="7"/>
                        <a:pt x="6" y="0"/>
                        <a:pt x="15" y="0"/>
                      </a:cubicBezTo>
                      <a:cubicBezTo>
                        <a:pt x="23" y="0"/>
                        <a:pt x="30" y="6"/>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2" name="Google Shape;742;p10"/>
                <p:cNvSpPr/>
                <p:nvPr/>
              </p:nvSpPr>
              <p:spPr>
                <a:xfrm>
                  <a:off x="3999" y="2040"/>
                  <a:ext cx="42" cy="43"/>
                </a:xfrm>
                <a:custGeom>
                  <a:rect b="b" l="l" r="r" t="t"/>
                  <a:pathLst>
                    <a:path extrusionOk="0" h="31" w="30">
                      <a:moveTo>
                        <a:pt x="30" y="16"/>
                      </a:moveTo>
                      <a:cubicBezTo>
                        <a:pt x="30" y="24"/>
                        <a:pt x="24" y="31"/>
                        <a:pt x="15" y="31"/>
                      </a:cubicBezTo>
                      <a:cubicBezTo>
                        <a:pt x="6" y="31"/>
                        <a:pt x="0" y="24"/>
                        <a:pt x="0" y="16"/>
                      </a:cubicBezTo>
                      <a:cubicBezTo>
                        <a:pt x="0" y="8"/>
                        <a:pt x="6" y="0"/>
                        <a:pt x="15" y="0"/>
                      </a:cubicBezTo>
                      <a:cubicBezTo>
                        <a:pt x="24" y="0"/>
                        <a:pt x="30" y="8"/>
                        <a:pt x="30" y="16"/>
                      </a:cubicBezTo>
                      <a:cubicBezTo>
                        <a:pt x="30" y="16"/>
                        <a:pt x="30" y="16"/>
                        <a:pt x="30" y="16"/>
                      </a:cubicBezTo>
                      <a:cubicBezTo>
                        <a:pt x="30" y="16"/>
                        <a:pt x="30" y="16"/>
                        <a:pt x="30"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3" name="Google Shape;743;p10"/>
                <p:cNvSpPr/>
                <p:nvPr/>
              </p:nvSpPr>
              <p:spPr>
                <a:xfrm>
                  <a:off x="3890" y="2025"/>
                  <a:ext cx="44" cy="43"/>
                </a:xfrm>
                <a:custGeom>
                  <a:rect b="b" l="l" r="r" t="t"/>
                  <a:pathLst>
                    <a:path extrusionOk="0" h="31" w="32">
                      <a:moveTo>
                        <a:pt x="32" y="15"/>
                      </a:moveTo>
                      <a:cubicBezTo>
                        <a:pt x="32" y="23"/>
                        <a:pt x="25" y="31"/>
                        <a:pt x="16" y="31"/>
                      </a:cubicBezTo>
                      <a:cubicBezTo>
                        <a:pt x="7" y="31"/>
                        <a:pt x="0" y="24"/>
                        <a:pt x="0" y="15"/>
                      </a:cubicBezTo>
                      <a:cubicBezTo>
                        <a:pt x="0" y="7"/>
                        <a:pt x="7" y="0"/>
                        <a:pt x="16" y="0"/>
                      </a:cubicBezTo>
                      <a:cubicBezTo>
                        <a:pt x="25" y="0"/>
                        <a:pt x="32" y="7"/>
                        <a:pt x="32" y="15"/>
                      </a:cubicBezTo>
                      <a:cubicBezTo>
                        <a:pt x="32" y="15"/>
                        <a:pt x="32" y="15"/>
                        <a:pt x="32" y="15"/>
                      </a:cubicBezTo>
                      <a:cubicBezTo>
                        <a:pt x="32" y="15"/>
                        <a:pt x="32" y="15"/>
                        <a:pt x="32"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4" name="Google Shape;744;p10"/>
                <p:cNvSpPr/>
                <p:nvPr/>
              </p:nvSpPr>
              <p:spPr>
                <a:xfrm>
                  <a:off x="3752" y="2123"/>
                  <a:ext cx="43" cy="42"/>
                </a:xfrm>
                <a:custGeom>
                  <a:rect b="b" l="l" r="r" t="t"/>
                  <a:pathLst>
                    <a:path extrusionOk="0" h="31" w="31">
                      <a:moveTo>
                        <a:pt x="31" y="16"/>
                      </a:moveTo>
                      <a:cubicBezTo>
                        <a:pt x="31" y="24"/>
                        <a:pt x="24" y="31"/>
                        <a:pt x="16" y="31"/>
                      </a:cubicBezTo>
                      <a:cubicBezTo>
                        <a:pt x="7" y="31"/>
                        <a:pt x="0" y="24"/>
                        <a:pt x="0" y="16"/>
                      </a:cubicBezTo>
                      <a:cubicBezTo>
                        <a:pt x="0" y="8"/>
                        <a:pt x="7" y="0"/>
                        <a:pt x="16" y="0"/>
                      </a:cubicBezTo>
                      <a:cubicBezTo>
                        <a:pt x="24" y="0"/>
                        <a:pt x="31" y="8"/>
                        <a:pt x="31" y="16"/>
                      </a:cubicBezTo>
                      <a:cubicBezTo>
                        <a:pt x="31" y="16"/>
                        <a:pt x="31" y="16"/>
                        <a:pt x="31" y="16"/>
                      </a:cubicBezTo>
                      <a:cubicBezTo>
                        <a:pt x="31" y="16"/>
                        <a:pt x="31" y="16"/>
                        <a:pt x="31"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5" name="Google Shape;745;p10"/>
                <p:cNvSpPr/>
                <p:nvPr/>
              </p:nvSpPr>
              <p:spPr>
                <a:xfrm>
                  <a:off x="3855" y="2136"/>
                  <a:ext cx="120" cy="121"/>
                </a:xfrm>
                <a:custGeom>
                  <a:rect b="b" l="l" r="r" t="t"/>
                  <a:pathLst>
                    <a:path extrusionOk="0" h="88" w="87">
                      <a:moveTo>
                        <a:pt x="43" y="88"/>
                      </a:moveTo>
                      <a:cubicBezTo>
                        <a:pt x="43" y="88"/>
                        <a:pt x="43" y="88"/>
                        <a:pt x="43" y="88"/>
                      </a:cubicBezTo>
                      <a:cubicBezTo>
                        <a:pt x="20" y="88"/>
                        <a:pt x="0" y="68"/>
                        <a:pt x="0" y="44"/>
                      </a:cubicBezTo>
                      <a:cubicBezTo>
                        <a:pt x="0" y="44"/>
                        <a:pt x="0" y="44"/>
                        <a:pt x="0" y="44"/>
                      </a:cubicBezTo>
                      <a:cubicBezTo>
                        <a:pt x="0" y="19"/>
                        <a:pt x="19" y="0"/>
                        <a:pt x="43" y="0"/>
                      </a:cubicBezTo>
                      <a:cubicBezTo>
                        <a:pt x="43" y="0"/>
                        <a:pt x="43" y="0"/>
                        <a:pt x="43" y="0"/>
                      </a:cubicBezTo>
                      <a:cubicBezTo>
                        <a:pt x="67" y="0"/>
                        <a:pt x="87" y="20"/>
                        <a:pt x="87" y="44"/>
                      </a:cubicBezTo>
                      <a:cubicBezTo>
                        <a:pt x="87" y="44"/>
                        <a:pt x="87" y="44"/>
                        <a:pt x="87" y="44"/>
                      </a:cubicBezTo>
                      <a:cubicBezTo>
                        <a:pt x="87" y="67"/>
                        <a:pt x="67" y="88"/>
                        <a:pt x="43" y="88"/>
                      </a:cubicBezTo>
                      <a:cubicBezTo>
                        <a:pt x="43" y="88"/>
                        <a:pt x="43" y="88"/>
                        <a:pt x="43" y="88"/>
                      </a:cubicBezTo>
                      <a:cubicBezTo>
                        <a:pt x="43" y="88"/>
                        <a:pt x="43" y="88"/>
                        <a:pt x="43" y="88"/>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46" name="Google Shape;746;p10"/>
              <p:cNvGrpSpPr/>
              <p:nvPr/>
            </p:nvGrpSpPr>
            <p:grpSpPr>
              <a:xfrm>
                <a:off x="10208861" y="3176270"/>
                <a:ext cx="273464" cy="235819"/>
                <a:chOff x="2007" y="2786"/>
                <a:chExt cx="879" cy="758"/>
              </a:xfrm>
            </p:grpSpPr>
            <p:sp>
              <p:nvSpPr>
                <p:cNvPr id="747" name="Google Shape;747;p10"/>
                <p:cNvSpPr/>
                <p:nvPr/>
              </p:nvSpPr>
              <p:spPr>
                <a:xfrm>
                  <a:off x="2007" y="2786"/>
                  <a:ext cx="879" cy="758"/>
                </a:xfrm>
                <a:custGeom>
                  <a:rect b="b" l="l" r="r" t="t"/>
                  <a:pathLst>
                    <a:path extrusionOk="0" h="558" w="645">
                      <a:moveTo>
                        <a:pt x="322" y="558"/>
                      </a:moveTo>
                      <a:cubicBezTo>
                        <a:pt x="27" y="558"/>
                        <a:pt x="27" y="558"/>
                        <a:pt x="27" y="558"/>
                      </a:cubicBezTo>
                      <a:cubicBezTo>
                        <a:pt x="10" y="558"/>
                        <a:pt x="0" y="540"/>
                        <a:pt x="8" y="526"/>
                      </a:cubicBezTo>
                      <a:cubicBezTo>
                        <a:pt x="156" y="270"/>
                        <a:pt x="156" y="270"/>
                        <a:pt x="156" y="270"/>
                      </a:cubicBezTo>
                      <a:cubicBezTo>
                        <a:pt x="304" y="14"/>
                        <a:pt x="304" y="14"/>
                        <a:pt x="304" y="14"/>
                      </a:cubicBezTo>
                      <a:cubicBezTo>
                        <a:pt x="312" y="0"/>
                        <a:pt x="333" y="0"/>
                        <a:pt x="341" y="14"/>
                      </a:cubicBezTo>
                      <a:cubicBezTo>
                        <a:pt x="489" y="270"/>
                        <a:pt x="489" y="270"/>
                        <a:pt x="489" y="270"/>
                      </a:cubicBezTo>
                      <a:cubicBezTo>
                        <a:pt x="637" y="526"/>
                        <a:pt x="637" y="526"/>
                        <a:pt x="637" y="526"/>
                      </a:cubicBezTo>
                      <a:cubicBezTo>
                        <a:pt x="645" y="540"/>
                        <a:pt x="634" y="558"/>
                        <a:pt x="618" y="558"/>
                      </a:cubicBezTo>
                      <a:lnTo>
                        <a:pt x="322" y="558"/>
                      </a:ln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cxnSp>
              <p:nvCxnSpPr>
                <p:cNvPr id="748" name="Google Shape;748;p10"/>
                <p:cNvCxnSpPr/>
                <p:nvPr/>
              </p:nvCxnSpPr>
              <p:spPr>
                <a:xfrm rot="10800000">
                  <a:off x="2446" y="2984"/>
                  <a:ext cx="0" cy="286"/>
                </a:xfrm>
                <a:prstGeom prst="straightConnector1">
                  <a:avLst/>
                </a:prstGeom>
                <a:noFill/>
                <a:ln cap="sq" cmpd="sng" w="9525">
                  <a:solidFill>
                    <a:schemeClr val="dk2"/>
                  </a:solidFill>
                  <a:prstDash val="solid"/>
                  <a:miter lim="800000"/>
                  <a:headEnd len="med" w="med" type="none"/>
                  <a:tailEnd len="med" w="med" type="none"/>
                </a:ln>
              </p:spPr>
            </p:cxnSp>
            <p:cxnSp>
              <p:nvCxnSpPr>
                <p:cNvPr id="749" name="Google Shape;749;p10"/>
                <p:cNvCxnSpPr/>
                <p:nvPr/>
              </p:nvCxnSpPr>
              <p:spPr>
                <a:xfrm rot="10800000">
                  <a:off x="2446" y="3331"/>
                  <a:ext cx="0" cy="57"/>
                </a:xfrm>
                <a:prstGeom prst="straightConnector1">
                  <a:avLst/>
                </a:prstGeom>
                <a:noFill/>
                <a:ln cap="sq" cmpd="sng" w="9525">
                  <a:solidFill>
                    <a:schemeClr val="dk2"/>
                  </a:solidFill>
                  <a:prstDash val="solid"/>
                  <a:miter lim="800000"/>
                  <a:headEnd len="med" w="med" type="none"/>
                  <a:tailEnd len="med" w="med" type="none"/>
                </a:ln>
              </p:spPr>
            </p:cxnSp>
          </p:grpSp>
          <p:sp>
            <p:nvSpPr>
              <p:cNvPr id="750" name="Google Shape;750;p10" title="Icon of a shield"/>
              <p:cNvSpPr/>
              <p:nvPr/>
            </p:nvSpPr>
            <p:spPr>
              <a:xfrm>
                <a:off x="7450200" y="3176271"/>
                <a:ext cx="212904" cy="226672"/>
              </a:xfrm>
              <a:custGeom>
                <a:rect b="b" l="l" r="r" t="t"/>
                <a:pathLst>
                  <a:path extrusionOk="0" h="3725" w="3500">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51" name="Google Shape;751;p10"/>
              <p:cNvSpPr/>
              <p:nvPr/>
            </p:nvSpPr>
            <p:spPr>
              <a:xfrm>
                <a:off x="7258050" y="3700146"/>
                <a:ext cx="4348733"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700">
                    <a:solidFill>
                      <a:schemeClr val="dk1"/>
                    </a:solidFill>
                    <a:latin typeface="Calibri"/>
                    <a:ea typeface="Calibri"/>
                    <a:cs typeface="Calibri"/>
                    <a:sym typeface="Calibri"/>
                  </a:rPr>
                  <a:t>Note that any threats observed within this report have effectively bypassed your existing network security gateway, so they should be considered active and may lead to increased risk (such as a data breach)</a:t>
                </a:r>
                <a:endParaRPr sz="500">
                  <a:solidFill>
                    <a:schemeClr val="dk1"/>
                  </a:solidFill>
                  <a:latin typeface="Calibri"/>
                  <a:ea typeface="Calibri"/>
                  <a:cs typeface="Calibri"/>
                  <a:sym typeface="Calibri"/>
                </a:endParaRPr>
              </a:p>
            </p:txBody>
          </p:sp>
          <p:sp>
            <p:nvSpPr>
              <p:cNvPr id="752" name="Google Shape;752;p10"/>
              <p:cNvSpPr/>
              <p:nvPr/>
            </p:nvSpPr>
            <p:spPr>
              <a:xfrm>
                <a:off x="7356414" y="2931932"/>
                <a:ext cx="909201"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Security</a:t>
                </a:r>
                <a:endParaRPr/>
              </a:p>
            </p:txBody>
          </p:sp>
          <p:sp>
            <p:nvSpPr>
              <p:cNvPr id="753" name="Google Shape;753;p10"/>
              <p:cNvSpPr/>
              <p:nvPr/>
            </p:nvSpPr>
            <p:spPr>
              <a:xfrm>
                <a:off x="7748719" y="3176270"/>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11,126</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Application Vulnerability Attacks Detected</a:t>
                </a:r>
                <a:endParaRPr sz="500">
                  <a:solidFill>
                    <a:schemeClr val="dk1"/>
                  </a:solidFill>
                  <a:latin typeface="Calibri"/>
                  <a:ea typeface="Calibri"/>
                  <a:cs typeface="Calibri"/>
                  <a:sym typeface="Calibri"/>
                </a:endParaRPr>
              </a:p>
            </p:txBody>
          </p:sp>
          <p:sp>
            <p:nvSpPr>
              <p:cNvPr id="754" name="Google Shape;754;p10"/>
              <p:cNvSpPr/>
              <p:nvPr/>
            </p:nvSpPr>
            <p:spPr>
              <a:xfrm>
                <a:off x="9160293" y="3176270"/>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13</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Malware and/or Botnets Discovered</a:t>
                </a:r>
                <a:endParaRPr/>
              </a:p>
            </p:txBody>
          </p:sp>
          <p:sp>
            <p:nvSpPr>
              <p:cNvPr id="755" name="Google Shape;755;p10"/>
              <p:cNvSpPr/>
              <p:nvPr/>
            </p:nvSpPr>
            <p:spPr>
              <a:xfrm>
                <a:off x="10571868" y="3176270"/>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17</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High Risk Applications Detected</a:t>
                </a:r>
                <a:endParaRPr/>
              </a:p>
            </p:txBody>
          </p:sp>
        </p:grpSp>
        <p:grpSp>
          <p:nvGrpSpPr>
            <p:cNvPr id="756" name="Google Shape;756;p10"/>
            <p:cNvGrpSpPr/>
            <p:nvPr/>
          </p:nvGrpSpPr>
          <p:grpSpPr>
            <a:xfrm>
              <a:off x="7258050" y="4172762"/>
              <a:ext cx="4348733" cy="1171696"/>
              <a:chOff x="7258050" y="4232730"/>
              <a:chExt cx="4348733" cy="1171696"/>
            </a:xfrm>
          </p:grpSpPr>
          <p:grpSp>
            <p:nvGrpSpPr>
              <p:cNvPr id="757" name="Google Shape;757;p10"/>
              <p:cNvGrpSpPr/>
              <p:nvPr/>
            </p:nvGrpSpPr>
            <p:grpSpPr>
              <a:xfrm>
                <a:off x="7450223" y="4477069"/>
                <a:ext cx="220544" cy="227657"/>
                <a:chOff x="6979556" y="4967290"/>
                <a:chExt cx="295275" cy="304800"/>
              </a:xfrm>
            </p:grpSpPr>
            <p:sp>
              <p:nvSpPr>
                <p:cNvPr id="758" name="Google Shape;758;p10"/>
                <p:cNvSpPr/>
                <p:nvPr/>
              </p:nvSpPr>
              <p:spPr>
                <a:xfrm>
                  <a:off x="7050993" y="5045395"/>
                  <a:ext cx="152400" cy="152401"/>
                </a:xfrm>
                <a:custGeom>
                  <a:rect b="b" l="l" r="r" t="t"/>
                  <a:pathLst>
                    <a:path extrusionOk="0" h="152400" w="152400">
                      <a:moveTo>
                        <a:pt x="150223" y="78786"/>
                      </a:moveTo>
                      <a:cubicBezTo>
                        <a:pt x="150223" y="118239"/>
                        <a:pt x="118240" y="150223"/>
                        <a:pt x="78786" y="150223"/>
                      </a:cubicBezTo>
                      <a:cubicBezTo>
                        <a:pt x="39332" y="150223"/>
                        <a:pt x="7348" y="118239"/>
                        <a:pt x="7348" y="78786"/>
                      </a:cubicBezTo>
                      <a:cubicBezTo>
                        <a:pt x="7348" y="39332"/>
                        <a:pt x="39332" y="7348"/>
                        <a:pt x="78786" y="7348"/>
                      </a:cubicBezTo>
                      <a:cubicBezTo>
                        <a:pt x="118240" y="7348"/>
                        <a:pt x="150223" y="39332"/>
                        <a:pt x="150223" y="78786"/>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59" name="Google Shape;759;p10"/>
                <p:cNvSpPr/>
                <p:nvPr/>
              </p:nvSpPr>
              <p:spPr>
                <a:xfrm>
                  <a:off x="6979556" y="4967290"/>
                  <a:ext cx="295275" cy="304800"/>
                </a:xfrm>
                <a:custGeom>
                  <a:rect b="b" l="l" r="r" t="t"/>
                  <a:pathLst>
                    <a:path extrusionOk="0" h="304800" w="295275">
                      <a:moveTo>
                        <a:pt x="274048" y="156891"/>
                      </a:moveTo>
                      <a:cubicBezTo>
                        <a:pt x="274048" y="143556"/>
                        <a:pt x="272143" y="131173"/>
                        <a:pt x="268333" y="118791"/>
                      </a:cubicBezTo>
                      <a:lnTo>
                        <a:pt x="292145" y="104503"/>
                      </a:lnTo>
                      <a:lnTo>
                        <a:pt x="266428" y="58783"/>
                      </a:lnTo>
                      <a:lnTo>
                        <a:pt x="241663" y="73071"/>
                      </a:lnTo>
                      <a:cubicBezTo>
                        <a:pt x="224518" y="54021"/>
                        <a:pt x="201658" y="40686"/>
                        <a:pt x="175941" y="34971"/>
                      </a:cubicBezTo>
                      <a:lnTo>
                        <a:pt x="175941" y="7348"/>
                      </a:lnTo>
                      <a:lnTo>
                        <a:pt x="123553" y="7348"/>
                      </a:lnTo>
                      <a:lnTo>
                        <a:pt x="123553" y="34971"/>
                      </a:lnTo>
                      <a:cubicBezTo>
                        <a:pt x="97836" y="40686"/>
                        <a:pt x="74975" y="54021"/>
                        <a:pt x="57830" y="73071"/>
                      </a:cubicBezTo>
                      <a:lnTo>
                        <a:pt x="33066" y="58783"/>
                      </a:lnTo>
                      <a:lnTo>
                        <a:pt x="7348" y="104503"/>
                      </a:lnTo>
                      <a:lnTo>
                        <a:pt x="31161" y="118791"/>
                      </a:lnTo>
                      <a:cubicBezTo>
                        <a:pt x="27350" y="131173"/>
                        <a:pt x="25445" y="143556"/>
                        <a:pt x="25445" y="156891"/>
                      </a:cubicBezTo>
                      <a:cubicBezTo>
                        <a:pt x="25445" y="170226"/>
                        <a:pt x="27350" y="182608"/>
                        <a:pt x="31161" y="194991"/>
                      </a:cubicBezTo>
                      <a:lnTo>
                        <a:pt x="7348" y="209278"/>
                      </a:lnTo>
                      <a:lnTo>
                        <a:pt x="33066" y="254998"/>
                      </a:lnTo>
                      <a:lnTo>
                        <a:pt x="57830" y="240711"/>
                      </a:lnTo>
                      <a:cubicBezTo>
                        <a:pt x="74975" y="259761"/>
                        <a:pt x="97836" y="273096"/>
                        <a:pt x="123553" y="278811"/>
                      </a:cubicBezTo>
                      <a:lnTo>
                        <a:pt x="123553" y="306433"/>
                      </a:lnTo>
                      <a:lnTo>
                        <a:pt x="175941" y="306433"/>
                      </a:lnTo>
                      <a:lnTo>
                        <a:pt x="175941" y="278811"/>
                      </a:lnTo>
                      <a:cubicBezTo>
                        <a:pt x="201658" y="273096"/>
                        <a:pt x="224518" y="259761"/>
                        <a:pt x="241663" y="240711"/>
                      </a:cubicBezTo>
                      <a:lnTo>
                        <a:pt x="266428" y="254998"/>
                      </a:lnTo>
                      <a:lnTo>
                        <a:pt x="292145" y="209278"/>
                      </a:lnTo>
                      <a:lnTo>
                        <a:pt x="268333" y="194991"/>
                      </a:lnTo>
                      <a:cubicBezTo>
                        <a:pt x="272143" y="183561"/>
                        <a:pt x="274048" y="170226"/>
                        <a:pt x="274048" y="156891"/>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sp>
            <p:nvSpPr>
              <p:cNvPr id="760" name="Google Shape;760;p10" title="Icon of two arrows that crisscross"/>
              <p:cNvSpPr/>
              <p:nvPr/>
            </p:nvSpPr>
            <p:spPr>
              <a:xfrm rot="-5400000">
                <a:off x="8851196" y="4510965"/>
                <a:ext cx="257823" cy="190029"/>
              </a:xfrm>
              <a:custGeom>
                <a:rect b="b" l="l" r="r" t="t"/>
                <a:pathLst>
                  <a:path extrusionOk="0" h="254" w="347">
                    <a:moveTo>
                      <a:pt x="347" y="206"/>
                    </a:moveTo>
                    <a:cubicBezTo>
                      <a:pt x="258" y="212"/>
                      <a:pt x="213" y="183"/>
                      <a:pt x="182" y="151"/>
                    </a:cubicBezTo>
                    <a:moveTo>
                      <a:pt x="135" y="101"/>
                    </a:moveTo>
                    <a:cubicBezTo>
                      <a:pt x="74" y="47"/>
                      <a:pt x="0" y="47"/>
                      <a:pt x="0" y="47"/>
                    </a:cubicBezTo>
                    <a:moveTo>
                      <a:pt x="347" y="48"/>
                    </a:moveTo>
                    <a:cubicBezTo>
                      <a:pt x="232" y="41"/>
                      <a:pt x="190" y="91"/>
                      <a:pt x="158" y="130"/>
                    </a:cubicBezTo>
                    <a:cubicBezTo>
                      <a:pt x="94" y="207"/>
                      <a:pt x="0" y="207"/>
                      <a:pt x="0" y="207"/>
                    </a:cubicBezTo>
                    <a:moveTo>
                      <a:pt x="299" y="95"/>
                    </a:moveTo>
                    <a:cubicBezTo>
                      <a:pt x="347" y="48"/>
                      <a:pt x="347" y="48"/>
                      <a:pt x="347" y="48"/>
                    </a:cubicBezTo>
                    <a:cubicBezTo>
                      <a:pt x="299" y="0"/>
                      <a:pt x="299" y="0"/>
                      <a:pt x="299" y="0"/>
                    </a:cubicBezTo>
                    <a:moveTo>
                      <a:pt x="299" y="254"/>
                    </a:moveTo>
                    <a:cubicBezTo>
                      <a:pt x="347" y="206"/>
                      <a:pt x="347" y="206"/>
                      <a:pt x="347" y="206"/>
                    </a:cubicBezTo>
                    <a:cubicBezTo>
                      <a:pt x="299" y="158"/>
                      <a:pt x="299" y="158"/>
                      <a:pt x="299" y="158"/>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nvGrpSpPr>
              <p:cNvPr id="761" name="Google Shape;761;p10"/>
              <p:cNvGrpSpPr/>
              <p:nvPr/>
            </p:nvGrpSpPr>
            <p:grpSpPr>
              <a:xfrm>
                <a:off x="10192986" y="4477069"/>
                <a:ext cx="272059" cy="137794"/>
                <a:chOff x="5375270" y="3154433"/>
                <a:chExt cx="1679634" cy="697537"/>
              </a:xfrm>
            </p:grpSpPr>
            <p:sp>
              <p:nvSpPr>
                <p:cNvPr id="762" name="Google Shape;762;p10"/>
                <p:cNvSpPr/>
                <p:nvPr/>
              </p:nvSpPr>
              <p:spPr>
                <a:xfrm>
                  <a:off x="5469377" y="3154433"/>
                  <a:ext cx="857249" cy="570370"/>
                </a:xfrm>
                <a:custGeom>
                  <a:rect b="b" l="l" r="r" t="t"/>
                  <a:pathLst>
                    <a:path extrusionOk="0" h="570357" w="857249">
                      <a:moveTo>
                        <a:pt x="857250" y="570357"/>
                      </a:moveTo>
                      <a:lnTo>
                        <a:pt x="0" y="570357"/>
                      </a:lnTo>
                      <a:lnTo>
                        <a:pt x="0" y="0"/>
                      </a:lnTo>
                      <a:lnTo>
                        <a:pt x="857250" y="0"/>
                      </a:lnTo>
                      <a:lnTo>
                        <a:pt x="857250" y="570357"/>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63" name="Google Shape;763;p10"/>
                <p:cNvSpPr/>
                <p:nvPr/>
              </p:nvSpPr>
              <p:spPr>
                <a:xfrm>
                  <a:off x="6577510" y="3161576"/>
                  <a:ext cx="477394" cy="680867"/>
                </a:xfrm>
                <a:custGeom>
                  <a:rect b="b" l="l" r="r" t="t"/>
                  <a:pathLst>
                    <a:path extrusionOk="0" h="680847" w="477392">
                      <a:moveTo>
                        <a:pt x="477393" y="0"/>
                      </a:moveTo>
                      <a:lnTo>
                        <a:pt x="0" y="0"/>
                      </a:lnTo>
                      <a:lnTo>
                        <a:pt x="0" y="680847"/>
                      </a:lnTo>
                      <a:lnTo>
                        <a:pt x="477393" y="680847"/>
                      </a:lnTo>
                      <a:lnTo>
                        <a:pt x="477393"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64" name="Google Shape;764;p10"/>
                <p:cNvSpPr/>
                <p:nvPr/>
              </p:nvSpPr>
              <p:spPr>
                <a:xfrm>
                  <a:off x="5375270" y="3842443"/>
                  <a:ext cx="1048890" cy="9527"/>
                </a:xfrm>
                <a:custGeom>
                  <a:rect b="b" l="l" r="r" t="t"/>
                  <a:pathLst>
                    <a:path extrusionOk="0" h="9525" w="1048893">
                      <a:moveTo>
                        <a:pt x="0" y="0"/>
                      </a:moveTo>
                      <a:lnTo>
                        <a:pt x="1048893"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65" name="Google Shape;765;p10"/>
                <p:cNvSpPr/>
                <p:nvPr/>
              </p:nvSpPr>
              <p:spPr>
                <a:xfrm>
                  <a:off x="6779634" y="3714142"/>
                  <a:ext cx="76672" cy="9527"/>
                </a:xfrm>
                <a:custGeom>
                  <a:rect b="b" l="l" r="r" t="t"/>
                  <a:pathLst>
                    <a:path extrusionOk="0" h="9525" w="76676">
                      <a:moveTo>
                        <a:pt x="0" y="0"/>
                      </a:moveTo>
                      <a:lnTo>
                        <a:pt x="76676"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66" name="Google Shape;766;p10"/>
                <p:cNvSpPr/>
                <p:nvPr/>
              </p:nvSpPr>
              <p:spPr>
                <a:xfrm>
                  <a:off x="5873618" y="3332662"/>
                  <a:ext cx="104485" cy="228127"/>
                </a:xfrm>
                <a:custGeom>
                  <a:rect b="b" l="l" r="r" t="t"/>
                  <a:pathLst>
                    <a:path extrusionOk="0" h="228123" w="104489">
                      <a:moveTo>
                        <a:pt x="104489" y="0"/>
                      </a:moveTo>
                      <a:lnTo>
                        <a:pt x="0" y="114110"/>
                      </a:lnTo>
                      <a:lnTo>
                        <a:pt x="104489" y="228124"/>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67" name="Google Shape;767;p10"/>
                <p:cNvSpPr/>
                <p:nvPr/>
              </p:nvSpPr>
              <p:spPr>
                <a:xfrm>
                  <a:off x="6723916" y="3332647"/>
                  <a:ext cx="111443" cy="228127"/>
                </a:xfrm>
                <a:custGeom>
                  <a:rect b="b" l="l" r="r" t="t"/>
                  <a:pathLst>
                    <a:path extrusionOk="0" h="228123" w="111442">
                      <a:moveTo>
                        <a:pt x="0" y="228124"/>
                      </a:moveTo>
                      <a:lnTo>
                        <a:pt x="111442" y="114110"/>
                      </a:lnTo>
                      <a:lnTo>
                        <a:pt x="0"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68" name="Google Shape;768;p10"/>
                <p:cNvSpPr/>
                <p:nvPr/>
              </p:nvSpPr>
              <p:spPr>
                <a:xfrm>
                  <a:off x="5873624" y="3446682"/>
                  <a:ext cx="961741" cy="9527"/>
                </a:xfrm>
                <a:custGeom>
                  <a:rect b="b" l="l" r="r" t="t"/>
                  <a:pathLst>
                    <a:path extrusionOk="0" h="9525" w="961739">
                      <a:moveTo>
                        <a:pt x="0" y="0"/>
                      </a:moveTo>
                      <a:lnTo>
                        <a:pt x="961739"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sp>
            <p:nvSpPr>
              <p:cNvPr id="769" name="Google Shape;769;p10"/>
              <p:cNvSpPr/>
              <p:nvPr/>
            </p:nvSpPr>
            <p:spPr>
              <a:xfrm>
                <a:off x="7356414" y="4232730"/>
                <a:ext cx="909201"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1100">
                    <a:solidFill>
                      <a:schemeClr val="dk2"/>
                    </a:solidFill>
                    <a:latin typeface="Calibri"/>
                    <a:ea typeface="Calibri"/>
                    <a:cs typeface="Calibri"/>
                    <a:sym typeface="Calibri"/>
                  </a:rPr>
                  <a:t>Productivity</a:t>
                </a:r>
                <a:endParaRPr/>
              </a:p>
            </p:txBody>
          </p:sp>
          <p:sp>
            <p:nvSpPr>
              <p:cNvPr id="770" name="Google Shape;770;p10"/>
              <p:cNvSpPr/>
              <p:nvPr/>
            </p:nvSpPr>
            <p:spPr>
              <a:xfrm>
                <a:off x="7748719" y="4477068"/>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330</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Total Applications Detected</a:t>
                </a:r>
                <a:endParaRPr/>
              </a:p>
            </p:txBody>
          </p:sp>
          <p:sp>
            <p:nvSpPr>
              <p:cNvPr id="771" name="Google Shape;771;p10"/>
              <p:cNvSpPr/>
              <p:nvPr/>
            </p:nvSpPr>
            <p:spPr>
              <a:xfrm>
                <a:off x="9160293" y="4477068"/>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5</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Total Proxy Applications Detected</a:t>
                </a:r>
                <a:endParaRPr/>
              </a:p>
            </p:txBody>
          </p:sp>
          <p:sp>
            <p:nvSpPr>
              <p:cNvPr id="772" name="Google Shape;772;p10"/>
              <p:cNvSpPr/>
              <p:nvPr/>
            </p:nvSpPr>
            <p:spPr>
              <a:xfrm>
                <a:off x="10571868" y="4477068"/>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5</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Total Peer to Peer Applications</a:t>
                </a:r>
                <a:endParaRPr/>
              </a:p>
            </p:txBody>
          </p:sp>
          <p:sp>
            <p:nvSpPr>
              <p:cNvPr id="773" name="Google Shape;773;p10"/>
              <p:cNvSpPr/>
              <p:nvPr/>
            </p:nvSpPr>
            <p:spPr>
              <a:xfrm>
                <a:off x="7258050" y="5000944"/>
                <a:ext cx="4348733"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700">
                    <a:solidFill>
                      <a:schemeClr val="dk1"/>
                    </a:solidFill>
                    <a:latin typeface="Calibri"/>
                    <a:ea typeface="Calibri"/>
                    <a:cs typeface="Calibri"/>
                    <a:sym typeface="Calibri"/>
                  </a:rPr>
                  <a:t>Applications usage should have a strong influence on your network architecture. Understanding which types of applications are being used can affect corporate use polices, controls on segmented networks, and utilization of cloud-based service platforms.</a:t>
                </a:r>
                <a:endParaRPr/>
              </a:p>
            </p:txBody>
          </p:sp>
        </p:grpSp>
        <p:grpSp>
          <p:nvGrpSpPr>
            <p:cNvPr id="774" name="Google Shape;774;p10"/>
            <p:cNvGrpSpPr/>
            <p:nvPr/>
          </p:nvGrpSpPr>
          <p:grpSpPr>
            <a:xfrm>
              <a:off x="7258050" y="5533527"/>
              <a:ext cx="4348733" cy="1026023"/>
              <a:chOff x="7258050" y="5533527"/>
              <a:chExt cx="4348733" cy="1026023"/>
            </a:xfrm>
          </p:grpSpPr>
          <p:sp>
            <p:nvSpPr>
              <p:cNvPr id="775" name="Google Shape;775;p10"/>
              <p:cNvSpPr/>
              <p:nvPr/>
            </p:nvSpPr>
            <p:spPr>
              <a:xfrm>
                <a:off x="7258050" y="6301741"/>
                <a:ext cx="4348733" cy="257809"/>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700">
                    <a:solidFill>
                      <a:schemeClr val="dk1"/>
                    </a:solidFill>
                    <a:latin typeface="Calibri"/>
                    <a:ea typeface="Calibri"/>
                    <a:cs typeface="Calibri"/>
                    <a:sym typeface="Calibri"/>
                  </a:rPr>
                  <a:t>In addition to individual applications, understanding overall utilization can help with capacity planning and streamlining network traffic over time.</a:t>
                </a:r>
                <a:endParaRPr/>
              </a:p>
            </p:txBody>
          </p:sp>
          <p:grpSp>
            <p:nvGrpSpPr>
              <p:cNvPr id="776" name="Google Shape;776;p10"/>
              <p:cNvGrpSpPr/>
              <p:nvPr/>
            </p:nvGrpSpPr>
            <p:grpSpPr>
              <a:xfrm>
                <a:off x="7356414" y="5533527"/>
                <a:ext cx="4141589" cy="689473"/>
                <a:chOff x="7356414" y="5533527"/>
                <a:chExt cx="4141589" cy="689473"/>
              </a:xfrm>
            </p:grpSpPr>
            <p:sp>
              <p:nvSpPr>
                <p:cNvPr id="777" name="Google Shape;777;p10"/>
                <p:cNvSpPr/>
                <p:nvPr/>
              </p:nvSpPr>
              <p:spPr>
                <a:xfrm>
                  <a:off x="7356414" y="5533527"/>
                  <a:ext cx="909201"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1100">
                      <a:solidFill>
                        <a:schemeClr val="dk2"/>
                      </a:solidFill>
                      <a:latin typeface="Calibri"/>
                      <a:ea typeface="Calibri"/>
                      <a:cs typeface="Calibri"/>
                      <a:sym typeface="Calibri"/>
                    </a:rPr>
                    <a:t>Utilization</a:t>
                  </a:r>
                  <a:endParaRPr/>
                </a:p>
              </p:txBody>
            </p:sp>
            <p:sp>
              <p:nvSpPr>
                <p:cNvPr id="778" name="Google Shape;778;p10"/>
                <p:cNvSpPr/>
                <p:nvPr/>
              </p:nvSpPr>
              <p:spPr>
                <a:xfrm>
                  <a:off x="7748719" y="5777865"/>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40.5GB</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Total Bandwidth Used</a:t>
                  </a:r>
                  <a:endParaRPr/>
                </a:p>
              </p:txBody>
            </p:sp>
            <p:sp>
              <p:nvSpPr>
                <p:cNvPr id="779" name="Google Shape;779;p10"/>
                <p:cNvSpPr/>
                <p:nvPr/>
              </p:nvSpPr>
              <p:spPr>
                <a:xfrm>
                  <a:off x="9160293" y="5777865"/>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12.5</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Average Log Rate per Second</a:t>
                  </a:r>
                  <a:endParaRPr/>
                </a:p>
              </p:txBody>
            </p:sp>
            <p:sp>
              <p:nvSpPr>
                <p:cNvPr id="780" name="Google Shape;780;p10"/>
                <p:cNvSpPr/>
                <p:nvPr/>
              </p:nvSpPr>
              <p:spPr>
                <a:xfrm>
                  <a:off x="10571868" y="5777865"/>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58.0%</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Percentage of SSL Encrypted Traffic</a:t>
                  </a:r>
                  <a:endParaRPr/>
                </a:p>
              </p:txBody>
            </p:sp>
            <p:sp>
              <p:nvSpPr>
                <p:cNvPr id="781" name="Google Shape;781;p10" title="Icon of a spedometer showing fast speed"/>
                <p:cNvSpPr/>
                <p:nvPr/>
              </p:nvSpPr>
              <p:spPr>
                <a:xfrm>
                  <a:off x="7492269" y="5777866"/>
                  <a:ext cx="177819" cy="177819"/>
                </a:xfrm>
                <a:custGeom>
                  <a:rect b="b" l="l" r="r" t="t"/>
                  <a:pathLst>
                    <a:path extrusionOk="0" h="281" w="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nvGrpSpPr>
                <p:cNvPr id="782" name="Google Shape;782;p10"/>
                <p:cNvGrpSpPr/>
                <p:nvPr/>
              </p:nvGrpSpPr>
              <p:grpSpPr>
                <a:xfrm>
                  <a:off x="8910494" y="5777865"/>
                  <a:ext cx="167770" cy="191572"/>
                  <a:chOff x="6046881" y="3302094"/>
                  <a:chExt cx="345090" cy="394049"/>
                </a:xfrm>
              </p:grpSpPr>
              <p:sp>
                <p:nvSpPr>
                  <p:cNvPr id="783" name="Google Shape;783;p10"/>
                  <p:cNvSpPr/>
                  <p:nvPr/>
                </p:nvSpPr>
                <p:spPr>
                  <a:xfrm>
                    <a:off x="6046881" y="3302094"/>
                    <a:ext cx="345090" cy="394049"/>
                  </a:xfrm>
                  <a:custGeom>
                    <a:rect b="b" l="l" r="r" t="t"/>
                    <a:pathLst>
                      <a:path extrusionOk="0" h="394049" w="345090">
                        <a:moveTo>
                          <a:pt x="0" y="0"/>
                        </a:moveTo>
                        <a:lnTo>
                          <a:pt x="345091" y="0"/>
                        </a:lnTo>
                        <a:lnTo>
                          <a:pt x="345091" y="394049"/>
                        </a:lnTo>
                        <a:lnTo>
                          <a:pt x="0" y="394049"/>
                        </a:ln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84" name="Google Shape;784;p10"/>
                  <p:cNvSpPr/>
                  <p:nvPr/>
                </p:nvSpPr>
                <p:spPr>
                  <a:xfrm>
                    <a:off x="6088601" y="3357054"/>
                    <a:ext cx="261651" cy="276224"/>
                  </a:xfrm>
                  <a:custGeom>
                    <a:rect b="b" l="l" r="r" t="t"/>
                    <a:pathLst>
                      <a:path extrusionOk="0" h="276224" w="261651">
                        <a:moveTo>
                          <a:pt x="53721" y="0"/>
                        </a:moveTo>
                        <a:lnTo>
                          <a:pt x="208121" y="0"/>
                        </a:lnTo>
                        <a:moveTo>
                          <a:pt x="0" y="46006"/>
                        </a:moveTo>
                        <a:lnTo>
                          <a:pt x="261652" y="46006"/>
                        </a:lnTo>
                        <a:moveTo>
                          <a:pt x="0" y="92107"/>
                        </a:moveTo>
                        <a:lnTo>
                          <a:pt x="261652" y="92107"/>
                        </a:lnTo>
                        <a:moveTo>
                          <a:pt x="0" y="138113"/>
                        </a:moveTo>
                        <a:lnTo>
                          <a:pt x="261652" y="138113"/>
                        </a:lnTo>
                        <a:moveTo>
                          <a:pt x="0" y="184214"/>
                        </a:moveTo>
                        <a:lnTo>
                          <a:pt x="261652" y="184214"/>
                        </a:lnTo>
                        <a:moveTo>
                          <a:pt x="0" y="230219"/>
                        </a:moveTo>
                        <a:lnTo>
                          <a:pt x="261652" y="230219"/>
                        </a:lnTo>
                        <a:moveTo>
                          <a:pt x="0" y="276225"/>
                        </a:moveTo>
                        <a:lnTo>
                          <a:pt x="261652" y="276225"/>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nvGrpSpPr>
                <p:cNvPr id="785" name="Google Shape;785;p10"/>
                <p:cNvGrpSpPr/>
                <p:nvPr/>
              </p:nvGrpSpPr>
              <p:grpSpPr>
                <a:xfrm>
                  <a:off x="10350943" y="5777866"/>
                  <a:ext cx="156604" cy="211438"/>
                  <a:chOff x="6158229" y="3281996"/>
                  <a:chExt cx="322122" cy="434911"/>
                </a:xfrm>
              </p:grpSpPr>
              <p:sp>
                <p:nvSpPr>
                  <p:cNvPr id="786" name="Google Shape;786;p10"/>
                  <p:cNvSpPr/>
                  <p:nvPr/>
                </p:nvSpPr>
                <p:spPr>
                  <a:xfrm>
                    <a:off x="6200984" y="3328953"/>
                    <a:ext cx="84772" cy="84772"/>
                  </a:xfrm>
                  <a:custGeom>
                    <a:rect b="b" l="l" r="r" t="t"/>
                    <a:pathLst>
                      <a:path extrusionOk="0" h="84772" w="84772">
                        <a:moveTo>
                          <a:pt x="84773" y="42386"/>
                        </a:moveTo>
                        <a:cubicBezTo>
                          <a:pt x="84773" y="65796"/>
                          <a:pt x="65796" y="84772"/>
                          <a:pt x="42386" y="84772"/>
                        </a:cubicBezTo>
                        <a:cubicBezTo>
                          <a:pt x="18977" y="84772"/>
                          <a:pt x="0" y="65796"/>
                          <a:pt x="0" y="42386"/>
                        </a:cubicBezTo>
                        <a:cubicBezTo>
                          <a:pt x="0" y="18977"/>
                          <a:pt x="18977" y="0"/>
                          <a:pt x="42386" y="0"/>
                        </a:cubicBezTo>
                        <a:cubicBezTo>
                          <a:pt x="65796" y="0"/>
                          <a:pt x="84773" y="18977"/>
                          <a:pt x="84773" y="42386"/>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87" name="Google Shape;787;p10"/>
                  <p:cNvSpPr/>
                  <p:nvPr/>
                </p:nvSpPr>
                <p:spPr>
                  <a:xfrm>
                    <a:off x="6158229" y="3281996"/>
                    <a:ext cx="170401" cy="178783"/>
                  </a:xfrm>
                  <a:custGeom>
                    <a:rect b="b" l="l" r="r" t="t"/>
                    <a:pathLst>
                      <a:path extrusionOk="0" h="178784" w="170402">
                        <a:moveTo>
                          <a:pt x="159449" y="89345"/>
                        </a:moveTo>
                        <a:cubicBezTo>
                          <a:pt x="159449" y="81344"/>
                          <a:pt x="158210" y="73724"/>
                          <a:pt x="155829" y="66580"/>
                        </a:cubicBezTo>
                        <a:lnTo>
                          <a:pt x="170307" y="58198"/>
                        </a:lnTo>
                        <a:lnTo>
                          <a:pt x="154686" y="31147"/>
                        </a:lnTo>
                        <a:lnTo>
                          <a:pt x="140113" y="39529"/>
                        </a:lnTo>
                        <a:cubicBezTo>
                          <a:pt x="129826" y="28194"/>
                          <a:pt x="116205" y="20003"/>
                          <a:pt x="100679" y="16669"/>
                        </a:cubicBezTo>
                        <a:lnTo>
                          <a:pt x="100679" y="0"/>
                        </a:lnTo>
                        <a:lnTo>
                          <a:pt x="69533" y="0"/>
                        </a:lnTo>
                        <a:lnTo>
                          <a:pt x="69533" y="16764"/>
                        </a:lnTo>
                        <a:cubicBezTo>
                          <a:pt x="54102" y="20003"/>
                          <a:pt x="40386" y="28194"/>
                          <a:pt x="30099" y="39529"/>
                        </a:cubicBezTo>
                        <a:lnTo>
                          <a:pt x="15621" y="31147"/>
                        </a:lnTo>
                        <a:lnTo>
                          <a:pt x="0" y="58198"/>
                        </a:lnTo>
                        <a:lnTo>
                          <a:pt x="14478" y="66580"/>
                        </a:lnTo>
                        <a:cubicBezTo>
                          <a:pt x="12192" y="73724"/>
                          <a:pt x="10859" y="81439"/>
                          <a:pt x="10859" y="89345"/>
                        </a:cubicBezTo>
                        <a:cubicBezTo>
                          <a:pt x="10859" y="97346"/>
                          <a:pt x="12097" y="104966"/>
                          <a:pt x="14478" y="112109"/>
                        </a:cubicBezTo>
                        <a:lnTo>
                          <a:pt x="0" y="120491"/>
                        </a:lnTo>
                        <a:lnTo>
                          <a:pt x="15621" y="147542"/>
                        </a:lnTo>
                        <a:lnTo>
                          <a:pt x="30194" y="139160"/>
                        </a:lnTo>
                        <a:cubicBezTo>
                          <a:pt x="40481" y="150495"/>
                          <a:pt x="54102" y="158687"/>
                          <a:pt x="69628" y="162020"/>
                        </a:cubicBezTo>
                        <a:lnTo>
                          <a:pt x="69628" y="178784"/>
                        </a:lnTo>
                        <a:lnTo>
                          <a:pt x="100774" y="178784"/>
                        </a:lnTo>
                        <a:lnTo>
                          <a:pt x="100774" y="161925"/>
                        </a:lnTo>
                        <a:cubicBezTo>
                          <a:pt x="116300" y="158591"/>
                          <a:pt x="129921" y="150400"/>
                          <a:pt x="140208" y="139065"/>
                        </a:cubicBezTo>
                        <a:lnTo>
                          <a:pt x="154781" y="147447"/>
                        </a:lnTo>
                        <a:lnTo>
                          <a:pt x="170402" y="120396"/>
                        </a:lnTo>
                        <a:lnTo>
                          <a:pt x="155924" y="112014"/>
                        </a:lnTo>
                        <a:cubicBezTo>
                          <a:pt x="158115" y="104966"/>
                          <a:pt x="159449" y="97250"/>
                          <a:pt x="159449" y="89345"/>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88" name="Google Shape;788;p10"/>
                  <p:cNvSpPr/>
                  <p:nvPr/>
                </p:nvSpPr>
                <p:spPr>
                  <a:xfrm>
                    <a:off x="6243369" y="3359624"/>
                    <a:ext cx="236982" cy="357283"/>
                  </a:xfrm>
                  <a:custGeom>
                    <a:rect b="b" l="l" r="r" t="t"/>
                    <a:pathLst>
                      <a:path extrusionOk="0" h="357282" w="236982">
                        <a:moveTo>
                          <a:pt x="118491" y="0"/>
                        </a:moveTo>
                        <a:lnTo>
                          <a:pt x="236982" y="0"/>
                        </a:lnTo>
                        <a:lnTo>
                          <a:pt x="236982" y="357283"/>
                        </a:lnTo>
                        <a:lnTo>
                          <a:pt x="0" y="357283"/>
                        </a:lnTo>
                        <a:lnTo>
                          <a:pt x="0" y="13735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89" name="Google Shape;789;p10"/>
                  <p:cNvSpPr/>
                  <p:nvPr/>
                </p:nvSpPr>
                <p:spPr>
                  <a:xfrm>
                    <a:off x="6280994" y="3506118"/>
                    <a:ext cx="124777" cy="9526"/>
                  </a:xfrm>
                  <a:custGeom>
                    <a:rect b="b" l="l" r="r" t="t"/>
                    <a:pathLst>
                      <a:path extrusionOk="0" h="9525" w="124777">
                        <a:moveTo>
                          <a:pt x="0" y="0"/>
                        </a:moveTo>
                        <a:lnTo>
                          <a:pt x="124777"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90" name="Google Shape;790;p10"/>
                  <p:cNvSpPr/>
                  <p:nvPr/>
                </p:nvSpPr>
                <p:spPr>
                  <a:xfrm>
                    <a:off x="6280994" y="3565080"/>
                    <a:ext cx="124777" cy="9526"/>
                  </a:xfrm>
                  <a:custGeom>
                    <a:rect b="b" l="l" r="r" t="t"/>
                    <a:pathLst>
                      <a:path extrusionOk="0" h="9525" w="124777">
                        <a:moveTo>
                          <a:pt x="0" y="0"/>
                        </a:moveTo>
                        <a:lnTo>
                          <a:pt x="124777"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791" name="Google Shape;791;p10"/>
                  <p:cNvSpPr/>
                  <p:nvPr/>
                </p:nvSpPr>
                <p:spPr>
                  <a:xfrm>
                    <a:off x="6280994" y="3635659"/>
                    <a:ext cx="75343" cy="9526"/>
                  </a:xfrm>
                  <a:custGeom>
                    <a:rect b="b" l="l" r="r" t="t"/>
                    <a:pathLst>
                      <a:path extrusionOk="0" h="9525" w="75342">
                        <a:moveTo>
                          <a:pt x="0" y="0"/>
                        </a:moveTo>
                        <a:lnTo>
                          <a:pt x="75343"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grpSp>
        <p:cxnSp>
          <p:nvCxnSpPr>
            <p:cNvPr id="792" name="Google Shape;792;p10"/>
            <p:cNvCxnSpPr>
              <a:endCxn id="729" idx="3"/>
            </p:cNvCxnSpPr>
            <p:nvPr/>
          </p:nvCxnSpPr>
          <p:spPr>
            <a:xfrm>
              <a:off x="7257983" y="4055270"/>
              <a:ext cx="4348800" cy="0"/>
            </a:xfrm>
            <a:prstGeom prst="straightConnector1">
              <a:avLst/>
            </a:prstGeom>
            <a:noFill/>
            <a:ln cap="flat" cmpd="sng" w="9525">
              <a:solidFill>
                <a:srgbClr val="D8D8D8"/>
              </a:solidFill>
              <a:prstDash val="dash"/>
              <a:miter lim="800000"/>
              <a:headEnd len="sm" w="sm" type="none"/>
              <a:tailEnd len="sm" w="sm" type="none"/>
            </a:ln>
          </p:spPr>
        </p:cxnSp>
        <p:cxnSp>
          <p:nvCxnSpPr>
            <p:cNvPr id="793" name="Google Shape;793;p10"/>
            <p:cNvCxnSpPr/>
            <p:nvPr/>
          </p:nvCxnSpPr>
          <p:spPr>
            <a:xfrm>
              <a:off x="7258050" y="5438992"/>
              <a:ext cx="4348733" cy="0"/>
            </a:xfrm>
            <a:prstGeom prst="straightConnector1">
              <a:avLst/>
            </a:prstGeom>
            <a:noFill/>
            <a:ln cap="flat" cmpd="sng" w="9525">
              <a:solidFill>
                <a:srgbClr val="D8D8D8"/>
              </a:solidFill>
              <a:prstDash val="dash"/>
              <a:miter lim="800000"/>
              <a:headEnd len="sm" w="sm" type="none"/>
              <a:tailEnd len="sm" w="sm" type="none"/>
            </a:ln>
          </p:spPr>
        </p:cxnSp>
      </p:grpSp>
      <p:sp>
        <p:nvSpPr>
          <p:cNvPr id="794" name="Google Shape;794;p10"/>
          <p:cNvSpPr txBox="1"/>
          <p:nvPr/>
        </p:nvSpPr>
        <p:spPr>
          <a:xfrm>
            <a:off x="-2512385" y="891501"/>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NGFWNGFW (Firewall) Risk Assessment</a:t>
            </a:r>
            <a:endParaRPr/>
          </a:p>
        </p:txBody>
      </p:sp>
      <p:sp>
        <p:nvSpPr>
          <p:cNvPr id="795" name="Google Shape;795;p10"/>
          <p:cNvSpPr txBox="1"/>
          <p:nvPr/>
        </p:nvSpPr>
        <p:spPr>
          <a:xfrm>
            <a:off x="589533" y="1376845"/>
            <a:ext cx="1101725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Join SafePC and Fortinet for a free in-depth report</a:t>
            </a:r>
            <a:endParaRPr/>
          </a:p>
        </p:txBody>
      </p:sp>
      <p:sp>
        <p:nvSpPr>
          <p:cNvPr id="796" name="Google Shape;796;p10"/>
          <p:cNvSpPr txBox="1"/>
          <p:nvPr/>
        </p:nvSpPr>
        <p:spPr>
          <a:xfrm>
            <a:off x="11741511"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36</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797" name="Google Shape;797;p10"/>
          <p:cNvSpPr txBox="1"/>
          <p:nvPr/>
        </p:nvSpPr>
        <p:spPr>
          <a:xfrm>
            <a:off x="479483" y="720095"/>
            <a:ext cx="11018520" cy="430887"/>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rgbClr val="2F5496"/>
              </a:buClr>
              <a:buSzPts val="2800"/>
              <a:buFont typeface="Open Sans"/>
              <a:buNone/>
            </a:pPr>
            <a:r>
              <a:rPr b="1" lang="en-US" sz="2800" cap="none">
                <a:solidFill>
                  <a:srgbClr val="2F5496"/>
                </a:solidFill>
                <a:latin typeface="Open Sans"/>
                <a:ea typeface="Open Sans"/>
                <a:cs typeface="Open Sans"/>
                <a:sym typeface="Open Sans"/>
              </a:rPr>
              <a:t>Next-Generation Firewall –Network Assessment</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11"/>
          <p:cNvSpPr txBox="1"/>
          <p:nvPr/>
        </p:nvSpPr>
        <p:spPr>
          <a:xfrm>
            <a:off x="585217" y="2406585"/>
            <a:ext cx="6313873" cy="234780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Arial"/>
              <a:buNone/>
            </a:pPr>
            <a:r>
              <a:rPr b="0" lang="en-US" sz="1800">
                <a:solidFill>
                  <a:schemeClr val="dk1"/>
                </a:solidFill>
                <a:latin typeface="Open Sans"/>
                <a:ea typeface="Open Sans"/>
                <a:cs typeface="Open Sans"/>
                <a:sym typeface="Open Sans"/>
              </a:rPr>
              <a:t>Gain insights and aggregated metrics across:</a:t>
            </a:r>
            <a:endParaRPr/>
          </a:p>
          <a:p>
            <a:pPr indent="-292100" lvl="0" marL="465138" marR="0" rtl="0" algn="l">
              <a:lnSpc>
                <a:spcPct val="100000"/>
              </a:lnSpc>
              <a:spcBef>
                <a:spcPts val="600"/>
              </a:spcBef>
              <a:spcAft>
                <a:spcPts val="0"/>
              </a:spcAft>
              <a:buClr>
                <a:schemeClr val="dk1"/>
              </a:buClr>
              <a:buSzPts val="1800"/>
              <a:buFont typeface="Arial"/>
              <a:buChar char="•"/>
            </a:pPr>
            <a:r>
              <a:rPr b="0" lang="en-US" sz="1800">
                <a:solidFill>
                  <a:schemeClr val="dk1"/>
                </a:solidFill>
                <a:latin typeface="Open Sans"/>
                <a:ea typeface="Open Sans"/>
                <a:cs typeface="Open Sans"/>
                <a:sym typeface="Open Sans"/>
              </a:rPr>
              <a:t>Security</a:t>
            </a:r>
            <a:endParaRPr/>
          </a:p>
          <a:p>
            <a:pPr indent="-292100" lvl="0" marL="465138" marR="0" rtl="0" algn="l">
              <a:lnSpc>
                <a:spcPct val="100000"/>
              </a:lnSpc>
              <a:spcBef>
                <a:spcPts val="1200"/>
              </a:spcBef>
              <a:spcAft>
                <a:spcPts val="0"/>
              </a:spcAft>
              <a:buClr>
                <a:schemeClr val="dk1"/>
              </a:buClr>
              <a:buSzPts val="1800"/>
              <a:buFont typeface="Arial"/>
              <a:buChar char="•"/>
            </a:pPr>
            <a:r>
              <a:rPr b="0" lang="en-US" sz="1800">
                <a:solidFill>
                  <a:schemeClr val="dk1"/>
                </a:solidFill>
                <a:latin typeface="Open Sans"/>
                <a:ea typeface="Open Sans"/>
                <a:cs typeface="Open Sans"/>
                <a:sym typeface="Open Sans"/>
              </a:rPr>
              <a:t>Productivity</a:t>
            </a:r>
            <a:endParaRPr/>
          </a:p>
          <a:p>
            <a:pPr indent="-292100" lvl="0" marL="465138" marR="0" rtl="0" algn="l">
              <a:lnSpc>
                <a:spcPct val="100000"/>
              </a:lnSpc>
              <a:spcBef>
                <a:spcPts val="1200"/>
              </a:spcBef>
              <a:spcAft>
                <a:spcPts val="0"/>
              </a:spcAft>
              <a:buClr>
                <a:schemeClr val="dk1"/>
              </a:buClr>
              <a:buSzPts val="1800"/>
              <a:buFont typeface="Arial"/>
              <a:buChar char="•"/>
            </a:pPr>
            <a:r>
              <a:rPr b="0" lang="en-US" sz="1800">
                <a:solidFill>
                  <a:schemeClr val="dk1"/>
                </a:solidFill>
                <a:latin typeface="Open Sans"/>
                <a:ea typeface="Open Sans"/>
                <a:cs typeface="Open Sans"/>
                <a:sym typeface="Open Sans"/>
              </a:rPr>
              <a:t>Utilization</a:t>
            </a:r>
            <a:endParaRPr/>
          </a:p>
          <a:p>
            <a:pPr indent="-292100" lvl="0" marL="465138" marR="0" rtl="0" algn="l">
              <a:lnSpc>
                <a:spcPct val="100000"/>
              </a:lnSpc>
              <a:spcBef>
                <a:spcPts val="1200"/>
              </a:spcBef>
              <a:spcAft>
                <a:spcPts val="0"/>
              </a:spcAft>
              <a:buClr>
                <a:schemeClr val="dk1"/>
              </a:buClr>
              <a:buSzPts val="1800"/>
              <a:buFont typeface="Arial"/>
              <a:buChar char="•"/>
            </a:pPr>
            <a:r>
              <a:rPr b="0" lang="en-US" sz="1800">
                <a:solidFill>
                  <a:schemeClr val="dk1"/>
                </a:solidFill>
                <a:latin typeface="Open Sans"/>
                <a:ea typeface="Open Sans"/>
                <a:cs typeface="Open Sans"/>
                <a:sym typeface="Open Sans"/>
              </a:rPr>
              <a:t>Recommendations</a:t>
            </a:r>
            <a:endParaRPr/>
          </a:p>
        </p:txBody>
      </p:sp>
      <p:sp>
        <p:nvSpPr>
          <p:cNvPr id="804" name="Google Shape;804;p11"/>
          <p:cNvSpPr/>
          <p:nvPr/>
        </p:nvSpPr>
        <p:spPr>
          <a:xfrm>
            <a:off x="0" y="1903508"/>
            <a:ext cx="7255445" cy="508000"/>
          </a:xfrm>
          <a:prstGeom prst="rect">
            <a:avLst/>
          </a:prstGeom>
          <a:noFill/>
          <a:ln>
            <a:noFill/>
          </a:ln>
        </p:spPr>
        <p:txBody>
          <a:bodyPr anchorCtr="0" anchor="ctr" bIns="91425" lIns="594350" spcFirstLastPara="1" rIns="91425" wrap="square" tIns="91425">
            <a:noAutofit/>
          </a:bodyPr>
          <a:lstStyle/>
          <a:p>
            <a:pPr indent="0" lvl="0" marL="0" marR="0" rtl="0" algn="l">
              <a:spcBef>
                <a:spcPts val="0"/>
              </a:spcBef>
              <a:spcAft>
                <a:spcPts val="0"/>
              </a:spcAft>
              <a:buNone/>
            </a:pPr>
            <a:r>
              <a:rPr b="1" lang="en-US" sz="1800">
                <a:solidFill>
                  <a:srgbClr val="2C2D8A"/>
                </a:solidFill>
                <a:latin typeface="Open Sans"/>
                <a:ea typeface="Open Sans"/>
                <a:cs typeface="Open Sans"/>
                <a:sym typeface="Open Sans"/>
              </a:rPr>
              <a:t>Email Risk Assessment</a:t>
            </a:r>
            <a:endParaRPr/>
          </a:p>
        </p:txBody>
      </p:sp>
      <p:grpSp>
        <p:nvGrpSpPr>
          <p:cNvPr id="805" name="Google Shape;805;p11"/>
          <p:cNvGrpSpPr/>
          <p:nvPr/>
        </p:nvGrpSpPr>
        <p:grpSpPr>
          <a:xfrm>
            <a:off x="7257983" y="1436689"/>
            <a:ext cx="4351405" cy="5237162"/>
            <a:chOff x="7257983" y="1436689"/>
            <a:chExt cx="4351405" cy="5237162"/>
          </a:xfrm>
        </p:grpSpPr>
        <p:sp>
          <p:nvSpPr>
            <p:cNvPr id="806" name="Google Shape;806;p11"/>
            <p:cNvSpPr txBox="1"/>
            <p:nvPr/>
          </p:nvSpPr>
          <p:spPr>
            <a:xfrm>
              <a:off x="7258050" y="1909444"/>
              <a:ext cx="4348733" cy="47897"/>
            </a:xfrm>
            <a:prstGeom prst="rect">
              <a:avLst/>
            </a:prstGeom>
            <a:solidFill>
              <a:schemeClr val="dk2"/>
            </a:solidFill>
            <a:ln>
              <a:noFill/>
            </a:ln>
          </p:spPr>
          <p:txBody>
            <a:bodyPr anchorCtr="0" anchor="b" bIns="274300" lIns="0" spcFirstLastPara="1" rIns="0" wrap="square" tIns="0">
              <a:noAutofit/>
            </a:bodyPr>
            <a:lstStyle/>
            <a:p>
              <a:pPr indent="0" lvl="0" marL="0" marR="0" rtl="0" algn="ctr">
                <a:lnSpc>
                  <a:spcPct val="100000"/>
                </a:lnSpc>
                <a:spcBef>
                  <a:spcPts val="0"/>
                </a:spcBef>
                <a:spcAft>
                  <a:spcPts val="0"/>
                </a:spcAft>
                <a:buClr>
                  <a:schemeClr val="dk2"/>
                </a:buClr>
                <a:buSzPts val="1440"/>
                <a:buFont typeface="Noto Sans Symbols"/>
                <a:buNone/>
              </a:pPr>
              <a:r>
                <a:rPr lang="en-US" sz="1600">
                  <a:solidFill>
                    <a:schemeClr val="dk2"/>
                  </a:solidFill>
                  <a:latin typeface="Calibri"/>
                  <a:ea typeface="Calibri"/>
                  <a:cs typeface="Calibri"/>
                  <a:sym typeface="Calibri"/>
                </a:rPr>
                <a:t>NGFW (Firewall) Risk Assessment</a:t>
              </a:r>
              <a:endParaRPr/>
            </a:p>
          </p:txBody>
        </p:sp>
        <p:sp>
          <p:nvSpPr>
            <p:cNvPr id="807" name="Google Shape;807;p11"/>
            <p:cNvSpPr txBox="1"/>
            <p:nvPr/>
          </p:nvSpPr>
          <p:spPr>
            <a:xfrm>
              <a:off x="7258050" y="1436689"/>
              <a:ext cx="4348733" cy="5237162"/>
            </a:xfrm>
            <a:prstGeom prst="rect">
              <a:avLst/>
            </a:prstGeom>
            <a:noFill/>
            <a:ln cap="flat" cmpd="sng" w="9525">
              <a:solidFill>
                <a:srgbClr val="BFBFB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620"/>
                <a:buFont typeface="Noto Sans Symbols"/>
                <a:buNone/>
              </a:pPr>
              <a:r>
                <a:t/>
              </a:r>
              <a:endParaRPr sz="1800">
                <a:solidFill>
                  <a:schemeClr val="dk2"/>
                </a:solidFill>
                <a:latin typeface="Calibri"/>
                <a:ea typeface="Calibri"/>
                <a:cs typeface="Calibri"/>
                <a:sym typeface="Calibri"/>
              </a:endParaRPr>
            </a:p>
          </p:txBody>
        </p:sp>
        <p:sp>
          <p:nvSpPr>
            <p:cNvPr id="808" name="Google Shape;808;p11"/>
            <p:cNvSpPr/>
            <p:nvPr/>
          </p:nvSpPr>
          <p:spPr>
            <a:xfrm>
              <a:off x="7260655" y="2050874"/>
              <a:ext cx="4348733" cy="806625"/>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1200">
                  <a:solidFill>
                    <a:schemeClr val="dk2"/>
                  </a:solidFill>
                  <a:latin typeface="Calibri"/>
                  <a:ea typeface="Calibri"/>
                  <a:cs typeface="Calibri"/>
                  <a:sym typeface="Calibri"/>
                </a:rPr>
                <a:t>Executive Summary</a:t>
              </a:r>
              <a:endParaRPr/>
            </a:p>
            <a:p>
              <a:pPr indent="0" lvl="0" marL="0" marR="0" rtl="0" algn="l">
                <a:spcBef>
                  <a:spcPts val="300"/>
                </a:spcBef>
                <a:spcAft>
                  <a:spcPts val="0"/>
                </a:spcAft>
                <a:buNone/>
              </a:pPr>
              <a:r>
                <a:rPr lang="en-US" sz="700">
                  <a:solidFill>
                    <a:schemeClr val="dk1"/>
                  </a:solidFill>
                  <a:latin typeface="Calibri"/>
                  <a:ea typeface="Calibri"/>
                  <a:cs typeface="Calibri"/>
                  <a:sym typeface="Calibri"/>
                </a:rPr>
                <a:t>We aggregated key findings from our email risk assessment with the Executive Summary below. As represented in the summary, this report is divided into three sections: Security, Productivity, and Utilization. While the highlights are listed below, a more detailed view of each section follows. Be sure to review the Recommended Actions page at the end of this report as well for actionable steps your organization can take to mitigate email borne threats and optimize your overall email experience</a:t>
              </a:r>
              <a:endParaRPr/>
            </a:p>
          </p:txBody>
        </p:sp>
        <p:cxnSp>
          <p:nvCxnSpPr>
            <p:cNvPr id="809" name="Google Shape;809;p11"/>
            <p:cNvCxnSpPr>
              <a:endCxn id="807" idx="3"/>
            </p:cNvCxnSpPr>
            <p:nvPr/>
          </p:nvCxnSpPr>
          <p:spPr>
            <a:xfrm>
              <a:off x="7257983" y="4055270"/>
              <a:ext cx="4348800" cy="0"/>
            </a:xfrm>
            <a:prstGeom prst="straightConnector1">
              <a:avLst/>
            </a:prstGeom>
            <a:noFill/>
            <a:ln cap="flat" cmpd="sng" w="9525">
              <a:solidFill>
                <a:srgbClr val="D8D8D8"/>
              </a:solidFill>
              <a:prstDash val="dash"/>
              <a:miter lim="800000"/>
              <a:headEnd len="sm" w="sm" type="none"/>
              <a:tailEnd len="sm" w="sm" type="none"/>
            </a:ln>
          </p:spPr>
        </p:cxnSp>
        <p:cxnSp>
          <p:nvCxnSpPr>
            <p:cNvPr id="810" name="Google Shape;810;p11"/>
            <p:cNvCxnSpPr/>
            <p:nvPr/>
          </p:nvCxnSpPr>
          <p:spPr>
            <a:xfrm>
              <a:off x="7258050" y="5438992"/>
              <a:ext cx="4348733" cy="0"/>
            </a:xfrm>
            <a:prstGeom prst="straightConnector1">
              <a:avLst/>
            </a:prstGeom>
            <a:noFill/>
            <a:ln cap="flat" cmpd="sng" w="9525">
              <a:solidFill>
                <a:srgbClr val="D8D8D8"/>
              </a:solidFill>
              <a:prstDash val="dash"/>
              <a:miter lim="800000"/>
              <a:headEnd len="sm" w="sm" type="none"/>
              <a:tailEnd len="sm" w="sm" type="none"/>
            </a:ln>
          </p:spPr>
        </p:cxnSp>
        <p:grpSp>
          <p:nvGrpSpPr>
            <p:cNvPr id="811" name="Google Shape;811;p11"/>
            <p:cNvGrpSpPr/>
            <p:nvPr/>
          </p:nvGrpSpPr>
          <p:grpSpPr>
            <a:xfrm>
              <a:off x="7258050" y="2906532"/>
              <a:ext cx="4348733" cy="1171696"/>
              <a:chOff x="7258050" y="2906532"/>
              <a:chExt cx="4348733" cy="1171696"/>
            </a:xfrm>
          </p:grpSpPr>
          <p:sp>
            <p:nvSpPr>
              <p:cNvPr id="812" name="Google Shape;812;p11"/>
              <p:cNvSpPr/>
              <p:nvPr/>
            </p:nvSpPr>
            <p:spPr>
              <a:xfrm>
                <a:off x="7258050" y="3674746"/>
                <a:ext cx="4348733"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700">
                    <a:solidFill>
                      <a:schemeClr val="dk1"/>
                    </a:solidFill>
                    <a:latin typeface="Calibri"/>
                    <a:ea typeface="Calibri"/>
                    <a:cs typeface="Calibri"/>
                    <a:sym typeface="Calibri"/>
                  </a:rPr>
                  <a:t>Note that any threats observed within this report have bypassed your existing email security solution, so that should be considered active and potentially dangerous</a:t>
                </a:r>
                <a:endParaRPr/>
              </a:p>
            </p:txBody>
          </p:sp>
          <p:grpSp>
            <p:nvGrpSpPr>
              <p:cNvPr id="813" name="Google Shape;813;p11"/>
              <p:cNvGrpSpPr/>
              <p:nvPr/>
            </p:nvGrpSpPr>
            <p:grpSpPr>
              <a:xfrm>
                <a:off x="7356414" y="2906532"/>
                <a:ext cx="4141589" cy="689473"/>
                <a:chOff x="7356414" y="2906532"/>
                <a:chExt cx="4141589" cy="689473"/>
              </a:xfrm>
            </p:grpSpPr>
            <p:sp>
              <p:nvSpPr>
                <p:cNvPr id="814" name="Google Shape;814;p11"/>
                <p:cNvSpPr/>
                <p:nvPr/>
              </p:nvSpPr>
              <p:spPr>
                <a:xfrm>
                  <a:off x="7356414" y="2906532"/>
                  <a:ext cx="909201"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1000">
                      <a:solidFill>
                        <a:schemeClr val="dk2"/>
                      </a:solidFill>
                      <a:latin typeface="Calibri"/>
                      <a:ea typeface="Calibri"/>
                      <a:cs typeface="Calibri"/>
                      <a:sym typeface="Calibri"/>
                    </a:rPr>
                    <a:t>Security</a:t>
                  </a:r>
                  <a:endParaRPr/>
                </a:p>
              </p:txBody>
            </p:sp>
            <p:grpSp>
              <p:nvGrpSpPr>
                <p:cNvPr id="815" name="Google Shape;815;p11"/>
                <p:cNvGrpSpPr/>
                <p:nvPr/>
              </p:nvGrpSpPr>
              <p:grpSpPr>
                <a:xfrm>
                  <a:off x="10229497" y="3150870"/>
                  <a:ext cx="1268506" cy="445135"/>
                  <a:chOff x="10229497" y="3150870"/>
                  <a:chExt cx="1268506" cy="445135"/>
                </a:xfrm>
              </p:grpSpPr>
              <p:sp>
                <p:nvSpPr>
                  <p:cNvPr id="816" name="Google Shape;816;p11"/>
                  <p:cNvSpPr/>
                  <p:nvPr/>
                </p:nvSpPr>
                <p:spPr>
                  <a:xfrm>
                    <a:off x="10571868" y="3150870"/>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4</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Known or Suspected Impersonation-based Threats</a:t>
                    </a:r>
                    <a:endParaRPr/>
                  </a:p>
                </p:txBody>
              </p:sp>
              <p:sp>
                <p:nvSpPr>
                  <p:cNvPr id="817" name="Google Shape;817;p11" title="Icon of a person with a screen behind them"/>
                  <p:cNvSpPr/>
                  <p:nvPr/>
                </p:nvSpPr>
                <p:spPr>
                  <a:xfrm>
                    <a:off x="10229497" y="3150871"/>
                    <a:ext cx="243238" cy="242273"/>
                  </a:xfrm>
                  <a:custGeom>
                    <a:rect b="b" l="l" r="r" t="t"/>
                    <a:pathLst>
                      <a:path extrusionOk="0" h="347" w="347">
                        <a:moveTo>
                          <a:pt x="90" y="124"/>
                        </a:moveTo>
                        <a:cubicBezTo>
                          <a:pt x="90" y="77"/>
                          <a:pt x="128" y="39"/>
                          <a:pt x="175" y="39"/>
                        </a:cubicBezTo>
                        <a:cubicBezTo>
                          <a:pt x="222" y="39"/>
                          <a:pt x="260" y="77"/>
                          <a:pt x="260" y="124"/>
                        </a:cubicBezTo>
                        <a:cubicBezTo>
                          <a:pt x="260" y="171"/>
                          <a:pt x="222" y="209"/>
                          <a:pt x="175" y="209"/>
                        </a:cubicBezTo>
                        <a:cubicBezTo>
                          <a:pt x="128" y="209"/>
                          <a:pt x="90" y="171"/>
                          <a:pt x="90" y="124"/>
                        </a:cubicBezTo>
                        <a:close/>
                        <a:moveTo>
                          <a:pt x="311" y="347"/>
                        </a:moveTo>
                        <a:cubicBezTo>
                          <a:pt x="311" y="271"/>
                          <a:pt x="249" y="209"/>
                          <a:pt x="174" y="209"/>
                        </a:cubicBezTo>
                        <a:cubicBezTo>
                          <a:pt x="98" y="209"/>
                          <a:pt x="36" y="271"/>
                          <a:pt x="36" y="347"/>
                        </a:cubicBezTo>
                        <a:moveTo>
                          <a:pt x="293" y="239"/>
                        </a:moveTo>
                        <a:cubicBezTo>
                          <a:pt x="347" y="239"/>
                          <a:pt x="347" y="239"/>
                          <a:pt x="347" y="239"/>
                        </a:cubicBezTo>
                        <a:cubicBezTo>
                          <a:pt x="347" y="0"/>
                          <a:pt x="347" y="0"/>
                          <a:pt x="347" y="0"/>
                        </a:cubicBezTo>
                        <a:cubicBezTo>
                          <a:pt x="0" y="0"/>
                          <a:pt x="0" y="0"/>
                          <a:pt x="0" y="0"/>
                        </a:cubicBezTo>
                        <a:cubicBezTo>
                          <a:pt x="0" y="239"/>
                          <a:pt x="0" y="239"/>
                          <a:pt x="0" y="239"/>
                        </a:cubicBezTo>
                        <a:cubicBezTo>
                          <a:pt x="54" y="239"/>
                          <a:pt x="54" y="239"/>
                          <a:pt x="54" y="239"/>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grpSp>
            <p:grpSp>
              <p:nvGrpSpPr>
                <p:cNvPr id="818" name="Google Shape;818;p11"/>
                <p:cNvGrpSpPr/>
                <p:nvPr/>
              </p:nvGrpSpPr>
              <p:grpSpPr>
                <a:xfrm>
                  <a:off x="8818419" y="3150870"/>
                  <a:ext cx="1268009" cy="445135"/>
                  <a:chOff x="8818419" y="3150870"/>
                  <a:chExt cx="1268009" cy="445135"/>
                </a:xfrm>
              </p:grpSpPr>
              <p:sp>
                <p:nvSpPr>
                  <p:cNvPr id="819" name="Google Shape;819;p11"/>
                  <p:cNvSpPr/>
                  <p:nvPr/>
                </p:nvSpPr>
                <p:spPr>
                  <a:xfrm>
                    <a:off x="9160293" y="3150870"/>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52</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Know or Suspected URL-based Attacks</a:t>
                    </a:r>
                    <a:endParaRPr/>
                  </a:p>
                </p:txBody>
              </p:sp>
              <p:grpSp>
                <p:nvGrpSpPr>
                  <p:cNvPr id="820" name="Google Shape;820;p11"/>
                  <p:cNvGrpSpPr/>
                  <p:nvPr/>
                </p:nvGrpSpPr>
                <p:grpSpPr>
                  <a:xfrm>
                    <a:off x="8818419" y="3150870"/>
                    <a:ext cx="273464" cy="235819"/>
                    <a:chOff x="5557695" y="3071495"/>
                    <a:chExt cx="273464" cy="235819"/>
                  </a:xfrm>
                </p:grpSpPr>
                <p:sp>
                  <p:nvSpPr>
                    <p:cNvPr id="821" name="Google Shape;821;p11"/>
                    <p:cNvSpPr/>
                    <p:nvPr/>
                  </p:nvSpPr>
                  <p:spPr>
                    <a:xfrm>
                      <a:off x="5557695" y="3071495"/>
                      <a:ext cx="273464" cy="235819"/>
                    </a:xfrm>
                    <a:custGeom>
                      <a:rect b="b" l="l" r="r" t="t"/>
                      <a:pathLst>
                        <a:path extrusionOk="0" h="558" w="645">
                          <a:moveTo>
                            <a:pt x="322" y="558"/>
                          </a:moveTo>
                          <a:cubicBezTo>
                            <a:pt x="27" y="558"/>
                            <a:pt x="27" y="558"/>
                            <a:pt x="27" y="558"/>
                          </a:cubicBezTo>
                          <a:cubicBezTo>
                            <a:pt x="10" y="558"/>
                            <a:pt x="0" y="540"/>
                            <a:pt x="8" y="526"/>
                          </a:cubicBezTo>
                          <a:cubicBezTo>
                            <a:pt x="156" y="270"/>
                            <a:pt x="156" y="270"/>
                            <a:pt x="156" y="270"/>
                          </a:cubicBezTo>
                          <a:cubicBezTo>
                            <a:pt x="304" y="14"/>
                            <a:pt x="304" y="14"/>
                            <a:pt x="304" y="14"/>
                          </a:cubicBezTo>
                          <a:cubicBezTo>
                            <a:pt x="312" y="0"/>
                            <a:pt x="333" y="0"/>
                            <a:pt x="341" y="14"/>
                          </a:cubicBezTo>
                          <a:cubicBezTo>
                            <a:pt x="489" y="270"/>
                            <a:pt x="489" y="270"/>
                            <a:pt x="489" y="270"/>
                          </a:cubicBezTo>
                          <a:cubicBezTo>
                            <a:pt x="637" y="526"/>
                            <a:pt x="637" y="526"/>
                            <a:pt x="637" y="526"/>
                          </a:cubicBezTo>
                          <a:cubicBezTo>
                            <a:pt x="645" y="540"/>
                            <a:pt x="634" y="558"/>
                            <a:pt x="618" y="558"/>
                          </a:cubicBezTo>
                          <a:lnTo>
                            <a:pt x="322" y="558"/>
                          </a:ln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cxnSp>
                  <p:nvCxnSpPr>
                    <p:cNvPr id="822" name="Google Shape;822;p11"/>
                    <p:cNvCxnSpPr/>
                    <p:nvPr/>
                  </p:nvCxnSpPr>
                  <p:spPr>
                    <a:xfrm rot="10800000">
                      <a:off x="5694271" y="3133094"/>
                      <a:ext cx="0" cy="88977"/>
                    </a:xfrm>
                    <a:prstGeom prst="straightConnector1">
                      <a:avLst/>
                    </a:prstGeom>
                    <a:noFill/>
                    <a:ln cap="sq" cmpd="sng" w="9525">
                      <a:solidFill>
                        <a:schemeClr val="dk2"/>
                      </a:solidFill>
                      <a:prstDash val="solid"/>
                      <a:miter lim="800000"/>
                      <a:headEnd len="med" w="med" type="none"/>
                      <a:tailEnd len="med" w="med" type="none"/>
                    </a:ln>
                  </p:spPr>
                </p:cxnSp>
                <p:cxnSp>
                  <p:nvCxnSpPr>
                    <p:cNvPr id="823" name="Google Shape;823;p11"/>
                    <p:cNvCxnSpPr/>
                    <p:nvPr/>
                  </p:nvCxnSpPr>
                  <p:spPr>
                    <a:xfrm rot="10800000">
                      <a:off x="5694271" y="3241048"/>
                      <a:ext cx="0" cy="17733"/>
                    </a:xfrm>
                    <a:prstGeom prst="straightConnector1">
                      <a:avLst/>
                    </a:prstGeom>
                    <a:noFill/>
                    <a:ln cap="sq" cmpd="sng" w="9525">
                      <a:solidFill>
                        <a:schemeClr val="dk2"/>
                      </a:solidFill>
                      <a:prstDash val="solid"/>
                      <a:miter lim="800000"/>
                      <a:headEnd len="med" w="med" type="none"/>
                      <a:tailEnd len="med" w="med" type="none"/>
                    </a:ln>
                  </p:spPr>
                </p:cxnSp>
              </p:grpSp>
            </p:grpSp>
            <p:grpSp>
              <p:nvGrpSpPr>
                <p:cNvPr id="824" name="Google Shape;824;p11"/>
                <p:cNvGrpSpPr/>
                <p:nvPr/>
              </p:nvGrpSpPr>
              <p:grpSpPr>
                <a:xfrm>
                  <a:off x="7450201" y="3150870"/>
                  <a:ext cx="1224653" cy="445135"/>
                  <a:chOff x="7450201" y="3150870"/>
                  <a:chExt cx="1224653" cy="445135"/>
                </a:xfrm>
              </p:grpSpPr>
              <p:sp>
                <p:nvSpPr>
                  <p:cNvPr id="825" name="Google Shape;825;p11"/>
                  <p:cNvSpPr/>
                  <p:nvPr/>
                </p:nvSpPr>
                <p:spPr>
                  <a:xfrm>
                    <a:off x="7748719" y="3150870"/>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842</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Know or Suspected Attachment-based Attacks</a:t>
                    </a:r>
                    <a:endParaRPr/>
                  </a:p>
                </p:txBody>
              </p:sp>
              <p:grpSp>
                <p:nvGrpSpPr>
                  <p:cNvPr id="826" name="Google Shape;826;p11"/>
                  <p:cNvGrpSpPr/>
                  <p:nvPr/>
                </p:nvGrpSpPr>
                <p:grpSpPr>
                  <a:xfrm>
                    <a:off x="7450201" y="3150871"/>
                    <a:ext cx="265748" cy="285817"/>
                    <a:chOff x="3752" y="2025"/>
                    <a:chExt cx="331" cy="356"/>
                  </a:xfrm>
                </p:grpSpPr>
                <p:sp>
                  <p:nvSpPr>
                    <p:cNvPr id="827" name="Google Shape;827;p11"/>
                    <p:cNvSpPr/>
                    <p:nvPr/>
                  </p:nvSpPr>
                  <p:spPr>
                    <a:xfrm>
                      <a:off x="3798" y="2072"/>
                      <a:ext cx="215" cy="265"/>
                    </a:xfrm>
                    <a:custGeom>
                      <a:rect b="b" l="l" r="r" t="t"/>
                      <a:pathLst>
                        <a:path extrusionOk="0" h="193" w="157">
                          <a:moveTo>
                            <a:pt x="129" y="149"/>
                          </a:moveTo>
                          <a:cubicBezTo>
                            <a:pt x="40" y="149"/>
                            <a:pt x="40" y="149"/>
                            <a:pt x="40" y="149"/>
                          </a:cubicBezTo>
                          <a:cubicBezTo>
                            <a:pt x="35" y="149"/>
                            <a:pt x="30" y="143"/>
                            <a:pt x="30" y="137"/>
                          </a:cubicBezTo>
                          <a:cubicBezTo>
                            <a:pt x="30" y="45"/>
                            <a:pt x="30" y="45"/>
                            <a:pt x="30" y="45"/>
                          </a:cubicBezTo>
                          <a:cubicBezTo>
                            <a:pt x="30" y="37"/>
                            <a:pt x="35" y="33"/>
                            <a:pt x="40" y="33"/>
                          </a:cubicBezTo>
                          <a:cubicBezTo>
                            <a:pt x="129" y="33"/>
                            <a:pt x="129" y="33"/>
                            <a:pt x="129" y="33"/>
                          </a:cubicBezTo>
                          <a:cubicBezTo>
                            <a:pt x="135" y="33"/>
                            <a:pt x="139" y="37"/>
                            <a:pt x="139" y="45"/>
                          </a:cubicBezTo>
                          <a:cubicBezTo>
                            <a:pt x="139" y="137"/>
                            <a:pt x="139" y="137"/>
                            <a:pt x="139" y="137"/>
                          </a:cubicBezTo>
                          <a:cubicBezTo>
                            <a:pt x="139" y="144"/>
                            <a:pt x="135" y="149"/>
                            <a:pt x="129" y="149"/>
                          </a:cubicBezTo>
                          <a:cubicBezTo>
                            <a:pt x="129" y="149"/>
                            <a:pt x="129" y="149"/>
                            <a:pt x="129" y="149"/>
                          </a:cubicBezTo>
                          <a:cubicBezTo>
                            <a:pt x="129" y="149"/>
                            <a:pt x="129" y="149"/>
                            <a:pt x="129" y="149"/>
                          </a:cubicBezTo>
                          <a:cubicBezTo>
                            <a:pt x="129" y="149"/>
                            <a:pt x="129" y="149"/>
                            <a:pt x="129" y="149"/>
                          </a:cubicBezTo>
                          <a:cubicBezTo>
                            <a:pt x="129" y="149"/>
                            <a:pt x="129" y="149"/>
                            <a:pt x="129" y="149"/>
                          </a:cubicBezTo>
                          <a:close/>
                          <a:moveTo>
                            <a:pt x="48" y="34"/>
                          </a:moveTo>
                          <a:cubicBezTo>
                            <a:pt x="48" y="18"/>
                            <a:pt x="48" y="18"/>
                            <a:pt x="48" y="18"/>
                          </a:cubicBezTo>
                          <a:moveTo>
                            <a:pt x="84" y="34"/>
                          </a:moveTo>
                          <a:cubicBezTo>
                            <a:pt x="84" y="0"/>
                            <a:pt x="84" y="0"/>
                            <a:pt x="84" y="0"/>
                          </a:cubicBezTo>
                          <a:moveTo>
                            <a:pt x="157" y="53"/>
                          </a:moveTo>
                          <a:cubicBezTo>
                            <a:pt x="139" y="53"/>
                            <a:pt x="139" y="53"/>
                            <a:pt x="139" y="53"/>
                          </a:cubicBezTo>
                          <a:moveTo>
                            <a:pt x="157" y="130"/>
                          </a:moveTo>
                          <a:cubicBezTo>
                            <a:pt x="139" y="130"/>
                            <a:pt x="139" y="130"/>
                            <a:pt x="139" y="130"/>
                          </a:cubicBezTo>
                          <a:moveTo>
                            <a:pt x="29" y="53"/>
                          </a:moveTo>
                          <a:cubicBezTo>
                            <a:pt x="0" y="53"/>
                            <a:pt x="0" y="53"/>
                            <a:pt x="0" y="53"/>
                          </a:cubicBezTo>
                          <a:moveTo>
                            <a:pt x="29" y="130"/>
                          </a:moveTo>
                          <a:cubicBezTo>
                            <a:pt x="15" y="130"/>
                            <a:pt x="15" y="130"/>
                            <a:pt x="15" y="130"/>
                          </a:cubicBezTo>
                          <a:moveTo>
                            <a:pt x="48" y="149"/>
                          </a:moveTo>
                          <a:cubicBezTo>
                            <a:pt x="48" y="167"/>
                            <a:pt x="48" y="167"/>
                            <a:pt x="48" y="167"/>
                          </a:cubicBezTo>
                          <a:moveTo>
                            <a:pt x="124" y="149"/>
                          </a:moveTo>
                          <a:cubicBezTo>
                            <a:pt x="124" y="193"/>
                            <a:pt x="124" y="193"/>
                            <a:pt x="124" y="193"/>
                          </a:cubicBezTo>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8" name="Google Shape;828;p11"/>
                    <p:cNvSpPr/>
                    <p:nvPr/>
                  </p:nvSpPr>
                  <p:spPr>
                    <a:xfrm>
                      <a:off x="3990" y="2191"/>
                      <a:ext cx="73" cy="24"/>
                    </a:xfrm>
                    <a:custGeom>
                      <a:rect b="b" l="l" r="r" t="t"/>
                      <a:pathLst>
                        <a:path extrusionOk="0" h="24" w="73">
                          <a:moveTo>
                            <a:pt x="0" y="0"/>
                          </a:moveTo>
                          <a:lnTo>
                            <a:pt x="73" y="0"/>
                          </a:lnTo>
                          <a:lnTo>
                            <a:pt x="73" y="24"/>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9" name="Google Shape;829;p11"/>
                    <p:cNvSpPr/>
                    <p:nvPr/>
                  </p:nvSpPr>
                  <p:spPr>
                    <a:xfrm>
                      <a:off x="3965" y="2062"/>
                      <a:ext cx="34" cy="55"/>
                    </a:xfrm>
                    <a:custGeom>
                      <a:rect b="b" l="l" r="r" t="t"/>
                      <a:pathLst>
                        <a:path extrusionOk="0" h="55" w="34">
                          <a:moveTo>
                            <a:pt x="0" y="55"/>
                          </a:moveTo>
                          <a:lnTo>
                            <a:pt x="0" y="0"/>
                          </a:lnTo>
                          <a:lnTo>
                            <a:pt x="34" y="0"/>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0" name="Google Shape;830;p11"/>
                    <p:cNvSpPr/>
                    <p:nvPr/>
                  </p:nvSpPr>
                  <p:spPr>
                    <a:xfrm>
                      <a:off x="3887" y="2279"/>
                      <a:ext cx="26" cy="62"/>
                    </a:xfrm>
                    <a:custGeom>
                      <a:rect b="b" l="l" r="r" t="t"/>
                      <a:pathLst>
                        <a:path extrusionOk="0" h="62" w="26">
                          <a:moveTo>
                            <a:pt x="26" y="0"/>
                          </a:moveTo>
                          <a:lnTo>
                            <a:pt x="26" y="62"/>
                          </a:lnTo>
                          <a:lnTo>
                            <a:pt x="0" y="62"/>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1" name="Google Shape;831;p11"/>
                    <p:cNvSpPr/>
                    <p:nvPr/>
                  </p:nvSpPr>
                  <p:spPr>
                    <a:xfrm>
                      <a:off x="3774" y="2197"/>
                      <a:ext cx="63" cy="31"/>
                    </a:xfrm>
                    <a:custGeom>
                      <a:rect b="b" l="l" r="r" t="t"/>
                      <a:pathLst>
                        <a:path extrusionOk="0" h="31" w="63">
                          <a:moveTo>
                            <a:pt x="63" y="0"/>
                          </a:moveTo>
                          <a:lnTo>
                            <a:pt x="0" y="0"/>
                          </a:lnTo>
                          <a:lnTo>
                            <a:pt x="0" y="31"/>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2" name="Google Shape;832;p11"/>
                    <p:cNvSpPr/>
                    <p:nvPr/>
                  </p:nvSpPr>
                  <p:spPr>
                    <a:xfrm>
                      <a:off x="3752" y="2228"/>
                      <a:ext cx="43" cy="43"/>
                    </a:xfrm>
                    <a:custGeom>
                      <a:rect b="b" l="l" r="r" t="t"/>
                      <a:pathLst>
                        <a:path extrusionOk="0" h="31" w="31">
                          <a:moveTo>
                            <a:pt x="31" y="16"/>
                          </a:moveTo>
                          <a:cubicBezTo>
                            <a:pt x="31" y="24"/>
                            <a:pt x="24" y="31"/>
                            <a:pt x="16" y="31"/>
                          </a:cubicBezTo>
                          <a:cubicBezTo>
                            <a:pt x="7" y="31"/>
                            <a:pt x="0" y="24"/>
                            <a:pt x="0" y="16"/>
                          </a:cubicBezTo>
                          <a:cubicBezTo>
                            <a:pt x="0" y="8"/>
                            <a:pt x="7" y="0"/>
                            <a:pt x="16" y="0"/>
                          </a:cubicBezTo>
                          <a:cubicBezTo>
                            <a:pt x="24" y="0"/>
                            <a:pt x="31" y="7"/>
                            <a:pt x="31" y="16"/>
                          </a:cubicBezTo>
                          <a:cubicBezTo>
                            <a:pt x="31" y="16"/>
                            <a:pt x="31" y="16"/>
                            <a:pt x="31" y="16"/>
                          </a:cubicBezTo>
                          <a:cubicBezTo>
                            <a:pt x="31" y="16"/>
                            <a:pt x="31" y="16"/>
                            <a:pt x="31"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3" name="Google Shape;833;p11"/>
                    <p:cNvSpPr/>
                    <p:nvPr/>
                  </p:nvSpPr>
                  <p:spPr>
                    <a:xfrm>
                      <a:off x="3844" y="2319"/>
                      <a:ext cx="41" cy="41"/>
                    </a:xfrm>
                    <a:custGeom>
                      <a:rect b="b" l="l" r="r" t="t"/>
                      <a:pathLst>
                        <a:path extrusionOk="0" h="30" w="30">
                          <a:moveTo>
                            <a:pt x="30" y="15"/>
                          </a:moveTo>
                          <a:cubicBezTo>
                            <a:pt x="30" y="23"/>
                            <a:pt x="24" y="30"/>
                            <a:pt x="15" y="30"/>
                          </a:cubicBezTo>
                          <a:cubicBezTo>
                            <a:pt x="6" y="30"/>
                            <a:pt x="0" y="24"/>
                            <a:pt x="0" y="15"/>
                          </a:cubicBezTo>
                          <a:cubicBezTo>
                            <a:pt x="0" y="7"/>
                            <a:pt x="6" y="0"/>
                            <a:pt x="15" y="0"/>
                          </a:cubicBezTo>
                          <a:cubicBezTo>
                            <a:pt x="24" y="0"/>
                            <a:pt x="30" y="7"/>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4" name="Google Shape;834;p11"/>
                    <p:cNvSpPr/>
                    <p:nvPr/>
                  </p:nvSpPr>
                  <p:spPr>
                    <a:xfrm>
                      <a:off x="3946" y="2338"/>
                      <a:ext cx="41" cy="43"/>
                    </a:xfrm>
                    <a:custGeom>
                      <a:rect b="b" l="l" r="r" t="t"/>
                      <a:pathLst>
                        <a:path extrusionOk="0" h="31" w="30">
                          <a:moveTo>
                            <a:pt x="30" y="15"/>
                          </a:moveTo>
                          <a:cubicBezTo>
                            <a:pt x="30" y="23"/>
                            <a:pt x="24" y="31"/>
                            <a:pt x="15" y="31"/>
                          </a:cubicBezTo>
                          <a:cubicBezTo>
                            <a:pt x="7" y="31"/>
                            <a:pt x="0" y="24"/>
                            <a:pt x="0" y="15"/>
                          </a:cubicBezTo>
                          <a:cubicBezTo>
                            <a:pt x="0" y="7"/>
                            <a:pt x="7" y="0"/>
                            <a:pt x="15" y="0"/>
                          </a:cubicBezTo>
                          <a:cubicBezTo>
                            <a:pt x="24" y="0"/>
                            <a:pt x="30" y="7"/>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5" name="Google Shape;835;p11"/>
                    <p:cNvSpPr/>
                    <p:nvPr/>
                  </p:nvSpPr>
                  <p:spPr>
                    <a:xfrm>
                      <a:off x="4042" y="2219"/>
                      <a:ext cx="41" cy="41"/>
                    </a:xfrm>
                    <a:custGeom>
                      <a:rect b="b" l="l" r="r" t="t"/>
                      <a:pathLst>
                        <a:path extrusionOk="0" h="30" w="30">
                          <a:moveTo>
                            <a:pt x="30" y="15"/>
                          </a:moveTo>
                          <a:cubicBezTo>
                            <a:pt x="30" y="23"/>
                            <a:pt x="23" y="30"/>
                            <a:pt x="15" y="30"/>
                          </a:cubicBezTo>
                          <a:cubicBezTo>
                            <a:pt x="7" y="30"/>
                            <a:pt x="0" y="24"/>
                            <a:pt x="0" y="15"/>
                          </a:cubicBezTo>
                          <a:cubicBezTo>
                            <a:pt x="0" y="7"/>
                            <a:pt x="6" y="0"/>
                            <a:pt x="15" y="0"/>
                          </a:cubicBezTo>
                          <a:cubicBezTo>
                            <a:pt x="23" y="0"/>
                            <a:pt x="30" y="6"/>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6" name="Google Shape;836;p11"/>
                    <p:cNvSpPr/>
                    <p:nvPr/>
                  </p:nvSpPr>
                  <p:spPr>
                    <a:xfrm>
                      <a:off x="3999" y="2040"/>
                      <a:ext cx="42" cy="43"/>
                    </a:xfrm>
                    <a:custGeom>
                      <a:rect b="b" l="l" r="r" t="t"/>
                      <a:pathLst>
                        <a:path extrusionOk="0" h="31" w="30">
                          <a:moveTo>
                            <a:pt x="30" y="16"/>
                          </a:moveTo>
                          <a:cubicBezTo>
                            <a:pt x="30" y="24"/>
                            <a:pt x="24" y="31"/>
                            <a:pt x="15" y="31"/>
                          </a:cubicBezTo>
                          <a:cubicBezTo>
                            <a:pt x="6" y="31"/>
                            <a:pt x="0" y="24"/>
                            <a:pt x="0" y="16"/>
                          </a:cubicBezTo>
                          <a:cubicBezTo>
                            <a:pt x="0" y="8"/>
                            <a:pt x="6" y="0"/>
                            <a:pt x="15" y="0"/>
                          </a:cubicBezTo>
                          <a:cubicBezTo>
                            <a:pt x="24" y="0"/>
                            <a:pt x="30" y="8"/>
                            <a:pt x="30" y="16"/>
                          </a:cubicBezTo>
                          <a:cubicBezTo>
                            <a:pt x="30" y="16"/>
                            <a:pt x="30" y="16"/>
                            <a:pt x="30" y="16"/>
                          </a:cubicBezTo>
                          <a:cubicBezTo>
                            <a:pt x="30" y="16"/>
                            <a:pt x="30" y="16"/>
                            <a:pt x="30"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11"/>
                    <p:cNvSpPr/>
                    <p:nvPr/>
                  </p:nvSpPr>
                  <p:spPr>
                    <a:xfrm>
                      <a:off x="3890" y="2025"/>
                      <a:ext cx="44" cy="43"/>
                    </a:xfrm>
                    <a:custGeom>
                      <a:rect b="b" l="l" r="r" t="t"/>
                      <a:pathLst>
                        <a:path extrusionOk="0" h="31" w="32">
                          <a:moveTo>
                            <a:pt x="32" y="15"/>
                          </a:moveTo>
                          <a:cubicBezTo>
                            <a:pt x="32" y="23"/>
                            <a:pt x="25" y="31"/>
                            <a:pt x="16" y="31"/>
                          </a:cubicBezTo>
                          <a:cubicBezTo>
                            <a:pt x="7" y="31"/>
                            <a:pt x="0" y="24"/>
                            <a:pt x="0" y="15"/>
                          </a:cubicBezTo>
                          <a:cubicBezTo>
                            <a:pt x="0" y="7"/>
                            <a:pt x="7" y="0"/>
                            <a:pt x="16" y="0"/>
                          </a:cubicBezTo>
                          <a:cubicBezTo>
                            <a:pt x="25" y="0"/>
                            <a:pt x="32" y="7"/>
                            <a:pt x="32" y="15"/>
                          </a:cubicBezTo>
                          <a:cubicBezTo>
                            <a:pt x="32" y="15"/>
                            <a:pt x="32" y="15"/>
                            <a:pt x="32" y="15"/>
                          </a:cubicBezTo>
                          <a:cubicBezTo>
                            <a:pt x="32" y="15"/>
                            <a:pt x="32" y="15"/>
                            <a:pt x="32"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8" name="Google Shape;838;p11"/>
                    <p:cNvSpPr/>
                    <p:nvPr/>
                  </p:nvSpPr>
                  <p:spPr>
                    <a:xfrm>
                      <a:off x="3752" y="2123"/>
                      <a:ext cx="43" cy="42"/>
                    </a:xfrm>
                    <a:custGeom>
                      <a:rect b="b" l="l" r="r" t="t"/>
                      <a:pathLst>
                        <a:path extrusionOk="0" h="31" w="31">
                          <a:moveTo>
                            <a:pt x="31" y="16"/>
                          </a:moveTo>
                          <a:cubicBezTo>
                            <a:pt x="31" y="24"/>
                            <a:pt x="24" y="31"/>
                            <a:pt x="16" y="31"/>
                          </a:cubicBezTo>
                          <a:cubicBezTo>
                            <a:pt x="7" y="31"/>
                            <a:pt x="0" y="24"/>
                            <a:pt x="0" y="16"/>
                          </a:cubicBezTo>
                          <a:cubicBezTo>
                            <a:pt x="0" y="8"/>
                            <a:pt x="7" y="0"/>
                            <a:pt x="16" y="0"/>
                          </a:cubicBezTo>
                          <a:cubicBezTo>
                            <a:pt x="24" y="0"/>
                            <a:pt x="31" y="8"/>
                            <a:pt x="31" y="16"/>
                          </a:cubicBezTo>
                          <a:cubicBezTo>
                            <a:pt x="31" y="16"/>
                            <a:pt x="31" y="16"/>
                            <a:pt x="31" y="16"/>
                          </a:cubicBezTo>
                          <a:cubicBezTo>
                            <a:pt x="31" y="16"/>
                            <a:pt x="31" y="16"/>
                            <a:pt x="31"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11"/>
                    <p:cNvSpPr/>
                    <p:nvPr/>
                  </p:nvSpPr>
                  <p:spPr>
                    <a:xfrm>
                      <a:off x="3855" y="2136"/>
                      <a:ext cx="120" cy="121"/>
                    </a:xfrm>
                    <a:custGeom>
                      <a:rect b="b" l="l" r="r" t="t"/>
                      <a:pathLst>
                        <a:path extrusionOk="0" h="88" w="87">
                          <a:moveTo>
                            <a:pt x="43" y="88"/>
                          </a:moveTo>
                          <a:cubicBezTo>
                            <a:pt x="43" y="88"/>
                            <a:pt x="43" y="88"/>
                            <a:pt x="43" y="88"/>
                          </a:cubicBezTo>
                          <a:cubicBezTo>
                            <a:pt x="20" y="88"/>
                            <a:pt x="0" y="68"/>
                            <a:pt x="0" y="44"/>
                          </a:cubicBezTo>
                          <a:cubicBezTo>
                            <a:pt x="0" y="44"/>
                            <a:pt x="0" y="44"/>
                            <a:pt x="0" y="44"/>
                          </a:cubicBezTo>
                          <a:cubicBezTo>
                            <a:pt x="0" y="19"/>
                            <a:pt x="19" y="0"/>
                            <a:pt x="43" y="0"/>
                          </a:cubicBezTo>
                          <a:cubicBezTo>
                            <a:pt x="43" y="0"/>
                            <a:pt x="43" y="0"/>
                            <a:pt x="43" y="0"/>
                          </a:cubicBezTo>
                          <a:cubicBezTo>
                            <a:pt x="67" y="0"/>
                            <a:pt x="87" y="20"/>
                            <a:pt x="87" y="44"/>
                          </a:cubicBezTo>
                          <a:cubicBezTo>
                            <a:pt x="87" y="44"/>
                            <a:pt x="87" y="44"/>
                            <a:pt x="87" y="44"/>
                          </a:cubicBezTo>
                          <a:cubicBezTo>
                            <a:pt x="87" y="67"/>
                            <a:pt x="67" y="88"/>
                            <a:pt x="43" y="88"/>
                          </a:cubicBezTo>
                          <a:cubicBezTo>
                            <a:pt x="43" y="88"/>
                            <a:pt x="43" y="88"/>
                            <a:pt x="43" y="88"/>
                          </a:cubicBezTo>
                          <a:cubicBezTo>
                            <a:pt x="43" y="88"/>
                            <a:pt x="43" y="88"/>
                            <a:pt x="43" y="88"/>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grpSp>
          <p:nvGrpSpPr>
            <p:cNvPr id="840" name="Google Shape;840;p11"/>
            <p:cNvGrpSpPr/>
            <p:nvPr/>
          </p:nvGrpSpPr>
          <p:grpSpPr>
            <a:xfrm>
              <a:off x="7258050" y="4172762"/>
              <a:ext cx="4348733" cy="1171696"/>
              <a:chOff x="7258050" y="4172762"/>
              <a:chExt cx="4348733" cy="1171696"/>
            </a:xfrm>
          </p:grpSpPr>
          <p:sp>
            <p:nvSpPr>
              <p:cNvPr id="841" name="Google Shape;841;p11"/>
              <p:cNvSpPr/>
              <p:nvPr/>
            </p:nvSpPr>
            <p:spPr>
              <a:xfrm>
                <a:off x="7356414" y="4172762"/>
                <a:ext cx="909201"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1100">
                    <a:solidFill>
                      <a:schemeClr val="dk2"/>
                    </a:solidFill>
                    <a:latin typeface="Calibri"/>
                    <a:ea typeface="Calibri"/>
                    <a:cs typeface="Calibri"/>
                    <a:sym typeface="Calibri"/>
                  </a:rPr>
                  <a:t>Productivity</a:t>
                </a:r>
                <a:endParaRPr/>
              </a:p>
            </p:txBody>
          </p:sp>
          <p:grpSp>
            <p:nvGrpSpPr>
              <p:cNvPr id="842" name="Google Shape;842;p11"/>
              <p:cNvGrpSpPr/>
              <p:nvPr/>
            </p:nvGrpSpPr>
            <p:grpSpPr>
              <a:xfrm>
                <a:off x="8874325" y="4417100"/>
                <a:ext cx="1212103" cy="445135"/>
                <a:chOff x="8874325" y="4417100"/>
                <a:chExt cx="1212103" cy="445135"/>
              </a:xfrm>
            </p:grpSpPr>
            <p:sp>
              <p:nvSpPr>
                <p:cNvPr id="843" name="Google Shape;843;p11" title="Icon of an app window"/>
                <p:cNvSpPr/>
                <p:nvPr/>
              </p:nvSpPr>
              <p:spPr>
                <a:xfrm>
                  <a:off x="8874325" y="4417101"/>
                  <a:ext cx="224865" cy="179963"/>
                </a:xfrm>
                <a:custGeom>
                  <a:rect b="b" l="l" r="r" t="t"/>
                  <a:pathLst>
                    <a:path extrusionOk="0" h="4072" w="5088">
                      <a:moveTo>
                        <a:pt x="5088" y="4072"/>
                      </a:moveTo>
                      <a:lnTo>
                        <a:pt x="0" y="4072"/>
                      </a:lnTo>
                      <a:lnTo>
                        <a:pt x="0" y="0"/>
                      </a:lnTo>
                      <a:lnTo>
                        <a:pt x="5088" y="0"/>
                      </a:lnTo>
                      <a:lnTo>
                        <a:pt x="5088" y="4072"/>
                      </a:lnTo>
                      <a:moveTo>
                        <a:pt x="0" y="1018"/>
                      </a:moveTo>
                      <a:lnTo>
                        <a:pt x="5004" y="1018"/>
                      </a:lnTo>
                      <a:moveTo>
                        <a:pt x="2035" y="1697"/>
                      </a:moveTo>
                      <a:lnTo>
                        <a:pt x="678" y="1697"/>
                      </a:lnTo>
                      <a:lnTo>
                        <a:pt x="678" y="3393"/>
                      </a:lnTo>
                      <a:lnTo>
                        <a:pt x="2035" y="3393"/>
                      </a:lnTo>
                      <a:lnTo>
                        <a:pt x="2035" y="1697"/>
                      </a:lnTo>
                      <a:moveTo>
                        <a:pt x="2544" y="1697"/>
                      </a:moveTo>
                      <a:lnTo>
                        <a:pt x="3561" y="1697"/>
                      </a:lnTo>
                      <a:moveTo>
                        <a:pt x="2544" y="2375"/>
                      </a:moveTo>
                      <a:lnTo>
                        <a:pt x="3561" y="2375"/>
                      </a:lnTo>
                      <a:moveTo>
                        <a:pt x="2544" y="3054"/>
                      </a:moveTo>
                      <a:lnTo>
                        <a:pt x="3222" y="3054"/>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4" name="Google Shape;844;p11"/>
                <p:cNvSpPr/>
                <p:nvPr/>
              </p:nvSpPr>
              <p:spPr>
                <a:xfrm>
                  <a:off x="9160293" y="4417100"/>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19,925</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Suspected Newsletters</a:t>
                  </a:r>
                  <a:endParaRPr/>
                </a:p>
              </p:txBody>
            </p:sp>
          </p:grpSp>
          <p:grpSp>
            <p:nvGrpSpPr>
              <p:cNvPr id="845" name="Google Shape;845;p11"/>
              <p:cNvGrpSpPr/>
              <p:nvPr/>
            </p:nvGrpSpPr>
            <p:grpSpPr>
              <a:xfrm>
                <a:off x="10256037" y="4417100"/>
                <a:ext cx="1241966" cy="445135"/>
                <a:chOff x="10256037" y="4417100"/>
                <a:chExt cx="1241966" cy="445135"/>
              </a:xfrm>
            </p:grpSpPr>
            <p:sp>
              <p:nvSpPr>
                <p:cNvPr id="846" name="Google Shape;846;p11" title="Icon of an open hand"/>
                <p:cNvSpPr/>
                <p:nvPr/>
              </p:nvSpPr>
              <p:spPr>
                <a:xfrm>
                  <a:off x="10256037" y="4417101"/>
                  <a:ext cx="178944" cy="224575"/>
                </a:xfrm>
                <a:custGeom>
                  <a:rect b="b" l="l" r="r" t="t"/>
                  <a:pathLst>
                    <a:path extrusionOk="0" h="346" w="274">
                      <a:moveTo>
                        <a:pt x="70" y="186"/>
                      </a:moveTo>
                      <a:cubicBezTo>
                        <a:pt x="89" y="204"/>
                        <a:pt x="89" y="204"/>
                        <a:pt x="89" y="204"/>
                      </a:cubicBezTo>
                      <a:cubicBezTo>
                        <a:pt x="89" y="204"/>
                        <a:pt x="89" y="204"/>
                        <a:pt x="89" y="204"/>
                      </a:cubicBezTo>
                      <a:cubicBezTo>
                        <a:pt x="89" y="158"/>
                        <a:pt x="89" y="158"/>
                        <a:pt x="89" y="158"/>
                      </a:cubicBezTo>
                      <a:cubicBezTo>
                        <a:pt x="89" y="48"/>
                        <a:pt x="89" y="48"/>
                        <a:pt x="89" y="48"/>
                      </a:cubicBezTo>
                      <a:cubicBezTo>
                        <a:pt x="89" y="35"/>
                        <a:pt x="99" y="24"/>
                        <a:pt x="112" y="24"/>
                      </a:cubicBezTo>
                      <a:cubicBezTo>
                        <a:pt x="125" y="24"/>
                        <a:pt x="135" y="35"/>
                        <a:pt x="135" y="48"/>
                      </a:cubicBezTo>
                      <a:cubicBezTo>
                        <a:pt x="135" y="156"/>
                        <a:pt x="135" y="156"/>
                        <a:pt x="135" y="156"/>
                      </a:cubicBezTo>
                      <a:moveTo>
                        <a:pt x="70" y="186"/>
                      </a:moveTo>
                      <a:cubicBezTo>
                        <a:pt x="56" y="169"/>
                        <a:pt x="56" y="169"/>
                        <a:pt x="56" y="169"/>
                      </a:cubicBezTo>
                      <a:cubicBezTo>
                        <a:pt x="45" y="157"/>
                        <a:pt x="26" y="156"/>
                        <a:pt x="13" y="168"/>
                      </a:cubicBezTo>
                      <a:cubicBezTo>
                        <a:pt x="1" y="179"/>
                        <a:pt x="0" y="198"/>
                        <a:pt x="11" y="210"/>
                      </a:cubicBezTo>
                      <a:cubicBezTo>
                        <a:pt x="119" y="317"/>
                        <a:pt x="119" y="317"/>
                        <a:pt x="119" y="317"/>
                      </a:cubicBezTo>
                      <a:cubicBezTo>
                        <a:pt x="119" y="317"/>
                        <a:pt x="148" y="346"/>
                        <a:pt x="199" y="334"/>
                      </a:cubicBezTo>
                      <a:cubicBezTo>
                        <a:pt x="252" y="322"/>
                        <a:pt x="274" y="282"/>
                        <a:pt x="274" y="256"/>
                      </a:cubicBezTo>
                      <a:cubicBezTo>
                        <a:pt x="274" y="67"/>
                        <a:pt x="274" y="67"/>
                        <a:pt x="274" y="67"/>
                      </a:cubicBezTo>
                      <a:cubicBezTo>
                        <a:pt x="274" y="54"/>
                        <a:pt x="264" y="44"/>
                        <a:pt x="251" y="44"/>
                      </a:cubicBezTo>
                      <a:cubicBezTo>
                        <a:pt x="238" y="44"/>
                        <a:pt x="228" y="54"/>
                        <a:pt x="228" y="67"/>
                      </a:cubicBezTo>
                      <a:moveTo>
                        <a:pt x="181" y="156"/>
                      </a:moveTo>
                      <a:cubicBezTo>
                        <a:pt x="181" y="23"/>
                        <a:pt x="181" y="23"/>
                        <a:pt x="181" y="23"/>
                      </a:cubicBezTo>
                      <a:cubicBezTo>
                        <a:pt x="181" y="11"/>
                        <a:pt x="171" y="0"/>
                        <a:pt x="158" y="0"/>
                      </a:cubicBezTo>
                      <a:cubicBezTo>
                        <a:pt x="145" y="0"/>
                        <a:pt x="135" y="11"/>
                        <a:pt x="135" y="23"/>
                      </a:cubicBezTo>
                      <a:cubicBezTo>
                        <a:pt x="135" y="44"/>
                        <a:pt x="135" y="44"/>
                        <a:pt x="135" y="44"/>
                      </a:cubicBezTo>
                      <a:moveTo>
                        <a:pt x="228" y="169"/>
                      </a:moveTo>
                      <a:cubicBezTo>
                        <a:pt x="228" y="44"/>
                        <a:pt x="228" y="44"/>
                        <a:pt x="228" y="44"/>
                      </a:cubicBezTo>
                      <a:cubicBezTo>
                        <a:pt x="228" y="31"/>
                        <a:pt x="217" y="21"/>
                        <a:pt x="204" y="21"/>
                      </a:cubicBezTo>
                      <a:cubicBezTo>
                        <a:pt x="192" y="21"/>
                        <a:pt x="181" y="31"/>
                        <a:pt x="181" y="44"/>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847" name="Google Shape;847;p11"/>
                <p:cNvSpPr/>
                <p:nvPr/>
              </p:nvSpPr>
              <p:spPr>
                <a:xfrm>
                  <a:off x="10571868" y="4417100"/>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1,647</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Emails Detected with Adult Content</a:t>
                  </a:r>
                  <a:endParaRPr/>
                </a:p>
              </p:txBody>
            </p:sp>
          </p:grpSp>
          <p:sp>
            <p:nvSpPr>
              <p:cNvPr id="848" name="Google Shape;848;p11"/>
              <p:cNvSpPr/>
              <p:nvPr/>
            </p:nvSpPr>
            <p:spPr>
              <a:xfrm>
                <a:off x="7258050" y="4940976"/>
                <a:ext cx="4348733"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700">
                    <a:solidFill>
                      <a:schemeClr val="dk1"/>
                    </a:solidFill>
                    <a:latin typeface="Calibri"/>
                    <a:ea typeface="Calibri"/>
                    <a:cs typeface="Calibri"/>
                    <a:sym typeface="Calibri"/>
                  </a:rPr>
                  <a:t>Although not necessarily malicious span, newsletters and/or emails with adult content represent a potential nuisance and/or offense. Organizations should consider whether the current level of unwanted or inappropriate email is acceptable.</a:t>
                </a:r>
                <a:endParaRPr/>
              </a:p>
            </p:txBody>
          </p:sp>
          <p:grpSp>
            <p:nvGrpSpPr>
              <p:cNvPr id="849" name="Google Shape;849;p11"/>
              <p:cNvGrpSpPr/>
              <p:nvPr/>
            </p:nvGrpSpPr>
            <p:grpSpPr>
              <a:xfrm>
                <a:off x="7439126" y="4417100"/>
                <a:ext cx="1235728" cy="445135"/>
                <a:chOff x="7439126" y="4417100"/>
                <a:chExt cx="1235728" cy="445135"/>
              </a:xfrm>
            </p:grpSpPr>
            <p:sp>
              <p:nvSpPr>
                <p:cNvPr id="850" name="Google Shape;850;p11"/>
                <p:cNvSpPr/>
                <p:nvPr/>
              </p:nvSpPr>
              <p:spPr>
                <a:xfrm>
                  <a:off x="7748719" y="4417100"/>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415, 225</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Emails Flagged as Spam</a:t>
                  </a:r>
                  <a:endParaRPr/>
                </a:p>
              </p:txBody>
            </p:sp>
            <p:sp>
              <p:nvSpPr>
                <p:cNvPr id="851" name="Google Shape;851;p11" title="Icon of an open envelope with a letter coming out"/>
                <p:cNvSpPr/>
                <p:nvPr/>
              </p:nvSpPr>
              <p:spPr>
                <a:xfrm>
                  <a:off x="7439126" y="4425204"/>
                  <a:ext cx="230124" cy="230235"/>
                </a:xfrm>
                <a:custGeom>
                  <a:rect b="b" l="l" r="r" t="t"/>
                  <a:pathLst>
                    <a:path extrusionOk="0" h="4131" w="4129">
                      <a:moveTo>
                        <a:pt x="3435" y="1236"/>
                      </a:moveTo>
                      <a:lnTo>
                        <a:pt x="4129" y="1584"/>
                      </a:lnTo>
                      <a:lnTo>
                        <a:pt x="4129" y="4131"/>
                      </a:lnTo>
                      <a:lnTo>
                        <a:pt x="0" y="4131"/>
                      </a:lnTo>
                      <a:lnTo>
                        <a:pt x="0" y="1584"/>
                      </a:lnTo>
                      <a:lnTo>
                        <a:pt x="762" y="1202"/>
                      </a:lnTo>
                      <a:moveTo>
                        <a:pt x="62" y="1715"/>
                      </a:moveTo>
                      <a:lnTo>
                        <a:pt x="826" y="2479"/>
                      </a:lnTo>
                      <a:lnTo>
                        <a:pt x="3304" y="2479"/>
                      </a:lnTo>
                      <a:lnTo>
                        <a:pt x="4057" y="1725"/>
                      </a:lnTo>
                      <a:moveTo>
                        <a:pt x="826" y="2479"/>
                      </a:moveTo>
                      <a:lnTo>
                        <a:pt x="826" y="0"/>
                      </a:lnTo>
                      <a:lnTo>
                        <a:pt x="2478" y="0"/>
                      </a:lnTo>
                      <a:lnTo>
                        <a:pt x="3304" y="826"/>
                      </a:lnTo>
                      <a:lnTo>
                        <a:pt x="3304" y="2479"/>
                      </a:lnTo>
                      <a:moveTo>
                        <a:pt x="2478" y="69"/>
                      </a:moveTo>
                      <a:lnTo>
                        <a:pt x="2478" y="826"/>
                      </a:lnTo>
                      <a:lnTo>
                        <a:pt x="3235" y="826"/>
                      </a:lnTo>
                      <a:moveTo>
                        <a:pt x="1239" y="1377"/>
                      </a:moveTo>
                      <a:lnTo>
                        <a:pt x="2891" y="1377"/>
                      </a:lnTo>
                      <a:moveTo>
                        <a:pt x="1239" y="826"/>
                      </a:moveTo>
                      <a:lnTo>
                        <a:pt x="2065" y="826"/>
                      </a:lnTo>
                      <a:moveTo>
                        <a:pt x="1239" y="1928"/>
                      </a:moveTo>
                      <a:lnTo>
                        <a:pt x="2891" y="1928"/>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852" name="Google Shape;852;p11"/>
            <p:cNvGrpSpPr/>
            <p:nvPr/>
          </p:nvGrpSpPr>
          <p:grpSpPr>
            <a:xfrm>
              <a:off x="7258050" y="5533527"/>
              <a:ext cx="4348733" cy="1100953"/>
              <a:chOff x="7258050" y="5533527"/>
              <a:chExt cx="4348733" cy="1100953"/>
            </a:xfrm>
          </p:grpSpPr>
          <p:sp>
            <p:nvSpPr>
              <p:cNvPr id="853" name="Google Shape;853;p11"/>
              <p:cNvSpPr/>
              <p:nvPr/>
            </p:nvSpPr>
            <p:spPr>
              <a:xfrm>
                <a:off x="7258050" y="6200141"/>
                <a:ext cx="4348733" cy="434339"/>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700">
                    <a:solidFill>
                      <a:schemeClr val="dk1"/>
                    </a:solidFill>
                    <a:latin typeface="Calibri"/>
                    <a:ea typeface="Calibri"/>
                    <a:cs typeface="Calibri"/>
                    <a:sym typeface="Calibri"/>
                  </a:rPr>
                  <a:t>Although you may have moved to cloud-based email infrastructure, utilization statistics can be valuable in a number of ways, they can be used to compare your email utilization against industry norms. Daily usage numbers can be tracked over time; deviations analysis is also helpful when determining anomalous company-wide behavior.</a:t>
                </a:r>
                <a:endParaRPr/>
              </a:p>
            </p:txBody>
          </p:sp>
          <p:sp>
            <p:nvSpPr>
              <p:cNvPr id="854" name="Google Shape;854;p11"/>
              <p:cNvSpPr/>
              <p:nvPr/>
            </p:nvSpPr>
            <p:spPr>
              <a:xfrm>
                <a:off x="7356414" y="5533527"/>
                <a:ext cx="909201"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1100">
                    <a:solidFill>
                      <a:schemeClr val="dk2"/>
                    </a:solidFill>
                    <a:latin typeface="Calibri"/>
                    <a:ea typeface="Calibri"/>
                    <a:cs typeface="Calibri"/>
                    <a:sym typeface="Calibri"/>
                  </a:rPr>
                  <a:t>Utilization</a:t>
                </a:r>
                <a:endParaRPr/>
              </a:p>
            </p:txBody>
          </p:sp>
          <p:grpSp>
            <p:nvGrpSpPr>
              <p:cNvPr id="855" name="Google Shape;855;p11"/>
              <p:cNvGrpSpPr/>
              <p:nvPr/>
            </p:nvGrpSpPr>
            <p:grpSpPr>
              <a:xfrm>
                <a:off x="7401320" y="5777857"/>
                <a:ext cx="290448" cy="232152"/>
                <a:chOff x="2533804" y="3717460"/>
                <a:chExt cx="655892" cy="524250"/>
              </a:xfrm>
            </p:grpSpPr>
            <p:grpSp>
              <p:nvGrpSpPr>
                <p:cNvPr id="856" name="Google Shape;856;p11"/>
                <p:cNvGrpSpPr/>
                <p:nvPr/>
              </p:nvGrpSpPr>
              <p:grpSpPr>
                <a:xfrm>
                  <a:off x="2533804" y="3878938"/>
                  <a:ext cx="351435" cy="362772"/>
                  <a:chOff x="6979556" y="4967290"/>
                  <a:chExt cx="295275" cy="304800"/>
                </a:xfrm>
              </p:grpSpPr>
              <p:sp>
                <p:nvSpPr>
                  <p:cNvPr id="857" name="Google Shape;857;p11"/>
                  <p:cNvSpPr/>
                  <p:nvPr/>
                </p:nvSpPr>
                <p:spPr>
                  <a:xfrm>
                    <a:off x="7050993" y="5045395"/>
                    <a:ext cx="152400" cy="152400"/>
                  </a:xfrm>
                  <a:custGeom>
                    <a:rect b="b" l="l" r="r" t="t"/>
                    <a:pathLst>
                      <a:path extrusionOk="0" h="152400" w="152400">
                        <a:moveTo>
                          <a:pt x="150223" y="78786"/>
                        </a:moveTo>
                        <a:cubicBezTo>
                          <a:pt x="150223" y="118239"/>
                          <a:pt x="118240" y="150223"/>
                          <a:pt x="78786" y="150223"/>
                        </a:cubicBezTo>
                        <a:cubicBezTo>
                          <a:pt x="39332" y="150223"/>
                          <a:pt x="7348" y="118239"/>
                          <a:pt x="7348" y="78786"/>
                        </a:cubicBezTo>
                        <a:cubicBezTo>
                          <a:pt x="7348" y="39332"/>
                          <a:pt x="39332" y="7348"/>
                          <a:pt x="78786" y="7348"/>
                        </a:cubicBezTo>
                        <a:cubicBezTo>
                          <a:pt x="118240" y="7348"/>
                          <a:pt x="150223" y="39332"/>
                          <a:pt x="150223" y="78786"/>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sp>
                <p:nvSpPr>
                  <p:cNvPr id="858" name="Google Shape;858;p11"/>
                  <p:cNvSpPr/>
                  <p:nvPr/>
                </p:nvSpPr>
                <p:spPr>
                  <a:xfrm>
                    <a:off x="6979556" y="4967290"/>
                    <a:ext cx="295275" cy="304800"/>
                  </a:xfrm>
                  <a:custGeom>
                    <a:rect b="b" l="l" r="r" t="t"/>
                    <a:pathLst>
                      <a:path extrusionOk="0" h="304800" w="295275">
                        <a:moveTo>
                          <a:pt x="274048" y="156891"/>
                        </a:moveTo>
                        <a:cubicBezTo>
                          <a:pt x="274048" y="143556"/>
                          <a:pt x="272143" y="131173"/>
                          <a:pt x="268333" y="118791"/>
                        </a:cubicBezTo>
                        <a:lnTo>
                          <a:pt x="292145" y="104503"/>
                        </a:lnTo>
                        <a:lnTo>
                          <a:pt x="266428" y="58783"/>
                        </a:lnTo>
                        <a:lnTo>
                          <a:pt x="241663" y="73071"/>
                        </a:lnTo>
                        <a:cubicBezTo>
                          <a:pt x="224518" y="54021"/>
                          <a:pt x="201658" y="40686"/>
                          <a:pt x="175941" y="34971"/>
                        </a:cubicBezTo>
                        <a:lnTo>
                          <a:pt x="175941" y="7348"/>
                        </a:lnTo>
                        <a:lnTo>
                          <a:pt x="123553" y="7348"/>
                        </a:lnTo>
                        <a:lnTo>
                          <a:pt x="123553" y="34971"/>
                        </a:lnTo>
                        <a:cubicBezTo>
                          <a:pt x="97836" y="40686"/>
                          <a:pt x="74975" y="54021"/>
                          <a:pt x="57830" y="73071"/>
                        </a:cubicBezTo>
                        <a:lnTo>
                          <a:pt x="33066" y="58783"/>
                        </a:lnTo>
                        <a:lnTo>
                          <a:pt x="7348" y="104503"/>
                        </a:lnTo>
                        <a:lnTo>
                          <a:pt x="31161" y="118791"/>
                        </a:lnTo>
                        <a:cubicBezTo>
                          <a:pt x="27350" y="131173"/>
                          <a:pt x="25445" y="143556"/>
                          <a:pt x="25445" y="156891"/>
                        </a:cubicBezTo>
                        <a:cubicBezTo>
                          <a:pt x="25445" y="170226"/>
                          <a:pt x="27350" y="182608"/>
                          <a:pt x="31161" y="194991"/>
                        </a:cubicBezTo>
                        <a:lnTo>
                          <a:pt x="7348" y="209278"/>
                        </a:lnTo>
                        <a:lnTo>
                          <a:pt x="33066" y="254998"/>
                        </a:lnTo>
                        <a:lnTo>
                          <a:pt x="57830" y="240711"/>
                        </a:lnTo>
                        <a:cubicBezTo>
                          <a:pt x="74975" y="259761"/>
                          <a:pt x="97836" y="273096"/>
                          <a:pt x="123553" y="278811"/>
                        </a:cubicBezTo>
                        <a:lnTo>
                          <a:pt x="123553" y="306433"/>
                        </a:lnTo>
                        <a:lnTo>
                          <a:pt x="175941" y="306433"/>
                        </a:lnTo>
                        <a:lnTo>
                          <a:pt x="175941" y="278811"/>
                        </a:lnTo>
                        <a:cubicBezTo>
                          <a:pt x="201658" y="273096"/>
                          <a:pt x="224518" y="259761"/>
                          <a:pt x="241663" y="240711"/>
                        </a:cubicBezTo>
                        <a:lnTo>
                          <a:pt x="266428" y="254998"/>
                        </a:lnTo>
                        <a:lnTo>
                          <a:pt x="292145" y="209278"/>
                        </a:lnTo>
                        <a:lnTo>
                          <a:pt x="268333" y="194991"/>
                        </a:lnTo>
                        <a:cubicBezTo>
                          <a:pt x="272143" y="183561"/>
                          <a:pt x="274048" y="170226"/>
                          <a:pt x="274048" y="156891"/>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grpSp>
            <p:grpSp>
              <p:nvGrpSpPr>
                <p:cNvPr id="859" name="Google Shape;859;p11"/>
                <p:cNvGrpSpPr/>
                <p:nvPr/>
              </p:nvGrpSpPr>
              <p:grpSpPr>
                <a:xfrm>
                  <a:off x="2900377" y="3717460"/>
                  <a:ext cx="289319" cy="298652"/>
                  <a:chOff x="6979556" y="4967290"/>
                  <a:chExt cx="295275" cy="304800"/>
                </a:xfrm>
              </p:grpSpPr>
              <p:sp>
                <p:nvSpPr>
                  <p:cNvPr id="860" name="Google Shape;860;p11"/>
                  <p:cNvSpPr/>
                  <p:nvPr/>
                </p:nvSpPr>
                <p:spPr>
                  <a:xfrm>
                    <a:off x="7050993" y="5045395"/>
                    <a:ext cx="152400" cy="152400"/>
                  </a:xfrm>
                  <a:custGeom>
                    <a:rect b="b" l="l" r="r" t="t"/>
                    <a:pathLst>
                      <a:path extrusionOk="0" h="152400" w="152400">
                        <a:moveTo>
                          <a:pt x="150223" y="78786"/>
                        </a:moveTo>
                        <a:cubicBezTo>
                          <a:pt x="150223" y="118239"/>
                          <a:pt x="118240" y="150223"/>
                          <a:pt x="78786" y="150223"/>
                        </a:cubicBezTo>
                        <a:cubicBezTo>
                          <a:pt x="39332" y="150223"/>
                          <a:pt x="7348" y="118239"/>
                          <a:pt x="7348" y="78786"/>
                        </a:cubicBezTo>
                        <a:cubicBezTo>
                          <a:pt x="7348" y="39332"/>
                          <a:pt x="39332" y="7348"/>
                          <a:pt x="78786" y="7348"/>
                        </a:cubicBezTo>
                        <a:cubicBezTo>
                          <a:pt x="118240" y="7348"/>
                          <a:pt x="150223" y="39332"/>
                          <a:pt x="150223" y="78786"/>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sp>
                <p:nvSpPr>
                  <p:cNvPr id="861" name="Google Shape;861;p11"/>
                  <p:cNvSpPr/>
                  <p:nvPr/>
                </p:nvSpPr>
                <p:spPr>
                  <a:xfrm>
                    <a:off x="6979556" y="4967290"/>
                    <a:ext cx="295275" cy="304800"/>
                  </a:xfrm>
                  <a:custGeom>
                    <a:rect b="b" l="l" r="r" t="t"/>
                    <a:pathLst>
                      <a:path extrusionOk="0" h="304800" w="295275">
                        <a:moveTo>
                          <a:pt x="274048" y="156891"/>
                        </a:moveTo>
                        <a:cubicBezTo>
                          <a:pt x="274048" y="143556"/>
                          <a:pt x="272143" y="131173"/>
                          <a:pt x="268333" y="118791"/>
                        </a:cubicBezTo>
                        <a:lnTo>
                          <a:pt x="292145" y="104503"/>
                        </a:lnTo>
                        <a:lnTo>
                          <a:pt x="266428" y="58783"/>
                        </a:lnTo>
                        <a:lnTo>
                          <a:pt x="241663" y="73071"/>
                        </a:lnTo>
                        <a:cubicBezTo>
                          <a:pt x="224518" y="54021"/>
                          <a:pt x="201658" y="40686"/>
                          <a:pt x="175941" y="34971"/>
                        </a:cubicBezTo>
                        <a:lnTo>
                          <a:pt x="175941" y="7348"/>
                        </a:lnTo>
                        <a:lnTo>
                          <a:pt x="123553" y="7348"/>
                        </a:lnTo>
                        <a:lnTo>
                          <a:pt x="123553" y="34971"/>
                        </a:lnTo>
                        <a:cubicBezTo>
                          <a:pt x="97836" y="40686"/>
                          <a:pt x="74975" y="54021"/>
                          <a:pt x="57830" y="73071"/>
                        </a:cubicBezTo>
                        <a:lnTo>
                          <a:pt x="33066" y="58783"/>
                        </a:lnTo>
                        <a:lnTo>
                          <a:pt x="7348" y="104503"/>
                        </a:lnTo>
                        <a:lnTo>
                          <a:pt x="31161" y="118791"/>
                        </a:lnTo>
                        <a:cubicBezTo>
                          <a:pt x="27350" y="131173"/>
                          <a:pt x="25445" y="143556"/>
                          <a:pt x="25445" y="156891"/>
                        </a:cubicBezTo>
                        <a:cubicBezTo>
                          <a:pt x="25445" y="170226"/>
                          <a:pt x="27350" y="182608"/>
                          <a:pt x="31161" y="194991"/>
                        </a:cubicBezTo>
                        <a:lnTo>
                          <a:pt x="7348" y="209278"/>
                        </a:lnTo>
                        <a:lnTo>
                          <a:pt x="33066" y="254998"/>
                        </a:lnTo>
                        <a:lnTo>
                          <a:pt x="57830" y="240711"/>
                        </a:lnTo>
                        <a:cubicBezTo>
                          <a:pt x="74975" y="259761"/>
                          <a:pt x="97836" y="273096"/>
                          <a:pt x="123553" y="278811"/>
                        </a:cubicBezTo>
                        <a:lnTo>
                          <a:pt x="123553" y="306433"/>
                        </a:lnTo>
                        <a:lnTo>
                          <a:pt x="175941" y="306433"/>
                        </a:lnTo>
                        <a:lnTo>
                          <a:pt x="175941" y="278811"/>
                        </a:lnTo>
                        <a:cubicBezTo>
                          <a:pt x="201658" y="273096"/>
                          <a:pt x="224518" y="259761"/>
                          <a:pt x="241663" y="240711"/>
                        </a:cubicBezTo>
                        <a:lnTo>
                          <a:pt x="266428" y="254998"/>
                        </a:lnTo>
                        <a:lnTo>
                          <a:pt x="292145" y="209278"/>
                        </a:lnTo>
                        <a:lnTo>
                          <a:pt x="268333" y="194991"/>
                        </a:lnTo>
                        <a:cubicBezTo>
                          <a:pt x="272143" y="183561"/>
                          <a:pt x="274048" y="170226"/>
                          <a:pt x="274048" y="156891"/>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grpSp>
          </p:grpSp>
          <p:sp>
            <p:nvSpPr>
              <p:cNvPr id="862" name="Google Shape;862;p11"/>
              <p:cNvSpPr/>
              <p:nvPr/>
            </p:nvSpPr>
            <p:spPr>
              <a:xfrm>
                <a:off x="7748719" y="5777865"/>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15,215</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Average Emails Processed Per Day</a:t>
                </a:r>
                <a:endParaRPr/>
              </a:p>
            </p:txBody>
          </p:sp>
          <p:sp>
            <p:nvSpPr>
              <p:cNvPr id="863" name="Google Shape;863;p11"/>
              <p:cNvSpPr/>
              <p:nvPr/>
            </p:nvSpPr>
            <p:spPr>
              <a:xfrm>
                <a:off x="10571868" y="5777865"/>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110.6KB</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Average Email Size</a:t>
                </a:r>
                <a:endParaRPr/>
              </a:p>
            </p:txBody>
          </p:sp>
          <p:sp>
            <p:nvSpPr>
              <p:cNvPr id="864" name="Google Shape;864;p11"/>
              <p:cNvSpPr/>
              <p:nvPr/>
            </p:nvSpPr>
            <p:spPr>
              <a:xfrm>
                <a:off x="10294136" y="5777865"/>
                <a:ext cx="183707" cy="189110"/>
              </a:xfrm>
              <a:custGeom>
                <a:rect b="b" l="l" r="r" t="t"/>
                <a:pathLst>
                  <a:path extrusionOk="0" h="333375" w="323850">
                    <a:moveTo>
                      <a:pt x="9207" y="283819"/>
                    </a:moveTo>
                    <a:cubicBezTo>
                      <a:pt x="-2890" y="295916"/>
                      <a:pt x="-2890" y="314776"/>
                      <a:pt x="9207" y="326872"/>
                    </a:cubicBezTo>
                    <a:cubicBezTo>
                      <a:pt x="21304" y="338969"/>
                      <a:pt x="41497" y="338969"/>
                      <a:pt x="52260" y="326872"/>
                    </a:cubicBezTo>
                    <a:cubicBezTo>
                      <a:pt x="91312" y="287915"/>
                      <a:pt x="162750" y="216763"/>
                      <a:pt x="162750" y="216763"/>
                    </a:cubicBezTo>
                    <a:lnTo>
                      <a:pt x="120078" y="173139"/>
                    </a:lnTo>
                    <a:lnTo>
                      <a:pt x="9207" y="283819"/>
                    </a:lnTo>
                    <a:lnTo>
                      <a:pt x="9207" y="283819"/>
                    </a:lnTo>
                    <a:lnTo>
                      <a:pt x="9207" y="283819"/>
                    </a:lnTo>
                    <a:close/>
                    <a:moveTo>
                      <a:pt x="328104" y="51314"/>
                    </a:moveTo>
                    <a:cubicBezTo>
                      <a:pt x="285051" y="8261"/>
                      <a:pt x="285051" y="8261"/>
                      <a:pt x="285051" y="8261"/>
                    </a:cubicBezTo>
                    <a:cubicBezTo>
                      <a:pt x="251428" y="43218"/>
                      <a:pt x="251428" y="43218"/>
                      <a:pt x="251428" y="43218"/>
                    </a:cubicBezTo>
                    <a:cubicBezTo>
                      <a:pt x="251428" y="86271"/>
                      <a:pt x="251428" y="86271"/>
                      <a:pt x="251428" y="86271"/>
                    </a:cubicBezTo>
                    <a:cubicBezTo>
                      <a:pt x="294481" y="86271"/>
                      <a:pt x="294481" y="86271"/>
                      <a:pt x="294481" y="86271"/>
                    </a:cubicBezTo>
                    <a:cubicBezTo>
                      <a:pt x="328104" y="51314"/>
                      <a:pt x="328104" y="51314"/>
                      <a:pt x="328104" y="51314"/>
                    </a:cubicBezTo>
                    <a:lnTo>
                      <a:pt x="328104" y="51314"/>
                    </a:lnTo>
                    <a:lnTo>
                      <a:pt x="328104" y="51314"/>
                    </a:lnTo>
                    <a:lnTo>
                      <a:pt x="328104" y="51314"/>
                    </a:lnTo>
                    <a:close/>
                    <a:moveTo>
                      <a:pt x="250094" y="86271"/>
                    </a:moveTo>
                    <a:lnTo>
                      <a:pt x="190849" y="145421"/>
                    </a:lnTo>
                    <a:moveTo>
                      <a:pt x="122935" y="21310"/>
                    </a:moveTo>
                    <a:cubicBezTo>
                      <a:pt x="141509" y="40265"/>
                      <a:pt x="148177" y="68840"/>
                      <a:pt x="140176" y="93224"/>
                    </a:cubicBezTo>
                    <a:lnTo>
                      <a:pt x="320484" y="277723"/>
                    </a:lnTo>
                    <a:cubicBezTo>
                      <a:pt x="333724" y="291249"/>
                      <a:pt x="333724" y="314395"/>
                      <a:pt x="320484" y="327920"/>
                    </a:cubicBezTo>
                    <a:cubicBezTo>
                      <a:pt x="307244" y="341446"/>
                      <a:pt x="284670" y="341446"/>
                      <a:pt x="271430" y="327920"/>
                    </a:cubicBezTo>
                    <a:lnTo>
                      <a:pt x="92360" y="144754"/>
                    </a:lnTo>
                    <a:cubicBezTo>
                      <a:pt x="67119" y="151517"/>
                      <a:pt x="40639" y="146088"/>
                      <a:pt x="20732" y="125800"/>
                    </a:cubicBezTo>
                    <a:cubicBezTo>
                      <a:pt x="-1747" y="102749"/>
                      <a:pt x="-5652" y="67411"/>
                      <a:pt x="7588" y="40265"/>
                    </a:cubicBezTo>
                    <a:lnTo>
                      <a:pt x="63309" y="97225"/>
                    </a:lnTo>
                    <a:lnTo>
                      <a:pt x="95122" y="64649"/>
                    </a:lnTo>
                    <a:lnTo>
                      <a:pt x="39401" y="7785"/>
                    </a:lnTo>
                    <a:cubicBezTo>
                      <a:pt x="67214" y="-5836"/>
                      <a:pt x="100361" y="-1740"/>
                      <a:pt x="122935" y="21310"/>
                    </a:cubicBezTo>
                    <a:lnTo>
                      <a:pt x="122935" y="21310"/>
                    </a:lnTo>
                    <a:close/>
                  </a:path>
                </a:pathLst>
              </a:custGeom>
              <a:noFill/>
              <a:ln cap="sq"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865" name="Google Shape;865;p11"/>
              <p:cNvGrpSpPr/>
              <p:nvPr/>
            </p:nvGrpSpPr>
            <p:grpSpPr>
              <a:xfrm>
                <a:off x="8905469" y="5777865"/>
                <a:ext cx="1180959" cy="445135"/>
                <a:chOff x="8905469" y="5777865"/>
                <a:chExt cx="1180959" cy="445135"/>
              </a:xfrm>
            </p:grpSpPr>
            <p:sp>
              <p:nvSpPr>
                <p:cNvPr id="866" name="Google Shape;866;p11"/>
                <p:cNvSpPr/>
                <p:nvPr/>
              </p:nvSpPr>
              <p:spPr>
                <a:xfrm>
                  <a:off x="9160293" y="5777865"/>
                  <a:ext cx="926135" cy="44513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1.6GB</a:t>
                  </a:r>
                  <a:endParaRPr/>
                </a:p>
                <a:p>
                  <a:pPr indent="0" lvl="0" marL="0" marR="0" rtl="0" algn="l">
                    <a:spcBef>
                      <a:spcPts val="0"/>
                    </a:spcBef>
                    <a:spcAft>
                      <a:spcPts val="0"/>
                    </a:spcAft>
                    <a:buNone/>
                  </a:pPr>
                  <a:r>
                    <a:rPr lang="en-US" sz="700">
                      <a:solidFill>
                        <a:schemeClr val="dk1"/>
                      </a:solidFill>
                      <a:latin typeface="Calibri"/>
                      <a:ea typeface="Calibri"/>
                      <a:cs typeface="Calibri"/>
                      <a:sym typeface="Calibri"/>
                    </a:rPr>
                    <a:t>Average Email Bandwidth Per Day</a:t>
                  </a:r>
                  <a:endParaRPr/>
                </a:p>
              </p:txBody>
            </p:sp>
            <p:sp>
              <p:nvSpPr>
                <p:cNvPr id="867" name="Google Shape;867;p11" title="Icon of a spedometer showing fast speed"/>
                <p:cNvSpPr/>
                <p:nvPr/>
              </p:nvSpPr>
              <p:spPr>
                <a:xfrm>
                  <a:off x="8905469" y="5777865"/>
                  <a:ext cx="177819" cy="177819"/>
                </a:xfrm>
                <a:custGeom>
                  <a:rect b="b" l="l" r="r" t="t"/>
                  <a:pathLst>
                    <a:path extrusionOk="0" h="281" w="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grpSp>
      <p:sp>
        <p:nvSpPr>
          <p:cNvPr id="868" name="Google Shape;868;p11"/>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rgbClr val="2F5496"/>
              </a:buClr>
              <a:buSzPts val="2800"/>
              <a:buFont typeface="Open Sans"/>
              <a:buNone/>
            </a:pPr>
            <a:r>
              <a:rPr b="1" lang="en-US" sz="2800" cap="none">
                <a:solidFill>
                  <a:srgbClr val="2F5496"/>
                </a:solidFill>
                <a:latin typeface="Open Sans"/>
                <a:ea typeface="Open Sans"/>
                <a:cs typeface="Open Sans"/>
                <a:sym typeface="Open Sans"/>
              </a:rPr>
              <a:t>Email Security Risk Assessment</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gn Up: Complimentary Email Risk Assessment</a:t>
            </a:r>
            <a:endParaRPr/>
          </a:p>
        </p:txBody>
      </p:sp>
      <p:sp>
        <p:nvSpPr>
          <p:cNvPr id="869" name="Google Shape;869;p11"/>
          <p:cNvSpPr txBox="1"/>
          <p:nvPr/>
        </p:nvSpPr>
        <p:spPr>
          <a:xfrm>
            <a:off x="589533" y="1376845"/>
            <a:ext cx="1101725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Join SafePC and Fortinet for a free in-depth report</a:t>
            </a:r>
            <a:endParaRPr/>
          </a:p>
        </p:txBody>
      </p:sp>
      <p:sp>
        <p:nvSpPr>
          <p:cNvPr id="870" name="Google Shape;870;p11"/>
          <p:cNvSpPr txBox="1"/>
          <p:nvPr/>
        </p:nvSpPr>
        <p:spPr>
          <a:xfrm>
            <a:off x="11741511"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37</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2"/>
          <p:cNvSpPr/>
          <p:nvPr/>
        </p:nvSpPr>
        <p:spPr>
          <a:xfrm>
            <a:off x="0" y="0"/>
            <a:ext cx="12192000" cy="6858000"/>
          </a:xfrm>
          <a:prstGeom prst="rect">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876" name="Google Shape;876;p12"/>
          <p:cNvSpPr txBox="1"/>
          <p:nvPr/>
        </p:nvSpPr>
        <p:spPr>
          <a:xfrm>
            <a:off x="505133" y="2157137"/>
            <a:ext cx="67621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Securing Critical Infrastructure and Hybrid Cloud</a:t>
            </a:r>
            <a:endParaRPr/>
          </a:p>
        </p:txBody>
      </p:sp>
      <p:sp>
        <p:nvSpPr>
          <p:cNvPr id="877" name="Google Shape;877;p12"/>
          <p:cNvSpPr txBox="1"/>
          <p:nvPr/>
        </p:nvSpPr>
        <p:spPr>
          <a:xfrm>
            <a:off x="505133" y="2946537"/>
            <a:ext cx="676213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lt1"/>
                </a:solidFill>
                <a:latin typeface="Calibri"/>
                <a:ea typeface="Calibri"/>
                <a:cs typeface="Calibri"/>
                <a:sym typeface="Calibri"/>
              </a:rPr>
              <a:t>Cybersecurity for Higher Education</a:t>
            </a:r>
            <a:endParaRPr/>
          </a:p>
        </p:txBody>
      </p:sp>
      <p:cxnSp>
        <p:nvCxnSpPr>
          <p:cNvPr id="878" name="Google Shape;878;p12"/>
          <p:cNvCxnSpPr/>
          <p:nvPr/>
        </p:nvCxnSpPr>
        <p:spPr>
          <a:xfrm>
            <a:off x="571500" y="2774603"/>
            <a:ext cx="685800"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pic>
        <p:nvPicPr>
          <p:cNvPr id="884" name="Google Shape;884;p13"/>
          <p:cNvPicPr preferRelativeResize="0"/>
          <p:nvPr/>
        </p:nvPicPr>
        <p:blipFill rotWithShape="1">
          <a:blip r:embed="rId3">
            <a:alphaModFix/>
          </a:blip>
          <a:srcRect b="8497" l="4441" r="7338" t="3282"/>
          <a:stretch/>
        </p:blipFill>
        <p:spPr>
          <a:xfrm>
            <a:off x="696292" y="2105040"/>
            <a:ext cx="1774980" cy="1774980"/>
          </a:xfrm>
          <a:custGeom>
            <a:rect b="b" l="l" r="r" t="t"/>
            <a:pathLst>
              <a:path extrusionOk="0" h="1774980" w="1774980">
                <a:moveTo>
                  <a:pt x="887490" y="0"/>
                </a:moveTo>
                <a:cubicBezTo>
                  <a:pt x="1377637" y="0"/>
                  <a:pt x="1774980" y="397343"/>
                  <a:pt x="1774980" y="887490"/>
                </a:cubicBezTo>
                <a:cubicBezTo>
                  <a:pt x="1774980" y="1377637"/>
                  <a:pt x="1377637" y="1774980"/>
                  <a:pt x="887490" y="1774980"/>
                </a:cubicBezTo>
                <a:cubicBezTo>
                  <a:pt x="397343" y="1774980"/>
                  <a:pt x="0" y="1377637"/>
                  <a:pt x="0" y="887490"/>
                </a:cubicBezTo>
                <a:cubicBezTo>
                  <a:pt x="0" y="397343"/>
                  <a:pt x="397343" y="0"/>
                  <a:pt x="887490" y="0"/>
                </a:cubicBezTo>
                <a:close/>
              </a:path>
            </a:pathLst>
          </a:custGeom>
          <a:noFill/>
          <a:ln cap="flat" cmpd="sng" w="50800">
            <a:solidFill>
              <a:srgbClr val="2C2D8A"/>
            </a:solidFill>
            <a:prstDash val="solid"/>
            <a:miter lim="800000"/>
            <a:headEnd len="sm" w="sm" type="none"/>
            <a:tailEnd len="sm" w="sm" type="none"/>
          </a:ln>
        </p:spPr>
      </p:pic>
      <p:sp>
        <p:nvSpPr>
          <p:cNvPr id="885" name="Google Shape;885;p13"/>
          <p:cNvSpPr txBox="1"/>
          <p:nvPr/>
        </p:nvSpPr>
        <p:spPr>
          <a:xfrm>
            <a:off x="266828" y="4417293"/>
            <a:ext cx="2633908" cy="1479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2A2A"/>
              </a:buClr>
              <a:buSzPts val="1620"/>
              <a:buFont typeface="Noto Sans Symbols"/>
              <a:buNone/>
            </a:pPr>
            <a:r>
              <a:rPr b="1" lang="en-US" sz="1800">
                <a:solidFill>
                  <a:srgbClr val="2A2A2A"/>
                </a:solidFill>
                <a:latin typeface="Open Sans"/>
                <a:ea typeface="Open Sans"/>
                <a:cs typeface="Open Sans"/>
                <a:sym typeface="Open Sans"/>
              </a:rPr>
              <a:t>Madinah Ali</a:t>
            </a:r>
            <a:endParaRPr/>
          </a:p>
          <a:p>
            <a:pPr indent="0" lvl="0" marL="0" marR="0" rtl="0" algn="ctr">
              <a:lnSpc>
                <a:spcPct val="100000"/>
              </a:lnSpc>
              <a:spcBef>
                <a:spcPts val="600"/>
              </a:spcBef>
              <a:spcAft>
                <a:spcPts val="0"/>
              </a:spcAft>
              <a:buClr>
                <a:srgbClr val="2C2D8A"/>
              </a:buClr>
              <a:buSzPts val="1620"/>
              <a:buFont typeface="Noto Sans Symbols"/>
              <a:buNone/>
            </a:pPr>
            <a:r>
              <a:rPr lang="en-US" sz="1800">
                <a:solidFill>
                  <a:srgbClr val="2C2D8A"/>
                </a:solidFill>
                <a:latin typeface="Open Sans"/>
                <a:ea typeface="Open Sans"/>
                <a:cs typeface="Open Sans"/>
                <a:sym typeface="Open Sans"/>
              </a:rPr>
              <a:t>SafePC Solutions</a:t>
            </a:r>
            <a:endParaRPr/>
          </a:p>
          <a:p>
            <a:pPr indent="0" lvl="0" marL="0" marR="0" rtl="0" algn="ctr">
              <a:lnSpc>
                <a:spcPct val="100000"/>
              </a:lnSpc>
              <a:spcBef>
                <a:spcPts val="60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CEO &amp; Founder</a:t>
            </a:r>
            <a:endParaRPr/>
          </a:p>
        </p:txBody>
      </p:sp>
      <p:sp>
        <p:nvSpPr>
          <p:cNvPr id="886" name="Google Shape;886;p13"/>
          <p:cNvSpPr txBox="1"/>
          <p:nvPr/>
        </p:nvSpPr>
        <p:spPr>
          <a:xfrm flipH="1">
            <a:off x="3235709" y="4417293"/>
            <a:ext cx="2633908" cy="1479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2A2A"/>
              </a:buClr>
              <a:buSzPts val="1620"/>
              <a:buFont typeface="Noto Sans Symbols"/>
              <a:buNone/>
            </a:pPr>
            <a:r>
              <a:rPr b="1" lang="en-US" sz="1800">
                <a:solidFill>
                  <a:srgbClr val="2A2A2A"/>
                </a:solidFill>
                <a:latin typeface="Open Sans"/>
                <a:ea typeface="Open Sans"/>
                <a:cs typeface="Open Sans"/>
                <a:sym typeface="Open Sans"/>
              </a:rPr>
              <a:t>Corey J. Lee </a:t>
            </a:r>
            <a:endParaRPr/>
          </a:p>
          <a:p>
            <a:pPr indent="0" lvl="0" marL="0" marR="0" rtl="0" algn="ctr">
              <a:lnSpc>
                <a:spcPct val="100000"/>
              </a:lnSpc>
              <a:spcBef>
                <a:spcPts val="600"/>
              </a:spcBef>
              <a:spcAft>
                <a:spcPts val="0"/>
              </a:spcAft>
              <a:buClr>
                <a:srgbClr val="2C2D8A"/>
              </a:buClr>
              <a:buSzPts val="1620"/>
              <a:buFont typeface="Noto Sans Symbols"/>
              <a:buNone/>
            </a:pPr>
            <a:r>
              <a:rPr lang="en-US" sz="1800">
                <a:solidFill>
                  <a:srgbClr val="2C2D8A"/>
                </a:solidFill>
                <a:latin typeface="Open Sans"/>
                <a:ea typeface="Open Sans"/>
                <a:cs typeface="Open Sans"/>
                <a:sym typeface="Open Sans"/>
              </a:rPr>
              <a:t>Microsoft</a:t>
            </a:r>
            <a:endParaRPr/>
          </a:p>
          <a:p>
            <a:pPr indent="0" lvl="0" marL="0" marR="0" rtl="0" algn="ctr">
              <a:lnSpc>
                <a:spcPct val="100000"/>
              </a:lnSpc>
              <a:spcBef>
                <a:spcPts val="60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Zero Trust Architect </a:t>
            </a:r>
            <a:endParaRPr/>
          </a:p>
          <a:p>
            <a:pPr indent="0" lvl="0" marL="0" marR="0" rtl="0" algn="ctr">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at Microsoft for </a:t>
            </a:r>
            <a:endParaRPr/>
          </a:p>
          <a:p>
            <a:pPr indent="0" lvl="0" marL="0" marR="0" rtl="0" algn="ctr">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US Education</a:t>
            </a:r>
            <a:endParaRPr sz="2400">
              <a:solidFill>
                <a:srgbClr val="2A2A2A"/>
              </a:solidFill>
              <a:latin typeface="Open Sans"/>
              <a:ea typeface="Open Sans"/>
              <a:cs typeface="Open Sans"/>
              <a:sym typeface="Open Sans"/>
            </a:endParaRPr>
          </a:p>
        </p:txBody>
      </p:sp>
      <p:pic>
        <p:nvPicPr>
          <p:cNvPr id="887" name="Google Shape;887;p13"/>
          <p:cNvPicPr preferRelativeResize="0"/>
          <p:nvPr/>
        </p:nvPicPr>
        <p:blipFill rotWithShape="1">
          <a:blip r:embed="rId4">
            <a:alphaModFix/>
          </a:blip>
          <a:srcRect b="2196" l="3491" r="1678" t="2975"/>
          <a:stretch/>
        </p:blipFill>
        <p:spPr>
          <a:xfrm>
            <a:off x="3665173" y="2105040"/>
            <a:ext cx="1774980" cy="1774980"/>
          </a:xfrm>
          <a:custGeom>
            <a:rect b="b" l="l" r="r" t="t"/>
            <a:pathLst>
              <a:path extrusionOk="0" h="1774980" w="1774980">
                <a:moveTo>
                  <a:pt x="887490" y="0"/>
                </a:moveTo>
                <a:cubicBezTo>
                  <a:pt x="1377637" y="0"/>
                  <a:pt x="1774980" y="397343"/>
                  <a:pt x="1774980" y="887490"/>
                </a:cubicBezTo>
                <a:cubicBezTo>
                  <a:pt x="1774980" y="1377637"/>
                  <a:pt x="1377637" y="1774980"/>
                  <a:pt x="887490" y="1774980"/>
                </a:cubicBezTo>
                <a:cubicBezTo>
                  <a:pt x="397343" y="1774980"/>
                  <a:pt x="0" y="1377637"/>
                  <a:pt x="0" y="887490"/>
                </a:cubicBezTo>
                <a:cubicBezTo>
                  <a:pt x="0" y="397343"/>
                  <a:pt x="397343" y="0"/>
                  <a:pt x="887490" y="0"/>
                </a:cubicBezTo>
                <a:close/>
              </a:path>
            </a:pathLst>
          </a:custGeom>
          <a:noFill/>
          <a:ln cap="flat" cmpd="sng" w="50800">
            <a:solidFill>
              <a:srgbClr val="2C2D8A"/>
            </a:solidFill>
            <a:prstDash val="solid"/>
            <a:miter lim="800000"/>
            <a:headEnd len="sm" w="sm" type="none"/>
            <a:tailEnd len="sm" w="sm" type="none"/>
          </a:ln>
        </p:spPr>
      </p:pic>
      <p:sp>
        <p:nvSpPr>
          <p:cNvPr id="888" name="Google Shape;888;p13"/>
          <p:cNvSpPr txBox="1"/>
          <p:nvPr/>
        </p:nvSpPr>
        <p:spPr>
          <a:xfrm>
            <a:off x="6132526" y="4417293"/>
            <a:ext cx="2879480" cy="1479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2A2A"/>
              </a:buClr>
              <a:buSzPts val="1620"/>
              <a:buFont typeface="Noto Sans Symbols"/>
              <a:buNone/>
            </a:pPr>
            <a:r>
              <a:rPr b="1" lang="en-US" sz="1800">
                <a:solidFill>
                  <a:srgbClr val="2A2A2A"/>
                </a:solidFill>
                <a:latin typeface="Open Sans"/>
                <a:ea typeface="Open Sans"/>
                <a:cs typeface="Open Sans"/>
                <a:sym typeface="Open Sans"/>
              </a:rPr>
              <a:t>Mike Lauer</a:t>
            </a:r>
            <a:endParaRPr/>
          </a:p>
          <a:p>
            <a:pPr indent="0" lvl="0" marL="0" marR="0" rtl="0" algn="ctr">
              <a:lnSpc>
                <a:spcPct val="100000"/>
              </a:lnSpc>
              <a:spcBef>
                <a:spcPts val="600"/>
              </a:spcBef>
              <a:spcAft>
                <a:spcPts val="0"/>
              </a:spcAft>
              <a:buClr>
                <a:srgbClr val="2C2D8A"/>
              </a:buClr>
              <a:buSzPts val="1620"/>
              <a:buFont typeface="Noto Sans Symbols"/>
              <a:buNone/>
            </a:pPr>
            <a:r>
              <a:rPr lang="en-US" sz="1800">
                <a:solidFill>
                  <a:srgbClr val="2C2D8A"/>
                </a:solidFill>
                <a:latin typeface="Open Sans"/>
                <a:ea typeface="Open Sans"/>
                <a:cs typeface="Open Sans"/>
                <a:sym typeface="Open Sans"/>
              </a:rPr>
              <a:t>Fortinet</a:t>
            </a:r>
            <a:endParaRPr/>
          </a:p>
          <a:p>
            <a:pPr indent="0" lvl="0" marL="0" marR="0" rtl="0" algn="ctr">
              <a:lnSpc>
                <a:spcPct val="100000"/>
              </a:lnSpc>
              <a:spcBef>
                <a:spcPts val="60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Director – State and</a:t>
            </a:r>
            <a:br>
              <a:rPr lang="en-US" sz="1800">
                <a:solidFill>
                  <a:srgbClr val="2A2A2A"/>
                </a:solidFill>
                <a:latin typeface="Open Sans"/>
                <a:ea typeface="Open Sans"/>
                <a:cs typeface="Open Sans"/>
                <a:sym typeface="Open Sans"/>
              </a:rPr>
            </a:br>
            <a:r>
              <a:rPr lang="en-US" sz="1800">
                <a:solidFill>
                  <a:srgbClr val="2A2A2A"/>
                </a:solidFill>
                <a:latin typeface="Open Sans"/>
                <a:ea typeface="Open Sans"/>
                <a:cs typeface="Open Sans"/>
                <a:sym typeface="Open Sans"/>
              </a:rPr>
              <a:t>Local Education</a:t>
            </a:r>
            <a:br>
              <a:rPr lang="en-US" sz="1800">
                <a:solidFill>
                  <a:srgbClr val="2A2A2A"/>
                </a:solidFill>
                <a:latin typeface="Open Sans"/>
                <a:ea typeface="Open Sans"/>
                <a:cs typeface="Open Sans"/>
                <a:sym typeface="Open Sans"/>
              </a:rPr>
            </a:br>
            <a:r>
              <a:rPr lang="en-US" sz="1800">
                <a:solidFill>
                  <a:srgbClr val="2A2A2A"/>
                </a:solidFill>
                <a:latin typeface="Open Sans"/>
                <a:ea typeface="Open Sans"/>
                <a:cs typeface="Open Sans"/>
                <a:sym typeface="Open Sans"/>
              </a:rPr>
              <a:t>Capture Programs</a:t>
            </a:r>
            <a:endParaRPr/>
          </a:p>
        </p:txBody>
      </p:sp>
      <p:grpSp>
        <p:nvGrpSpPr>
          <p:cNvPr id="889" name="Google Shape;889;p13"/>
          <p:cNvGrpSpPr/>
          <p:nvPr/>
        </p:nvGrpSpPr>
        <p:grpSpPr>
          <a:xfrm>
            <a:off x="6634054" y="2105039"/>
            <a:ext cx="1876425" cy="1876425"/>
            <a:chOff x="8016733" y="2105039"/>
            <a:chExt cx="1876425" cy="1876425"/>
          </a:xfrm>
        </p:grpSpPr>
        <p:pic>
          <p:nvPicPr>
            <p:cNvPr id="890" name="Google Shape;890;p13"/>
            <p:cNvPicPr preferRelativeResize="0"/>
            <p:nvPr/>
          </p:nvPicPr>
          <p:blipFill rotWithShape="1">
            <a:blip r:embed="rId5">
              <a:alphaModFix/>
            </a:blip>
            <a:srcRect b="0" l="0" r="0" t="0"/>
            <a:stretch/>
          </p:blipFill>
          <p:spPr>
            <a:xfrm>
              <a:off x="8016733" y="2105039"/>
              <a:ext cx="1876425" cy="1876425"/>
            </a:xfrm>
            <a:prstGeom prst="rect">
              <a:avLst/>
            </a:prstGeom>
            <a:noFill/>
            <a:ln>
              <a:noFill/>
            </a:ln>
          </p:spPr>
        </p:pic>
        <p:sp>
          <p:nvSpPr>
            <p:cNvPr id="891" name="Google Shape;891;p13"/>
            <p:cNvSpPr/>
            <p:nvPr/>
          </p:nvSpPr>
          <p:spPr>
            <a:xfrm>
              <a:off x="8046421" y="2131706"/>
              <a:ext cx="1821355" cy="1821353"/>
            </a:xfrm>
            <a:prstGeom prst="ellipse">
              <a:avLst/>
            </a:prstGeom>
            <a:noFill/>
            <a:ln cap="flat" cmpd="sng" w="57150">
              <a:solidFill>
                <a:srgbClr val="2C2D8A"/>
              </a:solidFill>
              <a:prstDash val="solid"/>
              <a:miter lim="800000"/>
              <a:headEnd len="sm" w="sm" type="none"/>
              <a:tailEnd len="sm" w="sm" type="none"/>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grpSp>
      <p:sp>
        <p:nvSpPr>
          <p:cNvPr id="892" name="Google Shape;892;p13"/>
          <p:cNvSpPr txBox="1"/>
          <p:nvPr/>
        </p:nvSpPr>
        <p:spPr>
          <a:xfrm>
            <a:off x="266828" y="530269"/>
            <a:ext cx="11018520" cy="430887"/>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Today’s Presenters</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
        <p:nvSpPr>
          <p:cNvPr id="893" name="Google Shape;893;p13"/>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10</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pic>
        <p:nvPicPr>
          <p:cNvPr id="894" name="Google Shape;894;p13"/>
          <p:cNvPicPr preferRelativeResize="0"/>
          <p:nvPr/>
        </p:nvPicPr>
        <p:blipFill rotWithShape="1">
          <a:blip r:embed="rId6">
            <a:alphaModFix/>
          </a:blip>
          <a:srcRect b="0" l="2121" r="0" t="0"/>
          <a:stretch/>
        </p:blipFill>
        <p:spPr>
          <a:xfrm>
            <a:off x="9704380" y="2011198"/>
            <a:ext cx="1917717" cy="1941861"/>
          </a:xfrm>
          <a:prstGeom prst="rect">
            <a:avLst/>
          </a:prstGeom>
          <a:noFill/>
          <a:ln>
            <a:noFill/>
          </a:ln>
        </p:spPr>
      </p:pic>
      <p:sp>
        <p:nvSpPr>
          <p:cNvPr id="895" name="Google Shape;895;p13"/>
          <p:cNvSpPr txBox="1"/>
          <p:nvPr/>
        </p:nvSpPr>
        <p:spPr>
          <a:xfrm>
            <a:off x="9223498" y="4417293"/>
            <a:ext cx="2879480" cy="1479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A2A2A"/>
              </a:buClr>
              <a:buSzPts val="1620"/>
              <a:buFont typeface="Noto Sans Symbols"/>
              <a:buNone/>
            </a:pPr>
            <a:r>
              <a:rPr b="1" lang="en-US" sz="1800">
                <a:solidFill>
                  <a:srgbClr val="2A2A2A"/>
                </a:solidFill>
                <a:latin typeface="Open Sans"/>
                <a:ea typeface="Open Sans"/>
                <a:cs typeface="Open Sans"/>
                <a:sym typeface="Open Sans"/>
              </a:rPr>
              <a:t>T.J. Sapp</a:t>
            </a:r>
            <a:endParaRPr/>
          </a:p>
          <a:p>
            <a:pPr indent="0" lvl="0" marL="0" marR="0" rtl="0" algn="ctr">
              <a:lnSpc>
                <a:spcPct val="100000"/>
              </a:lnSpc>
              <a:spcBef>
                <a:spcPts val="600"/>
              </a:spcBef>
              <a:spcAft>
                <a:spcPts val="0"/>
              </a:spcAft>
              <a:buClr>
                <a:srgbClr val="2C2D8A"/>
              </a:buClr>
              <a:buSzPts val="1620"/>
              <a:buFont typeface="Noto Sans Symbols"/>
              <a:buNone/>
            </a:pPr>
            <a:r>
              <a:rPr lang="en-US" sz="1800">
                <a:solidFill>
                  <a:srgbClr val="2C2D8A"/>
                </a:solidFill>
                <a:latin typeface="Open Sans"/>
                <a:ea typeface="Open Sans"/>
                <a:cs typeface="Open Sans"/>
                <a:sym typeface="Open Sans"/>
              </a:rPr>
              <a:t>Fortinet </a:t>
            </a:r>
            <a:endParaRPr/>
          </a:p>
          <a:p>
            <a:pPr indent="0" lvl="0" marL="0" marR="0" rtl="0" algn="ctr">
              <a:lnSpc>
                <a:spcPct val="100000"/>
              </a:lnSpc>
              <a:spcBef>
                <a:spcPts val="60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Public Cloud </a:t>
            </a:r>
            <a:br>
              <a:rPr lang="en-US" sz="1800">
                <a:solidFill>
                  <a:srgbClr val="2A2A2A"/>
                </a:solidFill>
                <a:latin typeface="Open Sans"/>
                <a:ea typeface="Open Sans"/>
                <a:cs typeface="Open Sans"/>
                <a:sym typeface="Open Sans"/>
              </a:rPr>
            </a:br>
            <a:r>
              <a:rPr lang="en-US" sz="1800">
                <a:solidFill>
                  <a:srgbClr val="2A2A2A"/>
                </a:solidFill>
                <a:latin typeface="Open Sans"/>
                <a:ea typeface="Open Sans"/>
                <a:cs typeface="Open Sans"/>
                <a:sym typeface="Open Sans"/>
              </a:rPr>
              <a:t>Regional Manager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4"/>
          <p:cNvSpPr txBox="1"/>
          <p:nvPr>
            <p:ph idx="1" type="body"/>
          </p:nvPr>
        </p:nvSpPr>
        <p:spPr>
          <a:xfrm>
            <a:off x="589533" y="1376845"/>
            <a:ext cx="11017250" cy="277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2A2A2A"/>
              </a:buClr>
              <a:buSzPct val="100000"/>
              <a:buNone/>
            </a:pPr>
            <a:r>
              <a:rPr lang="en-US">
                <a:solidFill>
                  <a:srgbClr val="2A2A2A"/>
                </a:solidFill>
                <a:latin typeface="Open Sans"/>
                <a:ea typeface="Open Sans"/>
                <a:cs typeface="Open Sans"/>
                <a:sym typeface="Open Sans"/>
              </a:rPr>
              <a:t>Higher Ed faces greater risks at a higher frequency than most organizations</a:t>
            </a:r>
            <a:endParaRPr/>
          </a:p>
        </p:txBody>
      </p:sp>
      <p:grpSp>
        <p:nvGrpSpPr>
          <p:cNvPr id="902" name="Google Shape;902;p14"/>
          <p:cNvGrpSpPr/>
          <p:nvPr/>
        </p:nvGrpSpPr>
        <p:grpSpPr>
          <a:xfrm>
            <a:off x="508958" y="2435195"/>
            <a:ext cx="2629666" cy="3567020"/>
            <a:chOff x="508958" y="2435195"/>
            <a:chExt cx="2629666" cy="3567020"/>
          </a:xfrm>
        </p:grpSpPr>
        <p:sp>
          <p:nvSpPr>
            <p:cNvPr id="903" name="Google Shape;903;p14"/>
            <p:cNvSpPr txBox="1"/>
            <p:nvPr/>
          </p:nvSpPr>
          <p:spPr>
            <a:xfrm>
              <a:off x="508958" y="3667126"/>
              <a:ext cx="2629666" cy="2335089"/>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a:solidFill>
                  <a:srgbClr val="2A2A2A"/>
                </a:solidFill>
                <a:latin typeface="Open Sans"/>
                <a:ea typeface="Open Sans"/>
                <a:cs typeface="Open Sans"/>
                <a:sym typeface="Open Sans"/>
              </a:endParaRPr>
            </a:p>
            <a:p>
              <a:pPr indent="0" lvl="0" marL="0" marR="0" rtl="0" algn="ctr">
                <a:spcBef>
                  <a:spcPts val="0"/>
                </a:spcBef>
                <a:spcAft>
                  <a:spcPts val="0"/>
                </a:spcAft>
                <a:buNone/>
              </a:pPr>
              <a:r>
                <a:rPr b="0" i="0" lang="en-US" sz="1800">
                  <a:solidFill>
                    <a:srgbClr val="2A2A2A"/>
                  </a:solidFill>
                  <a:latin typeface="Open Sans"/>
                  <a:ea typeface="Open Sans"/>
                  <a:cs typeface="Open Sans"/>
                  <a:sym typeface="Open Sans"/>
                </a:rPr>
                <a:t>Of all malware attacks were directed at educational organizations</a:t>
              </a:r>
              <a:endParaRPr sz="1800">
                <a:solidFill>
                  <a:srgbClr val="2A2A2A"/>
                </a:solidFill>
                <a:latin typeface="Open Sans"/>
                <a:ea typeface="Open Sans"/>
                <a:cs typeface="Open Sans"/>
                <a:sym typeface="Open Sans"/>
              </a:endParaRPr>
            </a:p>
          </p:txBody>
        </p:sp>
        <p:sp>
          <p:nvSpPr>
            <p:cNvPr id="904" name="Google Shape;904;p14"/>
            <p:cNvSpPr txBox="1"/>
            <p:nvPr/>
          </p:nvSpPr>
          <p:spPr>
            <a:xfrm>
              <a:off x="508958" y="2435195"/>
              <a:ext cx="2629666" cy="1095406"/>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Open Sans"/>
                  <a:ea typeface="Open Sans"/>
                  <a:cs typeface="Open Sans"/>
                  <a:sym typeface="Open Sans"/>
                </a:rPr>
                <a:t>63%</a:t>
              </a:r>
              <a:endParaRPr/>
            </a:p>
          </p:txBody>
        </p:sp>
      </p:grpSp>
      <p:grpSp>
        <p:nvGrpSpPr>
          <p:cNvPr id="905" name="Google Shape;905;p14"/>
          <p:cNvGrpSpPr/>
          <p:nvPr/>
        </p:nvGrpSpPr>
        <p:grpSpPr>
          <a:xfrm>
            <a:off x="3334285" y="2435195"/>
            <a:ext cx="2629666" cy="3567019"/>
            <a:chOff x="3305243" y="2435195"/>
            <a:chExt cx="2629666" cy="3567019"/>
          </a:xfrm>
        </p:grpSpPr>
        <p:sp>
          <p:nvSpPr>
            <p:cNvPr id="906" name="Google Shape;906;p14"/>
            <p:cNvSpPr txBox="1"/>
            <p:nvPr/>
          </p:nvSpPr>
          <p:spPr>
            <a:xfrm>
              <a:off x="3305243" y="3667125"/>
              <a:ext cx="2629666" cy="2335089"/>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2A2A2A"/>
                </a:solidFill>
                <a:latin typeface="Open Sans"/>
                <a:ea typeface="Open Sans"/>
                <a:cs typeface="Open Sans"/>
                <a:sym typeface="Open Sans"/>
              </a:endParaRPr>
            </a:p>
            <a:p>
              <a:pPr indent="0" lvl="0" marL="0" marR="0" rtl="0" algn="ctr">
                <a:spcBef>
                  <a:spcPts val="0"/>
                </a:spcBef>
                <a:spcAft>
                  <a:spcPts val="0"/>
                </a:spcAft>
                <a:buNone/>
              </a:pPr>
              <a:r>
                <a:rPr lang="en-US" sz="1800">
                  <a:solidFill>
                    <a:srgbClr val="2A2A2A"/>
                  </a:solidFill>
                  <a:latin typeface="Open Sans"/>
                  <a:ea typeface="Open Sans"/>
                  <a:cs typeface="Open Sans"/>
                  <a:sym typeface="Open Sans"/>
                </a:rPr>
                <a:t>Malware attacks between August and September of 2021</a:t>
              </a:r>
              <a:endParaRPr/>
            </a:p>
          </p:txBody>
        </p:sp>
        <p:sp>
          <p:nvSpPr>
            <p:cNvPr id="907" name="Google Shape;907;p14"/>
            <p:cNvSpPr txBox="1"/>
            <p:nvPr/>
          </p:nvSpPr>
          <p:spPr>
            <a:xfrm>
              <a:off x="3305243" y="2435195"/>
              <a:ext cx="2629666" cy="1095406"/>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Open Sans"/>
                  <a:ea typeface="Open Sans"/>
                  <a:cs typeface="Open Sans"/>
                  <a:sym typeface="Open Sans"/>
                </a:rPr>
                <a:t>5.8M+</a:t>
              </a:r>
              <a:endParaRPr/>
            </a:p>
          </p:txBody>
        </p:sp>
      </p:grpSp>
      <p:grpSp>
        <p:nvGrpSpPr>
          <p:cNvPr id="908" name="Google Shape;908;p14"/>
          <p:cNvGrpSpPr/>
          <p:nvPr/>
        </p:nvGrpSpPr>
        <p:grpSpPr>
          <a:xfrm>
            <a:off x="6159612" y="2435195"/>
            <a:ext cx="2629666" cy="3567020"/>
            <a:chOff x="6101528" y="2435195"/>
            <a:chExt cx="2629666" cy="3567020"/>
          </a:xfrm>
        </p:grpSpPr>
        <p:sp>
          <p:nvSpPr>
            <p:cNvPr id="909" name="Google Shape;909;p14"/>
            <p:cNvSpPr txBox="1"/>
            <p:nvPr/>
          </p:nvSpPr>
          <p:spPr>
            <a:xfrm>
              <a:off x="6101528" y="3667126"/>
              <a:ext cx="2629666" cy="2335089"/>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a:solidFill>
                  <a:srgbClr val="2A2A2A"/>
                </a:solidFill>
                <a:latin typeface="Open Sans"/>
                <a:ea typeface="Open Sans"/>
                <a:cs typeface="Open Sans"/>
                <a:sym typeface="Open Sans"/>
              </a:endParaRPr>
            </a:p>
            <a:p>
              <a:pPr indent="0" lvl="0" marL="0" marR="0" rtl="0" algn="ctr">
                <a:spcBef>
                  <a:spcPts val="0"/>
                </a:spcBef>
                <a:spcAft>
                  <a:spcPts val="0"/>
                </a:spcAft>
                <a:buNone/>
              </a:pPr>
              <a:r>
                <a:rPr b="0" i="0" lang="en-US" sz="1800">
                  <a:solidFill>
                    <a:srgbClr val="2A2A2A"/>
                  </a:solidFill>
                  <a:latin typeface="Open Sans"/>
                  <a:ea typeface="Open Sans"/>
                  <a:cs typeface="Open Sans"/>
                  <a:sym typeface="Open Sans"/>
                </a:rPr>
                <a:t>Of higher education institutions don’t protect students and faculty from phishing</a:t>
              </a:r>
              <a:endParaRPr sz="1800">
                <a:solidFill>
                  <a:srgbClr val="2A2A2A"/>
                </a:solidFill>
                <a:latin typeface="Open Sans"/>
                <a:ea typeface="Open Sans"/>
                <a:cs typeface="Open Sans"/>
                <a:sym typeface="Open Sans"/>
              </a:endParaRPr>
            </a:p>
          </p:txBody>
        </p:sp>
        <p:sp>
          <p:nvSpPr>
            <p:cNvPr id="910" name="Google Shape;910;p14"/>
            <p:cNvSpPr txBox="1"/>
            <p:nvPr/>
          </p:nvSpPr>
          <p:spPr>
            <a:xfrm>
              <a:off x="6101528" y="2435195"/>
              <a:ext cx="2629666" cy="1095406"/>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Open Sans"/>
                  <a:ea typeface="Open Sans"/>
                  <a:cs typeface="Open Sans"/>
                  <a:sym typeface="Open Sans"/>
                </a:rPr>
                <a:t>90%</a:t>
              </a:r>
              <a:endParaRPr/>
            </a:p>
          </p:txBody>
        </p:sp>
      </p:grpSp>
      <p:grpSp>
        <p:nvGrpSpPr>
          <p:cNvPr id="911" name="Google Shape;911;p14"/>
          <p:cNvGrpSpPr/>
          <p:nvPr/>
        </p:nvGrpSpPr>
        <p:grpSpPr>
          <a:xfrm>
            <a:off x="8984940" y="2435195"/>
            <a:ext cx="2629666" cy="3567020"/>
            <a:chOff x="8984940" y="2435195"/>
            <a:chExt cx="2629666" cy="3567020"/>
          </a:xfrm>
        </p:grpSpPr>
        <p:sp>
          <p:nvSpPr>
            <p:cNvPr id="912" name="Google Shape;912;p14"/>
            <p:cNvSpPr txBox="1"/>
            <p:nvPr/>
          </p:nvSpPr>
          <p:spPr>
            <a:xfrm>
              <a:off x="8984940" y="3667126"/>
              <a:ext cx="2629666" cy="2335089"/>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a:solidFill>
                  <a:srgbClr val="2A2A2A"/>
                </a:solidFill>
                <a:latin typeface="Open Sans"/>
                <a:ea typeface="Open Sans"/>
                <a:cs typeface="Open Sans"/>
                <a:sym typeface="Open Sans"/>
              </a:endParaRPr>
            </a:p>
            <a:p>
              <a:pPr indent="0" lvl="0" marL="0" marR="0" rtl="0" algn="ctr">
                <a:spcBef>
                  <a:spcPts val="0"/>
                </a:spcBef>
                <a:spcAft>
                  <a:spcPts val="0"/>
                </a:spcAft>
                <a:buNone/>
              </a:pPr>
              <a:r>
                <a:rPr b="0" i="0" lang="en-US" sz="1800">
                  <a:solidFill>
                    <a:srgbClr val="2A2A2A"/>
                  </a:solidFill>
                  <a:latin typeface="Open Sans"/>
                  <a:ea typeface="Open Sans"/>
                  <a:cs typeface="Open Sans"/>
                  <a:sym typeface="Open Sans"/>
                </a:rPr>
                <a:t>Of higher education cybersecurity incidents were caused by social engineering</a:t>
              </a:r>
              <a:endParaRPr/>
            </a:p>
          </p:txBody>
        </p:sp>
        <p:sp>
          <p:nvSpPr>
            <p:cNvPr id="913" name="Google Shape;913;p14"/>
            <p:cNvSpPr txBox="1"/>
            <p:nvPr/>
          </p:nvSpPr>
          <p:spPr>
            <a:xfrm>
              <a:off x="8984940" y="2435195"/>
              <a:ext cx="2629666" cy="1095406"/>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400">
                  <a:solidFill>
                    <a:schemeClr val="lt1"/>
                  </a:solidFill>
                  <a:latin typeface="Open Sans"/>
                  <a:ea typeface="Open Sans"/>
                  <a:cs typeface="Open Sans"/>
                  <a:sym typeface="Open Sans"/>
                </a:rPr>
                <a:t>41%</a:t>
              </a:r>
              <a:endParaRPr/>
            </a:p>
          </p:txBody>
        </p:sp>
      </p:grpSp>
      <p:cxnSp>
        <p:nvCxnSpPr>
          <p:cNvPr id="914" name="Google Shape;914;p14"/>
          <p:cNvCxnSpPr/>
          <p:nvPr/>
        </p:nvCxnSpPr>
        <p:spPr>
          <a:xfrm>
            <a:off x="64477" y="1888392"/>
            <a:ext cx="12192000" cy="0"/>
          </a:xfrm>
          <a:prstGeom prst="straightConnector1">
            <a:avLst/>
          </a:prstGeom>
          <a:noFill/>
          <a:ln cap="flat" cmpd="sng" w="9525">
            <a:solidFill>
              <a:srgbClr val="BFBFBF"/>
            </a:solidFill>
            <a:prstDash val="solid"/>
            <a:miter lim="800000"/>
            <a:headEnd len="sm" w="sm" type="none"/>
            <a:tailEnd len="sm" w="sm" type="none"/>
          </a:ln>
        </p:spPr>
      </p:cxnSp>
      <p:grpSp>
        <p:nvGrpSpPr>
          <p:cNvPr id="915" name="Google Shape;915;p14"/>
          <p:cNvGrpSpPr/>
          <p:nvPr/>
        </p:nvGrpSpPr>
        <p:grpSpPr>
          <a:xfrm>
            <a:off x="1927860" y="1888392"/>
            <a:ext cx="8284785" cy="546800"/>
            <a:chOff x="1927860" y="1612900"/>
            <a:chExt cx="8284785" cy="711200"/>
          </a:xfrm>
        </p:grpSpPr>
        <p:cxnSp>
          <p:nvCxnSpPr>
            <p:cNvPr id="916" name="Google Shape;916;p14"/>
            <p:cNvCxnSpPr/>
            <p:nvPr/>
          </p:nvCxnSpPr>
          <p:spPr>
            <a:xfrm>
              <a:off x="1927860" y="1612900"/>
              <a:ext cx="0" cy="711200"/>
            </a:xfrm>
            <a:prstGeom prst="straightConnector1">
              <a:avLst/>
            </a:prstGeom>
            <a:noFill/>
            <a:ln cap="flat" cmpd="sng" w="9525">
              <a:solidFill>
                <a:srgbClr val="BFBFBF"/>
              </a:solidFill>
              <a:prstDash val="dash"/>
              <a:miter lim="800000"/>
              <a:headEnd len="sm" w="sm" type="none"/>
              <a:tailEnd len="sm" w="sm" type="none"/>
            </a:ln>
          </p:spPr>
        </p:cxnSp>
        <p:cxnSp>
          <p:nvCxnSpPr>
            <p:cNvPr id="917" name="Google Shape;917;p14"/>
            <p:cNvCxnSpPr/>
            <p:nvPr/>
          </p:nvCxnSpPr>
          <p:spPr>
            <a:xfrm>
              <a:off x="4620076" y="1612900"/>
              <a:ext cx="0" cy="711200"/>
            </a:xfrm>
            <a:prstGeom prst="straightConnector1">
              <a:avLst/>
            </a:prstGeom>
            <a:noFill/>
            <a:ln cap="flat" cmpd="sng" w="9525">
              <a:solidFill>
                <a:srgbClr val="BFBFBF"/>
              </a:solidFill>
              <a:prstDash val="dash"/>
              <a:miter lim="800000"/>
              <a:headEnd len="sm" w="sm" type="none"/>
              <a:tailEnd len="sm" w="sm" type="none"/>
            </a:ln>
          </p:spPr>
        </p:cxnSp>
        <p:cxnSp>
          <p:nvCxnSpPr>
            <p:cNvPr id="918" name="Google Shape;918;p14"/>
            <p:cNvCxnSpPr/>
            <p:nvPr/>
          </p:nvCxnSpPr>
          <p:spPr>
            <a:xfrm>
              <a:off x="7416361" y="1612900"/>
              <a:ext cx="0" cy="711200"/>
            </a:xfrm>
            <a:prstGeom prst="straightConnector1">
              <a:avLst/>
            </a:prstGeom>
            <a:noFill/>
            <a:ln cap="flat" cmpd="sng" w="9525">
              <a:solidFill>
                <a:srgbClr val="BFBFBF"/>
              </a:solidFill>
              <a:prstDash val="dash"/>
              <a:miter lim="800000"/>
              <a:headEnd len="sm" w="sm" type="none"/>
              <a:tailEnd len="sm" w="sm" type="none"/>
            </a:ln>
          </p:spPr>
        </p:cxnSp>
        <p:cxnSp>
          <p:nvCxnSpPr>
            <p:cNvPr id="919" name="Google Shape;919;p14"/>
            <p:cNvCxnSpPr/>
            <p:nvPr/>
          </p:nvCxnSpPr>
          <p:spPr>
            <a:xfrm>
              <a:off x="10212645" y="1612900"/>
              <a:ext cx="0" cy="711200"/>
            </a:xfrm>
            <a:prstGeom prst="straightConnector1">
              <a:avLst/>
            </a:prstGeom>
            <a:noFill/>
            <a:ln cap="flat" cmpd="sng" w="9525">
              <a:solidFill>
                <a:srgbClr val="BFBFBF"/>
              </a:solidFill>
              <a:prstDash val="dash"/>
              <a:miter lim="800000"/>
              <a:headEnd len="sm" w="sm" type="none"/>
              <a:tailEnd len="sm" w="sm" type="none"/>
            </a:ln>
          </p:spPr>
        </p:cxnSp>
      </p:grpSp>
      <p:sp>
        <p:nvSpPr>
          <p:cNvPr id="920" name="Google Shape;920;p14"/>
          <p:cNvSpPr/>
          <p:nvPr/>
        </p:nvSpPr>
        <p:spPr>
          <a:xfrm>
            <a:off x="1859725" y="1817626"/>
            <a:ext cx="119060" cy="119060"/>
          </a:xfrm>
          <a:prstGeom prst="ellipse">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921" name="Google Shape;921;p14"/>
          <p:cNvSpPr/>
          <p:nvPr/>
        </p:nvSpPr>
        <p:spPr>
          <a:xfrm>
            <a:off x="4560546" y="1817626"/>
            <a:ext cx="119060" cy="119060"/>
          </a:xfrm>
          <a:prstGeom prst="ellipse">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922" name="Google Shape;922;p14"/>
          <p:cNvSpPr/>
          <p:nvPr/>
        </p:nvSpPr>
        <p:spPr>
          <a:xfrm>
            <a:off x="7356831" y="1817626"/>
            <a:ext cx="119060" cy="119060"/>
          </a:xfrm>
          <a:prstGeom prst="ellipse">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923" name="Google Shape;923;p14"/>
          <p:cNvSpPr/>
          <p:nvPr/>
        </p:nvSpPr>
        <p:spPr>
          <a:xfrm>
            <a:off x="10153115" y="1817626"/>
            <a:ext cx="119060" cy="119060"/>
          </a:xfrm>
          <a:prstGeom prst="ellipse">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924" name="Google Shape;924;p14"/>
          <p:cNvSpPr txBox="1"/>
          <p:nvPr/>
        </p:nvSpPr>
        <p:spPr>
          <a:xfrm>
            <a:off x="588263" y="534834"/>
            <a:ext cx="11018520" cy="430887"/>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highlight>
                  <a:srgbClr val="000080"/>
                </a:highlight>
                <a:latin typeface="Open Sans"/>
                <a:ea typeface="Open Sans"/>
                <a:cs typeface="Open Sans"/>
                <a:sym typeface="Open Sans"/>
              </a:rPr>
              <a:t>Cybersecurity is a major concern </a:t>
            </a:r>
            <a:r>
              <a:rPr b="0" lang="en-US" sz="2800" cap="none">
                <a:solidFill>
                  <a:schemeClr val="lt1"/>
                </a:solidFill>
                <a:latin typeface="Open Sans"/>
                <a:ea typeface="Open Sans"/>
                <a:cs typeface="Open Sans"/>
                <a:sym typeface="Open Sans"/>
              </a:rPr>
              <a:t>concern for Higher Ed</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Higher Ed</a:t>
            </a:r>
            <a:endParaRPr/>
          </a:p>
        </p:txBody>
      </p:sp>
      <p:sp>
        <p:nvSpPr>
          <p:cNvPr id="925" name="Google Shape;925;p14"/>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11</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5"/>
          <p:cNvSpPr txBox="1"/>
          <p:nvPr/>
        </p:nvSpPr>
        <p:spPr>
          <a:xfrm>
            <a:off x="584199" y="2992897"/>
            <a:ext cx="2610305" cy="230777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i="0" lang="en-US" sz="1800">
                <a:solidFill>
                  <a:srgbClr val="2A2A2A"/>
                </a:solidFill>
                <a:latin typeface="Open Sans"/>
                <a:ea typeface="Open Sans"/>
                <a:cs typeface="Open Sans"/>
                <a:sym typeface="Open Sans"/>
              </a:rPr>
              <a:t>Streamline security and identity management of students and faculty</a:t>
            </a:r>
            <a:endParaRPr/>
          </a:p>
        </p:txBody>
      </p:sp>
      <p:sp>
        <p:nvSpPr>
          <p:cNvPr id="932" name="Google Shape;932;p15"/>
          <p:cNvSpPr txBox="1"/>
          <p:nvPr/>
        </p:nvSpPr>
        <p:spPr>
          <a:xfrm>
            <a:off x="3389160" y="2992897"/>
            <a:ext cx="2610305" cy="230777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i="0" lang="en-US" sz="1800">
                <a:solidFill>
                  <a:srgbClr val="2A2A2A"/>
                </a:solidFill>
                <a:latin typeface="Open Sans"/>
                <a:ea typeface="Open Sans"/>
                <a:cs typeface="Open Sans"/>
                <a:sym typeface="Open Sans"/>
              </a:rPr>
              <a:t>Protect student and faculty data at home and on campus</a:t>
            </a:r>
            <a:endParaRPr/>
          </a:p>
        </p:txBody>
      </p:sp>
      <p:sp>
        <p:nvSpPr>
          <p:cNvPr id="933" name="Google Shape;933;p15"/>
          <p:cNvSpPr txBox="1"/>
          <p:nvPr/>
        </p:nvSpPr>
        <p:spPr>
          <a:xfrm>
            <a:off x="6194121" y="2992897"/>
            <a:ext cx="2610305" cy="230777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i="0" lang="en-US" sz="1800">
                <a:solidFill>
                  <a:srgbClr val="2A2A2A"/>
                </a:solidFill>
                <a:latin typeface="Open Sans"/>
                <a:ea typeface="Open Sans"/>
                <a:cs typeface="Open Sans"/>
                <a:sym typeface="Open Sans"/>
              </a:rPr>
              <a:t>Defend institutional assets from cybercrime</a:t>
            </a:r>
            <a:endParaRPr/>
          </a:p>
        </p:txBody>
      </p:sp>
      <p:sp>
        <p:nvSpPr>
          <p:cNvPr id="934" name="Google Shape;934;p15"/>
          <p:cNvSpPr txBox="1"/>
          <p:nvPr/>
        </p:nvSpPr>
        <p:spPr>
          <a:xfrm>
            <a:off x="8999083" y="2992898"/>
            <a:ext cx="2610305" cy="230777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i="0" lang="en-US" sz="1800">
                <a:solidFill>
                  <a:srgbClr val="2A2A2A"/>
                </a:solidFill>
                <a:latin typeface="Open Sans"/>
                <a:ea typeface="Open Sans"/>
                <a:cs typeface="Open Sans"/>
                <a:sym typeface="Open Sans"/>
              </a:rPr>
              <a:t>Maximize physical campus safety and health for the entire community</a:t>
            </a:r>
            <a:endParaRPr/>
          </a:p>
        </p:txBody>
      </p:sp>
      <p:sp>
        <p:nvSpPr>
          <p:cNvPr id="935" name="Google Shape;935;p15" title="Icon of a security camera"/>
          <p:cNvSpPr/>
          <p:nvPr/>
        </p:nvSpPr>
        <p:spPr>
          <a:xfrm>
            <a:off x="9934400" y="2072641"/>
            <a:ext cx="739672" cy="638576"/>
          </a:xfrm>
          <a:custGeom>
            <a:rect b="b" l="l" r="r" t="t"/>
            <a:pathLst>
              <a:path extrusionOk="0" h="4068" w="4712">
                <a:moveTo>
                  <a:pt x="1409" y="2190"/>
                </a:moveTo>
                <a:lnTo>
                  <a:pt x="1409" y="3442"/>
                </a:lnTo>
                <a:lnTo>
                  <a:pt x="0" y="3442"/>
                </a:lnTo>
                <a:moveTo>
                  <a:pt x="0" y="4068"/>
                </a:moveTo>
                <a:lnTo>
                  <a:pt x="2035" y="4068"/>
                </a:lnTo>
                <a:lnTo>
                  <a:pt x="2035" y="2345"/>
                </a:lnTo>
                <a:moveTo>
                  <a:pt x="4225" y="1565"/>
                </a:moveTo>
                <a:lnTo>
                  <a:pt x="4226" y="1563"/>
                </a:lnTo>
                <a:moveTo>
                  <a:pt x="4225" y="1565"/>
                </a:moveTo>
                <a:lnTo>
                  <a:pt x="617" y="662"/>
                </a:lnTo>
                <a:moveTo>
                  <a:pt x="4225" y="1565"/>
                </a:moveTo>
                <a:lnTo>
                  <a:pt x="4400" y="1608"/>
                </a:lnTo>
                <a:lnTo>
                  <a:pt x="4712" y="982"/>
                </a:lnTo>
                <a:lnTo>
                  <a:pt x="782" y="0"/>
                </a:lnTo>
                <a:lnTo>
                  <a:pt x="617" y="662"/>
                </a:lnTo>
                <a:moveTo>
                  <a:pt x="617" y="662"/>
                </a:moveTo>
                <a:lnTo>
                  <a:pt x="313" y="1876"/>
                </a:lnTo>
                <a:lnTo>
                  <a:pt x="3652" y="2711"/>
                </a:lnTo>
                <a:lnTo>
                  <a:pt x="4225" y="1565"/>
                </a:lnTo>
              </a:path>
            </a:pathLst>
          </a:custGeom>
          <a:noFill/>
          <a:ln cap="sq" cmpd="sng" w="28575">
            <a:solidFill>
              <a:srgbClr val="2C2D8A"/>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936" name="Google Shape;936;p15" title="Icon og a school house"/>
          <p:cNvSpPr/>
          <p:nvPr/>
        </p:nvSpPr>
        <p:spPr>
          <a:xfrm>
            <a:off x="6916920" y="2078443"/>
            <a:ext cx="1164706" cy="626970"/>
          </a:xfrm>
          <a:custGeom>
            <a:rect b="b" l="l" r="r" t="t"/>
            <a:pathLst>
              <a:path extrusionOk="0" h="193" w="361">
                <a:moveTo>
                  <a:pt x="66" y="94"/>
                </a:moveTo>
                <a:cubicBezTo>
                  <a:pt x="164" y="94"/>
                  <a:pt x="164" y="94"/>
                  <a:pt x="164" y="94"/>
                </a:cubicBezTo>
                <a:cubicBezTo>
                  <a:pt x="164" y="193"/>
                  <a:pt x="164" y="193"/>
                  <a:pt x="164" y="193"/>
                </a:cubicBezTo>
                <a:cubicBezTo>
                  <a:pt x="66" y="193"/>
                  <a:pt x="66" y="193"/>
                  <a:pt x="66" y="193"/>
                </a:cubicBezTo>
                <a:lnTo>
                  <a:pt x="66" y="94"/>
                </a:lnTo>
                <a:close/>
                <a:moveTo>
                  <a:pt x="98" y="124"/>
                </a:moveTo>
                <a:cubicBezTo>
                  <a:pt x="93" y="124"/>
                  <a:pt x="93" y="124"/>
                  <a:pt x="93" y="124"/>
                </a:cubicBezTo>
                <a:cubicBezTo>
                  <a:pt x="93" y="129"/>
                  <a:pt x="93" y="129"/>
                  <a:pt x="93" y="129"/>
                </a:cubicBezTo>
                <a:cubicBezTo>
                  <a:pt x="98" y="129"/>
                  <a:pt x="98" y="129"/>
                  <a:pt x="98" y="129"/>
                </a:cubicBezTo>
                <a:lnTo>
                  <a:pt x="98" y="124"/>
                </a:lnTo>
                <a:close/>
                <a:moveTo>
                  <a:pt x="98" y="160"/>
                </a:moveTo>
                <a:cubicBezTo>
                  <a:pt x="93" y="160"/>
                  <a:pt x="93" y="160"/>
                  <a:pt x="93" y="160"/>
                </a:cubicBezTo>
                <a:cubicBezTo>
                  <a:pt x="93" y="165"/>
                  <a:pt x="93" y="165"/>
                  <a:pt x="93" y="165"/>
                </a:cubicBezTo>
                <a:cubicBezTo>
                  <a:pt x="98" y="165"/>
                  <a:pt x="98" y="165"/>
                  <a:pt x="98" y="165"/>
                </a:cubicBezTo>
                <a:lnTo>
                  <a:pt x="98" y="160"/>
                </a:lnTo>
                <a:close/>
                <a:moveTo>
                  <a:pt x="135" y="124"/>
                </a:moveTo>
                <a:cubicBezTo>
                  <a:pt x="130" y="124"/>
                  <a:pt x="130" y="124"/>
                  <a:pt x="130" y="124"/>
                </a:cubicBezTo>
                <a:cubicBezTo>
                  <a:pt x="130" y="129"/>
                  <a:pt x="130" y="129"/>
                  <a:pt x="130" y="129"/>
                </a:cubicBezTo>
                <a:cubicBezTo>
                  <a:pt x="135" y="129"/>
                  <a:pt x="135" y="129"/>
                  <a:pt x="135" y="129"/>
                </a:cubicBezTo>
                <a:lnTo>
                  <a:pt x="135" y="124"/>
                </a:lnTo>
                <a:close/>
                <a:moveTo>
                  <a:pt x="135" y="160"/>
                </a:moveTo>
                <a:cubicBezTo>
                  <a:pt x="130" y="160"/>
                  <a:pt x="130" y="160"/>
                  <a:pt x="130" y="160"/>
                </a:cubicBezTo>
                <a:cubicBezTo>
                  <a:pt x="130" y="165"/>
                  <a:pt x="130" y="165"/>
                  <a:pt x="130" y="165"/>
                </a:cubicBezTo>
                <a:cubicBezTo>
                  <a:pt x="135" y="165"/>
                  <a:pt x="135" y="165"/>
                  <a:pt x="135" y="165"/>
                </a:cubicBezTo>
                <a:lnTo>
                  <a:pt x="135" y="160"/>
                </a:lnTo>
                <a:close/>
                <a:moveTo>
                  <a:pt x="295" y="124"/>
                </a:moveTo>
                <a:cubicBezTo>
                  <a:pt x="291" y="124"/>
                  <a:pt x="291" y="124"/>
                  <a:pt x="291" y="124"/>
                </a:cubicBezTo>
                <a:cubicBezTo>
                  <a:pt x="291" y="129"/>
                  <a:pt x="291" y="129"/>
                  <a:pt x="291" y="129"/>
                </a:cubicBezTo>
                <a:cubicBezTo>
                  <a:pt x="295" y="129"/>
                  <a:pt x="295" y="129"/>
                  <a:pt x="295" y="129"/>
                </a:cubicBezTo>
                <a:lnTo>
                  <a:pt x="295" y="124"/>
                </a:lnTo>
                <a:close/>
                <a:moveTo>
                  <a:pt x="295" y="160"/>
                </a:moveTo>
                <a:cubicBezTo>
                  <a:pt x="291" y="160"/>
                  <a:pt x="291" y="160"/>
                  <a:pt x="291" y="160"/>
                </a:cubicBezTo>
                <a:cubicBezTo>
                  <a:pt x="291" y="165"/>
                  <a:pt x="291" y="165"/>
                  <a:pt x="291" y="165"/>
                </a:cubicBezTo>
                <a:cubicBezTo>
                  <a:pt x="295" y="165"/>
                  <a:pt x="295" y="165"/>
                  <a:pt x="295" y="165"/>
                </a:cubicBezTo>
                <a:lnTo>
                  <a:pt x="295" y="160"/>
                </a:lnTo>
                <a:close/>
                <a:moveTo>
                  <a:pt x="333" y="124"/>
                </a:moveTo>
                <a:cubicBezTo>
                  <a:pt x="328" y="124"/>
                  <a:pt x="328" y="124"/>
                  <a:pt x="328" y="124"/>
                </a:cubicBezTo>
                <a:cubicBezTo>
                  <a:pt x="328" y="129"/>
                  <a:pt x="328" y="129"/>
                  <a:pt x="328" y="129"/>
                </a:cubicBezTo>
                <a:cubicBezTo>
                  <a:pt x="333" y="129"/>
                  <a:pt x="333" y="129"/>
                  <a:pt x="333" y="129"/>
                </a:cubicBezTo>
                <a:lnTo>
                  <a:pt x="333" y="124"/>
                </a:lnTo>
                <a:close/>
                <a:moveTo>
                  <a:pt x="333" y="160"/>
                </a:moveTo>
                <a:cubicBezTo>
                  <a:pt x="328" y="160"/>
                  <a:pt x="328" y="160"/>
                  <a:pt x="328" y="160"/>
                </a:cubicBezTo>
                <a:cubicBezTo>
                  <a:pt x="328" y="165"/>
                  <a:pt x="328" y="165"/>
                  <a:pt x="328" y="165"/>
                </a:cubicBezTo>
                <a:cubicBezTo>
                  <a:pt x="333" y="165"/>
                  <a:pt x="333" y="165"/>
                  <a:pt x="333" y="165"/>
                </a:cubicBezTo>
                <a:lnTo>
                  <a:pt x="333" y="160"/>
                </a:lnTo>
                <a:close/>
                <a:moveTo>
                  <a:pt x="263" y="193"/>
                </a:moveTo>
                <a:cubicBezTo>
                  <a:pt x="361" y="193"/>
                  <a:pt x="361" y="193"/>
                  <a:pt x="361" y="193"/>
                </a:cubicBezTo>
                <a:cubicBezTo>
                  <a:pt x="361" y="94"/>
                  <a:pt x="361" y="94"/>
                  <a:pt x="361" y="94"/>
                </a:cubicBezTo>
                <a:cubicBezTo>
                  <a:pt x="263" y="94"/>
                  <a:pt x="263" y="94"/>
                  <a:pt x="263" y="94"/>
                </a:cubicBezTo>
                <a:lnTo>
                  <a:pt x="263" y="193"/>
                </a:lnTo>
                <a:close/>
                <a:moveTo>
                  <a:pt x="214" y="0"/>
                </a:moveTo>
                <a:cubicBezTo>
                  <a:pt x="164" y="45"/>
                  <a:pt x="164" y="45"/>
                  <a:pt x="164" y="45"/>
                </a:cubicBezTo>
                <a:cubicBezTo>
                  <a:pt x="164" y="193"/>
                  <a:pt x="164" y="193"/>
                  <a:pt x="164" y="193"/>
                </a:cubicBezTo>
                <a:cubicBezTo>
                  <a:pt x="263" y="193"/>
                  <a:pt x="263" y="193"/>
                  <a:pt x="263" y="193"/>
                </a:cubicBezTo>
                <a:cubicBezTo>
                  <a:pt x="263" y="45"/>
                  <a:pt x="263" y="45"/>
                  <a:pt x="263" y="45"/>
                </a:cubicBezTo>
                <a:lnTo>
                  <a:pt x="214" y="0"/>
                </a:lnTo>
                <a:close/>
                <a:moveTo>
                  <a:pt x="241" y="58"/>
                </a:moveTo>
                <a:cubicBezTo>
                  <a:pt x="185" y="58"/>
                  <a:pt x="185" y="58"/>
                  <a:pt x="185" y="58"/>
                </a:cubicBezTo>
                <a:cubicBezTo>
                  <a:pt x="185" y="84"/>
                  <a:pt x="185" y="84"/>
                  <a:pt x="185" y="84"/>
                </a:cubicBezTo>
                <a:cubicBezTo>
                  <a:pt x="241" y="84"/>
                  <a:pt x="241" y="84"/>
                  <a:pt x="241" y="84"/>
                </a:cubicBezTo>
                <a:lnTo>
                  <a:pt x="241" y="58"/>
                </a:lnTo>
                <a:close/>
                <a:moveTo>
                  <a:pt x="241" y="193"/>
                </a:moveTo>
                <a:cubicBezTo>
                  <a:pt x="241" y="144"/>
                  <a:pt x="241" y="144"/>
                  <a:pt x="241" y="144"/>
                </a:cubicBezTo>
                <a:cubicBezTo>
                  <a:pt x="213" y="144"/>
                  <a:pt x="213" y="144"/>
                  <a:pt x="213" y="144"/>
                </a:cubicBezTo>
                <a:cubicBezTo>
                  <a:pt x="213" y="193"/>
                  <a:pt x="213" y="193"/>
                  <a:pt x="213" y="193"/>
                </a:cubicBezTo>
                <a:moveTo>
                  <a:pt x="213" y="144"/>
                </a:moveTo>
                <a:cubicBezTo>
                  <a:pt x="185" y="144"/>
                  <a:pt x="185" y="144"/>
                  <a:pt x="185" y="144"/>
                </a:cubicBezTo>
                <a:cubicBezTo>
                  <a:pt x="185" y="193"/>
                  <a:pt x="185" y="193"/>
                  <a:pt x="185" y="193"/>
                </a:cubicBezTo>
                <a:moveTo>
                  <a:pt x="213" y="109"/>
                </a:moveTo>
                <a:cubicBezTo>
                  <a:pt x="210" y="109"/>
                  <a:pt x="207" y="112"/>
                  <a:pt x="207" y="115"/>
                </a:cubicBezTo>
                <a:cubicBezTo>
                  <a:pt x="207" y="119"/>
                  <a:pt x="210" y="122"/>
                  <a:pt x="213" y="122"/>
                </a:cubicBezTo>
                <a:cubicBezTo>
                  <a:pt x="217" y="122"/>
                  <a:pt x="219" y="119"/>
                  <a:pt x="219" y="115"/>
                </a:cubicBezTo>
                <a:cubicBezTo>
                  <a:pt x="219" y="112"/>
                  <a:pt x="217" y="109"/>
                  <a:pt x="213" y="109"/>
                </a:cubicBezTo>
                <a:close/>
                <a:moveTo>
                  <a:pt x="19" y="75"/>
                </a:moveTo>
                <a:cubicBezTo>
                  <a:pt x="50" y="62"/>
                  <a:pt x="50" y="62"/>
                  <a:pt x="50" y="62"/>
                </a:cubicBezTo>
                <a:cubicBezTo>
                  <a:pt x="19" y="45"/>
                  <a:pt x="19" y="45"/>
                  <a:pt x="19" y="45"/>
                </a:cubicBezTo>
                <a:cubicBezTo>
                  <a:pt x="19" y="193"/>
                  <a:pt x="19" y="193"/>
                  <a:pt x="19" y="193"/>
                </a:cubicBezTo>
                <a:moveTo>
                  <a:pt x="0" y="193"/>
                </a:moveTo>
                <a:cubicBezTo>
                  <a:pt x="38" y="193"/>
                  <a:pt x="38" y="193"/>
                  <a:pt x="38" y="193"/>
                </a:cubicBezTo>
              </a:path>
            </a:pathLst>
          </a:custGeom>
          <a:noFill/>
          <a:ln cap="sq" cmpd="sng" w="28575">
            <a:solidFill>
              <a:srgbClr val="2C2D8A"/>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937" name="Google Shape;937;p15" title="Icon of a document with a padlock in the lower right corner"/>
          <p:cNvSpPr/>
          <p:nvPr/>
        </p:nvSpPr>
        <p:spPr>
          <a:xfrm>
            <a:off x="4439446" y="2073346"/>
            <a:ext cx="509734" cy="637166"/>
          </a:xfrm>
          <a:custGeom>
            <a:rect b="b" l="l" r="r" t="t"/>
            <a:pathLst>
              <a:path extrusionOk="0" h="332" w="265">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cap="sq" cmpd="sng" w="28575">
            <a:solidFill>
              <a:srgbClr val="2C2D8A"/>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938" name="Google Shape;938;p15" title="Icon of a graduation cap"/>
          <p:cNvSpPr/>
          <p:nvPr/>
        </p:nvSpPr>
        <p:spPr>
          <a:xfrm>
            <a:off x="1517958" y="2073346"/>
            <a:ext cx="742786" cy="637166"/>
          </a:xfrm>
          <a:custGeom>
            <a:rect b="b" l="l" r="r" t="t"/>
            <a:pathLst>
              <a:path extrusionOk="0" h="268" w="312">
                <a:moveTo>
                  <a:pt x="103" y="32"/>
                </a:moveTo>
                <a:cubicBezTo>
                  <a:pt x="165" y="0"/>
                  <a:pt x="165" y="0"/>
                  <a:pt x="165" y="0"/>
                </a:cubicBezTo>
                <a:cubicBezTo>
                  <a:pt x="312" y="74"/>
                  <a:pt x="312" y="74"/>
                  <a:pt x="312" y="74"/>
                </a:cubicBezTo>
                <a:cubicBezTo>
                  <a:pt x="165" y="147"/>
                  <a:pt x="165" y="147"/>
                  <a:pt x="165" y="147"/>
                </a:cubicBezTo>
                <a:cubicBezTo>
                  <a:pt x="21" y="74"/>
                  <a:pt x="21" y="74"/>
                  <a:pt x="21" y="74"/>
                </a:cubicBezTo>
                <a:lnTo>
                  <a:pt x="103" y="32"/>
                </a:lnTo>
                <a:close/>
                <a:moveTo>
                  <a:pt x="87" y="108"/>
                </a:moveTo>
                <a:cubicBezTo>
                  <a:pt x="69" y="130"/>
                  <a:pt x="69" y="174"/>
                  <a:pt x="69" y="174"/>
                </a:cubicBezTo>
                <a:cubicBezTo>
                  <a:pt x="165" y="224"/>
                  <a:pt x="165" y="224"/>
                  <a:pt x="165" y="224"/>
                </a:cubicBezTo>
                <a:cubicBezTo>
                  <a:pt x="260" y="174"/>
                  <a:pt x="260" y="174"/>
                  <a:pt x="260" y="174"/>
                </a:cubicBezTo>
                <a:cubicBezTo>
                  <a:pt x="260" y="174"/>
                  <a:pt x="260" y="131"/>
                  <a:pt x="243" y="108"/>
                </a:cubicBezTo>
                <a:moveTo>
                  <a:pt x="53" y="268"/>
                </a:moveTo>
                <a:cubicBezTo>
                  <a:pt x="53" y="226"/>
                  <a:pt x="53" y="226"/>
                  <a:pt x="53" y="226"/>
                </a:cubicBezTo>
                <a:cubicBezTo>
                  <a:pt x="53" y="212"/>
                  <a:pt x="41" y="200"/>
                  <a:pt x="26" y="200"/>
                </a:cubicBezTo>
                <a:cubicBezTo>
                  <a:pt x="26" y="200"/>
                  <a:pt x="26" y="200"/>
                  <a:pt x="26" y="200"/>
                </a:cubicBezTo>
                <a:cubicBezTo>
                  <a:pt x="12" y="200"/>
                  <a:pt x="0" y="212"/>
                  <a:pt x="0" y="226"/>
                </a:cubicBezTo>
                <a:cubicBezTo>
                  <a:pt x="0" y="268"/>
                  <a:pt x="0" y="268"/>
                  <a:pt x="0" y="268"/>
                </a:cubicBezTo>
                <a:lnTo>
                  <a:pt x="53" y="268"/>
                </a:lnTo>
                <a:close/>
                <a:moveTo>
                  <a:pt x="26" y="77"/>
                </a:moveTo>
                <a:cubicBezTo>
                  <a:pt x="26" y="200"/>
                  <a:pt x="26" y="200"/>
                  <a:pt x="26" y="200"/>
                </a:cubicBezTo>
              </a:path>
            </a:pathLst>
          </a:custGeom>
          <a:noFill/>
          <a:ln cap="sq" cmpd="sng" w="28575">
            <a:solidFill>
              <a:srgbClr val="2C2D8A"/>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939" name="Google Shape;939;p15"/>
          <p:cNvSpPr txBox="1"/>
          <p:nvPr/>
        </p:nvSpPr>
        <p:spPr>
          <a:xfrm>
            <a:off x="588263" y="534834"/>
            <a:ext cx="11018520" cy="430887"/>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Cybersecurity for Education</a:t>
            </a:r>
            <a:endParaRPr/>
          </a:p>
        </p:txBody>
      </p:sp>
      <p:sp>
        <p:nvSpPr>
          <p:cNvPr id="940" name="Google Shape;940;p15"/>
          <p:cNvSpPr txBox="1"/>
          <p:nvPr/>
        </p:nvSpPr>
        <p:spPr>
          <a:xfrm>
            <a:off x="589533" y="1376845"/>
            <a:ext cx="11017250" cy="27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Protect your users, devices, and data</a:t>
            </a:r>
            <a:endParaRPr/>
          </a:p>
        </p:txBody>
      </p:sp>
      <p:sp>
        <p:nvSpPr>
          <p:cNvPr id="941" name="Google Shape;941;p15"/>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12</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942" name="Google Shape;942;p15"/>
          <p:cNvSpPr txBox="1"/>
          <p:nvPr/>
        </p:nvSpPr>
        <p:spPr>
          <a:xfrm>
            <a:off x="490205" y="586773"/>
            <a:ext cx="11018520" cy="430887"/>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Cybersecurity for Higher Education</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6"/>
          <p:cNvSpPr/>
          <p:nvPr/>
        </p:nvSpPr>
        <p:spPr>
          <a:xfrm>
            <a:off x="0" y="0"/>
            <a:ext cx="12192000" cy="6858000"/>
          </a:xfrm>
          <a:prstGeom prst="rect">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948" name="Google Shape;948;p16"/>
          <p:cNvSpPr txBox="1"/>
          <p:nvPr/>
        </p:nvSpPr>
        <p:spPr>
          <a:xfrm>
            <a:off x="505133" y="2157137"/>
            <a:ext cx="67621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Securing Critical Infrastructure and Hybrid Cloud</a:t>
            </a:r>
            <a:endParaRPr/>
          </a:p>
        </p:txBody>
      </p:sp>
      <p:sp>
        <p:nvSpPr>
          <p:cNvPr id="949" name="Google Shape;949;p16"/>
          <p:cNvSpPr txBox="1"/>
          <p:nvPr/>
        </p:nvSpPr>
        <p:spPr>
          <a:xfrm>
            <a:off x="505133" y="2946537"/>
            <a:ext cx="676213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lt1"/>
                </a:solidFill>
                <a:latin typeface="Calibri"/>
                <a:ea typeface="Calibri"/>
                <a:cs typeface="Calibri"/>
                <a:sym typeface="Calibri"/>
              </a:rPr>
              <a:t>Digital Transformation</a:t>
            </a:r>
            <a:endParaRPr/>
          </a:p>
        </p:txBody>
      </p:sp>
      <p:cxnSp>
        <p:nvCxnSpPr>
          <p:cNvPr id="950" name="Google Shape;950;p16"/>
          <p:cNvCxnSpPr/>
          <p:nvPr/>
        </p:nvCxnSpPr>
        <p:spPr>
          <a:xfrm>
            <a:off x="571500" y="2774603"/>
            <a:ext cx="685800"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17"/>
          <p:cNvSpPr txBox="1"/>
          <p:nvPr/>
        </p:nvSpPr>
        <p:spPr>
          <a:xfrm>
            <a:off x="571505" y="2280222"/>
            <a:ext cx="11043101" cy="2385268"/>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Clr>
                <a:srgbClr val="2A2A2A"/>
              </a:buClr>
              <a:buSzPts val="1620"/>
              <a:buFont typeface="Noto Sans Symbols"/>
              <a:buNone/>
            </a:pPr>
            <a:r>
              <a:rPr b="0" i="0" lang="en-US" sz="1800" u="none" cap="none" strike="noStrike">
                <a:solidFill>
                  <a:srgbClr val="2A2A2A"/>
                </a:solidFill>
                <a:latin typeface="Open Sans"/>
                <a:ea typeface="Open Sans"/>
                <a:cs typeface="Open Sans"/>
                <a:sym typeface="Open Sans"/>
              </a:rPr>
              <a:t>Digital transformation goes hand in hand with the terms digitization and digitalization</a:t>
            </a:r>
            <a:endParaRPr/>
          </a:p>
          <a:p>
            <a:pPr indent="-342900" lvl="1" marL="342900" marR="0" rtl="0" algn="l">
              <a:lnSpc>
                <a:spcPct val="100000"/>
              </a:lnSpc>
              <a:spcBef>
                <a:spcPts val="600"/>
              </a:spcBef>
              <a:spcAft>
                <a:spcPts val="0"/>
              </a:spcAft>
              <a:buClr>
                <a:srgbClr val="2C2D8A"/>
              </a:buClr>
              <a:buSzPts val="1620"/>
              <a:buFont typeface="Arial"/>
              <a:buChar char="•"/>
            </a:pPr>
            <a:r>
              <a:rPr b="1" i="0" lang="en-US" sz="1800" u="none" cap="none" strike="noStrike">
                <a:solidFill>
                  <a:srgbClr val="2C2D8A"/>
                </a:solidFill>
                <a:latin typeface="Open Sans"/>
                <a:ea typeface="Open Sans"/>
                <a:cs typeface="Open Sans"/>
                <a:sym typeface="Open Sans"/>
              </a:rPr>
              <a:t>Digitization</a:t>
            </a:r>
            <a:r>
              <a:rPr b="0" i="0" lang="en-US" sz="1800" u="none" cap="none" strike="noStrike">
                <a:solidFill>
                  <a:srgbClr val="2C2D8A"/>
                </a:solidFill>
                <a:latin typeface="Open Sans"/>
                <a:ea typeface="Open Sans"/>
                <a:cs typeface="Open Sans"/>
                <a:sym typeface="Open Sans"/>
              </a:rPr>
              <a:t> </a:t>
            </a:r>
            <a:r>
              <a:rPr b="0" i="0" lang="en-US" sz="1800" u="none" cap="none" strike="noStrike">
                <a:solidFill>
                  <a:srgbClr val="2A2A2A"/>
                </a:solidFill>
                <a:latin typeface="Open Sans"/>
                <a:ea typeface="Open Sans"/>
                <a:cs typeface="Open Sans"/>
                <a:sym typeface="Open Sans"/>
              </a:rPr>
              <a:t>is the conversion of physical or analog data into digital data to eliminate paper, easily store information, and reduce human errors. Scanning financial records and storing them as PDFs on a computer or cloud server is an example of digitization</a:t>
            </a:r>
            <a:endParaRPr/>
          </a:p>
          <a:p>
            <a:pPr indent="-342900" lvl="1" marL="342900" marR="0" rtl="0" algn="l">
              <a:lnSpc>
                <a:spcPct val="100000"/>
              </a:lnSpc>
              <a:spcBef>
                <a:spcPts val="600"/>
              </a:spcBef>
              <a:spcAft>
                <a:spcPts val="0"/>
              </a:spcAft>
              <a:buClr>
                <a:srgbClr val="2C2D8A"/>
              </a:buClr>
              <a:buSzPts val="1620"/>
              <a:buFont typeface="Arial"/>
              <a:buChar char="•"/>
            </a:pPr>
            <a:r>
              <a:rPr b="1" i="0" lang="en-US" sz="1800" u="none" cap="none" strike="noStrike">
                <a:solidFill>
                  <a:srgbClr val="2C2D8A"/>
                </a:solidFill>
                <a:latin typeface="Open Sans"/>
                <a:ea typeface="Open Sans"/>
                <a:cs typeface="Open Sans"/>
                <a:sym typeface="Open Sans"/>
              </a:rPr>
              <a:t>Digitalization</a:t>
            </a:r>
            <a:r>
              <a:rPr b="0" i="0" lang="en-US" sz="1800" u="none" cap="none" strike="noStrike">
                <a:solidFill>
                  <a:srgbClr val="000000"/>
                </a:solidFill>
                <a:latin typeface="Open Sans"/>
                <a:ea typeface="Open Sans"/>
                <a:cs typeface="Open Sans"/>
                <a:sym typeface="Open Sans"/>
              </a:rPr>
              <a:t> </a:t>
            </a:r>
            <a:r>
              <a:rPr b="0" i="0" lang="en-US" sz="1800" u="none" cap="none" strike="noStrike">
                <a:solidFill>
                  <a:srgbClr val="2A2A2A"/>
                </a:solidFill>
                <a:latin typeface="Open Sans"/>
                <a:ea typeface="Open Sans"/>
                <a:cs typeface="Open Sans"/>
                <a:sym typeface="Open Sans"/>
              </a:rPr>
              <a:t>is the automation of business processes in the name of efficiency and boosting your bottom line. Adopting a project management tool to improve the tracking, communications, and version control of creative projects is an example of digitalization.</a:t>
            </a:r>
            <a:endParaRPr b="0" i="0" sz="1800" u="none" cap="none" strike="noStrike">
              <a:solidFill>
                <a:srgbClr val="2A2A2A"/>
              </a:solidFill>
              <a:latin typeface="Open Sans"/>
              <a:ea typeface="Open Sans"/>
              <a:cs typeface="Open Sans"/>
              <a:sym typeface="Open Sans"/>
            </a:endParaRPr>
          </a:p>
          <a:p>
            <a:pPr indent="-148590" lvl="1" marL="228600" marR="0" rtl="0" algn="l">
              <a:lnSpc>
                <a:spcPct val="100000"/>
              </a:lnSpc>
              <a:spcBef>
                <a:spcPts val="600"/>
              </a:spcBef>
              <a:spcAft>
                <a:spcPts val="0"/>
              </a:spcAft>
              <a:buClr>
                <a:schemeClr val="dk1"/>
              </a:buClr>
              <a:buSzPts val="1260"/>
              <a:buFont typeface="Arial"/>
              <a:buNone/>
            </a:pPr>
            <a:r>
              <a:t/>
            </a:r>
            <a:endParaRPr b="0" i="0" sz="1400" u="none" cap="none" strike="noStrike">
              <a:solidFill>
                <a:schemeClr val="dk1"/>
              </a:solidFill>
              <a:latin typeface="Calibri"/>
              <a:ea typeface="Calibri"/>
              <a:cs typeface="Calibri"/>
              <a:sym typeface="Calibri"/>
            </a:endParaRPr>
          </a:p>
        </p:txBody>
      </p:sp>
      <p:sp>
        <p:nvSpPr>
          <p:cNvPr id="957" name="Google Shape;957;p17"/>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Start with Digital Transformation</a:t>
            </a:r>
            <a:endParaRPr/>
          </a:p>
        </p:txBody>
      </p:sp>
      <p:sp>
        <p:nvSpPr>
          <p:cNvPr id="958" name="Google Shape;958;p17"/>
          <p:cNvSpPr txBox="1"/>
          <p:nvPr/>
        </p:nvSpPr>
        <p:spPr>
          <a:xfrm>
            <a:off x="589533" y="1376845"/>
            <a:ext cx="1101725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Digital transformation is the process of using new technologies and business workflows to optimize, </a:t>
            </a:r>
            <a:r>
              <a:rPr lang="en-US" sz="1800">
                <a:solidFill>
                  <a:srgbClr val="2A2A2A"/>
                </a:solidFill>
                <a:latin typeface="Calibri"/>
                <a:ea typeface="Calibri"/>
                <a:cs typeface="Calibri"/>
                <a:sym typeface="Calibri"/>
              </a:rPr>
              <a:t>automate, and otherwise modernize an organization’s business operations.  </a:t>
            </a:r>
            <a:endParaRPr/>
          </a:p>
        </p:txBody>
      </p:sp>
      <p:sp>
        <p:nvSpPr>
          <p:cNvPr id="959" name="Google Shape;959;p17"/>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13</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960" name="Google Shape;960;p17"/>
          <p:cNvSpPr txBox="1"/>
          <p:nvPr/>
        </p:nvSpPr>
        <p:spPr>
          <a:xfrm>
            <a:off x="490205" y="586773"/>
            <a:ext cx="11018520" cy="430887"/>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Start with Digital Transformation</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8"/>
          <p:cNvSpPr txBox="1"/>
          <p:nvPr/>
        </p:nvSpPr>
        <p:spPr>
          <a:xfrm>
            <a:off x="588263" y="1685129"/>
            <a:ext cx="7315200" cy="4154984"/>
          </a:xfrm>
          <a:prstGeom prst="rect">
            <a:avLst/>
          </a:prstGeom>
          <a:noFill/>
          <a:ln>
            <a:noFill/>
          </a:ln>
        </p:spPr>
        <p:txBody>
          <a:bodyPr anchorCtr="0" anchor="t" bIns="0" lIns="0" spcFirstLastPara="1" rIns="0" wrap="square" tIns="0">
            <a:spAutoFit/>
          </a:bodyPr>
          <a:lstStyle/>
          <a:p>
            <a:pPr indent="-342900" lvl="1" marL="342900" marR="0" rtl="0" algn="l">
              <a:lnSpc>
                <a:spcPct val="100000"/>
              </a:lnSpc>
              <a:spcBef>
                <a:spcPts val="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Improves operations.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Helps accelerate business growth. </a:t>
            </a:r>
            <a:r>
              <a:rPr b="0" i="0" lang="en-US" sz="1800" u="none" cap="none" strike="noStrike">
                <a:solidFill>
                  <a:srgbClr val="000000"/>
                </a:solidFill>
                <a:latin typeface="Open Sans"/>
                <a:ea typeface="Open Sans"/>
                <a:cs typeface="Open Sans"/>
                <a:sym typeface="Open Sans"/>
              </a:rPr>
              <a:t> </a:t>
            </a:r>
            <a:endParaRPr b="0" i="0" sz="1800" u="none" cap="none" strike="noStrike">
              <a:solidFill>
                <a:schemeClr val="dk1"/>
              </a:solidFill>
              <a:latin typeface="Open Sans"/>
              <a:ea typeface="Open Sans"/>
              <a:cs typeface="Open Sans"/>
              <a:sym typeface="Open Sans"/>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Enables flexible, remote, and hybrid work.</a:t>
            </a:r>
            <a:r>
              <a:rPr b="0" i="0" lang="en-US" sz="1800" u="none" cap="none" strike="noStrike">
                <a:solidFill>
                  <a:srgbClr val="000000"/>
                </a:solidFill>
                <a:latin typeface="Open Sans"/>
                <a:ea typeface="Open Sans"/>
                <a:cs typeface="Open Sans"/>
                <a:sym typeface="Open Sans"/>
              </a:rPr>
              <a:t> </a:t>
            </a:r>
            <a:endParaRPr b="0" i="0" sz="1800" u="none" cap="none" strike="noStrike">
              <a:solidFill>
                <a:schemeClr val="dk1"/>
              </a:solidFill>
              <a:latin typeface="Open Sans"/>
              <a:ea typeface="Open Sans"/>
              <a:cs typeface="Open Sans"/>
              <a:sym typeface="Open Sans"/>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Optimizes operational costs.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Unifies business communications.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Empowers employees.</a:t>
            </a:r>
            <a:r>
              <a:rPr b="0" i="0" lang="en-US" sz="1800" u="none" cap="none" strike="noStrike">
                <a:solidFill>
                  <a:srgbClr val="000000"/>
                </a:solidFill>
                <a:latin typeface="Open Sans"/>
                <a:ea typeface="Open Sans"/>
                <a:cs typeface="Open Sans"/>
                <a:sym typeface="Open Sans"/>
              </a:rPr>
              <a:t> </a:t>
            </a:r>
            <a:endParaRPr b="0" i="0" sz="1800" u="none" cap="none" strike="noStrike">
              <a:solidFill>
                <a:schemeClr val="dk1"/>
              </a:solidFill>
              <a:latin typeface="Open Sans"/>
              <a:ea typeface="Open Sans"/>
              <a:cs typeface="Open Sans"/>
              <a:sym typeface="Open Sans"/>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Engages customers more deeply.</a:t>
            </a:r>
            <a:r>
              <a:rPr b="0" i="0" lang="en-US" sz="1800" u="none" cap="none" strike="noStrike">
                <a:solidFill>
                  <a:srgbClr val="000000"/>
                </a:solidFill>
                <a:latin typeface="Open Sans"/>
                <a:ea typeface="Open Sans"/>
                <a:cs typeface="Open Sans"/>
                <a:sym typeface="Open Sans"/>
              </a:rPr>
              <a:t>.</a:t>
            </a:r>
            <a:endParaRPr b="0" i="0" sz="1800" u="none" cap="none" strike="noStrike">
              <a:solidFill>
                <a:schemeClr val="dk1"/>
              </a:solidFill>
              <a:latin typeface="Open Sans"/>
              <a:ea typeface="Open Sans"/>
              <a:cs typeface="Open Sans"/>
              <a:sym typeface="Open Sans"/>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Enhances security.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Improves resiliency and agility.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Drives sustainability.</a:t>
            </a:r>
            <a:endParaRPr/>
          </a:p>
        </p:txBody>
      </p:sp>
      <p:sp>
        <p:nvSpPr>
          <p:cNvPr id="967" name="Google Shape;967;p18"/>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The Benefits of Digital Transformation</a:t>
            </a:r>
            <a:endParaRPr/>
          </a:p>
        </p:txBody>
      </p:sp>
      <p:sp>
        <p:nvSpPr>
          <p:cNvPr id="968" name="Google Shape;968;p18"/>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14</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969" name="Google Shape;969;p18"/>
          <p:cNvSpPr txBox="1"/>
          <p:nvPr/>
        </p:nvSpPr>
        <p:spPr>
          <a:xfrm>
            <a:off x="490205" y="586773"/>
            <a:ext cx="11018520" cy="430887"/>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The Benefits of Digital Transformation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9"/>
          <p:cNvSpPr txBox="1"/>
          <p:nvPr/>
        </p:nvSpPr>
        <p:spPr>
          <a:xfrm>
            <a:off x="588262" y="2021412"/>
            <a:ext cx="8986043" cy="2431435"/>
          </a:xfrm>
          <a:prstGeom prst="rect">
            <a:avLst/>
          </a:prstGeom>
          <a:noFill/>
          <a:ln>
            <a:noFill/>
          </a:ln>
        </p:spPr>
        <p:txBody>
          <a:bodyPr anchorCtr="0" anchor="t" bIns="0" lIns="0" spcFirstLastPara="1" rIns="0" wrap="square" tIns="0">
            <a:spAutoFit/>
          </a:bodyPr>
          <a:lstStyle/>
          <a:p>
            <a:pPr indent="-342900" lvl="1" marL="342900" marR="0" rtl="0" algn="l">
              <a:lnSpc>
                <a:spcPct val="100000"/>
              </a:lnSpc>
              <a:spcBef>
                <a:spcPts val="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Shifting from physical entertainment media to streaming.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Moving to real-time, internet-based communications.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Accelerating innovation across hybrid, remote, or dispersed teams.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Improving customer experience.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Migrating from physical data storage to the cloud.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Mining company data for more intelligent insights. </a:t>
            </a:r>
            <a:endParaRPr/>
          </a:p>
        </p:txBody>
      </p:sp>
      <p:sp>
        <p:nvSpPr>
          <p:cNvPr id="976" name="Google Shape;976;p19"/>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Examples of digital transformation</a:t>
            </a:r>
            <a:endParaRPr/>
          </a:p>
        </p:txBody>
      </p:sp>
      <p:sp>
        <p:nvSpPr>
          <p:cNvPr id="977" name="Google Shape;977;p19"/>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15</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978" name="Google Shape;978;p19"/>
          <p:cNvSpPr txBox="1"/>
          <p:nvPr/>
        </p:nvSpPr>
        <p:spPr>
          <a:xfrm>
            <a:off x="490205" y="586773"/>
            <a:ext cx="11018520" cy="430887"/>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Examples of Digital Transformation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2"/>
          <p:cNvSpPr txBox="1"/>
          <p:nvPr/>
        </p:nvSpPr>
        <p:spPr>
          <a:xfrm>
            <a:off x="599132" y="1461091"/>
            <a:ext cx="7135288" cy="5176738"/>
          </a:xfrm>
          <a:prstGeom prst="rect">
            <a:avLst/>
          </a:prstGeom>
          <a:noFill/>
          <a:ln>
            <a:noFill/>
          </a:ln>
        </p:spPr>
        <p:txBody>
          <a:bodyPr anchorCtr="0" anchor="t" bIns="0" lIns="0" spcFirstLastPara="1" rIns="0" wrap="square" tIns="0">
            <a:spAutoFit/>
          </a:bodyPr>
          <a:lstStyle/>
          <a:p>
            <a:pPr indent="-285750" lvl="0" marL="285750" marR="0" rtl="0" algn="l">
              <a:lnSpc>
                <a:spcPct val="100000"/>
              </a:lnSpc>
              <a:spcBef>
                <a:spcPts val="0"/>
              </a:spcBef>
              <a:spcAft>
                <a:spcPts val="0"/>
              </a:spcAft>
              <a:buClr>
                <a:srgbClr val="2A2A2A"/>
              </a:buClr>
              <a:buSzPts val="1800"/>
              <a:buFont typeface="Arial"/>
              <a:buChar char="•"/>
            </a:pPr>
            <a:r>
              <a:rPr b="0" i="0" lang="en-US" sz="1800" u="none" cap="none" strike="noStrike">
                <a:solidFill>
                  <a:srgbClr val="2A2A2A"/>
                </a:solidFill>
                <a:latin typeface="Open Sans"/>
                <a:ea typeface="Open Sans"/>
                <a:cs typeface="Open Sans"/>
                <a:sym typeface="Open Sans"/>
              </a:rPr>
              <a:t>Introducing SafePC Solutions</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A2A2A"/>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2A2A2A"/>
              </a:buClr>
              <a:buSzPts val="1800"/>
              <a:buFont typeface="Arial"/>
              <a:buChar char="•"/>
            </a:pPr>
            <a:r>
              <a:rPr b="0" i="0" lang="en-US" sz="1800" u="none" cap="none" strike="noStrike">
                <a:solidFill>
                  <a:srgbClr val="2A2A2A"/>
                </a:solidFill>
                <a:latin typeface="Open Sans"/>
                <a:ea typeface="Open Sans"/>
                <a:cs typeface="Open Sans"/>
                <a:sym typeface="Open Sans"/>
              </a:rPr>
              <a:t>Cybersecurity for Higher Education</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A2A2A"/>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2A2A2A"/>
              </a:buClr>
              <a:buSzPts val="1800"/>
              <a:buFont typeface="Arial"/>
              <a:buChar char="•"/>
            </a:pPr>
            <a:r>
              <a:rPr b="0" i="0" lang="en-US" sz="1800" u="none" cap="none" strike="noStrike">
                <a:solidFill>
                  <a:srgbClr val="2A2A2A"/>
                </a:solidFill>
                <a:latin typeface="Open Sans"/>
                <a:ea typeface="Open Sans"/>
                <a:cs typeface="Open Sans"/>
                <a:sym typeface="Open Sans"/>
              </a:rPr>
              <a:t>Digital Transformation</a:t>
            </a:r>
            <a:endParaRPr/>
          </a:p>
          <a:p>
            <a:pPr indent="0" lvl="0" marL="0" marR="0" rtl="0" algn="l">
              <a:lnSpc>
                <a:spcPct val="100000"/>
              </a:lnSpc>
              <a:spcBef>
                <a:spcPts val="0"/>
              </a:spcBef>
              <a:spcAft>
                <a:spcPts val="0"/>
              </a:spcAft>
              <a:buClr>
                <a:schemeClr val="dk1"/>
              </a:buClr>
              <a:buSzPts val="1800"/>
              <a:buFont typeface="Noto Sans Symbols"/>
              <a:buNone/>
            </a:pPr>
            <a:r>
              <a:t/>
            </a:r>
            <a:endParaRPr b="0" i="0" sz="1800" u="none" cap="none" strike="noStrike">
              <a:solidFill>
                <a:srgbClr val="2A2A2A"/>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2A2A2A"/>
              </a:buClr>
              <a:buSzPts val="1800"/>
              <a:buFont typeface="Arial"/>
              <a:buChar char="•"/>
            </a:pPr>
            <a:r>
              <a:rPr b="0" i="0" lang="en-US" sz="1800" u="none" cap="none" strike="noStrike">
                <a:solidFill>
                  <a:srgbClr val="2A2A2A"/>
                </a:solidFill>
                <a:latin typeface="Open Sans"/>
                <a:ea typeface="Open Sans"/>
                <a:cs typeface="Open Sans"/>
                <a:sym typeface="Open Sans"/>
              </a:rPr>
              <a:t>Common Threats and Advanced Threats</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A2A2A"/>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2A2A2A"/>
              </a:buClr>
              <a:buSzPts val="1800"/>
              <a:buFont typeface="Arial"/>
              <a:buChar char="•"/>
            </a:pPr>
            <a:r>
              <a:rPr b="0" i="0" lang="en-US" sz="1800" u="none" cap="none" strike="noStrike">
                <a:solidFill>
                  <a:srgbClr val="2A2A2A"/>
                </a:solidFill>
                <a:latin typeface="Open Sans"/>
                <a:ea typeface="Open Sans"/>
                <a:cs typeface="Open Sans"/>
                <a:sym typeface="Open Sans"/>
              </a:rPr>
              <a:t>Security Modernization</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A2A2A"/>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2A2A2A"/>
              </a:buClr>
              <a:buSzPts val="1800"/>
              <a:buFont typeface="Arial"/>
              <a:buChar char="•"/>
            </a:pPr>
            <a:r>
              <a:rPr b="0" i="0" lang="en-US" sz="1800" u="none" cap="none" strike="noStrike">
                <a:solidFill>
                  <a:srgbClr val="2A2A2A"/>
                </a:solidFill>
                <a:latin typeface="Open Sans"/>
                <a:ea typeface="Open Sans"/>
                <a:cs typeface="Open Sans"/>
                <a:sym typeface="Open Sans"/>
              </a:rPr>
              <a:t>What is a Security Roadmap? </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A2A2A"/>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2A2A2A"/>
              </a:buClr>
              <a:buSzPts val="1800"/>
              <a:buFont typeface="Arial"/>
              <a:buChar char="•"/>
            </a:pPr>
            <a:r>
              <a:rPr b="0" i="0" lang="en-US" sz="1800" u="none" cap="none" strike="noStrike">
                <a:solidFill>
                  <a:srgbClr val="2A2A2A"/>
                </a:solidFill>
                <a:latin typeface="Open Sans"/>
                <a:ea typeface="Open Sans"/>
                <a:cs typeface="Open Sans"/>
                <a:sym typeface="Open Sans"/>
              </a:rPr>
              <a:t>Microsoft Security Training</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A2A2A"/>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2A2A2A"/>
              </a:buClr>
              <a:buSzPts val="1800"/>
              <a:buFont typeface="Arial"/>
              <a:buChar char="•"/>
            </a:pPr>
            <a:r>
              <a:rPr b="0" i="0" lang="en-US" sz="1800" u="none" cap="none" strike="noStrike">
                <a:solidFill>
                  <a:srgbClr val="2A2A2A"/>
                </a:solidFill>
                <a:latin typeface="Open Sans"/>
                <a:ea typeface="Open Sans"/>
                <a:cs typeface="Open Sans"/>
                <a:sym typeface="Open Sans"/>
              </a:rPr>
              <a:t>Sign Up for a Complimentary Security Assessment</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2A2A2A"/>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2A2A2A"/>
              </a:buClr>
              <a:buSzPts val="1800"/>
              <a:buFont typeface="Arial"/>
              <a:buChar char="•"/>
            </a:pPr>
            <a:r>
              <a:rPr b="0" i="0" lang="en-US" sz="1800" u="none" cap="none" strike="noStrike">
                <a:solidFill>
                  <a:srgbClr val="2A2A2A"/>
                </a:solidFill>
                <a:latin typeface="Open Sans"/>
                <a:ea typeface="Open Sans"/>
                <a:cs typeface="Open Sans"/>
                <a:sym typeface="Open Sans"/>
              </a:rPr>
              <a:t>Q&amp;A Session</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88" name="Google Shape;588;p2"/>
          <p:cNvSpPr txBox="1"/>
          <p:nvPr/>
        </p:nvSpPr>
        <p:spPr>
          <a:xfrm>
            <a:off x="588263" y="534834"/>
            <a:ext cx="11018520" cy="430887"/>
          </a:xfrm>
          <a:prstGeom prst="rect">
            <a:avLst/>
          </a:prstGeom>
          <a:no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i="0" lang="en-US" sz="2800" u="none" cap="none" strike="noStrike">
                <a:solidFill>
                  <a:schemeClr val="lt1"/>
                </a:solidFill>
                <a:latin typeface="Open Sans"/>
                <a:ea typeface="Open Sans"/>
                <a:cs typeface="Open Sans"/>
                <a:sym typeface="Open Sans"/>
              </a:rPr>
              <a:t>Agenda</a:t>
            </a:r>
            <a:endParaRPr/>
          </a:p>
        </p:txBody>
      </p:sp>
      <p:sp>
        <p:nvSpPr>
          <p:cNvPr id="589" name="Google Shape;589;p2"/>
          <p:cNvSpPr txBox="1"/>
          <p:nvPr/>
        </p:nvSpPr>
        <p:spPr>
          <a:xfrm>
            <a:off x="11568314" y="6151255"/>
            <a:ext cx="207318"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b="0" i="0" lang="en-US" sz="1800" u="none" cap="none" strike="noStrike">
                <a:solidFill>
                  <a:srgbClr val="BFBFBF"/>
                </a:solidFill>
                <a:latin typeface="Open Sans"/>
                <a:ea typeface="Open Sans"/>
                <a:cs typeface="Open Sans"/>
                <a:sym typeface="Open Sans"/>
              </a:rPr>
              <a:t>2</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b="0" i="0" sz="18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20"/>
          <p:cNvSpPr txBox="1"/>
          <p:nvPr/>
        </p:nvSpPr>
        <p:spPr>
          <a:xfrm>
            <a:off x="588263" y="2024610"/>
            <a:ext cx="4783838" cy="4154984"/>
          </a:xfrm>
          <a:prstGeom prst="rect">
            <a:avLst/>
          </a:prstGeom>
          <a:noFill/>
          <a:ln>
            <a:noFill/>
          </a:ln>
        </p:spPr>
        <p:txBody>
          <a:bodyPr anchorCtr="0" anchor="t" bIns="0" lIns="0" spcFirstLastPara="1" rIns="0" wrap="square" tIns="0">
            <a:spAutoFit/>
          </a:bodyPr>
          <a:lstStyle/>
          <a:p>
            <a:pPr indent="-342900" lvl="1" marL="342900" marR="0" rtl="0" algn="l">
              <a:lnSpc>
                <a:spcPct val="100000"/>
              </a:lnSpc>
              <a:spcBef>
                <a:spcPts val="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Identify the changes you’d like to make.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Prioritize customer needs.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Solicit input across your organization.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Start small.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Enlist outside help.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Shift your organization’s mindset.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Redefine your corporate values.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Empower IT.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Offer adequate training and education. </a:t>
            </a:r>
            <a:endParaRPr/>
          </a:p>
          <a:p>
            <a:pPr indent="-342900" lvl="1" marL="342900" marR="0" rtl="0" algn="l">
              <a:lnSpc>
                <a:spcPct val="100000"/>
              </a:lnSpc>
              <a:spcBef>
                <a:spcPts val="1200"/>
              </a:spcBef>
              <a:spcAft>
                <a:spcPts val="0"/>
              </a:spcAft>
              <a:buClr>
                <a:schemeClr val="dk1"/>
              </a:buClr>
              <a:buSzPts val="1620"/>
              <a:buFont typeface="Calibri"/>
              <a:buAutoNum type="arabicPeriod"/>
            </a:pPr>
            <a:r>
              <a:rPr b="0" i="0" lang="en-US" sz="1800" u="none" cap="none" strike="noStrike">
                <a:solidFill>
                  <a:schemeClr val="dk1"/>
                </a:solidFill>
                <a:latin typeface="Open Sans"/>
                <a:ea typeface="Open Sans"/>
                <a:cs typeface="Open Sans"/>
                <a:sym typeface="Open Sans"/>
              </a:rPr>
              <a:t>Introduce change from the top. </a:t>
            </a:r>
            <a:endParaRPr/>
          </a:p>
        </p:txBody>
      </p:sp>
      <p:sp>
        <p:nvSpPr>
          <p:cNvPr id="985" name="Google Shape;985;p20"/>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Strategies for successful digital transformation</a:t>
            </a:r>
            <a:endParaRPr/>
          </a:p>
        </p:txBody>
      </p:sp>
      <p:sp>
        <p:nvSpPr>
          <p:cNvPr id="986" name="Google Shape;986;p20"/>
          <p:cNvSpPr txBox="1"/>
          <p:nvPr/>
        </p:nvSpPr>
        <p:spPr>
          <a:xfrm>
            <a:off x="6819901" y="2024610"/>
            <a:ext cx="4783838" cy="2569934"/>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Clr>
                <a:srgbClr val="2C2D8A"/>
              </a:buClr>
              <a:buSzPts val="1620"/>
              <a:buFont typeface="Noto Sans Symbols"/>
              <a:buNone/>
            </a:pPr>
            <a:r>
              <a:rPr b="1" i="0" lang="en-US" sz="1800" u="sng" cap="none" strike="noStrike">
                <a:solidFill>
                  <a:srgbClr val="2C2D8A"/>
                </a:solidFill>
                <a:latin typeface="Open Sans"/>
                <a:ea typeface="Open Sans"/>
                <a:cs typeface="Open Sans"/>
                <a:sym typeface="Open Sans"/>
                <a:hlinkClick r:id="rId3">
                  <a:extLst>
                    <a:ext uri="{A12FA001-AC4F-418D-AE19-62706E023703}">
                      <ahyp:hlinkClr val="tx"/>
                    </a:ext>
                  </a:extLst>
                </a:hlinkClick>
              </a:rPr>
              <a:t>Conclusion</a:t>
            </a:r>
            <a:endParaRPr/>
          </a:p>
          <a:p>
            <a:pPr indent="0" lvl="1" marL="0" marR="0" rtl="0" algn="l">
              <a:lnSpc>
                <a:spcPct val="100000"/>
              </a:lnSpc>
              <a:spcBef>
                <a:spcPts val="600"/>
              </a:spcBef>
              <a:spcAft>
                <a:spcPts val="0"/>
              </a:spcAft>
              <a:buClr>
                <a:srgbClr val="2C2D8A"/>
              </a:buClr>
              <a:buSzPts val="1620"/>
              <a:buFont typeface="Noto Sans Symbols"/>
              <a:buNone/>
            </a:pPr>
            <a:r>
              <a:rPr b="0" i="0" lang="en-US" sz="1800" u="sng" cap="none" strike="noStrike">
                <a:solidFill>
                  <a:srgbClr val="2C2D8A"/>
                </a:solidFill>
                <a:latin typeface="Open Sans"/>
                <a:ea typeface="Open Sans"/>
                <a:cs typeface="Open Sans"/>
                <a:sym typeface="Open Sans"/>
                <a:hlinkClick r:id="rId4">
                  <a:extLst>
                    <a:ext uri="{A12FA001-AC4F-418D-AE19-62706E023703}">
                      <ahyp:hlinkClr val="tx"/>
                    </a:ext>
                  </a:extLst>
                </a:hlinkClick>
              </a:rPr>
              <a:t>Embracing digital transformation</a:t>
            </a:r>
            <a:r>
              <a:rPr b="0" i="0" lang="en-US" sz="1800" u="none" cap="none" strike="noStrike">
                <a:solidFill>
                  <a:srgbClr val="2C2D8A"/>
                </a:solidFill>
                <a:latin typeface="Open Sans"/>
                <a:ea typeface="Open Sans"/>
                <a:cs typeface="Open Sans"/>
                <a:sym typeface="Open Sans"/>
              </a:rPr>
              <a:t> </a:t>
            </a:r>
            <a:r>
              <a:rPr b="0" i="0" lang="en-US" sz="1800" u="none" cap="none" strike="noStrike">
                <a:solidFill>
                  <a:srgbClr val="2A2A2A"/>
                </a:solidFill>
                <a:latin typeface="Open Sans"/>
                <a:ea typeface="Open Sans"/>
                <a:cs typeface="Open Sans"/>
                <a:sym typeface="Open Sans"/>
              </a:rPr>
              <a:t>helps give businesses an edge over their competitors: The gains in operational efficiency, employee performance, product innovation, and customer satisfaction set businesses that embrace the latest automated, intelligent, cloud-based technologies apart from </a:t>
            </a:r>
            <a:br>
              <a:rPr b="0" i="0" lang="en-US" sz="1800" u="none" cap="none" strike="noStrike">
                <a:solidFill>
                  <a:srgbClr val="2A2A2A"/>
                </a:solidFill>
                <a:latin typeface="Open Sans"/>
                <a:ea typeface="Open Sans"/>
                <a:cs typeface="Open Sans"/>
                <a:sym typeface="Open Sans"/>
              </a:rPr>
            </a:br>
            <a:r>
              <a:rPr b="0" i="0" lang="en-US" sz="1800" u="none" cap="none" strike="noStrike">
                <a:solidFill>
                  <a:srgbClr val="2A2A2A"/>
                </a:solidFill>
                <a:latin typeface="Open Sans"/>
                <a:ea typeface="Open Sans"/>
                <a:cs typeface="Open Sans"/>
                <a:sym typeface="Open Sans"/>
              </a:rPr>
              <a:t>their peers. </a:t>
            </a:r>
            <a:endParaRPr b="0" i="0" sz="1600" u="none" cap="none" strike="noStrike">
              <a:solidFill>
                <a:srgbClr val="2A2A2A"/>
              </a:solidFill>
              <a:latin typeface="Open Sans"/>
              <a:ea typeface="Open Sans"/>
              <a:cs typeface="Open Sans"/>
              <a:sym typeface="Open Sans"/>
            </a:endParaRPr>
          </a:p>
        </p:txBody>
      </p:sp>
      <p:sp>
        <p:nvSpPr>
          <p:cNvPr id="987" name="Google Shape;987;p20"/>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16</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988" name="Google Shape;988;p20"/>
          <p:cNvSpPr txBox="1"/>
          <p:nvPr/>
        </p:nvSpPr>
        <p:spPr>
          <a:xfrm>
            <a:off x="490205" y="586773"/>
            <a:ext cx="11018520" cy="430887"/>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Strategies for Successful Digital Transformation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21"/>
          <p:cNvSpPr/>
          <p:nvPr/>
        </p:nvSpPr>
        <p:spPr>
          <a:xfrm>
            <a:off x="0" y="0"/>
            <a:ext cx="12192000" cy="6858000"/>
          </a:xfrm>
          <a:prstGeom prst="rect">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994" name="Google Shape;994;p21"/>
          <p:cNvSpPr txBox="1"/>
          <p:nvPr/>
        </p:nvSpPr>
        <p:spPr>
          <a:xfrm>
            <a:off x="505133" y="2157137"/>
            <a:ext cx="67621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Securing Critical Infrastructure and Hybrid Cloud</a:t>
            </a:r>
            <a:endParaRPr/>
          </a:p>
        </p:txBody>
      </p:sp>
      <p:sp>
        <p:nvSpPr>
          <p:cNvPr id="995" name="Google Shape;995;p21"/>
          <p:cNvSpPr txBox="1"/>
          <p:nvPr/>
        </p:nvSpPr>
        <p:spPr>
          <a:xfrm>
            <a:off x="505133" y="2946537"/>
            <a:ext cx="676213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lt1"/>
                </a:solidFill>
                <a:latin typeface="Calibri"/>
                <a:ea typeface="Calibri"/>
                <a:cs typeface="Calibri"/>
                <a:sym typeface="Calibri"/>
              </a:rPr>
              <a:t>Security Moderniaztion</a:t>
            </a:r>
            <a:endParaRPr b="1" sz="5400">
              <a:solidFill>
                <a:schemeClr val="lt1"/>
              </a:solidFill>
              <a:latin typeface="Calibri"/>
              <a:ea typeface="Calibri"/>
              <a:cs typeface="Calibri"/>
              <a:sym typeface="Calibri"/>
            </a:endParaRPr>
          </a:p>
        </p:txBody>
      </p:sp>
      <p:cxnSp>
        <p:nvCxnSpPr>
          <p:cNvPr id="996" name="Google Shape;996;p21"/>
          <p:cNvCxnSpPr/>
          <p:nvPr/>
        </p:nvCxnSpPr>
        <p:spPr>
          <a:xfrm>
            <a:off x="571500" y="2774603"/>
            <a:ext cx="685800"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pic>
        <p:nvPicPr>
          <p:cNvPr descr="A picture containing graphical user interface&#10;&#10;Description automatically generated" id="1001" name="Google Shape;1001;p22"/>
          <p:cNvPicPr preferRelativeResize="0"/>
          <p:nvPr/>
        </p:nvPicPr>
        <p:blipFill rotWithShape="1">
          <a:blip r:embed="rId3">
            <a:alphaModFix/>
          </a:blip>
          <a:srcRect b="0" l="0" r="0" t="0"/>
          <a:stretch/>
        </p:blipFill>
        <p:spPr>
          <a:xfrm>
            <a:off x="1938619" y="1556815"/>
            <a:ext cx="8765240" cy="4940019"/>
          </a:xfrm>
          <a:prstGeom prst="rect">
            <a:avLst/>
          </a:prstGeom>
          <a:noFill/>
          <a:ln>
            <a:noFill/>
          </a:ln>
        </p:spPr>
      </p:pic>
      <p:sp>
        <p:nvSpPr>
          <p:cNvPr id="1002" name="Google Shape;1002;p22"/>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Security Landscape in Higher Education</a:t>
            </a:r>
            <a:endParaRPr/>
          </a:p>
        </p:txBody>
      </p:sp>
      <p:sp>
        <p:nvSpPr>
          <p:cNvPr id="1003" name="Google Shape;1003;p22"/>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17</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004" name="Google Shape;1004;p22"/>
          <p:cNvSpPr txBox="1"/>
          <p:nvPr/>
        </p:nvSpPr>
        <p:spPr>
          <a:xfrm>
            <a:off x="490205" y="586773"/>
            <a:ext cx="11018520" cy="430887"/>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Security Landscape in Higher Education</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23"/>
          <p:cNvSpPr/>
          <p:nvPr/>
        </p:nvSpPr>
        <p:spPr>
          <a:xfrm>
            <a:off x="487222" y="1969643"/>
            <a:ext cx="4890403" cy="35025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2C2D8A"/>
                </a:solidFill>
                <a:latin typeface="Open Sans"/>
                <a:ea typeface="Open Sans"/>
                <a:cs typeface="Open Sans"/>
                <a:sym typeface="Open Sans"/>
              </a:rPr>
              <a:t>The Top Security Threats for 2023</a:t>
            </a:r>
            <a:endParaRPr i="0" sz="1800" u="none" cap="none" strike="noStrike">
              <a:solidFill>
                <a:srgbClr val="2A2A2A"/>
              </a:solidFill>
              <a:latin typeface="Open Sans"/>
              <a:ea typeface="Open Sans"/>
              <a:cs typeface="Open Sans"/>
              <a:sym typeface="Open Sans"/>
            </a:endParaRPr>
          </a:p>
          <a:p>
            <a:pPr indent="-228600" lvl="0" marL="228600" marR="0" rtl="0" algn="l">
              <a:lnSpc>
                <a:spcPct val="100000"/>
              </a:lnSpc>
              <a:spcBef>
                <a:spcPts val="1200"/>
              </a:spcBef>
              <a:spcAft>
                <a:spcPts val="0"/>
              </a:spcAft>
              <a:buClr>
                <a:srgbClr val="2A2A2A"/>
              </a:buClr>
              <a:buSzPts val="1620"/>
              <a:buFont typeface="Noto Sans Symbols"/>
              <a:buAutoNum type="arabicPeriod"/>
            </a:pPr>
            <a:r>
              <a:rPr i="0" lang="en-US" sz="1800" u="none" cap="none" strike="noStrike">
                <a:solidFill>
                  <a:srgbClr val="2A2A2A"/>
                </a:solidFill>
                <a:latin typeface="Open Sans"/>
                <a:ea typeface="Open Sans"/>
                <a:cs typeface="Open Sans"/>
                <a:sym typeface="Open Sans"/>
              </a:rPr>
              <a:t>Phishing. </a:t>
            </a:r>
            <a:endParaRPr/>
          </a:p>
          <a:p>
            <a:pPr indent="-228600" lvl="0" marL="228600" marR="0" rtl="0" algn="l">
              <a:lnSpc>
                <a:spcPct val="100000"/>
              </a:lnSpc>
              <a:spcBef>
                <a:spcPts val="1200"/>
              </a:spcBef>
              <a:spcAft>
                <a:spcPts val="0"/>
              </a:spcAft>
              <a:buClr>
                <a:srgbClr val="2A2A2A"/>
              </a:buClr>
              <a:buSzPts val="1620"/>
              <a:buFont typeface="Noto Sans Symbols"/>
              <a:buAutoNum type="arabicPeriod"/>
            </a:pPr>
            <a:r>
              <a:rPr lang="en-US" sz="1800">
                <a:solidFill>
                  <a:srgbClr val="2A2A2A"/>
                </a:solidFill>
                <a:latin typeface="Open Sans"/>
                <a:ea typeface="Open Sans"/>
                <a:cs typeface="Open Sans"/>
                <a:sym typeface="Open Sans"/>
              </a:rPr>
              <a:t>Conversation Hacking. </a:t>
            </a:r>
            <a:endParaRPr/>
          </a:p>
          <a:p>
            <a:pPr indent="-228600" lvl="0" marL="228600" marR="0" rtl="0" algn="l">
              <a:lnSpc>
                <a:spcPct val="100000"/>
              </a:lnSpc>
              <a:spcBef>
                <a:spcPts val="1200"/>
              </a:spcBef>
              <a:spcAft>
                <a:spcPts val="0"/>
              </a:spcAft>
              <a:buClr>
                <a:srgbClr val="2A2A2A"/>
              </a:buClr>
              <a:buSzPts val="1620"/>
              <a:buFont typeface="Noto Sans Symbols"/>
              <a:buAutoNum type="arabicPeriod"/>
            </a:pPr>
            <a:r>
              <a:rPr i="0" lang="en-US" sz="1800" u="none" cap="none" strike="noStrike">
                <a:solidFill>
                  <a:srgbClr val="2A2A2A"/>
                </a:solidFill>
                <a:latin typeface="Open Sans"/>
                <a:ea typeface="Open Sans"/>
                <a:cs typeface="Open Sans"/>
                <a:sym typeface="Open Sans"/>
              </a:rPr>
              <a:t>Malware. </a:t>
            </a:r>
            <a:endParaRPr/>
          </a:p>
          <a:p>
            <a:pPr indent="-228600" lvl="0" marL="228600" marR="0" rtl="0" algn="l">
              <a:lnSpc>
                <a:spcPct val="100000"/>
              </a:lnSpc>
              <a:spcBef>
                <a:spcPts val="1200"/>
              </a:spcBef>
              <a:spcAft>
                <a:spcPts val="0"/>
              </a:spcAft>
              <a:buClr>
                <a:srgbClr val="2A2A2A"/>
              </a:buClr>
              <a:buSzPts val="1620"/>
              <a:buFont typeface="Noto Sans Symbols"/>
              <a:buAutoNum type="arabicPeriod"/>
            </a:pPr>
            <a:r>
              <a:rPr lang="en-US" sz="1800">
                <a:solidFill>
                  <a:srgbClr val="2A2A2A"/>
                </a:solidFill>
                <a:latin typeface="Open Sans"/>
                <a:ea typeface="Open Sans"/>
                <a:cs typeface="Open Sans"/>
                <a:sym typeface="Open Sans"/>
              </a:rPr>
              <a:t>IoT Misuse. </a:t>
            </a:r>
            <a:endParaRPr/>
          </a:p>
          <a:p>
            <a:pPr indent="-228600" lvl="0" marL="228600" marR="0" rtl="0" algn="l">
              <a:lnSpc>
                <a:spcPct val="100000"/>
              </a:lnSpc>
              <a:spcBef>
                <a:spcPts val="1200"/>
              </a:spcBef>
              <a:spcAft>
                <a:spcPts val="0"/>
              </a:spcAft>
              <a:buClr>
                <a:srgbClr val="2A2A2A"/>
              </a:buClr>
              <a:buSzPts val="1620"/>
              <a:buFont typeface="Noto Sans Symbols"/>
              <a:buAutoNum type="arabicPeriod"/>
            </a:pPr>
            <a:r>
              <a:rPr i="0" lang="en-US" sz="1800" u="none" cap="none" strike="noStrike">
                <a:solidFill>
                  <a:srgbClr val="2A2A2A"/>
                </a:solidFill>
                <a:latin typeface="Open Sans"/>
                <a:ea typeface="Open Sans"/>
                <a:cs typeface="Open Sans"/>
                <a:sym typeface="Open Sans"/>
              </a:rPr>
              <a:t>DNS Spoofing. </a:t>
            </a:r>
            <a:endParaRPr/>
          </a:p>
          <a:p>
            <a:pPr indent="-228600" lvl="0" marL="228600" marR="0" rtl="0" algn="l">
              <a:lnSpc>
                <a:spcPct val="100000"/>
              </a:lnSpc>
              <a:spcBef>
                <a:spcPts val="1200"/>
              </a:spcBef>
              <a:spcAft>
                <a:spcPts val="0"/>
              </a:spcAft>
              <a:buClr>
                <a:srgbClr val="2A2A2A"/>
              </a:buClr>
              <a:buSzPts val="1620"/>
              <a:buFont typeface="Noto Sans Symbols"/>
              <a:buAutoNum type="arabicPeriod"/>
            </a:pPr>
            <a:r>
              <a:rPr lang="en-US" sz="1800">
                <a:solidFill>
                  <a:srgbClr val="2A2A2A"/>
                </a:solidFill>
                <a:latin typeface="Open Sans"/>
                <a:ea typeface="Open Sans"/>
                <a:cs typeface="Open Sans"/>
                <a:sym typeface="Open Sans"/>
              </a:rPr>
              <a:t>Man-in-the-Middle Attacks.</a:t>
            </a:r>
            <a:endParaRPr/>
          </a:p>
          <a:p>
            <a:pPr indent="-228600" lvl="0" marL="228600" marR="0" rtl="0" algn="l">
              <a:lnSpc>
                <a:spcPct val="100000"/>
              </a:lnSpc>
              <a:spcBef>
                <a:spcPts val="1200"/>
              </a:spcBef>
              <a:spcAft>
                <a:spcPts val="0"/>
              </a:spcAft>
              <a:buClr>
                <a:srgbClr val="2A2A2A"/>
              </a:buClr>
              <a:buSzPts val="1620"/>
              <a:buFont typeface="Noto Sans Symbols"/>
              <a:buAutoNum type="arabicPeriod"/>
            </a:pPr>
            <a:r>
              <a:rPr i="0" lang="en-US" sz="1800" u="none" cap="none" strike="noStrike">
                <a:solidFill>
                  <a:srgbClr val="2A2A2A"/>
                </a:solidFill>
                <a:latin typeface="Open Sans"/>
                <a:ea typeface="Open Sans"/>
                <a:cs typeface="Open Sans"/>
                <a:sym typeface="Open Sans"/>
              </a:rPr>
              <a:t>S</a:t>
            </a:r>
            <a:r>
              <a:rPr lang="en-US" sz="1800">
                <a:solidFill>
                  <a:srgbClr val="2A2A2A"/>
                </a:solidFill>
                <a:latin typeface="Open Sans"/>
                <a:ea typeface="Open Sans"/>
                <a:cs typeface="Open Sans"/>
                <a:sym typeface="Open Sans"/>
              </a:rPr>
              <a:t>QL Injection. </a:t>
            </a:r>
            <a:endParaRPr i="0" sz="1800" u="none" cap="none" strike="noStrike">
              <a:solidFill>
                <a:srgbClr val="2A2A2A"/>
              </a:solidFill>
              <a:latin typeface="Open Sans"/>
              <a:ea typeface="Open Sans"/>
              <a:cs typeface="Open Sans"/>
              <a:sym typeface="Open Sans"/>
            </a:endParaRPr>
          </a:p>
        </p:txBody>
      </p:sp>
      <p:sp>
        <p:nvSpPr>
          <p:cNvPr id="1014" name="Google Shape;1014;p23"/>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Common Threats and Advanced Threats</a:t>
            </a:r>
            <a:endParaRPr/>
          </a:p>
        </p:txBody>
      </p:sp>
      <p:sp>
        <p:nvSpPr>
          <p:cNvPr id="1015" name="Google Shape;1015;p23"/>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18</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016" name="Google Shape;1016;p23"/>
          <p:cNvSpPr txBox="1"/>
          <p:nvPr/>
        </p:nvSpPr>
        <p:spPr>
          <a:xfrm>
            <a:off x="490205" y="586773"/>
            <a:ext cx="11018520" cy="430887"/>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Common Threats and Advanced Threats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24"/>
          <p:cNvSpPr/>
          <p:nvPr/>
        </p:nvSpPr>
        <p:spPr>
          <a:xfrm>
            <a:off x="1557457" y="3745710"/>
            <a:ext cx="2070221" cy="2070221"/>
          </a:xfrm>
          <a:prstGeom prst="ellipse">
            <a:avLst/>
          </a:prstGeom>
          <a:solidFill>
            <a:schemeClr val="accent2"/>
          </a:solidFill>
          <a:ln>
            <a:noFill/>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grpSp>
        <p:nvGrpSpPr>
          <p:cNvPr id="1022" name="Google Shape;1022;p24"/>
          <p:cNvGrpSpPr/>
          <p:nvPr/>
        </p:nvGrpSpPr>
        <p:grpSpPr>
          <a:xfrm flipH="1" rot="10800000">
            <a:off x="4890327" y="3849328"/>
            <a:ext cx="2241776" cy="1494541"/>
            <a:chOff x="4887311" y="2611209"/>
            <a:chExt cx="2247384" cy="1498279"/>
          </a:xfrm>
        </p:grpSpPr>
        <p:cxnSp>
          <p:nvCxnSpPr>
            <p:cNvPr id="1023" name="Google Shape;1023;p24"/>
            <p:cNvCxnSpPr/>
            <p:nvPr/>
          </p:nvCxnSpPr>
          <p:spPr>
            <a:xfrm>
              <a:off x="6216647" y="3502485"/>
              <a:ext cx="918048" cy="0"/>
            </a:xfrm>
            <a:prstGeom prst="straightConnector1">
              <a:avLst/>
            </a:prstGeom>
            <a:solidFill>
              <a:schemeClr val="lt1"/>
            </a:solidFill>
            <a:ln cap="rnd" cmpd="sng" w="381000">
              <a:solidFill>
                <a:schemeClr val="lt2"/>
              </a:solidFill>
              <a:prstDash val="solid"/>
              <a:miter lim="800000"/>
              <a:headEnd len="med" w="med" type="none"/>
              <a:tailEnd len="med" w="med" type="none"/>
            </a:ln>
          </p:spPr>
        </p:cxnSp>
        <p:grpSp>
          <p:nvGrpSpPr>
            <p:cNvPr id="1024" name="Google Shape;1024;p24"/>
            <p:cNvGrpSpPr/>
            <p:nvPr/>
          </p:nvGrpSpPr>
          <p:grpSpPr>
            <a:xfrm>
              <a:off x="4887311" y="2611209"/>
              <a:ext cx="2247384" cy="1498279"/>
              <a:chOff x="4887311" y="2611209"/>
              <a:chExt cx="2247384" cy="1498279"/>
            </a:xfrm>
          </p:grpSpPr>
          <p:cxnSp>
            <p:nvCxnSpPr>
              <p:cNvPr id="1025" name="Google Shape;1025;p24"/>
              <p:cNvCxnSpPr/>
              <p:nvPr/>
            </p:nvCxnSpPr>
            <p:spPr>
              <a:xfrm>
                <a:off x="6216647" y="2954804"/>
                <a:ext cx="0" cy="654436"/>
              </a:xfrm>
              <a:prstGeom prst="straightConnector1">
                <a:avLst/>
              </a:prstGeom>
              <a:solidFill>
                <a:schemeClr val="lt1"/>
              </a:solidFill>
              <a:ln cap="rnd" cmpd="sng" w="381000">
                <a:solidFill>
                  <a:schemeClr val="lt2"/>
                </a:solidFill>
                <a:prstDash val="solid"/>
                <a:miter lim="800000"/>
                <a:headEnd len="med" w="med" type="none"/>
                <a:tailEnd len="med" w="med" type="none"/>
              </a:ln>
            </p:spPr>
          </p:cxnSp>
          <p:cxnSp>
            <p:nvCxnSpPr>
              <p:cNvPr id="1026" name="Google Shape;1026;p24"/>
              <p:cNvCxnSpPr/>
              <p:nvPr/>
            </p:nvCxnSpPr>
            <p:spPr>
              <a:xfrm>
                <a:off x="4887311" y="3983083"/>
                <a:ext cx="1015649" cy="0"/>
              </a:xfrm>
              <a:prstGeom prst="straightConnector1">
                <a:avLst/>
              </a:prstGeom>
              <a:solidFill>
                <a:schemeClr val="lt1"/>
              </a:solidFill>
              <a:ln cap="rnd" cmpd="sng" w="381000">
                <a:solidFill>
                  <a:schemeClr val="lt2"/>
                </a:solidFill>
                <a:prstDash val="solid"/>
                <a:miter lim="800000"/>
                <a:headEnd len="med" w="med" type="none"/>
                <a:tailEnd len="med" w="med" type="none"/>
              </a:ln>
            </p:spPr>
          </p:cxnSp>
          <p:sp>
            <p:nvSpPr>
              <p:cNvPr id="1027" name="Google Shape;1027;p24"/>
              <p:cNvSpPr/>
              <p:nvPr/>
            </p:nvSpPr>
            <p:spPr>
              <a:xfrm rot="5400000">
                <a:off x="5551694" y="3318130"/>
                <a:ext cx="687190" cy="642716"/>
              </a:xfrm>
              <a:prstGeom prst="arc">
                <a:avLst>
                  <a:gd fmla="val 16200000" name="adj1"/>
                  <a:gd fmla="val 0" name="adj2"/>
                </a:avLst>
              </a:prstGeom>
              <a:solidFill>
                <a:schemeClr val="lt1"/>
              </a:solidFill>
              <a:ln cap="rnd" cmpd="sng" w="381000">
                <a:solidFill>
                  <a:schemeClr val="lt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94"/>
                  <a:buFont typeface="Calibri"/>
                  <a:buNone/>
                </a:pPr>
                <a:r>
                  <a:t/>
                </a:r>
                <a:endParaRPr b="0" i="0" sz="1794" u="none" cap="none" strike="noStrike">
                  <a:solidFill>
                    <a:srgbClr val="000000"/>
                  </a:solidFill>
                  <a:latin typeface="Quattrocento Sans"/>
                  <a:ea typeface="Quattrocento Sans"/>
                  <a:cs typeface="Quattrocento Sans"/>
                  <a:sym typeface="Quattrocento Sans"/>
                </a:endParaRPr>
              </a:p>
            </p:txBody>
          </p:sp>
          <p:sp>
            <p:nvSpPr>
              <p:cNvPr id="1028" name="Google Shape;1028;p24"/>
              <p:cNvSpPr/>
              <p:nvPr/>
            </p:nvSpPr>
            <p:spPr>
              <a:xfrm rot="-5400000">
                <a:off x="6194410" y="2633446"/>
                <a:ext cx="687190" cy="642716"/>
              </a:xfrm>
              <a:prstGeom prst="arc">
                <a:avLst>
                  <a:gd fmla="val 16200000" name="adj1"/>
                  <a:gd fmla="val 0" name="adj2"/>
                </a:avLst>
              </a:prstGeom>
              <a:solidFill>
                <a:schemeClr val="lt1"/>
              </a:solidFill>
              <a:ln cap="rnd" cmpd="sng" w="381000">
                <a:solidFill>
                  <a:schemeClr val="lt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94"/>
                  <a:buFont typeface="Calibri"/>
                  <a:buNone/>
                </a:pPr>
                <a:r>
                  <a:t/>
                </a:r>
                <a:endParaRPr b="0" i="0" sz="1794" u="none" cap="none" strike="noStrike">
                  <a:solidFill>
                    <a:srgbClr val="000000"/>
                  </a:solidFill>
                  <a:latin typeface="Quattrocento Sans"/>
                  <a:ea typeface="Quattrocento Sans"/>
                  <a:cs typeface="Quattrocento Sans"/>
                  <a:sym typeface="Quattrocento Sans"/>
                </a:endParaRPr>
              </a:p>
            </p:txBody>
          </p:sp>
          <p:cxnSp>
            <p:nvCxnSpPr>
              <p:cNvPr id="1029" name="Google Shape;1029;p24"/>
              <p:cNvCxnSpPr/>
              <p:nvPr/>
            </p:nvCxnSpPr>
            <p:spPr>
              <a:xfrm>
                <a:off x="6584030" y="2611209"/>
                <a:ext cx="550665" cy="0"/>
              </a:xfrm>
              <a:prstGeom prst="straightConnector1">
                <a:avLst/>
              </a:prstGeom>
              <a:solidFill>
                <a:schemeClr val="lt1"/>
              </a:solidFill>
              <a:ln cap="rnd" cmpd="sng" w="381000">
                <a:solidFill>
                  <a:schemeClr val="lt2"/>
                </a:solidFill>
                <a:prstDash val="solid"/>
                <a:miter lim="800000"/>
                <a:headEnd len="med" w="med" type="none"/>
                <a:tailEnd len="med" w="med" type="none"/>
              </a:ln>
            </p:spPr>
          </p:cxnSp>
          <p:sp>
            <p:nvSpPr>
              <p:cNvPr id="1030" name="Google Shape;1030;p24"/>
              <p:cNvSpPr/>
              <p:nvPr/>
            </p:nvSpPr>
            <p:spPr>
              <a:xfrm flipH="1" rot="10800000">
                <a:off x="4902199" y="3856676"/>
                <a:ext cx="155108" cy="252812"/>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94"/>
                  <a:buFont typeface="Calibri"/>
                  <a:buNone/>
                </a:pPr>
                <a:r>
                  <a:t/>
                </a:r>
                <a:endParaRPr b="0" i="0" sz="1794" u="none" cap="none" strike="noStrike">
                  <a:solidFill>
                    <a:srgbClr val="000000"/>
                  </a:solidFill>
                  <a:latin typeface="Quattrocento Sans"/>
                  <a:ea typeface="Quattrocento Sans"/>
                  <a:cs typeface="Quattrocento Sans"/>
                  <a:sym typeface="Quattrocento Sans"/>
                </a:endParaRPr>
              </a:p>
            </p:txBody>
          </p:sp>
        </p:grpSp>
      </p:grpSp>
      <p:sp>
        <p:nvSpPr>
          <p:cNvPr id="1031" name="Google Shape;1031;p24"/>
          <p:cNvSpPr/>
          <p:nvPr/>
        </p:nvSpPr>
        <p:spPr>
          <a:xfrm>
            <a:off x="752710" y="2194777"/>
            <a:ext cx="2070221" cy="2070221"/>
          </a:xfrm>
          <a:prstGeom prst="ellipse">
            <a:avLst/>
          </a:prstGeom>
          <a:solidFill>
            <a:schemeClr val="accent1"/>
          </a:solidFill>
          <a:ln>
            <a:noFill/>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sp>
        <p:nvSpPr>
          <p:cNvPr id="1032" name="Google Shape;1032;p24"/>
          <p:cNvSpPr/>
          <p:nvPr/>
        </p:nvSpPr>
        <p:spPr>
          <a:xfrm>
            <a:off x="2346419" y="2187290"/>
            <a:ext cx="2070221" cy="2070221"/>
          </a:xfrm>
          <a:prstGeom prst="ellipse">
            <a:avLst/>
          </a:prstGeom>
          <a:solidFill>
            <a:schemeClr val="accent3"/>
          </a:solidFill>
          <a:ln>
            <a:noFill/>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sp>
        <p:nvSpPr>
          <p:cNvPr id="1033" name="Google Shape;1033;p24"/>
          <p:cNvSpPr txBox="1"/>
          <p:nvPr/>
        </p:nvSpPr>
        <p:spPr>
          <a:xfrm>
            <a:off x="1244474" y="1757343"/>
            <a:ext cx="1086697" cy="399008"/>
          </a:xfrm>
          <a:prstGeom prst="rect">
            <a:avLst/>
          </a:prstGeom>
          <a:noFill/>
          <a:ln>
            <a:noFill/>
          </a:ln>
        </p:spPr>
        <p:txBody>
          <a:bodyPr anchorCtr="0" anchor="ctr" bIns="91200" lIns="91200" spcFirstLastPara="1" rIns="91200" wrap="square" tIns="91200">
            <a:spAutoFit/>
          </a:bodyPr>
          <a:lstStyle/>
          <a:p>
            <a:pPr indent="0" lvl="0" marL="0" marR="0" rtl="0" algn="ctr">
              <a:lnSpc>
                <a:spcPct val="100000"/>
              </a:lnSpc>
              <a:spcBef>
                <a:spcPts val="0"/>
              </a:spcBef>
              <a:spcAft>
                <a:spcPts val="0"/>
              </a:spcAft>
              <a:buClr>
                <a:srgbClr val="2A2A2A"/>
              </a:buClr>
              <a:buSzPts val="1396"/>
              <a:buFont typeface="Open Sans"/>
              <a:buNone/>
            </a:pPr>
            <a:r>
              <a:rPr b="1" i="0" lang="en-US" sz="1396" u="none" cap="none" strike="noStrike">
                <a:solidFill>
                  <a:srgbClr val="2A2A2A"/>
                </a:solidFill>
                <a:latin typeface="Open Sans"/>
                <a:ea typeface="Open Sans"/>
                <a:cs typeface="Open Sans"/>
                <a:sym typeface="Open Sans"/>
              </a:rPr>
              <a:t>Our world</a:t>
            </a:r>
            <a:endParaRPr/>
          </a:p>
        </p:txBody>
      </p:sp>
      <p:sp>
        <p:nvSpPr>
          <p:cNvPr id="1034" name="Google Shape;1034;p24"/>
          <p:cNvSpPr txBox="1"/>
          <p:nvPr/>
        </p:nvSpPr>
        <p:spPr>
          <a:xfrm>
            <a:off x="1211874" y="2750055"/>
            <a:ext cx="1016920" cy="75038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Customers</a:t>
            </a:r>
            <a:endParaRPr/>
          </a:p>
          <a:p>
            <a:pPr indent="0" lvl="0" marL="0" marR="0" rtl="0" algn="ctr">
              <a:lnSpc>
                <a:spcPct val="100000"/>
              </a:lnSpc>
              <a:spcBef>
                <a:spcPts val="0"/>
              </a:spcBef>
              <a:spcAft>
                <a:spcPts val="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Partners</a:t>
            </a:r>
            <a:endParaRPr/>
          </a:p>
          <a:p>
            <a:pPr indent="0" lvl="0" marL="0" marR="0" rtl="0" algn="ctr">
              <a:lnSpc>
                <a:spcPct val="100000"/>
              </a:lnSpc>
              <a:spcBef>
                <a:spcPts val="0"/>
              </a:spcBef>
              <a:spcAft>
                <a:spcPts val="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Alliances</a:t>
            </a:r>
            <a:endParaRPr/>
          </a:p>
          <a:p>
            <a:pPr indent="0" lvl="0" marL="0" marR="0" rtl="0" algn="ctr">
              <a:lnSpc>
                <a:spcPct val="100000"/>
              </a:lnSpc>
              <a:spcBef>
                <a:spcPts val="0"/>
              </a:spcBef>
              <a:spcAft>
                <a:spcPts val="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Governments</a:t>
            </a:r>
            <a:endParaRPr b="0" i="0" sz="1596" u="none" cap="none" strike="noStrike">
              <a:solidFill>
                <a:srgbClr val="FFFFFF"/>
              </a:solidFill>
              <a:latin typeface="Open Sans"/>
              <a:ea typeface="Open Sans"/>
              <a:cs typeface="Open Sans"/>
              <a:sym typeface="Open Sans"/>
            </a:endParaRPr>
          </a:p>
        </p:txBody>
      </p:sp>
      <p:sp>
        <p:nvSpPr>
          <p:cNvPr id="1035" name="Google Shape;1035;p24"/>
          <p:cNvSpPr txBox="1"/>
          <p:nvPr/>
        </p:nvSpPr>
        <p:spPr>
          <a:xfrm>
            <a:off x="2296283" y="1755309"/>
            <a:ext cx="2280034" cy="403076"/>
          </a:xfrm>
          <a:prstGeom prst="rect">
            <a:avLst/>
          </a:prstGeom>
          <a:noFill/>
          <a:ln>
            <a:noFill/>
          </a:ln>
        </p:spPr>
        <p:txBody>
          <a:bodyPr anchorCtr="0" anchor="ctr" bIns="91200" lIns="91200" spcFirstLastPara="1" rIns="91200" wrap="square" tIns="91200">
            <a:spAutoFit/>
          </a:bodyPr>
          <a:lstStyle/>
          <a:p>
            <a:pPr indent="0" lvl="0" marL="0" marR="0" rtl="0" algn="ctr">
              <a:lnSpc>
                <a:spcPct val="100000"/>
              </a:lnSpc>
              <a:spcBef>
                <a:spcPts val="0"/>
              </a:spcBef>
              <a:spcAft>
                <a:spcPts val="0"/>
              </a:spcAft>
              <a:buClr>
                <a:srgbClr val="2A2A2A"/>
              </a:buClr>
              <a:buSzPts val="1396"/>
              <a:buFont typeface="Open Sans"/>
              <a:buNone/>
            </a:pPr>
            <a:r>
              <a:rPr b="1" i="0" lang="en-US" sz="1396" u="none" cap="none" strike="noStrike">
                <a:solidFill>
                  <a:srgbClr val="2A2A2A"/>
                </a:solidFill>
                <a:latin typeface="Open Sans"/>
                <a:ea typeface="Open Sans"/>
                <a:cs typeface="Open Sans"/>
                <a:sym typeface="Open Sans"/>
              </a:rPr>
              <a:t>Trends</a:t>
            </a:r>
            <a:endParaRPr/>
          </a:p>
        </p:txBody>
      </p:sp>
      <p:sp>
        <p:nvSpPr>
          <p:cNvPr id="1036" name="Google Shape;1036;p24"/>
          <p:cNvSpPr txBox="1"/>
          <p:nvPr/>
        </p:nvSpPr>
        <p:spPr>
          <a:xfrm>
            <a:off x="2915425" y="2432079"/>
            <a:ext cx="1177673" cy="13767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Hybrid work</a:t>
            </a:r>
            <a:endParaRPr/>
          </a:p>
          <a:p>
            <a:pPr indent="0" lvl="0" marL="0" marR="0" rtl="0" algn="ctr">
              <a:lnSpc>
                <a:spcPct val="100000"/>
              </a:lnSpc>
              <a:spcBef>
                <a:spcPts val="100"/>
              </a:spcBef>
              <a:spcAft>
                <a:spcPts val="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Cloud security</a:t>
            </a:r>
            <a:endParaRPr/>
          </a:p>
          <a:p>
            <a:pPr indent="0" lvl="0" marL="0" marR="0" rtl="0" algn="ctr">
              <a:lnSpc>
                <a:spcPct val="100000"/>
              </a:lnSpc>
              <a:spcBef>
                <a:spcPts val="100"/>
              </a:spcBef>
              <a:spcAft>
                <a:spcPts val="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AI &amp; Automation</a:t>
            </a:r>
            <a:endParaRPr/>
          </a:p>
          <a:p>
            <a:pPr indent="0" lvl="0" marL="0" marR="0" rtl="0" algn="ctr">
              <a:lnSpc>
                <a:spcPct val="100000"/>
              </a:lnSpc>
              <a:spcBef>
                <a:spcPts val="100"/>
              </a:spcBef>
              <a:spcAft>
                <a:spcPts val="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Integration</a:t>
            </a:r>
            <a:endParaRPr/>
          </a:p>
          <a:p>
            <a:pPr indent="0" lvl="0" marL="0" marR="0" rtl="0" algn="ctr">
              <a:lnSpc>
                <a:spcPct val="100000"/>
              </a:lnSpc>
              <a:spcBef>
                <a:spcPts val="100"/>
              </a:spcBef>
              <a:spcAft>
                <a:spcPts val="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Insider threats</a:t>
            </a:r>
            <a:endParaRPr/>
          </a:p>
          <a:p>
            <a:pPr indent="0" lvl="0" marL="0" marR="0" rtl="0" algn="ctr">
              <a:lnSpc>
                <a:spcPct val="100000"/>
              </a:lnSpc>
              <a:spcBef>
                <a:spcPts val="100"/>
              </a:spcBef>
              <a:spcAft>
                <a:spcPts val="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IoT security</a:t>
            </a:r>
            <a:endParaRPr/>
          </a:p>
          <a:p>
            <a:pPr indent="0" lvl="0" marL="0" marR="0" rtl="0" algn="ctr">
              <a:lnSpc>
                <a:spcPct val="100000"/>
              </a:lnSpc>
              <a:spcBef>
                <a:spcPts val="100"/>
              </a:spcBef>
              <a:spcAft>
                <a:spcPts val="100"/>
              </a:spcAft>
              <a:buClr>
                <a:srgbClr val="FFFFFF"/>
              </a:buClr>
              <a:buSzPts val="1196"/>
              <a:buFont typeface="Open Sans"/>
              <a:buNone/>
            </a:pPr>
            <a:r>
              <a:rPr b="0" i="0" lang="en-US" sz="1196" u="none" cap="none" strike="noStrike">
                <a:solidFill>
                  <a:srgbClr val="FFFFFF"/>
                </a:solidFill>
                <a:latin typeface="Open Sans"/>
                <a:ea typeface="Open Sans"/>
                <a:cs typeface="Open Sans"/>
                <a:sym typeface="Open Sans"/>
              </a:rPr>
              <a:t>Data privacy</a:t>
            </a:r>
            <a:endParaRPr/>
          </a:p>
        </p:txBody>
      </p:sp>
      <p:sp>
        <p:nvSpPr>
          <p:cNvPr id="1037" name="Google Shape;1037;p24"/>
          <p:cNvSpPr txBox="1"/>
          <p:nvPr/>
        </p:nvSpPr>
        <p:spPr>
          <a:xfrm>
            <a:off x="1711935" y="4134613"/>
            <a:ext cx="1761268" cy="59406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A2A2A"/>
              </a:buClr>
              <a:buSzPts val="2394"/>
              <a:buFont typeface="Open Sans"/>
              <a:buNone/>
            </a:pPr>
            <a:r>
              <a:rPr b="1" i="0" lang="en-US" sz="2394" u="none" cap="none" strike="noStrike">
                <a:solidFill>
                  <a:srgbClr val="2A2A2A"/>
                </a:solidFill>
                <a:latin typeface="Open Sans"/>
                <a:ea typeface="Open Sans"/>
                <a:cs typeface="Open Sans"/>
                <a:sym typeface="Open Sans"/>
              </a:rPr>
              <a:t>$5B</a:t>
            </a:r>
            <a:endParaRPr/>
          </a:p>
          <a:p>
            <a:pPr indent="0" lvl="0" marL="0" marR="0" rtl="0" algn="ctr">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in the past 5 years</a:t>
            </a:r>
            <a:endParaRPr/>
          </a:p>
        </p:txBody>
      </p:sp>
      <p:sp>
        <p:nvSpPr>
          <p:cNvPr id="1038" name="Google Shape;1038;p24"/>
          <p:cNvSpPr txBox="1"/>
          <p:nvPr/>
        </p:nvSpPr>
        <p:spPr>
          <a:xfrm>
            <a:off x="1720334" y="4834411"/>
            <a:ext cx="1761268" cy="59406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A2A2A"/>
              </a:buClr>
              <a:buSzPts val="2394"/>
              <a:buFont typeface="Open Sans"/>
              <a:buNone/>
            </a:pPr>
            <a:r>
              <a:rPr b="1" i="0" lang="en-US" sz="2394" u="none" cap="none" strike="noStrike">
                <a:solidFill>
                  <a:srgbClr val="2A2A2A"/>
                </a:solidFill>
                <a:latin typeface="Open Sans"/>
                <a:ea typeface="Open Sans"/>
                <a:cs typeface="Open Sans"/>
                <a:sym typeface="Open Sans"/>
              </a:rPr>
              <a:t>$20B</a:t>
            </a:r>
            <a:endParaRPr/>
          </a:p>
          <a:p>
            <a:pPr indent="0" lvl="0" marL="0" marR="0" rtl="0" algn="ctr">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in the next 5 years</a:t>
            </a:r>
            <a:endParaRPr/>
          </a:p>
        </p:txBody>
      </p:sp>
      <p:sp>
        <p:nvSpPr>
          <p:cNvPr id="1039" name="Google Shape;1039;p24"/>
          <p:cNvSpPr txBox="1"/>
          <p:nvPr/>
        </p:nvSpPr>
        <p:spPr>
          <a:xfrm>
            <a:off x="1787559" y="5723931"/>
            <a:ext cx="1610017" cy="613810"/>
          </a:xfrm>
          <a:prstGeom prst="rect">
            <a:avLst/>
          </a:prstGeom>
          <a:noFill/>
          <a:ln>
            <a:noFill/>
          </a:ln>
        </p:spPr>
        <p:txBody>
          <a:bodyPr anchorCtr="0" anchor="ctr" bIns="91200" lIns="91200" spcFirstLastPara="1" rIns="91200" wrap="square" tIns="91200">
            <a:spAutoFit/>
          </a:bodyPr>
          <a:lstStyle/>
          <a:p>
            <a:pPr indent="0" lvl="0" marL="0" marR="0" rtl="0" algn="ctr">
              <a:lnSpc>
                <a:spcPct val="100000"/>
              </a:lnSpc>
              <a:spcBef>
                <a:spcPts val="0"/>
              </a:spcBef>
              <a:spcAft>
                <a:spcPts val="0"/>
              </a:spcAft>
              <a:buClr>
                <a:srgbClr val="2A2A2A"/>
              </a:buClr>
              <a:buSzPts val="1396"/>
              <a:buFont typeface="Open Sans"/>
              <a:buNone/>
            </a:pPr>
            <a:r>
              <a:rPr b="1" i="0" lang="en-US" sz="1396" u="none" cap="none" strike="noStrike">
                <a:solidFill>
                  <a:srgbClr val="2A2A2A"/>
                </a:solidFill>
                <a:latin typeface="Open Sans"/>
                <a:ea typeface="Open Sans"/>
                <a:cs typeface="Open Sans"/>
                <a:sym typeface="Open Sans"/>
              </a:rPr>
              <a:t>R&amp;D Investment</a:t>
            </a:r>
            <a:endParaRPr/>
          </a:p>
        </p:txBody>
      </p:sp>
      <p:sp>
        <p:nvSpPr>
          <p:cNvPr id="1040" name="Google Shape;1040;p24"/>
          <p:cNvSpPr/>
          <p:nvPr/>
        </p:nvSpPr>
        <p:spPr>
          <a:xfrm>
            <a:off x="2346418" y="2569152"/>
            <a:ext cx="476513" cy="1306501"/>
          </a:xfrm>
          <a:custGeom>
            <a:rect b="b" l="l" r="r" t="t"/>
            <a:pathLst>
              <a:path extrusionOk="0" h="1309769" w="477706">
                <a:moveTo>
                  <a:pt x="238853" y="0"/>
                </a:moveTo>
                <a:lnTo>
                  <a:pt x="300483" y="74696"/>
                </a:lnTo>
                <a:cubicBezTo>
                  <a:pt x="412373" y="240314"/>
                  <a:pt x="477706" y="439969"/>
                  <a:pt x="477706" y="654884"/>
                </a:cubicBezTo>
                <a:cubicBezTo>
                  <a:pt x="477706" y="869799"/>
                  <a:pt x="412373" y="1069454"/>
                  <a:pt x="300483" y="1235072"/>
                </a:cubicBezTo>
                <a:lnTo>
                  <a:pt x="238853" y="1309769"/>
                </a:lnTo>
                <a:lnTo>
                  <a:pt x="177223" y="1235072"/>
                </a:lnTo>
                <a:cubicBezTo>
                  <a:pt x="65334" y="1069454"/>
                  <a:pt x="0" y="869799"/>
                  <a:pt x="0" y="654884"/>
                </a:cubicBezTo>
                <a:cubicBezTo>
                  <a:pt x="0" y="439969"/>
                  <a:pt x="65334" y="240314"/>
                  <a:pt x="177223" y="74696"/>
                </a:cubicBezTo>
                <a:close/>
              </a:path>
            </a:pathLst>
          </a:custGeom>
          <a:solidFill>
            <a:srgbClr val="0C5654"/>
          </a:solidFill>
          <a:ln>
            <a:noFill/>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sp>
        <p:nvSpPr>
          <p:cNvPr id="1041" name="Google Shape;1041;p24"/>
          <p:cNvSpPr/>
          <p:nvPr/>
        </p:nvSpPr>
        <p:spPr>
          <a:xfrm>
            <a:off x="2492590" y="3745708"/>
            <a:ext cx="988914" cy="511803"/>
          </a:xfrm>
          <a:custGeom>
            <a:rect b="b" l="l" r="r" t="t"/>
            <a:pathLst>
              <a:path extrusionOk="0" h="513082" w="991388">
                <a:moveTo>
                  <a:pt x="100226" y="0"/>
                </a:moveTo>
                <a:cubicBezTo>
                  <a:pt x="458417" y="0"/>
                  <a:pt x="774221" y="181482"/>
                  <a:pt x="960703" y="457512"/>
                </a:cubicBezTo>
                <a:lnTo>
                  <a:pt x="991388" y="508021"/>
                </a:lnTo>
                <a:lnTo>
                  <a:pt x="891162" y="513082"/>
                </a:lnTo>
                <a:cubicBezTo>
                  <a:pt x="532971" y="513082"/>
                  <a:pt x="217167" y="331600"/>
                  <a:pt x="30685" y="55570"/>
                </a:cubicBezTo>
                <a:lnTo>
                  <a:pt x="0" y="5061"/>
                </a:lnTo>
                <a:close/>
              </a:path>
            </a:pathLst>
          </a:custGeom>
          <a:solidFill>
            <a:srgbClr val="7B9E22"/>
          </a:solidFill>
          <a:ln>
            <a:noFill/>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sp>
        <p:nvSpPr>
          <p:cNvPr id="1042" name="Google Shape;1042;p24"/>
          <p:cNvSpPr/>
          <p:nvPr/>
        </p:nvSpPr>
        <p:spPr>
          <a:xfrm>
            <a:off x="1703159" y="3745708"/>
            <a:ext cx="974071" cy="511803"/>
          </a:xfrm>
          <a:custGeom>
            <a:rect b="b" l="l" r="r" t="t"/>
            <a:pathLst>
              <a:path extrusionOk="0" h="513082" w="976508">
                <a:moveTo>
                  <a:pt x="891633" y="0"/>
                </a:moveTo>
                <a:lnTo>
                  <a:pt x="976508" y="4286"/>
                </a:lnTo>
                <a:lnTo>
                  <a:pt x="945352" y="55570"/>
                </a:lnTo>
                <a:cubicBezTo>
                  <a:pt x="758870" y="331600"/>
                  <a:pt x="443066" y="513082"/>
                  <a:pt x="84875" y="513082"/>
                </a:cubicBezTo>
                <a:lnTo>
                  <a:pt x="0" y="508796"/>
                </a:lnTo>
                <a:lnTo>
                  <a:pt x="31156" y="457512"/>
                </a:lnTo>
                <a:cubicBezTo>
                  <a:pt x="217638" y="181482"/>
                  <a:pt x="533442" y="0"/>
                  <a:pt x="891633" y="0"/>
                </a:cubicBezTo>
                <a:close/>
              </a:path>
            </a:pathLst>
          </a:custGeom>
          <a:solidFill>
            <a:srgbClr val="217F54"/>
          </a:solidFill>
          <a:ln>
            <a:noFill/>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sp>
        <p:nvSpPr>
          <p:cNvPr id="1043" name="Google Shape;1043;p24"/>
          <p:cNvSpPr/>
          <p:nvPr/>
        </p:nvSpPr>
        <p:spPr>
          <a:xfrm>
            <a:off x="2494879" y="3745710"/>
            <a:ext cx="180143" cy="129942"/>
          </a:xfrm>
          <a:custGeom>
            <a:rect b="b" l="l" r="r" t="t"/>
            <a:pathLst>
              <a:path extrusionOk="0" h="130268" w="180594">
                <a:moveTo>
                  <a:pt x="97931" y="0"/>
                </a:moveTo>
                <a:lnTo>
                  <a:pt x="180594" y="5215"/>
                </a:lnTo>
                <a:lnTo>
                  <a:pt x="151661" y="55553"/>
                </a:lnTo>
                <a:lnTo>
                  <a:pt x="151650" y="55570"/>
                </a:lnTo>
                <a:lnTo>
                  <a:pt x="151639" y="55584"/>
                </a:lnTo>
                <a:lnTo>
                  <a:pt x="90020" y="130268"/>
                </a:lnTo>
                <a:lnTo>
                  <a:pt x="28401" y="55584"/>
                </a:lnTo>
                <a:lnTo>
                  <a:pt x="28390" y="55570"/>
                </a:lnTo>
                <a:lnTo>
                  <a:pt x="28379" y="55553"/>
                </a:lnTo>
                <a:lnTo>
                  <a:pt x="0" y="6178"/>
                </a:lnTo>
                <a:close/>
              </a:path>
            </a:pathLst>
          </a:custGeom>
          <a:solidFill>
            <a:srgbClr val="093139"/>
          </a:solidFill>
          <a:ln>
            <a:noFill/>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sp>
        <p:nvSpPr>
          <p:cNvPr id="1044" name="Google Shape;1044;p24"/>
          <p:cNvSpPr txBox="1"/>
          <p:nvPr/>
        </p:nvSpPr>
        <p:spPr>
          <a:xfrm>
            <a:off x="7498571" y="1755309"/>
            <a:ext cx="3072652" cy="403076"/>
          </a:xfrm>
          <a:prstGeom prst="rect">
            <a:avLst/>
          </a:prstGeom>
          <a:noFill/>
          <a:ln>
            <a:noFill/>
          </a:ln>
        </p:spPr>
        <p:txBody>
          <a:bodyPr anchorCtr="0" anchor="ctr" bIns="91200" lIns="91200" spcFirstLastPara="1" rIns="91200" wrap="square" tIns="91200">
            <a:spAutoFit/>
          </a:bodyPr>
          <a:lstStyle/>
          <a:p>
            <a:pPr indent="0" lvl="0" marL="0" marR="0" rtl="0" algn="l">
              <a:lnSpc>
                <a:spcPct val="100000"/>
              </a:lnSpc>
              <a:spcBef>
                <a:spcPts val="0"/>
              </a:spcBef>
              <a:spcAft>
                <a:spcPts val="0"/>
              </a:spcAft>
              <a:buClr>
                <a:srgbClr val="2A2A2A"/>
              </a:buClr>
              <a:buSzPts val="1396"/>
              <a:buFont typeface="Quattrocento Sans"/>
              <a:buNone/>
            </a:pPr>
            <a:r>
              <a:rPr b="1" i="0" lang="en-US" sz="1396" u="none" cap="none" strike="noStrike">
                <a:solidFill>
                  <a:srgbClr val="2A2A2A"/>
                </a:solidFill>
                <a:latin typeface="Quattrocento Sans"/>
                <a:ea typeface="Quattrocento Sans"/>
                <a:cs typeface="Quattrocento Sans"/>
                <a:sym typeface="Quattrocento Sans"/>
              </a:rPr>
              <a:t>Continual innovation</a:t>
            </a:r>
            <a:endParaRPr/>
          </a:p>
        </p:txBody>
      </p:sp>
      <p:sp>
        <p:nvSpPr>
          <p:cNvPr id="1045" name="Google Shape;1045;p24"/>
          <p:cNvSpPr txBox="1"/>
          <p:nvPr/>
        </p:nvSpPr>
        <p:spPr>
          <a:xfrm>
            <a:off x="7578685" y="2248027"/>
            <a:ext cx="3981982"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Endpoint antimalware (2004)</a:t>
            </a:r>
            <a:endParaRPr/>
          </a:p>
        </p:txBody>
      </p:sp>
      <p:sp>
        <p:nvSpPr>
          <p:cNvPr id="1046" name="Google Shape;1046;p24"/>
          <p:cNvSpPr txBox="1"/>
          <p:nvPr/>
        </p:nvSpPr>
        <p:spPr>
          <a:xfrm>
            <a:off x="7578685" y="2534375"/>
            <a:ext cx="3981982"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Email protection (2005)</a:t>
            </a:r>
            <a:endParaRPr/>
          </a:p>
        </p:txBody>
      </p:sp>
      <p:sp>
        <p:nvSpPr>
          <p:cNvPr id="1047" name="Google Shape;1047;p24"/>
          <p:cNvSpPr txBox="1"/>
          <p:nvPr/>
        </p:nvSpPr>
        <p:spPr>
          <a:xfrm>
            <a:off x="7578685" y="3102983"/>
            <a:ext cx="3981982"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Multifactor authentication (2013)</a:t>
            </a:r>
            <a:endParaRPr/>
          </a:p>
        </p:txBody>
      </p:sp>
      <p:sp>
        <p:nvSpPr>
          <p:cNvPr id="1048" name="Google Shape;1048;p24"/>
          <p:cNvSpPr txBox="1"/>
          <p:nvPr/>
        </p:nvSpPr>
        <p:spPr>
          <a:xfrm>
            <a:off x="7578685" y="3389331"/>
            <a:ext cx="3981979"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Cloud security (2015) </a:t>
            </a:r>
            <a:endParaRPr/>
          </a:p>
        </p:txBody>
      </p:sp>
      <p:sp>
        <p:nvSpPr>
          <p:cNvPr id="1049" name="Google Shape;1049;p24"/>
          <p:cNvSpPr txBox="1"/>
          <p:nvPr/>
        </p:nvSpPr>
        <p:spPr>
          <a:xfrm>
            <a:off x="7578684" y="3675679"/>
            <a:ext cx="3981976"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Information protection and governance (2015) </a:t>
            </a:r>
            <a:endParaRPr/>
          </a:p>
        </p:txBody>
      </p:sp>
      <p:sp>
        <p:nvSpPr>
          <p:cNvPr id="1050" name="Google Shape;1050;p24"/>
          <p:cNvSpPr txBox="1"/>
          <p:nvPr/>
        </p:nvSpPr>
        <p:spPr>
          <a:xfrm>
            <a:off x="7578684" y="3962027"/>
            <a:ext cx="3981976"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IoT secure MCU (2018)</a:t>
            </a:r>
            <a:endParaRPr/>
          </a:p>
        </p:txBody>
      </p:sp>
      <p:sp>
        <p:nvSpPr>
          <p:cNvPr id="1051" name="Google Shape;1051;p24"/>
          <p:cNvSpPr txBox="1"/>
          <p:nvPr/>
        </p:nvSpPr>
        <p:spPr>
          <a:xfrm>
            <a:off x="7578685" y="4248375"/>
            <a:ext cx="3981975"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Cloud native SIEM (2019) </a:t>
            </a:r>
            <a:endParaRPr/>
          </a:p>
        </p:txBody>
      </p:sp>
      <p:sp>
        <p:nvSpPr>
          <p:cNvPr id="1052" name="Google Shape;1052;p24"/>
          <p:cNvSpPr txBox="1"/>
          <p:nvPr/>
        </p:nvSpPr>
        <p:spPr>
          <a:xfrm>
            <a:off x="7578686" y="4534723"/>
            <a:ext cx="3981973"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XDR (2019)</a:t>
            </a:r>
            <a:endParaRPr/>
          </a:p>
        </p:txBody>
      </p:sp>
      <p:sp>
        <p:nvSpPr>
          <p:cNvPr id="1053" name="Google Shape;1053;p24"/>
          <p:cNvSpPr txBox="1"/>
          <p:nvPr/>
        </p:nvSpPr>
        <p:spPr>
          <a:xfrm>
            <a:off x="7578686" y="4821071"/>
            <a:ext cx="3981973"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Integrated SIEM and XDR (2020)</a:t>
            </a:r>
            <a:endParaRPr/>
          </a:p>
        </p:txBody>
      </p:sp>
      <p:grpSp>
        <p:nvGrpSpPr>
          <p:cNvPr id="1054" name="Google Shape;1054;p24"/>
          <p:cNvGrpSpPr/>
          <p:nvPr/>
        </p:nvGrpSpPr>
        <p:grpSpPr>
          <a:xfrm>
            <a:off x="6216345" y="4354667"/>
            <a:ext cx="2335857" cy="1866226"/>
            <a:chOff x="6216646" y="4356981"/>
            <a:chExt cx="2341699" cy="1870895"/>
          </a:xfrm>
        </p:grpSpPr>
        <p:cxnSp>
          <p:nvCxnSpPr>
            <p:cNvPr id="1055" name="Google Shape;1055;p24"/>
            <p:cNvCxnSpPr>
              <a:stCxn id="1056" idx="0"/>
            </p:cNvCxnSpPr>
            <p:nvPr/>
          </p:nvCxnSpPr>
          <p:spPr>
            <a:xfrm rot="10800000">
              <a:off x="6216646" y="4356981"/>
              <a:ext cx="0" cy="1527300"/>
            </a:xfrm>
            <a:prstGeom prst="straightConnector1">
              <a:avLst/>
            </a:prstGeom>
            <a:solidFill>
              <a:schemeClr val="lt1"/>
            </a:solidFill>
            <a:ln cap="rnd" cmpd="sng" w="381000">
              <a:solidFill>
                <a:schemeClr val="lt2"/>
              </a:solidFill>
              <a:prstDash val="solid"/>
              <a:miter lim="800000"/>
              <a:headEnd len="med" w="med" type="none"/>
              <a:tailEnd len="med" w="med" type="none"/>
            </a:ln>
          </p:spPr>
        </p:cxnSp>
        <p:cxnSp>
          <p:nvCxnSpPr>
            <p:cNvPr id="1057" name="Google Shape;1057;p24"/>
            <p:cNvCxnSpPr/>
            <p:nvPr/>
          </p:nvCxnSpPr>
          <p:spPr>
            <a:xfrm>
              <a:off x="6584030" y="6227876"/>
              <a:ext cx="1974315" cy="0"/>
            </a:xfrm>
            <a:prstGeom prst="straightConnector1">
              <a:avLst/>
            </a:prstGeom>
            <a:solidFill>
              <a:schemeClr val="lt1"/>
            </a:solidFill>
            <a:ln cap="rnd" cmpd="sng" w="381000">
              <a:solidFill>
                <a:schemeClr val="lt2"/>
              </a:solidFill>
              <a:prstDash val="solid"/>
              <a:miter lim="800000"/>
              <a:headEnd len="med" w="med" type="none"/>
              <a:tailEnd len="med" w="med" type="none"/>
            </a:ln>
          </p:spPr>
        </p:cxnSp>
        <p:sp>
          <p:nvSpPr>
            <p:cNvPr id="1056" name="Google Shape;1056;p24"/>
            <p:cNvSpPr/>
            <p:nvPr/>
          </p:nvSpPr>
          <p:spPr>
            <a:xfrm flipH="1" rot="-5400000">
              <a:off x="6194409" y="5562923"/>
              <a:ext cx="687190" cy="642716"/>
            </a:xfrm>
            <a:prstGeom prst="arc">
              <a:avLst>
                <a:gd fmla="val 16200000" name="adj1"/>
                <a:gd fmla="val 0" name="adj2"/>
              </a:avLst>
            </a:prstGeom>
            <a:solidFill>
              <a:schemeClr val="lt1"/>
            </a:solidFill>
            <a:ln cap="rnd" cmpd="sng" w="381000">
              <a:solidFill>
                <a:schemeClr val="lt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94"/>
                <a:buFont typeface="Calibri"/>
                <a:buNone/>
              </a:pPr>
              <a:r>
                <a:t/>
              </a:r>
              <a:endParaRPr b="0" i="0" sz="1794" u="none" cap="none" strike="noStrike">
                <a:solidFill>
                  <a:srgbClr val="000000"/>
                </a:solidFill>
                <a:latin typeface="Quattrocento Sans"/>
                <a:ea typeface="Quattrocento Sans"/>
                <a:cs typeface="Quattrocento Sans"/>
                <a:sym typeface="Quattrocento Sans"/>
              </a:endParaRPr>
            </a:p>
          </p:txBody>
        </p:sp>
      </p:grpSp>
      <p:grpSp>
        <p:nvGrpSpPr>
          <p:cNvPr id="1058" name="Google Shape;1058;p24"/>
          <p:cNvGrpSpPr/>
          <p:nvPr/>
        </p:nvGrpSpPr>
        <p:grpSpPr>
          <a:xfrm>
            <a:off x="4890327" y="2613251"/>
            <a:ext cx="2241776" cy="1494541"/>
            <a:chOff x="4887311" y="2611209"/>
            <a:chExt cx="2247384" cy="1498279"/>
          </a:xfrm>
        </p:grpSpPr>
        <p:cxnSp>
          <p:nvCxnSpPr>
            <p:cNvPr id="1059" name="Google Shape;1059;p24"/>
            <p:cNvCxnSpPr/>
            <p:nvPr/>
          </p:nvCxnSpPr>
          <p:spPr>
            <a:xfrm>
              <a:off x="6216647" y="3502485"/>
              <a:ext cx="918048" cy="0"/>
            </a:xfrm>
            <a:prstGeom prst="straightConnector1">
              <a:avLst/>
            </a:prstGeom>
            <a:solidFill>
              <a:schemeClr val="lt1"/>
            </a:solidFill>
            <a:ln cap="rnd" cmpd="sng" w="381000">
              <a:solidFill>
                <a:schemeClr val="lt2"/>
              </a:solidFill>
              <a:prstDash val="solid"/>
              <a:miter lim="800000"/>
              <a:headEnd len="med" w="med" type="none"/>
              <a:tailEnd len="med" w="med" type="none"/>
            </a:ln>
          </p:spPr>
        </p:cxnSp>
        <p:grpSp>
          <p:nvGrpSpPr>
            <p:cNvPr id="1060" name="Google Shape;1060;p24"/>
            <p:cNvGrpSpPr/>
            <p:nvPr/>
          </p:nvGrpSpPr>
          <p:grpSpPr>
            <a:xfrm>
              <a:off x="4887311" y="2611209"/>
              <a:ext cx="2247384" cy="1498279"/>
              <a:chOff x="4887311" y="2611209"/>
              <a:chExt cx="2247384" cy="1498279"/>
            </a:xfrm>
          </p:grpSpPr>
          <p:cxnSp>
            <p:nvCxnSpPr>
              <p:cNvPr id="1061" name="Google Shape;1061;p24"/>
              <p:cNvCxnSpPr/>
              <p:nvPr/>
            </p:nvCxnSpPr>
            <p:spPr>
              <a:xfrm>
                <a:off x="6216647" y="2954804"/>
                <a:ext cx="0" cy="654436"/>
              </a:xfrm>
              <a:prstGeom prst="straightConnector1">
                <a:avLst/>
              </a:prstGeom>
              <a:solidFill>
                <a:schemeClr val="lt1"/>
              </a:solidFill>
              <a:ln cap="rnd" cmpd="sng" w="381000">
                <a:solidFill>
                  <a:schemeClr val="lt2"/>
                </a:solidFill>
                <a:prstDash val="solid"/>
                <a:miter lim="800000"/>
                <a:headEnd len="med" w="med" type="none"/>
                <a:tailEnd len="med" w="med" type="none"/>
              </a:ln>
            </p:spPr>
          </p:cxnSp>
          <p:cxnSp>
            <p:nvCxnSpPr>
              <p:cNvPr id="1062" name="Google Shape;1062;p24"/>
              <p:cNvCxnSpPr/>
              <p:nvPr/>
            </p:nvCxnSpPr>
            <p:spPr>
              <a:xfrm>
                <a:off x="4887311" y="3983083"/>
                <a:ext cx="1015649" cy="0"/>
              </a:xfrm>
              <a:prstGeom prst="straightConnector1">
                <a:avLst/>
              </a:prstGeom>
              <a:solidFill>
                <a:schemeClr val="lt1"/>
              </a:solidFill>
              <a:ln cap="rnd" cmpd="sng" w="381000">
                <a:solidFill>
                  <a:schemeClr val="lt2"/>
                </a:solidFill>
                <a:prstDash val="solid"/>
                <a:miter lim="800000"/>
                <a:headEnd len="med" w="med" type="none"/>
                <a:tailEnd len="med" w="med" type="none"/>
              </a:ln>
            </p:spPr>
          </p:cxnSp>
          <p:sp>
            <p:nvSpPr>
              <p:cNvPr id="1063" name="Google Shape;1063;p24"/>
              <p:cNvSpPr/>
              <p:nvPr/>
            </p:nvSpPr>
            <p:spPr>
              <a:xfrm rot="5400000">
                <a:off x="5551694" y="3318130"/>
                <a:ext cx="687190" cy="642716"/>
              </a:xfrm>
              <a:prstGeom prst="arc">
                <a:avLst>
                  <a:gd fmla="val 16200000" name="adj1"/>
                  <a:gd fmla="val 0" name="adj2"/>
                </a:avLst>
              </a:prstGeom>
              <a:solidFill>
                <a:schemeClr val="lt1"/>
              </a:solidFill>
              <a:ln cap="rnd" cmpd="sng" w="381000">
                <a:solidFill>
                  <a:schemeClr val="lt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94"/>
                  <a:buFont typeface="Calibri"/>
                  <a:buNone/>
                </a:pPr>
                <a:r>
                  <a:t/>
                </a:r>
                <a:endParaRPr b="0" i="0" sz="1794" u="none" cap="none" strike="noStrike">
                  <a:solidFill>
                    <a:srgbClr val="000000"/>
                  </a:solidFill>
                  <a:latin typeface="Quattrocento Sans"/>
                  <a:ea typeface="Quattrocento Sans"/>
                  <a:cs typeface="Quattrocento Sans"/>
                  <a:sym typeface="Quattrocento Sans"/>
                </a:endParaRPr>
              </a:p>
            </p:txBody>
          </p:sp>
          <p:sp>
            <p:nvSpPr>
              <p:cNvPr id="1064" name="Google Shape;1064;p24"/>
              <p:cNvSpPr/>
              <p:nvPr/>
            </p:nvSpPr>
            <p:spPr>
              <a:xfrm rot="-5400000">
                <a:off x="6194410" y="2633446"/>
                <a:ext cx="687190" cy="642716"/>
              </a:xfrm>
              <a:prstGeom prst="arc">
                <a:avLst>
                  <a:gd fmla="val 16200000" name="adj1"/>
                  <a:gd fmla="val 0" name="adj2"/>
                </a:avLst>
              </a:prstGeom>
              <a:solidFill>
                <a:schemeClr val="lt1"/>
              </a:solidFill>
              <a:ln cap="rnd" cmpd="sng" w="381000">
                <a:solidFill>
                  <a:schemeClr val="lt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794"/>
                  <a:buFont typeface="Calibri"/>
                  <a:buNone/>
                </a:pPr>
                <a:r>
                  <a:t/>
                </a:r>
                <a:endParaRPr b="0" i="0" sz="1794" u="none" cap="none" strike="noStrike">
                  <a:solidFill>
                    <a:srgbClr val="000000"/>
                  </a:solidFill>
                  <a:latin typeface="Quattrocento Sans"/>
                  <a:ea typeface="Quattrocento Sans"/>
                  <a:cs typeface="Quattrocento Sans"/>
                  <a:sym typeface="Quattrocento Sans"/>
                </a:endParaRPr>
              </a:p>
            </p:txBody>
          </p:sp>
          <p:cxnSp>
            <p:nvCxnSpPr>
              <p:cNvPr id="1065" name="Google Shape;1065;p24"/>
              <p:cNvCxnSpPr/>
              <p:nvPr/>
            </p:nvCxnSpPr>
            <p:spPr>
              <a:xfrm>
                <a:off x="6584030" y="2611209"/>
                <a:ext cx="550665" cy="0"/>
              </a:xfrm>
              <a:prstGeom prst="straightConnector1">
                <a:avLst/>
              </a:prstGeom>
              <a:solidFill>
                <a:schemeClr val="lt1"/>
              </a:solidFill>
              <a:ln cap="rnd" cmpd="sng" w="381000">
                <a:solidFill>
                  <a:schemeClr val="lt2"/>
                </a:solidFill>
                <a:prstDash val="solid"/>
                <a:miter lim="800000"/>
                <a:headEnd len="med" w="med" type="none"/>
                <a:tailEnd len="med" w="med" type="none"/>
              </a:ln>
            </p:spPr>
          </p:cxnSp>
          <p:sp>
            <p:nvSpPr>
              <p:cNvPr id="1066" name="Google Shape;1066;p24"/>
              <p:cNvSpPr/>
              <p:nvPr/>
            </p:nvSpPr>
            <p:spPr>
              <a:xfrm flipH="1" rot="10800000">
                <a:off x="4902199" y="3856676"/>
                <a:ext cx="155108" cy="252812"/>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94"/>
                  <a:buFont typeface="Calibri"/>
                  <a:buNone/>
                </a:pPr>
                <a:r>
                  <a:t/>
                </a:r>
                <a:endParaRPr b="0" i="0" sz="1794" u="none" cap="none" strike="noStrike">
                  <a:solidFill>
                    <a:srgbClr val="000000"/>
                  </a:solidFill>
                  <a:latin typeface="Quattrocento Sans"/>
                  <a:ea typeface="Quattrocento Sans"/>
                  <a:cs typeface="Quattrocento Sans"/>
                  <a:sym typeface="Quattrocento Sans"/>
                </a:endParaRPr>
              </a:p>
            </p:txBody>
          </p:sp>
        </p:grpSp>
      </p:grpSp>
      <p:sp>
        <p:nvSpPr>
          <p:cNvPr id="1067" name="Google Shape;1067;p24"/>
          <p:cNvSpPr/>
          <p:nvPr/>
        </p:nvSpPr>
        <p:spPr>
          <a:xfrm>
            <a:off x="7024313" y="3392082"/>
            <a:ext cx="216710" cy="216710"/>
          </a:xfrm>
          <a:prstGeom prst="ellipse">
            <a:avLst/>
          </a:prstGeom>
          <a:solidFill>
            <a:srgbClr val="2C2D8A"/>
          </a:solidFill>
          <a:ln cap="flat" cmpd="sng" w="28575">
            <a:solidFill>
              <a:schemeClr val="lt1"/>
            </a:solidFill>
            <a:prstDash val="solid"/>
            <a:miter lim="800000"/>
            <a:headEnd len="sm" w="sm" type="none"/>
            <a:tailEnd len="sm" w="sm" type="none"/>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sp>
        <p:nvSpPr>
          <p:cNvPr id="1068" name="Google Shape;1068;p24"/>
          <p:cNvSpPr/>
          <p:nvPr/>
        </p:nvSpPr>
        <p:spPr>
          <a:xfrm>
            <a:off x="7024313" y="2505769"/>
            <a:ext cx="216710" cy="216710"/>
          </a:xfrm>
          <a:prstGeom prst="ellipse">
            <a:avLst/>
          </a:prstGeom>
          <a:solidFill>
            <a:srgbClr val="2C2D8A"/>
          </a:solidFill>
          <a:ln cap="flat" cmpd="sng" w="28575">
            <a:solidFill>
              <a:schemeClr val="lt1"/>
            </a:solidFill>
            <a:prstDash val="solid"/>
            <a:miter lim="800000"/>
            <a:headEnd len="sm" w="sm" type="none"/>
            <a:tailEnd len="sm" w="sm" type="none"/>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sp>
        <p:nvSpPr>
          <p:cNvPr id="1069" name="Google Shape;1069;p24"/>
          <p:cNvSpPr/>
          <p:nvPr/>
        </p:nvSpPr>
        <p:spPr>
          <a:xfrm flipH="1" rot="10800000">
            <a:off x="8491445" y="6131251"/>
            <a:ext cx="99710" cy="162518"/>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2C2D8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794"/>
              <a:buFont typeface="Calibri"/>
              <a:buNone/>
            </a:pPr>
            <a:r>
              <a:t/>
            </a:r>
            <a:endParaRPr b="0" i="0" sz="1794" u="none" cap="none" strike="noStrike">
              <a:solidFill>
                <a:srgbClr val="000000"/>
              </a:solidFill>
              <a:latin typeface="Quattrocento Sans"/>
              <a:ea typeface="Quattrocento Sans"/>
              <a:cs typeface="Quattrocento Sans"/>
              <a:sym typeface="Quattrocento Sans"/>
            </a:endParaRPr>
          </a:p>
        </p:txBody>
      </p:sp>
      <p:sp>
        <p:nvSpPr>
          <p:cNvPr id="1070" name="Google Shape;1070;p24"/>
          <p:cNvSpPr txBox="1"/>
          <p:nvPr/>
        </p:nvSpPr>
        <p:spPr>
          <a:xfrm>
            <a:off x="7578684" y="5107419"/>
            <a:ext cx="3981972"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Agentless IoT/OT security monitoring (2020)</a:t>
            </a:r>
            <a:endParaRPr/>
          </a:p>
        </p:txBody>
      </p:sp>
      <p:sp>
        <p:nvSpPr>
          <p:cNvPr id="1071" name="Google Shape;1071;p24"/>
          <p:cNvSpPr txBox="1"/>
          <p:nvPr/>
        </p:nvSpPr>
        <p:spPr>
          <a:xfrm>
            <a:off x="7578685" y="5393767"/>
            <a:ext cx="3981969"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Insider risk management (2020)</a:t>
            </a:r>
            <a:endParaRPr/>
          </a:p>
        </p:txBody>
      </p:sp>
      <p:sp>
        <p:nvSpPr>
          <p:cNvPr id="1072" name="Google Shape;1072;p24"/>
          <p:cNvSpPr txBox="1"/>
          <p:nvPr/>
        </p:nvSpPr>
        <p:spPr>
          <a:xfrm>
            <a:off x="7578684" y="5680115"/>
            <a:ext cx="3981968" cy="21889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Decentralized identity (2021)</a:t>
            </a:r>
            <a:endParaRPr/>
          </a:p>
        </p:txBody>
      </p:sp>
      <p:sp>
        <p:nvSpPr>
          <p:cNvPr id="1073" name="Google Shape;1073;p24"/>
          <p:cNvSpPr txBox="1"/>
          <p:nvPr/>
        </p:nvSpPr>
        <p:spPr>
          <a:xfrm>
            <a:off x="8884065" y="6059007"/>
            <a:ext cx="2756937" cy="6140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C2D8A"/>
              </a:buClr>
              <a:buSzPts val="1995"/>
              <a:buFont typeface="Open Sans"/>
              <a:buNone/>
            </a:pPr>
            <a:r>
              <a:rPr b="1" i="0" lang="en-US" sz="1995" u="none" cap="none" strike="noStrike">
                <a:solidFill>
                  <a:srgbClr val="2C2D8A"/>
                </a:solidFill>
                <a:latin typeface="Open Sans"/>
                <a:ea typeface="Open Sans"/>
                <a:cs typeface="Open Sans"/>
                <a:sym typeface="Open Sans"/>
              </a:rPr>
              <a:t>many more </a:t>
            </a:r>
            <a:br>
              <a:rPr b="1" i="0" lang="en-US" sz="1995" u="none" cap="none" strike="noStrike">
                <a:solidFill>
                  <a:srgbClr val="2C2D8A"/>
                </a:solidFill>
                <a:latin typeface="Open Sans"/>
                <a:ea typeface="Open Sans"/>
                <a:cs typeface="Open Sans"/>
                <a:sym typeface="Open Sans"/>
              </a:rPr>
            </a:br>
            <a:r>
              <a:rPr b="1" i="0" lang="en-US" sz="1995" u="none" cap="none" strike="noStrike">
                <a:solidFill>
                  <a:srgbClr val="2C2D8A"/>
                </a:solidFill>
                <a:latin typeface="Open Sans"/>
                <a:ea typeface="Open Sans"/>
                <a:cs typeface="Open Sans"/>
                <a:sym typeface="Open Sans"/>
              </a:rPr>
              <a:t>to come…</a:t>
            </a:r>
            <a:endParaRPr/>
          </a:p>
        </p:txBody>
      </p:sp>
      <p:sp>
        <p:nvSpPr>
          <p:cNvPr id="1074" name="Google Shape;1074;p24"/>
          <p:cNvSpPr/>
          <p:nvPr/>
        </p:nvSpPr>
        <p:spPr>
          <a:xfrm>
            <a:off x="7024313" y="4342259"/>
            <a:ext cx="216710" cy="216710"/>
          </a:xfrm>
          <a:prstGeom prst="ellipse">
            <a:avLst/>
          </a:prstGeom>
          <a:solidFill>
            <a:srgbClr val="2C2D8A"/>
          </a:solidFill>
          <a:ln cap="flat" cmpd="sng" w="28575">
            <a:solidFill>
              <a:schemeClr val="lt1"/>
            </a:solidFill>
            <a:prstDash val="solid"/>
            <a:miter lim="800000"/>
            <a:headEnd len="sm" w="sm" type="none"/>
            <a:tailEnd len="sm" w="sm" type="none"/>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sp>
        <p:nvSpPr>
          <p:cNvPr id="1075" name="Google Shape;1075;p24"/>
          <p:cNvSpPr/>
          <p:nvPr/>
        </p:nvSpPr>
        <p:spPr>
          <a:xfrm>
            <a:off x="0" y="387350"/>
            <a:ext cx="12192000" cy="736600"/>
          </a:xfrm>
          <a:prstGeom prst="rect">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1076" name="Google Shape;1076;p24"/>
          <p:cNvSpPr/>
          <p:nvPr/>
        </p:nvSpPr>
        <p:spPr>
          <a:xfrm>
            <a:off x="7024313" y="5235434"/>
            <a:ext cx="216710" cy="216710"/>
          </a:xfrm>
          <a:prstGeom prst="ellipse">
            <a:avLst/>
          </a:prstGeom>
          <a:solidFill>
            <a:srgbClr val="2C2D8A"/>
          </a:solidFill>
          <a:ln cap="flat" cmpd="sng" w="28575">
            <a:solidFill>
              <a:schemeClr val="lt1"/>
            </a:solidFill>
            <a:prstDash val="solid"/>
            <a:miter lim="800000"/>
            <a:headEnd len="sm" w="sm" type="none"/>
            <a:tailEnd len="sm" w="sm" type="none"/>
          </a:ln>
        </p:spPr>
        <p:txBody>
          <a:bodyPr anchorCtr="0" anchor="t" bIns="145925" lIns="182400" spcFirstLastPara="1" rIns="182400" wrap="square" tIns="145925">
            <a:noAutofit/>
          </a:bodyPr>
          <a:lstStyle/>
          <a:p>
            <a:pPr indent="0" lvl="0" marL="0" marR="0" rtl="0" algn="l">
              <a:lnSpc>
                <a:spcPct val="100000"/>
              </a:lnSpc>
              <a:spcBef>
                <a:spcPts val="0"/>
              </a:spcBef>
              <a:spcAft>
                <a:spcPts val="0"/>
              </a:spcAft>
              <a:buClr>
                <a:schemeClr val="lt1"/>
              </a:buClr>
              <a:buSzPts val="1995"/>
              <a:buFont typeface="Calibri"/>
              <a:buNone/>
            </a:pPr>
            <a:r>
              <a:t/>
            </a:r>
            <a:endParaRPr b="0" i="0" sz="1995" u="none" cap="none" strike="noStrike">
              <a:solidFill>
                <a:srgbClr val="FFFFFF"/>
              </a:solidFill>
              <a:latin typeface="Quattrocento Sans"/>
              <a:ea typeface="Quattrocento Sans"/>
              <a:cs typeface="Quattrocento Sans"/>
              <a:sym typeface="Quattrocento Sans"/>
            </a:endParaRPr>
          </a:p>
        </p:txBody>
      </p:sp>
      <p:sp>
        <p:nvSpPr>
          <p:cNvPr id="1077" name="Google Shape;1077;p24"/>
          <p:cNvSpPr txBox="1"/>
          <p:nvPr/>
        </p:nvSpPr>
        <p:spPr>
          <a:xfrm>
            <a:off x="7578684" y="2820723"/>
            <a:ext cx="3981982" cy="21480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396"/>
              <a:buFont typeface="Open Sans"/>
              <a:buNone/>
            </a:pPr>
            <a:r>
              <a:rPr b="0" i="0" lang="en-US" sz="1396" u="none" cap="none" strike="noStrike">
                <a:solidFill>
                  <a:srgbClr val="2A2A2A"/>
                </a:solidFill>
                <a:latin typeface="Open Sans"/>
                <a:ea typeface="Open Sans"/>
                <a:cs typeface="Open Sans"/>
                <a:sym typeface="Open Sans"/>
              </a:rPr>
              <a:t>Mobile device &amp; application management (2010)</a:t>
            </a:r>
            <a:endParaRPr/>
          </a:p>
        </p:txBody>
      </p:sp>
      <p:sp>
        <p:nvSpPr>
          <p:cNvPr id="1078" name="Google Shape;1078;p24"/>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We’re investing where security is going</a:t>
            </a:r>
            <a:endParaRPr/>
          </a:p>
        </p:txBody>
      </p:sp>
      <p:sp>
        <p:nvSpPr>
          <p:cNvPr id="1079" name="Google Shape;1079;p24"/>
          <p:cNvSpPr txBox="1"/>
          <p:nvPr/>
        </p:nvSpPr>
        <p:spPr>
          <a:xfrm>
            <a:off x="589533" y="1335283"/>
            <a:ext cx="11017250" cy="27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To help you keep pace with change</a:t>
            </a:r>
            <a:endParaRPr/>
          </a:p>
        </p:txBody>
      </p:sp>
      <p:sp>
        <p:nvSpPr>
          <p:cNvPr id="1080" name="Google Shape;1080;p24"/>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19</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500"/>
                                        <p:tgtEl>
                                          <p:spTgt spid="1033"/>
                                        </p:tgtEl>
                                      </p:cBhvr>
                                    </p:animEffect>
                                  </p:childTnLst>
                                </p:cTn>
                              </p:par>
                              <p:par>
                                <p:cTn fill="hold" nodeType="with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par>
                                <p:cTn fill="hold" nodeType="withEffect" presetClass="entr" presetID="10" presetSubtype="0">
                                  <p:stCondLst>
                                    <p:cond delay="0"/>
                                  </p:stCondLst>
                                  <p:childTnLst>
                                    <p:set>
                                      <p:cBhvr>
                                        <p:cTn dur="1" fill="hold">
                                          <p:stCondLst>
                                            <p:cond delay="0"/>
                                          </p:stCondLst>
                                        </p:cTn>
                                        <p:tgtEl>
                                          <p:spTgt spid="1034"/>
                                        </p:tgtEl>
                                        <p:attrNameLst>
                                          <p:attrName>style.visibility</p:attrName>
                                        </p:attrNameLst>
                                      </p:cBhvr>
                                      <p:to>
                                        <p:strVal val="visible"/>
                                      </p:to>
                                    </p:set>
                                    <p:animEffect filter="fade" transition="in">
                                      <p:cBhvr>
                                        <p:cTn dur="500"/>
                                        <p:tgtEl>
                                          <p:spTgt spid="10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500"/>
                                        <p:tgtEl>
                                          <p:spTgt spid="1035"/>
                                        </p:tgtEl>
                                      </p:cBhvr>
                                    </p:animEffect>
                                  </p:childTnLst>
                                </p:cTn>
                              </p:par>
                              <p:par>
                                <p:cTn fill="hold" nodeType="with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par>
                                <p:cTn fill="hold" nodeType="with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500"/>
                                        <p:tgtEl>
                                          <p:spTgt spid="1036"/>
                                        </p:tgtEl>
                                      </p:cBhvr>
                                    </p:animEffect>
                                  </p:childTnLst>
                                </p:cTn>
                              </p:par>
                              <p:par>
                                <p:cTn fill="hold" nodeType="withEffect" presetClass="entr" presetID="10" presetSubtype="0">
                                  <p:stCondLst>
                                    <p:cond delay="250"/>
                                  </p:stCondLst>
                                  <p:childTnLst>
                                    <p:set>
                                      <p:cBhvr>
                                        <p:cTn dur="1" fill="hold">
                                          <p:stCondLst>
                                            <p:cond delay="0"/>
                                          </p:stCondLst>
                                        </p:cTn>
                                        <p:tgtEl>
                                          <p:spTgt spid="1040"/>
                                        </p:tgtEl>
                                        <p:attrNameLst>
                                          <p:attrName>style.visibility</p:attrName>
                                        </p:attrNameLst>
                                      </p:cBhvr>
                                      <p:to>
                                        <p:strVal val="visible"/>
                                      </p:to>
                                    </p:set>
                                    <p:animEffect filter="fade" transition="in">
                                      <p:cBhvr>
                                        <p:cTn dur="500"/>
                                        <p:tgtEl>
                                          <p:spTgt spid="10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par>
                                <p:cTn fill="hold" nodeType="withEffect" presetClass="entr" presetID="10" presetSubtype="0">
                                  <p:stCondLst>
                                    <p:cond delay="0"/>
                                  </p:stCondLst>
                                  <p:childTnLst>
                                    <p:set>
                                      <p:cBhvr>
                                        <p:cTn dur="1" fill="hold">
                                          <p:stCondLst>
                                            <p:cond delay="0"/>
                                          </p:stCondLst>
                                        </p:cTn>
                                        <p:tgtEl>
                                          <p:spTgt spid="1037"/>
                                        </p:tgtEl>
                                        <p:attrNameLst>
                                          <p:attrName>style.visibility</p:attrName>
                                        </p:attrNameLst>
                                      </p:cBhvr>
                                      <p:to>
                                        <p:strVal val="visible"/>
                                      </p:to>
                                    </p:set>
                                    <p:animEffect filter="fade" transition="in">
                                      <p:cBhvr>
                                        <p:cTn dur="500"/>
                                        <p:tgtEl>
                                          <p:spTgt spid="1037"/>
                                        </p:tgtEl>
                                      </p:cBhvr>
                                    </p:animEffect>
                                  </p:childTnLst>
                                </p:cTn>
                              </p:par>
                              <p:par>
                                <p:cTn fill="hold" nodeType="with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500"/>
                                        <p:tgtEl>
                                          <p:spTgt spid="1039"/>
                                        </p:tgtEl>
                                      </p:cBhvr>
                                    </p:animEffect>
                                  </p:childTnLst>
                                </p:cTn>
                              </p:par>
                              <p:par>
                                <p:cTn fill="hold" nodeType="withEffect" presetClass="entr" presetID="10" presetSubtype="0">
                                  <p:stCondLst>
                                    <p:cond delay="1000"/>
                                  </p:stCondLst>
                                  <p:childTnLst>
                                    <p:set>
                                      <p:cBhvr>
                                        <p:cTn dur="1" fill="hold">
                                          <p:stCondLst>
                                            <p:cond delay="0"/>
                                          </p:stCondLst>
                                        </p:cTn>
                                        <p:tgtEl>
                                          <p:spTgt spid="1044"/>
                                        </p:tgtEl>
                                        <p:attrNameLst>
                                          <p:attrName>style.visibility</p:attrName>
                                        </p:attrNameLst>
                                      </p:cBhvr>
                                      <p:to>
                                        <p:strVal val="visible"/>
                                      </p:to>
                                    </p:set>
                                    <p:animEffect filter="fade" transition="in">
                                      <p:cBhvr>
                                        <p:cTn dur="500"/>
                                        <p:tgtEl>
                                          <p:spTgt spid="1044"/>
                                        </p:tgtEl>
                                      </p:cBhvr>
                                    </p:animEffect>
                                  </p:childTnLst>
                                </p:cTn>
                              </p:par>
                              <p:par>
                                <p:cTn fill="hold" nodeType="withEffect" presetClass="entr" presetID="10" presetSubtype="0">
                                  <p:stCondLst>
                                    <p:cond delay="1000"/>
                                  </p:stCondLst>
                                  <p:childTnLst>
                                    <p:set>
                                      <p:cBhvr>
                                        <p:cTn dur="1" fill="hold">
                                          <p:stCondLst>
                                            <p:cond delay="0"/>
                                          </p:stCondLst>
                                        </p:cTn>
                                        <p:tgtEl>
                                          <p:spTgt spid="1051"/>
                                        </p:tgtEl>
                                        <p:attrNameLst>
                                          <p:attrName>style.visibility</p:attrName>
                                        </p:attrNameLst>
                                      </p:cBhvr>
                                      <p:to>
                                        <p:strVal val="visible"/>
                                      </p:to>
                                    </p:set>
                                    <p:animEffect filter="fade" transition="in">
                                      <p:cBhvr>
                                        <p:cTn dur="500"/>
                                        <p:tgtEl>
                                          <p:spTgt spid="1051"/>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1048"/>
                                        </p:tgtEl>
                                        <p:attrNameLst>
                                          <p:attrName>style.visibility</p:attrName>
                                        </p:attrNameLst>
                                      </p:cBhvr>
                                      <p:to>
                                        <p:strVal val="visible"/>
                                      </p:to>
                                    </p:set>
                                    <p:animEffect filter="fade" transition="in">
                                      <p:cBhvr>
                                        <p:cTn dur="500"/>
                                        <p:tgtEl>
                                          <p:spTgt spid="1048"/>
                                        </p:tgtEl>
                                      </p:cBhvr>
                                    </p:animEffect>
                                  </p:childTnLst>
                                </p:cTn>
                              </p:par>
                              <p:par>
                                <p:cTn fill="hold" nodeType="withEffect" presetClass="entr" presetID="10" presetSubtype="0">
                                  <p:stCondLst>
                                    <p:cond delay="1000"/>
                                  </p:stCondLst>
                                  <p:childTnLst>
                                    <p:set>
                                      <p:cBhvr>
                                        <p:cTn dur="1" fill="hold">
                                          <p:stCondLst>
                                            <p:cond delay="0"/>
                                          </p:stCondLst>
                                        </p:cTn>
                                        <p:tgtEl>
                                          <p:spTgt spid="1052"/>
                                        </p:tgtEl>
                                        <p:attrNameLst>
                                          <p:attrName>style.visibility</p:attrName>
                                        </p:attrNameLst>
                                      </p:cBhvr>
                                      <p:to>
                                        <p:strVal val="visible"/>
                                      </p:to>
                                    </p:set>
                                    <p:animEffect filter="fade" transition="in">
                                      <p:cBhvr>
                                        <p:cTn dur="500"/>
                                        <p:tgtEl>
                                          <p:spTgt spid="1052"/>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1053"/>
                                        </p:tgtEl>
                                        <p:attrNameLst>
                                          <p:attrName>style.visibility</p:attrName>
                                        </p:attrNameLst>
                                      </p:cBhvr>
                                      <p:to>
                                        <p:strVal val="visible"/>
                                      </p:to>
                                    </p:set>
                                    <p:animEffect filter="fade" transition="in">
                                      <p:cBhvr>
                                        <p:cTn dur="500"/>
                                        <p:tgtEl>
                                          <p:spTgt spid="1053"/>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1067"/>
                                        </p:tgtEl>
                                        <p:attrNameLst>
                                          <p:attrName>style.visibility</p:attrName>
                                        </p:attrNameLst>
                                      </p:cBhvr>
                                      <p:to>
                                        <p:strVal val="visible"/>
                                      </p:to>
                                    </p:set>
                                    <p:animEffect filter="fade" transition="in">
                                      <p:cBhvr>
                                        <p:cTn dur="500"/>
                                        <p:tgtEl>
                                          <p:spTgt spid="1067"/>
                                        </p:tgtEl>
                                      </p:cBhvr>
                                    </p:animEffect>
                                  </p:childTnLst>
                                </p:cTn>
                              </p:par>
                              <p:par>
                                <p:cTn fill="hold" nodeType="withEffect" presetClass="entr" presetID="10" presetSubtype="0">
                                  <p:stCondLst>
                                    <p:cond delay="1000"/>
                                  </p:stCondLst>
                                  <p:childTnLst>
                                    <p:set>
                                      <p:cBhvr>
                                        <p:cTn dur="1" fill="hold">
                                          <p:stCondLst>
                                            <p:cond delay="0"/>
                                          </p:stCondLst>
                                        </p:cTn>
                                        <p:tgtEl>
                                          <p:spTgt spid="1074"/>
                                        </p:tgtEl>
                                        <p:attrNameLst>
                                          <p:attrName>style.visibility</p:attrName>
                                        </p:attrNameLst>
                                      </p:cBhvr>
                                      <p:to>
                                        <p:strVal val="visible"/>
                                      </p:to>
                                    </p:set>
                                    <p:animEffect filter="fade" transition="in">
                                      <p:cBhvr>
                                        <p:cTn dur="500"/>
                                        <p:tgtEl>
                                          <p:spTgt spid="1074"/>
                                        </p:tgtEl>
                                      </p:cBhvr>
                                    </p:animEffect>
                                  </p:childTnLst>
                                </p:cTn>
                              </p:par>
                              <p:par>
                                <p:cTn fill="hold" nodeType="withEffect" presetClass="entr" presetID="10" presetSubtype="0">
                                  <p:stCondLst>
                                    <p:cond delay="1000"/>
                                  </p:stCondLst>
                                  <p:childTnLst>
                                    <p:set>
                                      <p:cBhvr>
                                        <p:cTn dur="1" fill="hold">
                                          <p:stCondLst>
                                            <p:cond delay="0"/>
                                          </p:stCondLst>
                                        </p:cTn>
                                        <p:tgtEl>
                                          <p:spTgt spid="1076"/>
                                        </p:tgtEl>
                                        <p:attrNameLst>
                                          <p:attrName>style.visibility</p:attrName>
                                        </p:attrNameLst>
                                      </p:cBhvr>
                                      <p:to>
                                        <p:strVal val="visible"/>
                                      </p:to>
                                    </p:set>
                                    <p:animEffect filter="fade" transition="in">
                                      <p:cBhvr>
                                        <p:cTn dur="500"/>
                                        <p:tgtEl>
                                          <p:spTgt spid="1076"/>
                                        </p:tgtEl>
                                      </p:cBhvr>
                                    </p:animEffect>
                                  </p:childTnLst>
                                </p:cTn>
                              </p:par>
                              <p:par>
                                <p:cTn fill="hold" nodeType="withEffect" presetClass="entr" presetID="10" presetSubtype="0">
                                  <p:stCondLst>
                                    <p:cond delay="1000"/>
                                  </p:stCondLst>
                                  <p:childTnLst>
                                    <p:set>
                                      <p:cBhvr>
                                        <p:cTn dur="1" fill="hold">
                                          <p:stCondLst>
                                            <p:cond delay="0"/>
                                          </p:stCondLst>
                                        </p:cTn>
                                        <p:tgtEl>
                                          <p:spTgt spid="1072"/>
                                        </p:tgtEl>
                                        <p:attrNameLst>
                                          <p:attrName>style.visibility</p:attrName>
                                        </p:attrNameLst>
                                      </p:cBhvr>
                                      <p:to>
                                        <p:strVal val="visible"/>
                                      </p:to>
                                    </p:set>
                                    <p:animEffect filter="fade" transition="in">
                                      <p:cBhvr>
                                        <p:cTn dur="500"/>
                                        <p:tgtEl>
                                          <p:spTgt spid="1072"/>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1050"/>
                                        </p:tgtEl>
                                        <p:attrNameLst>
                                          <p:attrName>style.visibility</p:attrName>
                                        </p:attrNameLst>
                                      </p:cBhvr>
                                      <p:to>
                                        <p:strVal val="visible"/>
                                      </p:to>
                                    </p:set>
                                    <p:animEffect filter="fade" transition="in">
                                      <p:cBhvr>
                                        <p:cTn dur="500"/>
                                        <p:tgtEl>
                                          <p:spTgt spid="1050"/>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1071"/>
                                        </p:tgtEl>
                                        <p:attrNameLst>
                                          <p:attrName>style.visibility</p:attrName>
                                        </p:attrNameLst>
                                      </p:cBhvr>
                                      <p:to>
                                        <p:strVal val="visible"/>
                                      </p:to>
                                    </p:set>
                                    <p:animEffect filter="fade" transition="in">
                                      <p:cBhvr>
                                        <p:cTn dur="500"/>
                                        <p:tgtEl>
                                          <p:spTgt spid="1071"/>
                                        </p:tgtEl>
                                      </p:cBhvr>
                                    </p:animEffect>
                                  </p:childTnLst>
                                </p:cTn>
                              </p:par>
                            </p:childTnLst>
                          </p:cTn>
                        </p:par>
                        <p:par>
                          <p:cTn fill="hold">
                            <p:stCondLst>
                              <p:cond delay="3000"/>
                            </p:stCondLst>
                            <p:childTnLst>
                              <p:par>
                                <p:cTn fill="hold" nodeType="afterEffect" presetClass="entr" presetID="10" presetSubtype="0">
                                  <p:stCondLst>
                                    <p:cond delay="1000"/>
                                  </p:stCondLst>
                                  <p:childTnLst>
                                    <p:set>
                                      <p:cBhvr>
                                        <p:cTn dur="1" fill="hold">
                                          <p:stCondLst>
                                            <p:cond delay="0"/>
                                          </p:stCondLst>
                                        </p:cTn>
                                        <p:tgtEl>
                                          <p:spTgt spid="1070"/>
                                        </p:tgtEl>
                                        <p:attrNameLst>
                                          <p:attrName>style.visibility</p:attrName>
                                        </p:attrNameLst>
                                      </p:cBhvr>
                                      <p:to>
                                        <p:strVal val="visible"/>
                                      </p:to>
                                    </p:set>
                                    <p:animEffect filter="fade" transition="in">
                                      <p:cBhvr>
                                        <p:cTn dur="500"/>
                                        <p:tgtEl>
                                          <p:spTgt spid="1070"/>
                                        </p:tgtEl>
                                      </p:cBhvr>
                                    </p:animEffect>
                                  </p:childTnLst>
                                </p:cTn>
                              </p:par>
                            </p:childTnLst>
                          </p:cTn>
                        </p:par>
                        <p:par>
                          <p:cTn fill="hold">
                            <p:stCondLst>
                              <p:cond delay="3500"/>
                            </p:stCondLst>
                            <p:childTnLst>
                              <p:par>
                                <p:cTn fill="hold" nodeType="afterEffect" presetClass="entr" presetID="10" presetSubtype="0">
                                  <p:stCondLst>
                                    <p:cond delay="750"/>
                                  </p:stCondLst>
                                  <p:childTnLst>
                                    <p:set>
                                      <p:cBhvr>
                                        <p:cTn dur="1" fill="hold">
                                          <p:stCondLst>
                                            <p:cond delay="0"/>
                                          </p:stCondLst>
                                        </p:cTn>
                                        <p:tgtEl>
                                          <p:spTgt spid="1058"/>
                                        </p:tgtEl>
                                        <p:attrNameLst>
                                          <p:attrName>style.visibility</p:attrName>
                                        </p:attrNameLst>
                                      </p:cBhvr>
                                      <p:to>
                                        <p:strVal val="visible"/>
                                      </p:to>
                                    </p:set>
                                    <p:animEffect filter="fade" transition="in">
                                      <p:cBhvr>
                                        <p:cTn dur="500"/>
                                        <p:tgtEl>
                                          <p:spTgt spid="1058"/>
                                        </p:tgtEl>
                                      </p:cBhvr>
                                    </p:animEffect>
                                  </p:childTnLst>
                                </p:cTn>
                              </p:par>
                              <p:par>
                                <p:cTn fill="hold" nodeType="withEffect" presetClass="entr" presetID="10" presetSubtype="0">
                                  <p:stCondLst>
                                    <p:cond delay="75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childTnLst>
                          </p:cTn>
                        </p:par>
                        <p:par>
                          <p:cTn fill="hold">
                            <p:stCondLst>
                              <p:cond delay="4000"/>
                            </p:stCondLst>
                            <p:childTnLst>
                              <p:par>
                                <p:cTn fill="hold" nodeType="afterEffect" presetClass="entr" presetID="10" presetSubtype="0">
                                  <p:stCondLst>
                                    <p:cond delay="1000"/>
                                  </p:stCondLst>
                                  <p:childTnLst>
                                    <p:set>
                                      <p:cBhvr>
                                        <p:cTn dur="1" fill="hold">
                                          <p:stCondLst>
                                            <p:cond delay="0"/>
                                          </p:stCondLst>
                                        </p:cTn>
                                        <p:tgtEl>
                                          <p:spTgt spid="1068"/>
                                        </p:tgtEl>
                                        <p:attrNameLst>
                                          <p:attrName>style.visibility</p:attrName>
                                        </p:attrNameLst>
                                      </p:cBhvr>
                                      <p:to>
                                        <p:strVal val="visible"/>
                                      </p:to>
                                    </p:set>
                                    <p:animEffect filter="fade" transition="in">
                                      <p:cBhvr>
                                        <p:cTn dur="500"/>
                                        <p:tgtEl>
                                          <p:spTgt spid="1068"/>
                                        </p:tgtEl>
                                      </p:cBhvr>
                                    </p:animEffect>
                                  </p:childTnLst>
                                </p:cTn>
                              </p:par>
                              <p:par>
                                <p:cTn fill="hold" nodeType="withEffect" presetClass="entr" presetID="10" presetSubtype="0">
                                  <p:stCondLst>
                                    <p:cond delay="250"/>
                                  </p:stCondLst>
                                  <p:childTnLst>
                                    <p:set>
                                      <p:cBhvr>
                                        <p:cTn dur="1" fill="hold">
                                          <p:stCondLst>
                                            <p:cond delay="0"/>
                                          </p:stCondLst>
                                        </p:cTn>
                                        <p:tgtEl>
                                          <p:spTgt spid="1041"/>
                                        </p:tgtEl>
                                        <p:attrNameLst>
                                          <p:attrName>style.visibility</p:attrName>
                                        </p:attrNameLst>
                                      </p:cBhvr>
                                      <p:to>
                                        <p:strVal val="visible"/>
                                      </p:to>
                                    </p:set>
                                    <p:animEffect filter="fade" transition="in">
                                      <p:cBhvr>
                                        <p:cTn dur="500"/>
                                        <p:tgtEl>
                                          <p:spTgt spid="1041"/>
                                        </p:tgtEl>
                                      </p:cBhvr>
                                    </p:animEffect>
                                  </p:childTnLst>
                                </p:cTn>
                              </p:par>
                              <p:par>
                                <p:cTn fill="hold" nodeType="withEffect" presetClass="entr" presetID="10" presetSubtype="0">
                                  <p:stCondLst>
                                    <p:cond delay="370"/>
                                  </p:stCondLst>
                                  <p:childTnLst>
                                    <p:set>
                                      <p:cBhvr>
                                        <p:cTn dur="1" fill="hold">
                                          <p:stCondLst>
                                            <p:cond delay="0"/>
                                          </p:stCondLst>
                                        </p:cTn>
                                        <p:tgtEl>
                                          <p:spTgt spid="1043"/>
                                        </p:tgtEl>
                                        <p:attrNameLst>
                                          <p:attrName>style.visibility</p:attrName>
                                        </p:attrNameLst>
                                      </p:cBhvr>
                                      <p:to>
                                        <p:strVal val="visible"/>
                                      </p:to>
                                    </p:set>
                                    <p:animEffect filter="fade" transition="in">
                                      <p:cBhvr>
                                        <p:cTn dur="500"/>
                                        <p:tgtEl>
                                          <p:spTgt spid="1043"/>
                                        </p:tgtEl>
                                      </p:cBhvr>
                                    </p:animEffect>
                                  </p:childTnLst>
                                </p:cTn>
                              </p:par>
                              <p:par>
                                <p:cTn fill="hold" nodeType="withEffect" presetClass="entr" presetID="10" presetSubtype="0">
                                  <p:stCondLst>
                                    <p:cond delay="250"/>
                                  </p:stCondLst>
                                  <p:childTnLst>
                                    <p:set>
                                      <p:cBhvr>
                                        <p:cTn dur="1" fill="hold">
                                          <p:stCondLst>
                                            <p:cond delay="0"/>
                                          </p:stCondLst>
                                        </p:cTn>
                                        <p:tgtEl>
                                          <p:spTgt spid="1042"/>
                                        </p:tgtEl>
                                        <p:attrNameLst>
                                          <p:attrName>style.visibility</p:attrName>
                                        </p:attrNameLst>
                                      </p:cBhvr>
                                      <p:to>
                                        <p:strVal val="visible"/>
                                      </p:to>
                                    </p:set>
                                    <p:animEffect filter="fade" transition="in">
                                      <p:cBhvr>
                                        <p:cTn dur="500"/>
                                        <p:tgtEl>
                                          <p:spTgt spid="1042"/>
                                        </p:tgtEl>
                                      </p:cBhvr>
                                    </p:animEffect>
                                  </p:childTnLst>
                                </p:cTn>
                              </p:par>
                              <p:par>
                                <p:cTn fill="hold" nodeType="withEffect" presetClass="entr" presetID="10" presetSubtype="0">
                                  <p:stCondLst>
                                    <p:cond delay="1000"/>
                                  </p:stCondLst>
                                  <p:childTnLst>
                                    <p:set>
                                      <p:cBhvr>
                                        <p:cTn dur="1" fill="hold">
                                          <p:stCondLst>
                                            <p:cond delay="0"/>
                                          </p:stCondLst>
                                        </p:cTn>
                                        <p:tgtEl>
                                          <p:spTgt spid="1045"/>
                                        </p:tgtEl>
                                        <p:attrNameLst>
                                          <p:attrName>style.visibility</p:attrName>
                                        </p:attrNameLst>
                                      </p:cBhvr>
                                      <p:to>
                                        <p:strVal val="visible"/>
                                      </p:to>
                                    </p:set>
                                    <p:animEffect filter="fade" transition="in">
                                      <p:cBhvr>
                                        <p:cTn dur="500"/>
                                        <p:tgtEl>
                                          <p:spTgt spid="1045"/>
                                        </p:tgtEl>
                                      </p:cBhvr>
                                    </p:animEffect>
                                  </p:childTnLst>
                                </p:cTn>
                              </p:par>
                            </p:childTnLst>
                          </p:cTn>
                        </p:par>
                        <p:par>
                          <p:cTn fill="hold">
                            <p:stCondLst>
                              <p:cond delay="4500"/>
                            </p:stCondLst>
                            <p:childTnLst>
                              <p:par>
                                <p:cTn fill="hold" nodeType="afterEffect" presetClass="entr" presetID="10" presetSubtype="0">
                                  <p:stCondLst>
                                    <p:cond delay="1000"/>
                                  </p:stCondLst>
                                  <p:childTnLst>
                                    <p:set>
                                      <p:cBhvr>
                                        <p:cTn dur="1" fill="hold">
                                          <p:stCondLst>
                                            <p:cond delay="0"/>
                                          </p:stCondLst>
                                        </p:cTn>
                                        <p:tgtEl>
                                          <p:spTgt spid="1046"/>
                                        </p:tgtEl>
                                        <p:attrNameLst>
                                          <p:attrName>style.visibility</p:attrName>
                                        </p:attrNameLst>
                                      </p:cBhvr>
                                      <p:to>
                                        <p:strVal val="visible"/>
                                      </p:to>
                                    </p:set>
                                    <p:animEffect filter="fade" transition="in">
                                      <p:cBhvr>
                                        <p:cTn dur="500"/>
                                        <p:tgtEl>
                                          <p:spTgt spid="1046"/>
                                        </p:tgtEl>
                                      </p:cBhvr>
                                    </p:animEffect>
                                  </p:childTnLst>
                                </p:cTn>
                              </p:par>
                            </p:childTnLst>
                          </p:cTn>
                        </p:par>
                        <p:par>
                          <p:cTn fill="hold">
                            <p:stCondLst>
                              <p:cond delay="5000"/>
                            </p:stCondLst>
                            <p:childTnLst>
                              <p:par>
                                <p:cTn fill="hold" nodeType="afterEffect" presetClass="entr" presetID="10" presetSubtype="0">
                                  <p:stCondLst>
                                    <p:cond delay="1000"/>
                                  </p:stCondLst>
                                  <p:childTnLst>
                                    <p:set>
                                      <p:cBhvr>
                                        <p:cTn dur="1" fill="hold">
                                          <p:stCondLst>
                                            <p:cond delay="0"/>
                                          </p:stCondLst>
                                        </p:cTn>
                                        <p:tgtEl>
                                          <p:spTgt spid="1047"/>
                                        </p:tgtEl>
                                        <p:attrNameLst>
                                          <p:attrName>style.visibility</p:attrName>
                                        </p:attrNameLst>
                                      </p:cBhvr>
                                      <p:to>
                                        <p:strVal val="visible"/>
                                      </p:to>
                                    </p:set>
                                    <p:animEffect filter="fade" transition="in">
                                      <p:cBhvr>
                                        <p:cTn dur="500"/>
                                        <p:tgtEl>
                                          <p:spTgt spid="1047"/>
                                        </p:tgtEl>
                                      </p:cBhvr>
                                    </p:animEffect>
                                  </p:childTnLst>
                                </p:cTn>
                              </p:par>
                            </p:childTnLst>
                          </p:cTn>
                        </p:par>
                        <p:par>
                          <p:cTn fill="hold">
                            <p:stCondLst>
                              <p:cond delay="5500"/>
                            </p:stCondLst>
                            <p:childTnLst>
                              <p:par>
                                <p:cTn fill="hold" nodeType="afterEffect" presetClass="entr" presetID="10" presetSubtype="0">
                                  <p:stCondLst>
                                    <p:cond delay="1000"/>
                                  </p:stCondLst>
                                  <p:childTnLst>
                                    <p:set>
                                      <p:cBhvr>
                                        <p:cTn dur="1" fill="hold">
                                          <p:stCondLst>
                                            <p:cond delay="0"/>
                                          </p:stCondLst>
                                        </p:cTn>
                                        <p:tgtEl>
                                          <p:spTgt spid="1049"/>
                                        </p:tgtEl>
                                        <p:attrNameLst>
                                          <p:attrName>style.visibility</p:attrName>
                                        </p:attrNameLst>
                                      </p:cBhvr>
                                      <p:to>
                                        <p:strVal val="visible"/>
                                      </p:to>
                                    </p:set>
                                    <p:animEffect filter="fade" transition="in">
                                      <p:cBhvr>
                                        <p:cTn dur="500"/>
                                        <p:tgtEl>
                                          <p:spTgt spid="1049"/>
                                        </p:tgtEl>
                                      </p:cBhvr>
                                    </p:animEffect>
                                  </p:childTnLst>
                                </p:cTn>
                              </p:par>
                            </p:childTnLst>
                          </p:cTn>
                        </p:par>
                        <p:par>
                          <p:cTn fill="hold">
                            <p:stCondLst>
                              <p:cond delay="6000"/>
                            </p:stCondLst>
                            <p:childTnLst>
                              <p:par>
                                <p:cTn fill="hold" nodeType="afterEffect" presetClass="entr" presetID="10" presetSubtype="0">
                                  <p:stCondLst>
                                    <p:cond delay="1000"/>
                                  </p:stCondLst>
                                  <p:childTnLst>
                                    <p:set>
                                      <p:cBhvr>
                                        <p:cTn dur="1" fill="hold">
                                          <p:stCondLst>
                                            <p:cond delay="0"/>
                                          </p:stCondLst>
                                        </p:cTn>
                                        <p:tgtEl>
                                          <p:spTgt spid="1077"/>
                                        </p:tgtEl>
                                        <p:attrNameLst>
                                          <p:attrName>style.visibility</p:attrName>
                                        </p:attrNameLst>
                                      </p:cBhvr>
                                      <p:to>
                                        <p:strVal val="visible"/>
                                      </p:to>
                                    </p:set>
                                    <p:animEffect filter="fade" transition="in">
                                      <p:cBhvr>
                                        <p:cTn dur="500"/>
                                        <p:tgtEl>
                                          <p:spTgt spid="10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8"/>
                                        </p:tgtEl>
                                        <p:attrNameLst>
                                          <p:attrName>style.visibility</p:attrName>
                                        </p:attrNameLst>
                                      </p:cBhvr>
                                      <p:to>
                                        <p:strVal val="visible"/>
                                      </p:to>
                                    </p:set>
                                    <p:animEffect filter="fade" transition="in">
                                      <p:cBhvr>
                                        <p:cTn dur="500"/>
                                        <p:tgtEl>
                                          <p:spTgt spid="1038"/>
                                        </p:tgtEl>
                                      </p:cBhvr>
                                    </p:animEffect>
                                  </p:childTnLst>
                                </p:cTn>
                              </p:par>
                              <p:par>
                                <p:cTn fill="hold" nodeType="withEffect" presetClass="entr" presetID="10" presetSubtype="0">
                                  <p:stCondLst>
                                    <p:cond delay="250"/>
                                  </p:stCondLst>
                                  <p:childTnLst>
                                    <p:set>
                                      <p:cBhvr>
                                        <p:cTn dur="1" fill="hold">
                                          <p:stCondLst>
                                            <p:cond delay="0"/>
                                          </p:stCondLst>
                                        </p:cTn>
                                        <p:tgtEl>
                                          <p:spTgt spid="1054"/>
                                        </p:tgtEl>
                                        <p:attrNameLst>
                                          <p:attrName>style.visibility</p:attrName>
                                        </p:attrNameLst>
                                      </p:cBhvr>
                                      <p:to>
                                        <p:strVal val="visible"/>
                                      </p:to>
                                    </p:set>
                                    <p:animEffect filter="fade" transition="in">
                                      <p:cBhvr>
                                        <p:cTn dur="500"/>
                                        <p:tgtEl>
                                          <p:spTgt spid="1054"/>
                                        </p:tgtEl>
                                      </p:cBhvr>
                                    </p:animEffect>
                                  </p:childTnLst>
                                </p:cTn>
                              </p:par>
                              <p:par>
                                <p:cTn fill="hold" nodeType="withEffect" presetClass="entr" presetID="10" presetSubtype="0">
                                  <p:stCondLst>
                                    <p:cond delay="670"/>
                                  </p:stCondLst>
                                  <p:childTnLst>
                                    <p:set>
                                      <p:cBhvr>
                                        <p:cTn dur="1" fill="hold">
                                          <p:stCondLst>
                                            <p:cond delay="0"/>
                                          </p:stCondLst>
                                        </p:cTn>
                                        <p:tgtEl>
                                          <p:spTgt spid="1069"/>
                                        </p:tgtEl>
                                        <p:attrNameLst>
                                          <p:attrName>style.visibility</p:attrName>
                                        </p:attrNameLst>
                                      </p:cBhvr>
                                      <p:to>
                                        <p:strVal val="visible"/>
                                      </p:to>
                                    </p:set>
                                    <p:animEffect filter="fade" transition="in">
                                      <p:cBhvr>
                                        <p:cTn dur="500"/>
                                        <p:tgtEl>
                                          <p:spTgt spid="1069"/>
                                        </p:tgtEl>
                                      </p:cBhvr>
                                    </p:animEffect>
                                  </p:childTnLst>
                                </p:cTn>
                              </p:par>
                              <p:par>
                                <p:cTn fill="hold" nodeType="withEffect" presetClass="entr" presetID="10" presetSubtype="0">
                                  <p:stCondLst>
                                    <p:cond delay="750"/>
                                  </p:stCondLst>
                                  <p:childTnLst>
                                    <p:set>
                                      <p:cBhvr>
                                        <p:cTn dur="1" fill="hold">
                                          <p:stCondLst>
                                            <p:cond delay="0"/>
                                          </p:stCondLst>
                                        </p:cTn>
                                        <p:tgtEl>
                                          <p:spTgt spid="1073"/>
                                        </p:tgtEl>
                                        <p:attrNameLst>
                                          <p:attrName>style.visibility</p:attrName>
                                        </p:attrNameLst>
                                      </p:cBhvr>
                                      <p:to>
                                        <p:strVal val="visible"/>
                                      </p:to>
                                    </p:set>
                                    <p:animEffect filter="fade" transition="in">
                                      <p:cBhvr>
                                        <p:cTn dur="500"/>
                                        <p:tgtEl>
                                          <p:spTgt spid="10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grpSp>
        <p:nvGrpSpPr>
          <p:cNvPr id="1089" name="Google Shape;1089;p25"/>
          <p:cNvGrpSpPr/>
          <p:nvPr/>
        </p:nvGrpSpPr>
        <p:grpSpPr>
          <a:xfrm>
            <a:off x="2418366" y="2209485"/>
            <a:ext cx="3677634" cy="3425121"/>
            <a:chOff x="1287769" y="1722163"/>
            <a:chExt cx="3273790" cy="3049006"/>
          </a:xfrm>
        </p:grpSpPr>
        <p:sp>
          <p:nvSpPr>
            <p:cNvPr id="1090" name="Google Shape;1090;p25"/>
            <p:cNvSpPr/>
            <p:nvPr/>
          </p:nvSpPr>
          <p:spPr>
            <a:xfrm>
              <a:off x="1287769" y="1722163"/>
              <a:ext cx="3049006" cy="3049006"/>
            </a:xfrm>
            <a:prstGeom prst="ellipse">
              <a:avLst/>
            </a:prstGeom>
            <a:noFill/>
            <a:ln cap="rnd" cmpd="sng" w="28575">
              <a:solidFill>
                <a:srgbClr val="2C2D8A"/>
              </a:solidFill>
              <a:prstDash val="dot"/>
              <a:miter lim="800000"/>
              <a:headEnd len="sm" w="sm" type="none"/>
              <a:tailEnd len="sm" w="sm" type="none"/>
            </a:ln>
            <a:effectLst>
              <a:outerShdw blurRad="254000" rotWithShape="0" algn="ctr" dir="2700000" dist="50800">
                <a:srgbClr val="000000">
                  <a:alpha val="24705"/>
                </a:srgbClr>
              </a:outerShdw>
            </a:effectLst>
          </p:spPr>
          <p:txBody>
            <a:bodyPr anchorCtr="0" anchor="t" bIns="143425" lIns="179275" spcFirstLastPara="1" rIns="179275" wrap="square" tIns="143425">
              <a:noAutofit/>
            </a:bodyPr>
            <a:lstStyle/>
            <a:p>
              <a:pPr indent="0" lvl="0" marL="0" marR="0" rtl="0" algn="l">
                <a:lnSpc>
                  <a:spcPct val="100000"/>
                </a:lnSpc>
                <a:spcBef>
                  <a:spcPts val="0"/>
                </a:spcBef>
                <a:spcAft>
                  <a:spcPts val="0"/>
                </a:spcAft>
                <a:buClr>
                  <a:schemeClr val="lt1"/>
                </a:buClr>
                <a:buSzPts val="1961"/>
                <a:buFont typeface="Calibri"/>
                <a:buNone/>
              </a:pPr>
              <a:r>
                <a:t/>
              </a:r>
              <a:endParaRPr b="0" i="0" sz="1961" u="none" cap="none" strike="noStrike">
                <a:solidFill>
                  <a:srgbClr val="000000"/>
                </a:solidFill>
                <a:latin typeface="Quattrocento Sans"/>
                <a:ea typeface="Quattrocento Sans"/>
                <a:cs typeface="Quattrocento Sans"/>
                <a:sym typeface="Quattrocento Sans"/>
              </a:endParaRPr>
            </a:p>
          </p:txBody>
        </p:sp>
        <p:sp>
          <p:nvSpPr>
            <p:cNvPr id="1091" name="Google Shape;1091;p25"/>
            <p:cNvSpPr/>
            <p:nvPr/>
          </p:nvSpPr>
          <p:spPr>
            <a:xfrm>
              <a:off x="1526219" y="1960613"/>
              <a:ext cx="2572106" cy="2572106"/>
            </a:xfrm>
            <a:prstGeom prst="ellipse">
              <a:avLst/>
            </a:prstGeom>
            <a:solidFill>
              <a:schemeClr val="lt1"/>
            </a:solidFill>
            <a:ln cap="flat" cmpd="sng" w="28575">
              <a:solidFill>
                <a:srgbClr val="2C2D8A"/>
              </a:solidFill>
              <a:prstDash val="solid"/>
              <a:miter lim="800000"/>
              <a:headEnd len="sm" w="sm" type="none"/>
              <a:tailEnd len="sm" w="sm" type="none"/>
            </a:ln>
          </p:spPr>
          <p:txBody>
            <a:bodyPr anchorCtr="0" anchor="t" bIns="143425" lIns="179275" spcFirstLastPara="1" rIns="179275" wrap="square" tIns="143425">
              <a:noAutofit/>
            </a:bodyPr>
            <a:lstStyle/>
            <a:p>
              <a:pPr indent="0" lvl="0" marL="0" marR="0" rtl="0" algn="l">
                <a:lnSpc>
                  <a:spcPct val="100000"/>
                </a:lnSpc>
                <a:spcBef>
                  <a:spcPts val="0"/>
                </a:spcBef>
                <a:spcAft>
                  <a:spcPts val="0"/>
                </a:spcAft>
                <a:buClr>
                  <a:schemeClr val="lt1"/>
                </a:buClr>
                <a:buSzPts val="1961"/>
                <a:buFont typeface="Calibri"/>
                <a:buNone/>
              </a:pPr>
              <a:r>
                <a:t/>
              </a:r>
              <a:endParaRPr b="0" i="0" sz="1961" u="none" cap="none" strike="noStrike">
                <a:solidFill>
                  <a:srgbClr val="000000"/>
                </a:solidFill>
                <a:latin typeface="Quattrocento Sans"/>
                <a:ea typeface="Quattrocento Sans"/>
                <a:cs typeface="Quattrocento Sans"/>
                <a:sym typeface="Quattrocento Sans"/>
              </a:endParaRPr>
            </a:p>
          </p:txBody>
        </p:sp>
        <p:sp>
          <p:nvSpPr>
            <p:cNvPr id="1092" name="Google Shape;1092;p25" title="Icon of a cellphone in front of a tablet"/>
            <p:cNvSpPr/>
            <p:nvPr/>
          </p:nvSpPr>
          <p:spPr>
            <a:xfrm>
              <a:off x="2279233" y="2450602"/>
              <a:ext cx="549779" cy="403437"/>
            </a:xfrm>
            <a:custGeom>
              <a:rect b="b" l="l" r="r" t="t"/>
              <a:pathLst>
                <a:path extrusionOk="0" h="2750" w="3750">
                  <a:moveTo>
                    <a:pt x="1250" y="2750"/>
                  </a:moveTo>
                  <a:cubicBezTo>
                    <a:pt x="0" y="2750"/>
                    <a:pt x="0" y="2750"/>
                    <a:pt x="0" y="2750"/>
                  </a:cubicBezTo>
                  <a:cubicBezTo>
                    <a:pt x="0" y="750"/>
                    <a:pt x="0" y="750"/>
                    <a:pt x="0" y="750"/>
                  </a:cubicBezTo>
                  <a:cubicBezTo>
                    <a:pt x="1250" y="750"/>
                    <a:pt x="1250" y="750"/>
                    <a:pt x="1250" y="750"/>
                  </a:cubicBezTo>
                  <a:lnTo>
                    <a:pt x="1250" y="2750"/>
                  </a:lnTo>
                  <a:close/>
                  <a:moveTo>
                    <a:pt x="375" y="2250"/>
                  </a:moveTo>
                  <a:cubicBezTo>
                    <a:pt x="875" y="2250"/>
                    <a:pt x="875" y="2250"/>
                    <a:pt x="875" y="2250"/>
                  </a:cubicBezTo>
                  <a:moveTo>
                    <a:pt x="1875" y="1750"/>
                  </a:moveTo>
                  <a:cubicBezTo>
                    <a:pt x="2375" y="1750"/>
                    <a:pt x="2375" y="1750"/>
                    <a:pt x="2375" y="1750"/>
                  </a:cubicBezTo>
                  <a:moveTo>
                    <a:pt x="1250" y="2250"/>
                  </a:moveTo>
                  <a:cubicBezTo>
                    <a:pt x="3625" y="2250"/>
                    <a:pt x="3625" y="2250"/>
                    <a:pt x="3625" y="2250"/>
                  </a:cubicBezTo>
                  <a:cubicBezTo>
                    <a:pt x="3694" y="2250"/>
                    <a:pt x="3750" y="2194"/>
                    <a:pt x="3750" y="2125"/>
                  </a:cubicBezTo>
                  <a:cubicBezTo>
                    <a:pt x="3750" y="125"/>
                    <a:pt x="3750" y="125"/>
                    <a:pt x="3750" y="125"/>
                  </a:cubicBezTo>
                  <a:cubicBezTo>
                    <a:pt x="3750" y="56"/>
                    <a:pt x="3694" y="0"/>
                    <a:pt x="3625" y="0"/>
                  </a:cubicBezTo>
                  <a:cubicBezTo>
                    <a:pt x="625" y="0"/>
                    <a:pt x="625" y="0"/>
                    <a:pt x="625" y="0"/>
                  </a:cubicBezTo>
                  <a:cubicBezTo>
                    <a:pt x="556" y="0"/>
                    <a:pt x="500" y="56"/>
                    <a:pt x="500" y="125"/>
                  </a:cubicBezTo>
                  <a:cubicBezTo>
                    <a:pt x="500" y="750"/>
                    <a:pt x="500" y="750"/>
                    <a:pt x="500" y="750"/>
                  </a:cubicBezTo>
                </a:path>
              </a:pathLst>
            </a:custGeom>
            <a:noFill/>
            <a:ln cap="sq" cmpd="sng" w="19050">
              <a:solidFill>
                <a:srgbClr val="2C2D8A"/>
              </a:solidFill>
              <a:prstDash val="solid"/>
              <a:miter lim="800000"/>
              <a:headEnd len="sm" w="sm" type="none"/>
              <a:tailEnd len="sm" w="sm" type="none"/>
            </a:ln>
          </p:spPr>
          <p:txBody>
            <a:bodyPr anchorCtr="0" anchor="t" bIns="44800" lIns="89625" spcFirstLastPara="1" rIns="89625" wrap="square" tIns="44800">
              <a:noAutofit/>
            </a:bodyPr>
            <a:lstStyle/>
            <a:p>
              <a:pPr indent="0" lvl="0" marL="0" marR="0" rtl="0" algn="l">
                <a:lnSpc>
                  <a:spcPct val="100000"/>
                </a:lnSpc>
                <a:spcBef>
                  <a:spcPts val="0"/>
                </a:spcBef>
                <a:spcAft>
                  <a:spcPts val="0"/>
                </a:spcAft>
                <a:buClr>
                  <a:schemeClr val="dk1"/>
                </a:buClr>
                <a:buSzPts val="882"/>
                <a:buFont typeface="Calibri"/>
                <a:buNone/>
              </a:pPr>
              <a:r>
                <a:t/>
              </a:r>
              <a:endParaRPr b="0" i="0" sz="882" u="none" cap="none" strike="noStrike">
                <a:solidFill>
                  <a:srgbClr val="000000"/>
                </a:solidFill>
                <a:latin typeface="Quattrocento Sans"/>
                <a:ea typeface="Quattrocento Sans"/>
                <a:cs typeface="Quattrocento Sans"/>
                <a:sym typeface="Quattrocento Sans"/>
              </a:endParaRPr>
            </a:p>
          </p:txBody>
        </p:sp>
        <p:grpSp>
          <p:nvGrpSpPr>
            <p:cNvPr id="1093" name="Google Shape;1093;p25"/>
            <p:cNvGrpSpPr/>
            <p:nvPr/>
          </p:nvGrpSpPr>
          <p:grpSpPr>
            <a:xfrm>
              <a:off x="2259657" y="3725664"/>
              <a:ext cx="455366" cy="357646"/>
              <a:chOff x="5780634" y="4540471"/>
              <a:chExt cx="362766" cy="284917"/>
            </a:xfrm>
          </p:grpSpPr>
          <p:sp>
            <p:nvSpPr>
              <p:cNvPr id="1094" name="Google Shape;1094;p25"/>
              <p:cNvSpPr/>
              <p:nvPr/>
            </p:nvSpPr>
            <p:spPr>
              <a:xfrm>
                <a:off x="5780636" y="4540471"/>
                <a:ext cx="362764" cy="23360"/>
              </a:xfrm>
              <a:custGeom>
                <a:rect b="b" l="l" r="r" t="t"/>
                <a:pathLst>
                  <a:path extrusionOk="0" h="27" w="426">
                    <a:moveTo>
                      <a:pt x="0" y="0"/>
                    </a:moveTo>
                    <a:lnTo>
                      <a:pt x="0" y="0"/>
                    </a:lnTo>
                    <a:lnTo>
                      <a:pt x="0" y="27"/>
                    </a:lnTo>
                    <a:lnTo>
                      <a:pt x="426" y="27"/>
                    </a:lnTo>
                    <a:lnTo>
                      <a:pt x="426" y="27"/>
                    </a:lnTo>
                    <a:lnTo>
                      <a:pt x="426" y="0"/>
                    </a:lnTo>
                    <a:lnTo>
                      <a:pt x="0" y="0"/>
                    </a:lnTo>
                    <a:close/>
                  </a:path>
                </a:pathLst>
              </a:custGeom>
              <a:solidFill>
                <a:schemeClr val="dk1"/>
              </a:solidFill>
              <a:ln cap="flat" cmpd="sng" w="9525">
                <a:solidFill>
                  <a:srgbClr val="2C2D8A"/>
                </a:solidFill>
                <a:prstDash val="solid"/>
                <a:round/>
                <a:headEnd len="sm" w="sm" type="none"/>
                <a:tailEnd len="sm" w="sm" type="none"/>
              </a:ln>
            </p:spPr>
            <p:txBody>
              <a:bodyPr anchorCtr="0" anchor="t" bIns="54850" lIns="109725" spcFirstLastPara="1" rIns="109725" wrap="square" tIns="54850">
                <a:noAutofit/>
              </a:bodyPr>
              <a:lstStyle/>
              <a:p>
                <a:pPr indent="0" lvl="0" marL="0" marR="0" rtl="0" algn="l">
                  <a:lnSpc>
                    <a:spcPct val="100000"/>
                  </a:lnSpc>
                  <a:spcBef>
                    <a:spcPts val="0"/>
                  </a:spcBef>
                  <a:spcAft>
                    <a:spcPts val="0"/>
                  </a:spcAft>
                  <a:buClr>
                    <a:schemeClr val="dk1"/>
                  </a:buClr>
                  <a:buSzPts val="1765"/>
                  <a:buFont typeface="Calibri"/>
                  <a:buNone/>
                </a:pPr>
                <a:r>
                  <a:t/>
                </a:r>
                <a:endParaRPr b="0" i="0" sz="1765" u="none" cap="none" strike="noStrike">
                  <a:solidFill>
                    <a:srgbClr val="3C3C41"/>
                  </a:solidFill>
                  <a:latin typeface="Quattrocento Sans"/>
                  <a:ea typeface="Quattrocento Sans"/>
                  <a:cs typeface="Quattrocento Sans"/>
                  <a:sym typeface="Quattrocento Sans"/>
                </a:endParaRPr>
              </a:p>
            </p:txBody>
          </p:sp>
          <p:sp>
            <p:nvSpPr>
              <p:cNvPr id="1095" name="Google Shape;1095;p25"/>
              <p:cNvSpPr/>
              <p:nvPr/>
            </p:nvSpPr>
            <p:spPr>
              <a:xfrm>
                <a:off x="5780634" y="4575301"/>
                <a:ext cx="362764" cy="250087"/>
              </a:xfrm>
              <a:custGeom>
                <a:rect b="b" l="l" r="r" t="t"/>
                <a:pathLst>
                  <a:path extrusionOk="0" h="293" w="426">
                    <a:moveTo>
                      <a:pt x="0" y="293"/>
                    </a:moveTo>
                    <a:lnTo>
                      <a:pt x="0" y="293"/>
                    </a:lnTo>
                    <a:lnTo>
                      <a:pt x="426" y="293"/>
                    </a:lnTo>
                    <a:lnTo>
                      <a:pt x="426" y="0"/>
                    </a:lnTo>
                    <a:lnTo>
                      <a:pt x="0" y="0"/>
                    </a:lnTo>
                    <a:lnTo>
                      <a:pt x="0" y="293"/>
                    </a:lnTo>
                    <a:close/>
                    <a:moveTo>
                      <a:pt x="106" y="28"/>
                    </a:moveTo>
                    <a:lnTo>
                      <a:pt x="106" y="28"/>
                    </a:lnTo>
                    <a:lnTo>
                      <a:pt x="399" y="28"/>
                    </a:lnTo>
                    <a:lnTo>
                      <a:pt x="399" y="267"/>
                    </a:lnTo>
                    <a:lnTo>
                      <a:pt x="106" y="267"/>
                    </a:lnTo>
                    <a:lnTo>
                      <a:pt x="106" y="28"/>
                    </a:lnTo>
                    <a:close/>
                    <a:moveTo>
                      <a:pt x="27" y="28"/>
                    </a:moveTo>
                    <a:lnTo>
                      <a:pt x="27" y="28"/>
                    </a:lnTo>
                    <a:lnTo>
                      <a:pt x="80" y="28"/>
                    </a:lnTo>
                    <a:lnTo>
                      <a:pt x="80" y="67"/>
                    </a:lnTo>
                    <a:lnTo>
                      <a:pt x="27" y="67"/>
                    </a:lnTo>
                    <a:lnTo>
                      <a:pt x="27" y="28"/>
                    </a:lnTo>
                    <a:close/>
                    <a:moveTo>
                      <a:pt x="27" y="93"/>
                    </a:moveTo>
                    <a:lnTo>
                      <a:pt x="27" y="93"/>
                    </a:lnTo>
                    <a:lnTo>
                      <a:pt x="80" y="93"/>
                    </a:lnTo>
                    <a:lnTo>
                      <a:pt x="80" y="132"/>
                    </a:lnTo>
                    <a:lnTo>
                      <a:pt x="27" y="132"/>
                    </a:lnTo>
                    <a:lnTo>
                      <a:pt x="27" y="93"/>
                    </a:lnTo>
                    <a:close/>
                  </a:path>
                </a:pathLst>
              </a:custGeom>
              <a:solidFill>
                <a:srgbClr val="2C2D8A"/>
              </a:solidFill>
              <a:ln cap="flat" cmpd="sng" w="9525">
                <a:solidFill>
                  <a:srgbClr val="2C2D8A"/>
                </a:solidFill>
                <a:prstDash val="solid"/>
                <a:round/>
                <a:headEnd len="sm" w="sm" type="none"/>
                <a:tailEnd len="sm" w="sm" type="none"/>
              </a:ln>
            </p:spPr>
            <p:txBody>
              <a:bodyPr anchorCtr="0" anchor="t" bIns="54850" lIns="109725" spcFirstLastPara="1" rIns="109725" wrap="square" tIns="54850">
                <a:noAutofit/>
              </a:bodyPr>
              <a:lstStyle/>
              <a:p>
                <a:pPr indent="0" lvl="0" marL="0" marR="0" rtl="0" algn="l">
                  <a:lnSpc>
                    <a:spcPct val="100000"/>
                  </a:lnSpc>
                  <a:spcBef>
                    <a:spcPts val="0"/>
                  </a:spcBef>
                  <a:spcAft>
                    <a:spcPts val="0"/>
                  </a:spcAft>
                  <a:buClr>
                    <a:schemeClr val="dk1"/>
                  </a:buClr>
                  <a:buSzPts val="1765"/>
                  <a:buFont typeface="Calibri"/>
                  <a:buNone/>
                </a:pPr>
                <a:r>
                  <a:t/>
                </a:r>
                <a:endParaRPr b="0" i="0" sz="1765" u="none" cap="none" strike="noStrike">
                  <a:solidFill>
                    <a:srgbClr val="3C3C41"/>
                  </a:solidFill>
                  <a:latin typeface="Quattrocento Sans"/>
                  <a:ea typeface="Quattrocento Sans"/>
                  <a:cs typeface="Quattrocento Sans"/>
                  <a:sym typeface="Quattrocento Sans"/>
                </a:endParaRPr>
              </a:p>
            </p:txBody>
          </p:sp>
        </p:grpSp>
        <p:sp>
          <p:nvSpPr>
            <p:cNvPr id="1096" name="Google Shape;1096;p25"/>
            <p:cNvSpPr/>
            <p:nvPr/>
          </p:nvSpPr>
          <p:spPr>
            <a:xfrm>
              <a:off x="2587566" y="3072292"/>
              <a:ext cx="379353" cy="327569"/>
            </a:xfrm>
            <a:custGeom>
              <a:rect b="b" l="l" r="r" t="t"/>
              <a:pathLst>
                <a:path extrusionOk="0" h="212" w="245">
                  <a:moveTo>
                    <a:pt x="0" y="0"/>
                  </a:moveTo>
                  <a:cubicBezTo>
                    <a:pt x="0" y="48"/>
                    <a:pt x="0" y="48"/>
                    <a:pt x="0" y="48"/>
                  </a:cubicBezTo>
                  <a:moveTo>
                    <a:pt x="92" y="0"/>
                  </a:moveTo>
                  <a:cubicBezTo>
                    <a:pt x="92" y="48"/>
                    <a:pt x="92" y="48"/>
                    <a:pt x="92" y="48"/>
                  </a:cubicBezTo>
                  <a:moveTo>
                    <a:pt x="183" y="0"/>
                  </a:moveTo>
                  <a:cubicBezTo>
                    <a:pt x="183" y="48"/>
                    <a:pt x="183" y="48"/>
                    <a:pt x="183" y="48"/>
                  </a:cubicBezTo>
                  <a:moveTo>
                    <a:pt x="62" y="33"/>
                  </a:moveTo>
                  <a:cubicBezTo>
                    <a:pt x="62" y="15"/>
                    <a:pt x="62" y="15"/>
                    <a:pt x="62" y="15"/>
                  </a:cubicBezTo>
                  <a:cubicBezTo>
                    <a:pt x="62" y="7"/>
                    <a:pt x="55" y="0"/>
                    <a:pt x="46" y="0"/>
                  </a:cubicBezTo>
                  <a:cubicBezTo>
                    <a:pt x="46" y="0"/>
                    <a:pt x="46" y="0"/>
                    <a:pt x="46" y="0"/>
                  </a:cubicBezTo>
                  <a:cubicBezTo>
                    <a:pt x="37" y="0"/>
                    <a:pt x="30" y="7"/>
                    <a:pt x="30" y="15"/>
                  </a:cubicBezTo>
                  <a:cubicBezTo>
                    <a:pt x="30" y="33"/>
                    <a:pt x="30" y="33"/>
                    <a:pt x="30" y="33"/>
                  </a:cubicBezTo>
                  <a:cubicBezTo>
                    <a:pt x="30" y="41"/>
                    <a:pt x="37" y="49"/>
                    <a:pt x="46" y="49"/>
                  </a:cubicBezTo>
                  <a:cubicBezTo>
                    <a:pt x="46" y="49"/>
                    <a:pt x="46" y="49"/>
                    <a:pt x="46" y="49"/>
                  </a:cubicBezTo>
                  <a:cubicBezTo>
                    <a:pt x="55" y="49"/>
                    <a:pt x="62" y="41"/>
                    <a:pt x="62" y="33"/>
                  </a:cubicBezTo>
                  <a:close/>
                  <a:moveTo>
                    <a:pt x="153" y="33"/>
                  </a:moveTo>
                  <a:cubicBezTo>
                    <a:pt x="153" y="15"/>
                    <a:pt x="153" y="15"/>
                    <a:pt x="153" y="15"/>
                  </a:cubicBezTo>
                  <a:cubicBezTo>
                    <a:pt x="153" y="7"/>
                    <a:pt x="146" y="0"/>
                    <a:pt x="137" y="0"/>
                  </a:cubicBezTo>
                  <a:cubicBezTo>
                    <a:pt x="137" y="0"/>
                    <a:pt x="137" y="0"/>
                    <a:pt x="137" y="0"/>
                  </a:cubicBezTo>
                  <a:cubicBezTo>
                    <a:pt x="129" y="0"/>
                    <a:pt x="122" y="7"/>
                    <a:pt x="122" y="15"/>
                  </a:cubicBezTo>
                  <a:cubicBezTo>
                    <a:pt x="122" y="33"/>
                    <a:pt x="122" y="33"/>
                    <a:pt x="122" y="33"/>
                  </a:cubicBezTo>
                  <a:cubicBezTo>
                    <a:pt x="122" y="41"/>
                    <a:pt x="129" y="49"/>
                    <a:pt x="137" y="49"/>
                  </a:cubicBezTo>
                  <a:cubicBezTo>
                    <a:pt x="137" y="49"/>
                    <a:pt x="137" y="49"/>
                    <a:pt x="137" y="49"/>
                  </a:cubicBezTo>
                  <a:cubicBezTo>
                    <a:pt x="146" y="49"/>
                    <a:pt x="153" y="41"/>
                    <a:pt x="153" y="33"/>
                  </a:cubicBezTo>
                  <a:close/>
                  <a:moveTo>
                    <a:pt x="245" y="33"/>
                  </a:moveTo>
                  <a:cubicBezTo>
                    <a:pt x="245" y="15"/>
                    <a:pt x="245" y="15"/>
                    <a:pt x="245" y="15"/>
                  </a:cubicBezTo>
                  <a:cubicBezTo>
                    <a:pt x="245" y="7"/>
                    <a:pt x="237" y="0"/>
                    <a:pt x="229" y="0"/>
                  </a:cubicBezTo>
                  <a:cubicBezTo>
                    <a:pt x="229" y="0"/>
                    <a:pt x="229" y="0"/>
                    <a:pt x="229" y="0"/>
                  </a:cubicBezTo>
                  <a:cubicBezTo>
                    <a:pt x="220" y="0"/>
                    <a:pt x="213" y="7"/>
                    <a:pt x="213" y="15"/>
                  </a:cubicBezTo>
                  <a:cubicBezTo>
                    <a:pt x="213" y="33"/>
                    <a:pt x="213" y="33"/>
                    <a:pt x="213" y="33"/>
                  </a:cubicBezTo>
                  <a:cubicBezTo>
                    <a:pt x="213" y="41"/>
                    <a:pt x="220" y="49"/>
                    <a:pt x="229" y="49"/>
                  </a:cubicBezTo>
                  <a:cubicBezTo>
                    <a:pt x="229" y="49"/>
                    <a:pt x="229" y="49"/>
                    <a:pt x="229" y="49"/>
                  </a:cubicBezTo>
                  <a:cubicBezTo>
                    <a:pt x="237" y="49"/>
                    <a:pt x="245" y="41"/>
                    <a:pt x="245" y="33"/>
                  </a:cubicBezTo>
                  <a:close/>
                  <a:moveTo>
                    <a:pt x="0" y="163"/>
                  </a:moveTo>
                  <a:cubicBezTo>
                    <a:pt x="0" y="212"/>
                    <a:pt x="0" y="212"/>
                    <a:pt x="0" y="212"/>
                  </a:cubicBezTo>
                  <a:moveTo>
                    <a:pt x="92" y="163"/>
                  </a:moveTo>
                  <a:cubicBezTo>
                    <a:pt x="92" y="212"/>
                    <a:pt x="92" y="212"/>
                    <a:pt x="92" y="212"/>
                  </a:cubicBezTo>
                  <a:moveTo>
                    <a:pt x="183" y="163"/>
                  </a:moveTo>
                  <a:cubicBezTo>
                    <a:pt x="183" y="212"/>
                    <a:pt x="183" y="212"/>
                    <a:pt x="183" y="212"/>
                  </a:cubicBezTo>
                  <a:moveTo>
                    <a:pt x="62" y="196"/>
                  </a:moveTo>
                  <a:cubicBezTo>
                    <a:pt x="62" y="179"/>
                    <a:pt x="62" y="179"/>
                    <a:pt x="62" y="179"/>
                  </a:cubicBezTo>
                  <a:cubicBezTo>
                    <a:pt x="62" y="170"/>
                    <a:pt x="55" y="163"/>
                    <a:pt x="46" y="163"/>
                  </a:cubicBezTo>
                  <a:cubicBezTo>
                    <a:pt x="46" y="163"/>
                    <a:pt x="46" y="163"/>
                    <a:pt x="46" y="163"/>
                  </a:cubicBezTo>
                  <a:cubicBezTo>
                    <a:pt x="37" y="163"/>
                    <a:pt x="30" y="170"/>
                    <a:pt x="30" y="179"/>
                  </a:cubicBezTo>
                  <a:cubicBezTo>
                    <a:pt x="30" y="196"/>
                    <a:pt x="30" y="196"/>
                    <a:pt x="30" y="196"/>
                  </a:cubicBezTo>
                  <a:cubicBezTo>
                    <a:pt x="30" y="205"/>
                    <a:pt x="37" y="212"/>
                    <a:pt x="46" y="212"/>
                  </a:cubicBezTo>
                  <a:cubicBezTo>
                    <a:pt x="46" y="212"/>
                    <a:pt x="46" y="212"/>
                    <a:pt x="46" y="212"/>
                  </a:cubicBezTo>
                  <a:cubicBezTo>
                    <a:pt x="55" y="212"/>
                    <a:pt x="62" y="205"/>
                    <a:pt x="62" y="196"/>
                  </a:cubicBezTo>
                  <a:close/>
                  <a:moveTo>
                    <a:pt x="153" y="196"/>
                  </a:moveTo>
                  <a:cubicBezTo>
                    <a:pt x="153" y="179"/>
                    <a:pt x="153" y="179"/>
                    <a:pt x="153" y="179"/>
                  </a:cubicBezTo>
                  <a:cubicBezTo>
                    <a:pt x="153" y="170"/>
                    <a:pt x="146" y="163"/>
                    <a:pt x="137" y="163"/>
                  </a:cubicBezTo>
                  <a:cubicBezTo>
                    <a:pt x="137" y="163"/>
                    <a:pt x="137" y="163"/>
                    <a:pt x="137" y="163"/>
                  </a:cubicBezTo>
                  <a:cubicBezTo>
                    <a:pt x="129" y="163"/>
                    <a:pt x="122" y="170"/>
                    <a:pt x="122" y="179"/>
                  </a:cubicBezTo>
                  <a:cubicBezTo>
                    <a:pt x="122" y="196"/>
                    <a:pt x="122" y="196"/>
                    <a:pt x="122" y="196"/>
                  </a:cubicBezTo>
                  <a:cubicBezTo>
                    <a:pt x="122" y="205"/>
                    <a:pt x="129" y="212"/>
                    <a:pt x="137" y="212"/>
                  </a:cubicBezTo>
                  <a:cubicBezTo>
                    <a:pt x="137" y="212"/>
                    <a:pt x="137" y="212"/>
                    <a:pt x="137" y="212"/>
                  </a:cubicBezTo>
                  <a:cubicBezTo>
                    <a:pt x="146" y="212"/>
                    <a:pt x="153" y="205"/>
                    <a:pt x="153" y="196"/>
                  </a:cubicBezTo>
                  <a:close/>
                  <a:moveTo>
                    <a:pt x="245" y="196"/>
                  </a:moveTo>
                  <a:cubicBezTo>
                    <a:pt x="245" y="179"/>
                    <a:pt x="245" y="179"/>
                    <a:pt x="245" y="179"/>
                  </a:cubicBezTo>
                  <a:cubicBezTo>
                    <a:pt x="245" y="170"/>
                    <a:pt x="237" y="163"/>
                    <a:pt x="229" y="163"/>
                  </a:cubicBezTo>
                  <a:cubicBezTo>
                    <a:pt x="229" y="163"/>
                    <a:pt x="229" y="163"/>
                    <a:pt x="229" y="163"/>
                  </a:cubicBezTo>
                  <a:cubicBezTo>
                    <a:pt x="220" y="163"/>
                    <a:pt x="213" y="170"/>
                    <a:pt x="213" y="179"/>
                  </a:cubicBezTo>
                  <a:cubicBezTo>
                    <a:pt x="213" y="196"/>
                    <a:pt x="213" y="196"/>
                    <a:pt x="213" y="196"/>
                  </a:cubicBezTo>
                  <a:cubicBezTo>
                    <a:pt x="213" y="205"/>
                    <a:pt x="220" y="212"/>
                    <a:pt x="229" y="212"/>
                  </a:cubicBezTo>
                  <a:cubicBezTo>
                    <a:pt x="229" y="212"/>
                    <a:pt x="229" y="212"/>
                    <a:pt x="229" y="212"/>
                  </a:cubicBezTo>
                  <a:cubicBezTo>
                    <a:pt x="237" y="212"/>
                    <a:pt x="245" y="205"/>
                    <a:pt x="245" y="196"/>
                  </a:cubicBezTo>
                  <a:close/>
                  <a:moveTo>
                    <a:pt x="62" y="83"/>
                  </a:moveTo>
                  <a:cubicBezTo>
                    <a:pt x="62" y="131"/>
                    <a:pt x="62" y="131"/>
                    <a:pt x="62" y="131"/>
                  </a:cubicBezTo>
                  <a:moveTo>
                    <a:pt x="153" y="83"/>
                  </a:moveTo>
                  <a:cubicBezTo>
                    <a:pt x="153" y="131"/>
                    <a:pt x="153" y="131"/>
                    <a:pt x="153" y="131"/>
                  </a:cubicBezTo>
                  <a:moveTo>
                    <a:pt x="32" y="116"/>
                  </a:moveTo>
                  <a:cubicBezTo>
                    <a:pt x="32" y="98"/>
                    <a:pt x="32" y="98"/>
                    <a:pt x="32" y="98"/>
                  </a:cubicBezTo>
                  <a:cubicBezTo>
                    <a:pt x="32" y="90"/>
                    <a:pt x="25" y="83"/>
                    <a:pt x="16" y="83"/>
                  </a:cubicBezTo>
                  <a:cubicBezTo>
                    <a:pt x="16" y="83"/>
                    <a:pt x="16" y="83"/>
                    <a:pt x="16" y="83"/>
                  </a:cubicBezTo>
                  <a:cubicBezTo>
                    <a:pt x="7" y="83"/>
                    <a:pt x="0" y="90"/>
                    <a:pt x="0" y="98"/>
                  </a:cubicBezTo>
                  <a:cubicBezTo>
                    <a:pt x="0" y="116"/>
                    <a:pt x="0" y="116"/>
                    <a:pt x="0" y="116"/>
                  </a:cubicBezTo>
                  <a:cubicBezTo>
                    <a:pt x="0" y="124"/>
                    <a:pt x="7" y="132"/>
                    <a:pt x="16" y="132"/>
                  </a:cubicBezTo>
                  <a:cubicBezTo>
                    <a:pt x="16" y="132"/>
                    <a:pt x="16" y="132"/>
                    <a:pt x="16" y="132"/>
                  </a:cubicBezTo>
                  <a:cubicBezTo>
                    <a:pt x="25" y="132"/>
                    <a:pt x="32" y="124"/>
                    <a:pt x="32" y="116"/>
                  </a:cubicBezTo>
                  <a:close/>
                  <a:moveTo>
                    <a:pt x="123" y="116"/>
                  </a:moveTo>
                  <a:cubicBezTo>
                    <a:pt x="123" y="98"/>
                    <a:pt x="123" y="98"/>
                    <a:pt x="123" y="98"/>
                  </a:cubicBezTo>
                  <a:cubicBezTo>
                    <a:pt x="123" y="90"/>
                    <a:pt x="116" y="83"/>
                    <a:pt x="107" y="83"/>
                  </a:cubicBezTo>
                  <a:cubicBezTo>
                    <a:pt x="107" y="83"/>
                    <a:pt x="107" y="83"/>
                    <a:pt x="107" y="83"/>
                  </a:cubicBezTo>
                  <a:cubicBezTo>
                    <a:pt x="99" y="83"/>
                    <a:pt x="92" y="90"/>
                    <a:pt x="92" y="98"/>
                  </a:cubicBezTo>
                  <a:cubicBezTo>
                    <a:pt x="92" y="116"/>
                    <a:pt x="92" y="116"/>
                    <a:pt x="92" y="116"/>
                  </a:cubicBezTo>
                  <a:cubicBezTo>
                    <a:pt x="92" y="124"/>
                    <a:pt x="99" y="132"/>
                    <a:pt x="107" y="132"/>
                  </a:cubicBezTo>
                  <a:cubicBezTo>
                    <a:pt x="107" y="132"/>
                    <a:pt x="107" y="132"/>
                    <a:pt x="107" y="132"/>
                  </a:cubicBezTo>
                  <a:cubicBezTo>
                    <a:pt x="116" y="132"/>
                    <a:pt x="123" y="124"/>
                    <a:pt x="123" y="116"/>
                  </a:cubicBezTo>
                  <a:close/>
                  <a:moveTo>
                    <a:pt x="215" y="116"/>
                  </a:moveTo>
                  <a:cubicBezTo>
                    <a:pt x="215" y="98"/>
                    <a:pt x="215" y="98"/>
                    <a:pt x="215" y="98"/>
                  </a:cubicBezTo>
                  <a:cubicBezTo>
                    <a:pt x="215" y="90"/>
                    <a:pt x="207" y="83"/>
                    <a:pt x="199" y="83"/>
                  </a:cubicBezTo>
                  <a:cubicBezTo>
                    <a:pt x="199" y="83"/>
                    <a:pt x="199" y="83"/>
                    <a:pt x="199" y="83"/>
                  </a:cubicBezTo>
                  <a:cubicBezTo>
                    <a:pt x="190" y="83"/>
                    <a:pt x="183" y="90"/>
                    <a:pt x="183" y="98"/>
                  </a:cubicBezTo>
                  <a:cubicBezTo>
                    <a:pt x="183" y="116"/>
                    <a:pt x="183" y="116"/>
                    <a:pt x="183" y="116"/>
                  </a:cubicBezTo>
                  <a:cubicBezTo>
                    <a:pt x="183" y="124"/>
                    <a:pt x="190" y="132"/>
                    <a:pt x="199" y="132"/>
                  </a:cubicBezTo>
                  <a:cubicBezTo>
                    <a:pt x="199" y="132"/>
                    <a:pt x="199" y="132"/>
                    <a:pt x="199" y="132"/>
                  </a:cubicBezTo>
                  <a:cubicBezTo>
                    <a:pt x="207" y="132"/>
                    <a:pt x="215" y="124"/>
                    <a:pt x="215" y="116"/>
                  </a:cubicBezTo>
                  <a:close/>
                  <a:moveTo>
                    <a:pt x="245" y="83"/>
                  </a:moveTo>
                  <a:cubicBezTo>
                    <a:pt x="245" y="131"/>
                    <a:pt x="245" y="131"/>
                    <a:pt x="245" y="131"/>
                  </a:cubicBezTo>
                </a:path>
              </a:pathLst>
            </a:custGeom>
            <a:noFill/>
            <a:ln cap="sq" cmpd="sng" w="15875">
              <a:solidFill>
                <a:srgbClr val="2C2D8A"/>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65"/>
                <a:buFont typeface="Calibri"/>
                <a:buNone/>
              </a:pPr>
              <a:r>
                <a:t/>
              </a:r>
              <a:endParaRPr b="0" i="0" sz="1765" u="none" cap="none" strike="noStrike">
                <a:solidFill>
                  <a:srgbClr val="000000"/>
                </a:solidFill>
                <a:latin typeface="Quattrocento Sans"/>
                <a:ea typeface="Quattrocento Sans"/>
                <a:cs typeface="Quattrocento Sans"/>
                <a:sym typeface="Quattrocento Sans"/>
              </a:endParaRPr>
            </a:p>
          </p:txBody>
        </p:sp>
        <p:sp>
          <p:nvSpPr>
            <p:cNvPr id="1097" name="Google Shape;1097;p25"/>
            <p:cNvSpPr/>
            <p:nvPr/>
          </p:nvSpPr>
          <p:spPr>
            <a:xfrm>
              <a:off x="1967028" y="3061638"/>
              <a:ext cx="249497" cy="278766"/>
            </a:xfrm>
            <a:custGeom>
              <a:rect b="b" l="l" r="r" t="t"/>
              <a:pathLst>
                <a:path extrusionOk="0" h="275" w="246">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cap="flat" cmpd="sng" w="19050">
              <a:solidFill>
                <a:srgbClr val="2C2D8A"/>
              </a:solidFill>
              <a:prstDash val="solid"/>
              <a:miter lim="800000"/>
              <a:headEnd len="sm" w="sm" type="none"/>
              <a:tailEnd len="sm" w="sm" type="none"/>
            </a:ln>
          </p:spPr>
          <p:txBody>
            <a:bodyPr anchorCtr="0" anchor="t" bIns="43925" lIns="87850" spcFirstLastPara="1" rIns="87850" wrap="square" tIns="43925">
              <a:noAutofit/>
            </a:bodyPr>
            <a:lstStyle/>
            <a:p>
              <a:pPr indent="0" lvl="0" marL="0" marR="0" rtl="0" algn="l">
                <a:lnSpc>
                  <a:spcPct val="100000"/>
                </a:lnSpc>
                <a:spcBef>
                  <a:spcPts val="0"/>
                </a:spcBef>
                <a:spcAft>
                  <a:spcPts val="0"/>
                </a:spcAft>
                <a:buClr>
                  <a:schemeClr val="dk1"/>
                </a:buClr>
                <a:buSzPts val="1729"/>
                <a:buFont typeface="Calibri"/>
                <a:buNone/>
              </a:pPr>
              <a:r>
                <a:t/>
              </a:r>
              <a:endParaRPr b="0" i="0" sz="1729" u="none" cap="none" strike="noStrike">
                <a:solidFill>
                  <a:srgbClr val="000000"/>
                </a:solidFill>
                <a:latin typeface="Quattrocento Sans"/>
                <a:ea typeface="Quattrocento Sans"/>
                <a:cs typeface="Quattrocento Sans"/>
                <a:sym typeface="Quattrocento Sans"/>
              </a:endParaRPr>
            </a:p>
          </p:txBody>
        </p:sp>
        <p:sp>
          <p:nvSpPr>
            <p:cNvPr id="1098" name="Google Shape;1098;p25"/>
            <p:cNvSpPr/>
            <p:nvPr/>
          </p:nvSpPr>
          <p:spPr>
            <a:xfrm>
              <a:off x="3351060" y="3031953"/>
              <a:ext cx="249497" cy="278766"/>
            </a:xfrm>
            <a:custGeom>
              <a:rect b="b" l="l" r="r" t="t"/>
              <a:pathLst>
                <a:path extrusionOk="0" h="275" w="246">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cap="flat" cmpd="sng" w="19050">
              <a:solidFill>
                <a:srgbClr val="2C2D8A"/>
              </a:solidFill>
              <a:prstDash val="solid"/>
              <a:miter lim="800000"/>
              <a:headEnd len="sm" w="sm" type="none"/>
              <a:tailEnd len="sm" w="sm" type="none"/>
            </a:ln>
          </p:spPr>
          <p:txBody>
            <a:bodyPr anchorCtr="0" anchor="t" bIns="43925" lIns="87850" spcFirstLastPara="1" rIns="87850" wrap="square" tIns="43925">
              <a:noAutofit/>
            </a:bodyPr>
            <a:lstStyle/>
            <a:p>
              <a:pPr indent="0" lvl="0" marL="0" marR="0" rtl="0" algn="l">
                <a:lnSpc>
                  <a:spcPct val="100000"/>
                </a:lnSpc>
                <a:spcBef>
                  <a:spcPts val="0"/>
                </a:spcBef>
                <a:spcAft>
                  <a:spcPts val="0"/>
                </a:spcAft>
                <a:buClr>
                  <a:schemeClr val="dk1"/>
                </a:buClr>
                <a:buSzPts val="1729"/>
                <a:buFont typeface="Calibri"/>
                <a:buNone/>
              </a:pPr>
              <a:r>
                <a:t/>
              </a:r>
              <a:endParaRPr b="0" i="0" sz="1729" u="none" cap="none" strike="noStrike">
                <a:solidFill>
                  <a:srgbClr val="000000"/>
                </a:solidFill>
                <a:latin typeface="Quattrocento Sans"/>
                <a:ea typeface="Quattrocento Sans"/>
                <a:cs typeface="Quattrocento Sans"/>
                <a:sym typeface="Quattrocento Sans"/>
              </a:endParaRPr>
            </a:p>
          </p:txBody>
        </p:sp>
        <p:sp>
          <p:nvSpPr>
            <p:cNvPr id="1099" name="Google Shape;1099;p25"/>
            <p:cNvSpPr/>
            <p:nvPr/>
          </p:nvSpPr>
          <p:spPr>
            <a:xfrm>
              <a:off x="3041981" y="3724553"/>
              <a:ext cx="249497" cy="278766"/>
            </a:xfrm>
            <a:custGeom>
              <a:rect b="b" l="l" r="r" t="t"/>
              <a:pathLst>
                <a:path extrusionOk="0" h="275" w="246">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cap="flat" cmpd="sng" w="19050">
              <a:solidFill>
                <a:srgbClr val="2C2D8A"/>
              </a:solidFill>
              <a:prstDash val="solid"/>
              <a:miter lim="800000"/>
              <a:headEnd len="sm" w="sm" type="none"/>
              <a:tailEnd len="sm" w="sm" type="none"/>
            </a:ln>
          </p:spPr>
          <p:txBody>
            <a:bodyPr anchorCtr="0" anchor="t" bIns="43925" lIns="87850" spcFirstLastPara="1" rIns="87850" wrap="square" tIns="43925">
              <a:noAutofit/>
            </a:bodyPr>
            <a:lstStyle/>
            <a:p>
              <a:pPr indent="0" lvl="0" marL="0" marR="0" rtl="0" algn="l">
                <a:lnSpc>
                  <a:spcPct val="100000"/>
                </a:lnSpc>
                <a:spcBef>
                  <a:spcPts val="0"/>
                </a:spcBef>
                <a:spcAft>
                  <a:spcPts val="0"/>
                </a:spcAft>
                <a:buClr>
                  <a:schemeClr val="dk1"/>
                </a:buClr>
                <a:buSzPts val="1729"/>
                <a:buFont typeface="Calibri"/>
                <a:buNone/>
              </a:pPr>
              <a:r>
                <a:t/>
              </a:r>
              <a:endParaRPr b="0" i="0" sz="1729" u="none" cap="none" strike="noStrike">
                <a:solidFill>
                  <a:srgbClr val="000000"/>
                </a:solidFill>
                <a:latin typeface="Quattrocento Sans"/>
                <a:ea typeface="Quattrocento Sans"/>
                <a:cs typeface="Quattrocento Sans"/>
                <a:sym typeface="Quattrocento Sans"/>
              </a:endParaRPr>
            </a:p>
          </p:txBody>
        </p:sp>
        <p:sp>
          <p:nvSpPr>
            <p:cNvPr id="1100" name="Google Shape;1100;p25"/>
            <p:cNvSpPr/>
            <p:nvPr/>
          </p:nvSpPr>
          <p:spPr>
            <a:xfrm>
              <a:off x="3086385" y="2482193"/>
              <a:ext cx="249497" cy="278766"/>
            </a:xfrm>
            <a:custGeom>
              <a:rect b="b" l="l" r="r" t="t"/>
              <a:pathLst>
                <a:path extrusionOk="0" h="275" w="246">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cap="flat" cmpd="sng" w="19050">
              <a:solidFill>
                <a:srgbClr val="2C2D8A"/>
              </a:solidFill>
              <a:prstDash val="solid"/>
              <a:miter lim="800000"/>
              <a:headEnd len="sm" w="sm" type="none"/>
              <a:tailEnd len="sm" w="sm" type="none"/>
            </a:ln>
          </p:spPr>
          <p:txBody>
            <a:bodyPr anchorCtr="0" anchor="t" bIns="43925" lIns="87850" spcFirstLastPara="1" rIns="87850" wrap="square" tIns="43925">
              <a:noAutofit/>
            </a:bodyPr>
            <a:lstStyle/>
            <a:p>
              <a:pPr indent="0" lvl="0" marL="0" marR="0" rtl="0" algn="l">
                <a:lnSpc>
                  <a:spcPct val="100000"/>
                </a:lnSpc>
                <a:spcBef>
                  <a:spcPts val="0"/>
                </a:spcBef>
                <a:spcAft>
                  <a:spcPts val="0"/>
                </a:spcAft>
                <a:buClr>
                  <a:schemeClr val="dk1"/>
                </a:buClr>
                <a:buSzPts val="1729"/>
                <a:buFont typeface="Calibri"/>
                <a:buNone/>
              </a:pPr>
              <a:r>
                <a:t/>
              </a:r>
              <a:endParaRPr b="0" i="0" sz="1729" u="none" cap="none" strike="noStrike">
                <a:solidFill>
                  <a:srgbClr val="000000"/>
                </a:solidFill>
                <a:latin typeface="Quattrocento Sans"/>
                <a:ea typeface="Quattrocento Sans"/>
                <a:cs typeface="Quattrocento Sans"/>
                <a:sym typeface="Quattrocento Sans"/>
              </a:endParaRPr>
            </a:p>
          </p:txBody>
        </p:sp>
        <p:sp>
          <p:nvSpPr>
            <p:cNvPr id="1101" name="Google Shape;1101;p25"/>
            <p:cNvSpPr/>
            <p:nvPr/>
          </p:nvSpPr>
          <p:spPr>
            <a:xfrm>
              <a:off x="3626883" y="1974952"/>
              <a:ext cx="934676" cy="934676"/>
            </a:xfrm>
            <a:prstGeom prst="ellipse">
              <a:avLst/>
            </a:prstGeom>
            <a:solidFill>
              <a:schemeClr val="lt1"/>
            </a:solidFill>
            <a:ln cap="flat" cmpd="sng" w="28575">
              <a:solidFill>
                <a:srgbClr val="2C2D8A"/>
              </a:solidFill>
              <a:prstDash val="solid"/>
              <a:miter lim="800000"/>
              <a:headEnd len="sm" w="sm" type="none"/>
              <a:tailEnd len="sm" w="sm" type="none"/>
            </a:ln>
          </p:spPr>
          <p:txBody>
            <a:bodyPr anchorCtr="0" anchor="t" bIns="143425" lIns="179275" spcFirstLastPara="1" rIns="179275" wrap="square" tIns="143425">
              <a:noAutofit/>
            </a:bodyPr>
            <a:lstStyle/>
            <a:p>
              <a:pPr indent="0" lvl="0" marL="0" marR="0" rtl="0" algn="l">
                <a:lnSpc>
                  <a:spcPct val="100000"/>
                </a:lnSpc>
                <a:spcBef>
                  <a:spcPts val="0"/>
                </a:spcBef>
                <a:spcAft>
                  <a:spcPts val="0"/>
                </a:spcAft>
                <a:buClr>
                  <a:schemeClr val="lt1"/>
                </a:buClr>
                <a:buSzPts val="1961"/>
                <a:buFont typeface="Calibri"/>
                <a:buNone/>
              </a:pPr>
              <a:r>
                <a:t/>
              </a:r>
              <a:endParaRPr b="0" i="0" sz="1961" u="none" cap="none" strike="noStrike">
                <a:solidFill>
                  <a:srgbClr val="000000"/>
                </a:solidFill>
                <a:latin typeface="Quattrocento Sans"/>
                <a:ea typeface="Quattrocento Sans"/>
                <a:cs typeface="Quattrocento Sans"/>
                <a:sym typeface="Quattrocento Sans"/>
              </a:endParaRPr>
            </a:p>
          </p:txBody>
        </p:sp>
        <p:pic>
          <p:nvPicPr>
            <p:cNvPr id="1102" name="Google Shape;1102;p25"/>
            <p:cNvPicPr preferRelativeResize="0"/>
            <p:nvPr/>
          </p:nvPicPr>
          <p:blipFill rotWithShape="1">
            <a:blip r:embed="rId3">
              <a:alphaModFix/>
            </a:blip>
            <a:srcRect b="0" l="0" r="0" t="0"/>
            <a:stretch/>
          </p:blipFill>
          <p:spPr>
            <a:xfrm>
              <a:off x="3848236" y="2227407"/>
              <a:ext cx="475570" cy="430868"/>
            </a:xfrm>
            <a:prstGeom prst="rect">
              <a:avLst/>
            </a:prstGeom>
            <a:noFill/>
            <a:ln>
              <a:noFill/>
            </a:ln>
          </p:spPr>
        </p:pic>
        <p:pic>
          <p:nvPicPr>
            <p:cNvPr id="1103" name="Google Shape;1103;p25"/>
            <p:cNvPicPr preferRelativeResize="0"/>
            <p:nvPr/>
          </p:nvPicPr>
          <p:blipFill rotWithShape="1">
            <a:blip r:embed="rId4">
              <a:alphaModFix/>
            </a:blip>
            <a:srcRect b="0" l="0" r="0" t="0"/>
            <a:stretch/>
          </p:blipFill>
          <p:spPr>
            <a:xfrm>
              <a:off x="4193626" y="2183467"/>
              <a:ext cx="189537" cy="211384"/>
            </a:xfrm>
            <a:prstGeom prst="rect">
              <a:avLst/>
            </a:prstGeom>
            <a:noFill/>
            <a:ln>
              <a:noFill/>
            </a:ln>
          </p:spPr>
        </p:pic>
      </p:grpSp>
      <p:sp>
        <p:nvSpPr>
          <p:cNvPr id="1104" name="Google Shape;1104;p25"/>
          <p:cNvSpPr txBox="1"/>
          <p:nvPr/>
        </p:nvSpPr>
        <p:spPr>
          <a:xfrm>
            <a:off x="7561956" y="3680846"/>
            <a:ext cx="4630044"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C2D8A"/>
              </a:buClr>
              <a:buSzPts val="1800"/>
              <a:buFont typeface="Open Sans"/>
              <a:buNone/>
            </a:pPr>
            <a:r>
              <a:rPr b="1" i="0" lang="en-US" sz="1800" u="none" cap="none" strike="noStrike">
                <a:solidFill>
                  <a:srgbClr val="2C2D8A"/>
                </a:solidFill>
                <a:latin typeface="Open Sans"/>
                <a:ea typeface="Open Sans"/>
                <a:cs typeface="Open Sans"/>
                <a:sym typeface="Open Sans"/>
              </a:rPr>
              <a:t>Risk-Based Security</a:t>
            </a:r>
            <a:endParaRPr b="1" i="0" sz="1100" u="none" cap="none" strike="noStrike">
              <a:solidFill>
                <a:srgbClr val="2C2D8A"/>
              </a:solidFill>
              <a:latin typeface="Open Sans"/>
              <a:ea typeface="Open Sans"/>
              <a:cs typeface="Open Sans"/>
              <a:sym typeface="Open Sans"/>
            </a:endParaRPr>
          </a:p>
        </p:txBody>
      </p:sp>
      <p:sp>
        <p:nvSpPr>
          <p:cNvPr id="1105" name="Google Shape;1105;p25"/>
          <p:cNvSpPr txBox="1"/>
          <p:nvPr/>
        </p:nvSpPr>
        <p:spPr>
          <a:xfrm>
            <a:off x="2500979" y="1919681"/>
            <a:ext cx="19137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1800"/>
              <a:buFont typeface="Open Sans"/>
              <a:buNone/>
            </a:pPr>
            <a:r>
              <a:rPr b="0" i="0" lang="en-US" sz="1800" u="none" cap="none" strike="noStrike">
                <a:solidFill>
                  <a:srgbClr val="2A2A2A"/>
                </a:solidFill>
                <a:latin typeface="Open Sans"/>
                <a:ea typeface="Open Sans"/>
                <a:cs typeface="Open Sans"/>
                <a:sym typeface="Open Sans"/>
              </a:rPr>
              <a:t>Strategy</a:t>
            </a:r>
            <a:endParaRPr/>
          </a:p>
        </p:txBody>
      </p:sp>
      <p:sp>
        <p:nvSpPr>
          <p:cNvPr id="1106" name="Google Shape;1106;p25"/>
          <p:cNvSpPr txBox="1"/>
          <p:nvPr/>
        </p:nvSpPr>
        <p:spPr>
          <a:xfrm>
            <a:off x="1404827" y="2814583"/>
            <a:ext cx="19137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1800"/>
              <a:buFont typeface="Open Sans"/>
              <a:buNone/>
            </a:pPr>
            <a:r>
              <a:rPr b="0" i="0" lang="en-US" sz="1800" u="none" cap="none" strike="noStrike">
                <a:solidFill>
                  <a:srgbClr val="2A2A2A"/>
                </a:solidFill>
                <a:latin typeface="Open Sans"/>
                <a:ea typeface="Open Sans"/>
                <a:cs typeface="Open Sans"/>
                <a:sym typeface="Open Sans"/>
              </a:rPr>
              <a:t>Mindset</a:t>
            </a:r>
            <a:endParaRPr/>
          </a:p>
        </p:txBody>
      </p:sp>
      <p:sp>
        <p:nvSpPr>
          <p:cNvPr id="1107" name="Google Shape;1107;p25"/>
          <p:cNvSpPr txBox="1"/>
          <p:nvPr/>
        </p:nvSpPr>
        <p:spPr>
          <a:xfrm>
            <a:off x="5956543" y="4587371"/>
            <a:ext cx="19137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1800"/>
              <a:buFont typeface="Open Sans"/>
              <a:buNone/>
            </a:pPr>
            <a:r>
              <a:rPr b="0" i="0" lang="en-US" sz="1800" u="none" cap="none" strike="noStrike">
                <a:solidFill>
                  <a:srgbClr val="2A2A2A"/>
                </a:solidFill>
                <a:latin typeface="Open Sans"/>
                <a:ea typeface="Open Sans"/>
                <a:cs typeface="Open Sans"/>
                <a:sym typeface="Open Sans"/>
              </a:rPr>
              <a:t>Approach</a:t>
            </a:r>
            <a:endParaRPr/>
          </a:p>
        </p:txBody>
      </p:sp>
      <p:sp>
        <p:nvSpPr>
          <p:cNvPr id="1108" name="Google Shape;1108;p25"/>
          <p:cNvSpPr txBox="1"/>
          <p:nvPr/>
        </p:nvSpPr>
        <p:spPr>
          <a:xfrm>
            <a:off x="1404827" y="5581250"/>
            <a:ext cx="249912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1800"/>
              <a:buFont typeface="Open Sans"/>
              <a:buNone/>
            </a:pPr>
            <a:r>
              <a:rPr b="0" i="0" lang="en-US" sz="1800" u="none" cap="none" strike="noStrike">
                <a:solidFill>
                  <a:srgbClr val="2A2A2A"/>
                </a:solidFill>
                <a:latin typeface="Open Sans"/>
                <a:ea typeface="Open Sans"/>
                <a:cs typeface="Open Sans"/>
                <a:sym typeface="Open Sans"/>
              </a:rPr>
              <a:t>Deployment Model</a:t>
            </a:r>
            <a:endParaRPr/>
          </a:p>
        </p:txBody>
      </p:sp>
      <p:sp>
        <p:nvSpPr>
          <p:cNvPr id="1109" name="Google Shape;1109;p25"/>
          <p:cNvSpPr txBox="1"/>
          <p:nvPr/>
        </p:nvSpPr>
        <p:spPr>
          <a:xfrm>
            <a:off x="6111351" y="2791287"/>
            <a:ext cx="19137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1800"/>
              <a:buFont typeface="Open Sans"/>
              <a:buNone/>
            </a:pPr>
            <a:r>
              <a:rPr b="0" i="0" lang="en-US" sz="1800" u="none" cap="none" strike="noStrike">
                <a:solidFill>
                  <a:srgbClr val="2A2A2A"/>
                </a:solidFill>
                <a:latin typeface="Open Sans"/>
                <a:ea typeface="Open Sans"/>
                <a:cs typeface="Open Sans"/>
                <a:sym typeface="Open Sans"/>
              </a:rPr>
              <a:t>Principles</a:t>
            </a:r>
            <a:endParaRPr/>
          </a:p>
        </p:txBody>
      </p:sp>
      <p:sp>
        <p:nvSpPr>
          <p:cNvPr id="1110" name="Google Shape;1110;p25"/>
          <p:cNvSpPr txBox="1"/>
          <p:nvPr/>
        </p:nvSpPr>
        <p:spPr>
          <a:xfrm>
            <a:off x="4687812" y="1914152"/>
            <a:ext cx="191371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1800"/>
              <a:buFont typeface="Open Sans"/>
              <a:buNone/>
            </a:pPr>
            <a:r>
              <a:rPr b="0" i="0" lang="en-US" sz="1800" u="none" cap="none" strike="noStrike">
                <a:solidFill>
                  <a:srgbClr val="2A2A2A"/>
                </a:solidFill>
                <a:latin typeface="Open Sans"/>
                <a:ea typeface="Open Sans"/>
                <a:cs typeface="Open Sans"/>
                <a:sym typeface="Open Sans"/>
              </a:rPr>
              <a:t>Framework</a:t>
            </a:r>
            <a:endParaRPr/>
          </a:p>
        </p:txBody>
      </p:sp>
      <p:sp>
        <p:nvSpPr>
          <p:cNvPr id="1111" name="Google Shape;1111;p25"/>
          <p:cNvSpPr txBox="1"/>
          <p:nvPr/>
        </p:nvSpPr>
        <p:spPr>
          <a:xfrm>
            <a:off x="1098868" y="4587371"/>
            <a:ext cx="23666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1800"/>
              <a:buFont typeface="Open Sans"/>
              <a:buNone/>
            </a:pPr>
            <a:r>
              <a:rPr b="0" i="0" lang="en-US" sz="1800" u="none" cap="none" strike="noStrike">
                <a:solidFill>
                  <a:srgbClr val="2A2A2A"/>
                </a:solidFill>
                <a:latin typeface="Open Sans"/>
                <a:ea typeface="Open Sans"/>
                <a:cs typeface="Open Sans"/>
                <a:sym typeface="Open Sans"/>
              </a:rPr>
              <a:t>Governance</a:t>
            </a:r>
            <a:endParaRPr/>
          </a:p>
        </p:txBody>
      </p:sp>
      <p:sp>
        <p:nvSpPr>
          <p:cNvPr id="1112" name="Google Shape;1112;p25"/>
          <p:cNvSpPr txBox="1"/>
          <p:nvPr/>
        </p:nvSpPr>
        <p:spPr>
          <a:xfrm>
            <a:off x="4876315" y="5432749"/>
            <a:ext cx="260896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1800"/>
              <a:buFont typeface="Open Sans"/>
              <a:buNone/>
            </a:pPr>
            <a:r>
              <a:rPr b="0" i="0" lang="en-US" sz="1800" u="none" cap="none" strike="noStrike">
                <a:solidFill>
                  <a:srgbClr val="2A2A2A"/>
                </a:solidFill>
                <a:latin typeface="Open Sans"/>
                <a:ea typeface="Open Sans"/>
                <a:cs typeface="Open Sans"/>
                <a:sym typeface="Open Sans"/>
              </a:rPr>
              <a:t>Architecture</a:t>
            </a:r>
            <a:endParaRPr/>
          </a:p>
        </p:txBody>
      </p:sp>
      <p:sp>
        <p:nvSpPr>
          <p:cNvPr id="1113" name="Google Shape;1113;p25"/>
          <p:cNvSpPr/>
          <p:nvPr/>
        </p:nvSpPr>
        <p:spPr>
          <a:xfrm>
            <a:off x="6475030" y="5634606"/>
            <a:ext cx="31534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C2D8A"/>
              </a:buClr>
              <a:buSzPts val="1800"/>
              <a:buFont typeface="Open Sans"/>
              <a:buNone/>
            </a:pPr>
            <a:r>
              <a:rPr b="1" i="0" lang="en-US" sz="1800" u="none" cap="none" strike="noStrike">
                <a:solidFill>
                  <a:srgbClr val="2C2D8A"/>
                </a:solidFill>
                <a:latin typeface="Open Sans"/>
                <a:ea typeface="Open Sans"/>
                <a:cs typeface="Open Sans"/>
                <a:sym typeface="Open Sans"/>
              </a:rPr>
              <a:t>………..a Journey Towards </a:t>
            </a:r>
            <a:br>
              <a:rPr b="1" i="0" lang="en-US" sz="1800" u="none" cap="none" strike="noStrike">
                <a:solidFill>
                  <a:srgbClr val="2C2D8A"/>
                </a:solidFill>
                <a:latin typeface="Open Sans"/>
                <a:ea typeface="Open Sans"/>
                <a:cs typeface="Open Sans"/>
                <a:sym typeface="Open Sans"/>
              </a:rPr>
            </a:br>
            <a:r>
              <a:rPr b="1" i="0" lang="en-US" sz="1800" u="none" cap="none" strike="noStrike">
                <a:solidFill>
                  <a:srgbClr val="2C2D8A"/>
                </a:solidFill>
                <a:latin typeface="Open Sans"/>
                <a:ea typeface="Open Sans"/>
                <a:cs typeface="Open Sans"/>
                <a:sym typeface="Open Sans"/>
              </a:rPr>
              <a:t>            Intelligent Security</a:t>
            </a:r>
            <a:endParaRPr b="0" i="0" sz="1800" u="none" cap="none" strike="noStrike">
              <a:solidFill>
                <a:srgbClr val="2C2D8A"/>
              </a:solidFill>
              <a:latin typeface="Open Sans"/>
              <a:ea typeface="Open Sans"/>
              <a:cs typeface="Open Sans"/>
              <a:sym typeface="Open Sans"/>
            </a:endParaRPr>
          </a:p>
        </p:txBody>
      </p:sp>
      <p:sp>
        <p:nvSpPr>
          <p:cNvPr id="1114" name="Google Shape;1114;p25"/>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The What…Zero Trust</a:t>
            </a:r>
            <a:endParaRPr/>
          </a:p>
        </p:txBody>
      </p:sp>
      <p:sp>
        <p:nvSpPr>
          <p:cNvPr id="1115" name="Google Shape;1115;p25"/>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20</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116" name="Google Shape;1116;p25"/>
          <p:cNvSpPr txBox="1"/>
          <p:nvPr/>
        </p:nvSpPr>
        <p:spPr>
          <a:xfrm>
            <a:off x="490205" y="586773"/>
            <a:ext cx="11018520" cy="430887"/>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The What ? Zero Trust</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3"/>
                                        </p:tgtEl>
                                        <p:attrNameLst>
                                          <p:attrName>style.visibility</p:attrName>
                                        </p:attrNameLst>
                                      </p:cBhvr>
                                      <p:to>
                                        <p:strVal val="visible"/>
                                      </p:to>
                                    </p:set>
                                    <p:animEffect filter="fade" transition="in">
                                      <p:cBhvr>
                                        <p:cTn dur="500"/>
                                        <p:tgtEl>
                                          <p:spTgt spid="1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26"/>
          <p:cNvSpPr/>
          <p:nvPr/>
        </p:nvSpPr>
        <p:spPr>
          <a:xfrm>
            <a:off x="7628709" y="1588855"/>
            <a:ext cx="3539522" cy="2030465"/>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rgbClr val="2A2A2A"/>
              </a:buClr>
              <a:buSzPts val="1600"/>
              <a:buFont typeface="Open Sans"/>
              <a:buNone/>
            </a:pPr>
            <a:r>
              <a:rPr b="0" i="0" lang="en-US" sz="1600" u="none" cap="none" strike="noStrike">
                <a:solidFill>
                  <a:srgbClr val="2A2A2A"/>
                </a:solidFill>
                <a:latin typeface="Open Sans"/>
                <a:ea typeface="Open Sans"/>
                <a:cs typeface="Open Sans"/>
                <a:sym typeface="Open Sans"/>
              </a:rPr>
              <a:t>Level of access permitted</a:t>
            </a:r>
            <a:endParaRPr/>
          </a:p>
        </p:txBody>
      </p:sp>
      <p:sp>
        <p:nvSpPr>
          <p:cNvPr id="1123" name="Google Shape;1123;p26"/>
          <p:cNvSpPr/>
          <p:nvPr/>
        </p:nvSpPr>
        <p:spPr>
          <a:xfrm>
            <a:off x="7628709" y="3716834"/>
            <a:ext cx="3539522" cy="289116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rgbClr val="2A2A2A"/>
              </a:buClr>
              <a:buSzPts val="1600"/>
              <a:buFont typeface="Open Sans"/>
              <a:buNone/>
            </a:pPr>
            <a:r>
              <a:rPr b="0" i="0" lang="en-US" sz="1600" u="none" cap="none" strike="noStrike">
                <a:solidFill>
                  <a:srgbClr val="2A2A2A"/>
                </a:solidFill>
                <a:latin typeface="Open Sans"/>
                <a:ea typeface="Open Sans"/>
                <a:cs typeface="Open Sans"/>
                <a:sym typeface="Open Sans"/>
              </a:rPr>
              <a:t>Level of access permitted</a:t>
            </a:r>
            <a:endParaRPr/>
          </a:p>
        </p:txBody>
      </p:sp>
      <p:sp>
        <p:nvSpPr>
          <p:cNvPr id="1124" name="Google Shape;1124;p26"/>
          <p:cNvSpPr txBox="1"/>
          <p:nvPr/>
        </p:nvSpPr>
        <p:spPr>
          <a:xfrm>
            <a:off x="2912674" y="3798609"/>
            <a:ext cx="4463270" cy="289116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t/>
            </a:r>
            <a:endParaRPr b="1" i="0" sz="36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rgbClr val="2A2A2A"/>
              </a:buClr>
              <a:buSzPts val="3600"/>
              <a:buFont typeface="Calibri"/>
              <a:buNone/>
            </a:pPr>
            <a:r>
              <a:rPr b="1" i="0" lang="en-US" sz="3600" u="none" cap="none" strike="noStrike">
                <a:solidFill>
                  <a:srgbClr val="2A2A2A"/>
                </a:solidFill>
                <a:latin typeface="Calibri"/>
                <a:ea typeface="Calibri"/>
                <a:cs typeface="Calibri"/>
                <a:sym typeface="Calibri"/>
              </a:rPr>
              <a:t>Zero Trust</a:t>
            </a:r>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rgbClr val="2A2A2A"/>
              </a:buClr>
              <a:buSzPts val="1600"/>
              <a:buFont typeface="Open Sans"/>
              <a:buNone/>
            </a:pPr>
            <a:r>
              <a:rPr b="0" i="0" lang="en-US" sz="1600" u="none" cap="none" strike="noStrike">
                <a:solidFill>
                  <a:srgbClr val="2A2A2A"/>
                </a:solidFill>
                <a:latin typeface="Open Sans"/>
                <a:ea typeface="Open Sans"/>
                <a:cs typeface="Open Sans"/>
                <a:sym typeface="Open Sans"/>
              </a:rPr>
              <a:t>Dynamic policy with continuous monitoring</a:t>
            </a:r>
            <a:br>
              <a:rPr b="0" i="0" lang="en-US" sz="1600" u="none" cap="none" strike="noStrike">
                <a:solidFill>
                  <a:srgbClr val="2A2A2A"/>
                </a:solidFill>
                <a:latin typeface="Open Sans"/>
                <a:ea typeface="Open Sans"/>
                <a:cs typeface="Open Sans"/>
                <a:sym typeface="Open Sans"/>
              </a:rPr>
            </a:br>
            <a:endParaRPr b="0" i="0" sz="1600" u="none" cap="none" strike="noStrike">
              <a:solidFill>
                <a:srgbClr val="2A2A2A"/>
              </a:solidFill>
              <a:latin typeface="Open Sans"/>
              <a:ea typeface="Open Sans"/>
              <a:cs typeface="Open Sans"/>
              <a:sym typeface="Open Sans"/>
            </a:endParaRPr>
          </a:p>
        </p:txBody>
      </p:sp>
      <p:sp>
        <p:nvSpPr>
          <p:cNvPr id="1125" name="Google Shape;1125;p26"/>
          <p:cNvSpPr/>
          <p:nvPr/>
        </p:nvSpPr>
        <p:spPr>
          <a:xfrm>
            <a:off x="2969379" y="5127557"/>
            <a:ext cx="1390291" cy="897027"/>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Open Sans"/>
              <a:buNone/>
            </a:pPr>
            <a:r>
              <a:rPr b="1" i="0" lang="en-US" sz="1600" u="none" cap="none" strike="noStrike">
                <a:solidFill>
                  <a:schemeClr val="lt1"/>
                </a:solidFill>
                <a:latin typeface="Open Sans"/>
                <a:ea typeface="Open Sans"/>
                <a:cs typeface="Open Sans"/>
                <a:sym typeface="Open Sans"/>
              </a:rPr>
              <a:t>Known</a:t>
            </a:r>
            <a:r>
              <a:rPr b="0" i="0" lang="en-US" sz="1600" u="none" cap="none" strike="noStrike">
                <a:solidFill>
                  <a:schemeClr val="lt1"/>
                </a:solidFill>
                <a:latin typeface="Open Sans"/>
                <a:ea typeface="Open Sans"/>
                <a:cs typeface="Open Sans"/>
                <a:sym typeface="Open Sans"/>
              </a:rPr>
              <a:t> </a:t>
            </a:r>
            <a:endParaRPr/>
          </a:p>
        </p:txBody>
      </p:sp>
      <p:sp>
        <p:nvSpPr>
          <p:cNvPr id="1126" name="Google Shape;1126;p26"/>
          <p:cNvSpPr/>
          <p:nvPr/>
        </p:nvSpPr>
        <p:spPr>
          <a:xfrm>
            <a:off x="4447380" y="5127557"/>
            <a:ext cx="1393725" cy="897026"/>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Open Sans"/>
              <a:buNone/>
            </a:pPr>
            <a:r>
              <a:rPr b="1" i="0" lang="en-US" sz="1600" u="none" cap="none" strike="noStrike">
                <a:solidFill>
                  <a:schemeClr val="lt1"/>
                </a:solidFill>
                <a:latin typeface="Open Sans"/>
                <a:ea typeface="Open Sans"/>
                <a:cs typeface="Open Sans"/>
                <a:sym typeface="Open Sans"/>
              </a:rPr>
              <a:t>Trusted</a:t>
            </a:r>
            <a:endParaRPr/>
          </a:p>
        </p:txBody>
      </p:sp>
      <p:sp>
        <p:nvSpPr>
          <p:cNvPr id="1127" name="Google Shape;1127;p26"/>
          <p:cNvSpPr/>
          <p:nvPr/>
        </p:nvSpPr>
        <p:spPr>
          <a:xfrm>
            <a:off x="5927552" y="5127557"/>
            <a:ext cx="1393725" cy="897026"/>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Open Sans"/>
              <a:buNone/>
            </a:pPr>
            <a:r>
              <a:rPr b="1" i="0" lang="en-US" sz="1600" u="none" cap="none" strike="noStrike">
                <a:solidFill>
                  <a:schemeClr val="lt1"/>
                </a:solidFill>
                <a:latin typeface="Open Sans"/>
                <a:ea typeface="Open Sans"/>
                <a:cs typeface="Open Sans"/>
                <a:sym typeface="Open Sans"/>
              </a:rPr>
              <a:t>Allowed</a:t>
            </a:r>
            <a:endParaRPr/>
          </a:p>
        </p:txBody>
      </p:sp>
      <p:sp>
        <p:nvSpPr>
          <p:cNvPr id="1128" name="Google Shape;1128;p26"/>
          <p:cNvSpPr/>
          <p:nvPr/>
        </p:nvSpPr>
        <p:spPr>
          <a:xfrm>
            <a:off x="820991" y="3798609"/>
            <a:ext cx="1838918" cy="289116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rgbClr val="2A2A2A"/>
              </a:buClr>
              <a:buSzPts val="1600"/>
              <a:buFont typeface="Open Sans"/>
              <a:buNone/>
            </a:pPr>
            <a:r>
              <a:rPr b="0" i="0" lang="en-US" sz="1600" u="none" cap="none" strike="noStrike">
                <a:solidFill>
                  <a:srgbClr val="2A2A2A"/>
                </a:solidFill>
                <a:latin typeface="Open Sans"/>
                <a:ea typeface="Open Sans"/>
                <a:cs typeface="Open Sans"/>
                <a:sym typeface="Open Sans"/>
              </a:rPr>
              <a:t>Request context</a:t>
            </a:r>
            <a:endParaRPr/>
          </a:p>
        </p:txBody>
      </p:sp>
      <p:sp>
        <p:nvSpPr>
          <p:cNvPr id="1129" name="Google Shape;1129;p26"/>
          <p:cNvSpPr/>
          <p:nvPr/>
        </p:nvSpPr>
        <p:spPr>
          <a:xfrm>
            <a:off x="867963" y="3959797"/>
            <a:ext cx="1730152" cy="297656"/>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Open Sans"/>
              <a:buNone/>
            </a:pPr>
            <a:r>
              <a:rPr b="0" i="0" lang="en-US" sz="1600" u="none" cap="none" strike="noStrike">
                <a:solidFill>
                  <a:schemeClr val="lt1"/>
                </a:solidFill>
                <a:latin typeface="Open Sans"/>
                <a:ea typeface="Open Sans"/>
                <a:cs typeface="Open Sans"/>
                <a:sym typeface="Open Sans"/>
              </a:rPr>
              <a:t>Identity</a:t>
            </a:r>
            <a:endParaRPr/>
          </a:p>
        </p:txBody>
      </p:sp>
      <p:sp>
        <p:nvSpPr>
          <p:cNvPr id="1130" name="Google Shape;1130;p26"/>
          <p:cNvSpPr/>
          <p:nvPr/>
        </p:nvSpPr>
        <p:spPr>
          <a:xfrm>
            <a:off x="865269" y="4324259"/>
            <a:ext cx="1730152" cy="297656"/>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Open Sans"/>
              <a:buNone/>
            </a:pPr>
            <a:r>
              <a:rPr b="0" i="0" lang="en-US" sz="1600" u="none" cap="none" strike="noStrike">
                <a:solidFill>
                  <a:schemeClr val="lt1"/>
                </a:solidFill>
                <a:latin typeface="Open Sans"/>
                <a:ea typeface="Open Sans"/>
                <a:cs typeface="Open Sans"/>
                <a:sym typeface="Open Sans"/>
              </a:rPr>
              <a:t>Device</a:t>
            </a:r>
            <a:endParaRPr/>
          </a:p>
        </p:txBody>
      </p:sp>
      <p:sp>
        <p:nvSpPr>
          <p:cNvPr id="1131" name="Google Shape;1131;p26"/>
          <p:cNvSpPr/>
          <p:nvPr/>
        </p:nvSpPr>
        <p:spPr>
          <a:xfrm>
            <a:off x="865269" y="4697636"/>
            <a:ext cx="1730152" cy="331080"/>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Open Sans"/>
              <a:buNone/>
            </a:pPr>
            <a:r>
              <a:rPr b="0" i="0" lang="en-US" sz="1600" u="none" cap="none" strike="noStrike">
                <a:solidFill>
                  <a:schemeClr val="lt1"/>
                </a:solidFill>
                <a:latin typeface="Open Sans"/>
                <a:ea typeface="Open Sans"/>
                <a:cs typeface="Open Sans"/>
                <a:sym typeface="Open Sans"/>
              </a:rPr>
              <a:t>Application</a:t>
            </a:r>
            <a:endParaRPr/>
          </a:p>
        </p:txBody>
      </p:sp>
      <p:sp>
        <p:nvSpPr>
          <p:cNvPr id="1132" name="Google Shape;1132;p26"/>
          <p:cNvSpPr/>
          <p:nvPr/>
        </p:nvSpPr>
        <p:spPr>
          <a:xfrm>
            <a:off x="865270" y="5089744"/>
            <a:ext cx="1730151" cy="297658"/>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Open Sans"/>
              <a:buNone/>
            </a:pPr>
            <a:r>
              <a:rPr b="0" i="0" lang="en-US" sz="1600" u="none" cap="none" strike="noStrike">
                <a:solidFill>
                  <a:schemeClr val="lt1"/>
                </a:solidFill>
                <a:latin typeface="Open Sans"/>
                <a:ea typeface="Open Sans"/>
                <a:cs typeface="Open Sans"/>
                <a:sym typeface="Open Sans"/>
              </a:rPr>
              <a:t>Network</a:t>
            </a:r>
            <a:endParaRPr/>
          </a:p>
        </p:txBody>
      </p:sp>
      <p:sp>
        <p:nvSpPr>
          <p:cNvPr id="1133" name="Google Shape;1133;p26"/>
          <p:cNvSpPr/>
          <p:nvPr/>
        </p:nvSpPr>
        <p:spPr>
          <a:xfrm>
            <a:off x="866110" y="5439065"/>
            <a:ext cx="1730152" cy="297658"/>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Open Sans"/>
              <a:buNone/>
            </a:pPr>
            <a:r>
              <a:rPr b="0" i="0" lang="en-US" sz="1600" u="none" cap="none" strike="noStrike">
                <a:solidFill>
                  <a:schemeClr val="lt1"/>
                </a:solidFill>
                <a:latin typeface="Open Sans"/>
                <a:ea typeface="Open Sans"/>
                <a:cs typeface="Open Sans"/>
                <a:sym typeface="Open Sans"/>
              </a:rPr>
              <a:t>Infrastructure</a:t>
            </a:r>
            <a:endParaRPr/>
          </a:p>
        </p:txBody>
      </p:sp>
      <p:sp>
        <p:nvSpPr>
          <p:cNvPr id="1134" name="Google Shape;1134;p26"/>
          <p:cNvSpPr/>
          <p:nvPr/>
        </p:nvSpPr>
        <p:spPr>
          <a:xfrm>
            <a:off x="866110" y="5790076"/>
            <a:ext cx="1730152" cy="297658"/>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Open Sans"/>
              <a:buNone/>
            </a:pPr>
            <a:r>
              <a:rPr b="0" i="0" lang="en-US" sz="1600" u="none" cap="none" strike="noStrike">
                <a:solidFill>
                  <a:schemeClr val="lt1"/>
                </a:solidFill>
                <a:latin typeface="Open Sans"/>
                <a:ea typeface="Open Sans"/>
                <a:cs typeface="Open Sans"/>
                <a:sym typeface="Open Sans"/>
              </a:rPr>
              <a:t>Data</a:t>
            </a:r>
            <a:endParaRPr/>
          </a:p>
        </p:txBody>
      </p:sp>
      <p:sp>
        <p:nvSpPr>
          <p:cNvPr id="1135" name="Google Shape;1135;p26"/>
          <p:cNvSpPr txBox="1"/>
          <p:nvPr/>
        </p:nvSpPr>
        <p:spPr>
          <a:xfrm>
            <a:off x="2912674" y="2223230"/>
            <a:ext cx="4463270" cy="140991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600"/>
              <a:buFont typeface="Calibri"/>
              <a:buNone/>
            </a:pPr>
            <a:r>
              <a:t/>
            </a:r>
            <a:endParaRPr b="1" i="0" sz="36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rgbClr val="2A2A2A"/>
              </a:buClr>
              <a:buSzPts val="1800"/>
              <a:buFont typeface="Calibri"/>
              <a:buNone/>
            </a:pPr>
            <a:r>
              <a:rPr b="0" i="0" lang="en-US" sz="1800" u="none" cap="none" strike="noStrike">
                <a:solidFill>
                  <a:srgbClr val="2A2A2A"/>
                </a:solidFill>
                <a:latin typeface="Calibri"/>
                <a:ea typeface="Calibri"/>
                <a:cs typeface="Calibri"/>
                <a:sym typeface="Calibri"/>
              </a:rPr>
              <a:t>Static policy</a:t>
            </a:r>
            <a:br>
              <a:rPr b="0" i="0" lang="en-US" sz="1800" u="none" cap="none" strike="noStrike">
                <a:solidFill>
                  <a:srgbClr val="2A2A2A"/>
                </a:solidFill>
                <a:latin typeface="Calibri"/>
                <a:ea typeface="Calibri"/>
                <a:cs typeface="Calibri"/>
                <a:sym typeface="Calibri"/>
              </a:rPr>
            </a:br>
            <a:endParaRPr b="0" i="0" sz="1800" u="none" cap="none" strike="noStrike">
              <a:solidFill>
                <a:srgbClr val="2A2A2A"/>
              </a:solidFill>
              <a:latin typeface="Calibri"/>
              <a:ea typeface="Calibri"/>
              <a:cs typeface="Calibri"/>
              <a:sym typeface="Calibri"/>
            </a:endParaRPr>
          </a:p>
        </p:txBody>
      </p:sp>
      <p:sp>
        <p:nvSpPr>
          <p:cNvPr id="1136" name="Google Shape;1136;p26"/>
          <p:cNvSpPr/>
          <p:nvPr/>
        </p:nvSpPr>
        <p:spPr>
          <a:xfrm>
            <a:off x="4438909" y="2266258"/>
            <a:ext cx="1393725" cy="897026"/>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Open Sans"/>
              <a:buNone/>
            </a:pPr>
            <a:r>
              <a:rPr b="1" i="0" lang="en-US" sz="1600" u="none" cap="none" strike="noStrike">
                <a:solidFill>
                  <a:schemeClr val="lt1"/>
                </a:solidFill>
                <a:latin typeface="Open Sans"/>
                <a:ea typeface="Open Sans"/>
                <a:cs typeface="Open Sans"/>
                <a:sym typeface="Open Sans"/>
              </a:rPr>
              <a:t>Allowed</a:t>
            </a:r>
            <a:endParaRPr/>
          </a:p>
        </p:txBody>
      </p:sp>
      <p:sp>
        <p:nvSpPr>
          <p:cNvPr id="1137" name="Google Shape;1137;p26"/>
          <p:cNvSpPr/>
          <p:nvPr/>
        </p:nvSpPr>
        <p:spPr>
          <a:xfrm>
            <a:off x="820991" y="1600278"/>
            <a:ext cx="1838918" cy="2019042"/>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sz="1800">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800"/>
              <a:buFont typeface="Calibri"/>
              <a:buNone/>
            </a:pPr>
            <a:r>
              <a:t/>
            </a:r>
            <a:endParaRPr sz="1800">
              <a:solidFill>
                <a:srgbClr val="2A2A2A"/>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2A2A2A"/>
              </a:solidFill>
              <a:latin typeface="Open Sans"/>
              <a:ea typeface="Open Sans"/>
              <a:cs typeface="Open Sans"/>
              <a:sym typeface="Open Sans"/>
            </a:endParaRPr>
          </a:p>
          <a:p>
            <a:pPr indent="0" lvl="0" marL="0" marR="0" rtl="0" algn="ctr">
              <a:lnSpc>
                <a:spcPct val="100000"/>
              </a:lnSpc>
              <a:spcBef>
                <a:spcPts val="0"/>
              </a:spcBef>
              <a:spcAft>
                <a:spcPts val="0"/>
              </a:spcAft>
              <a:buClr>
                <a:srgbClr val="2A2A2A"/>
              </a:buClr>
              <a:buSzPts val="1600"/>
              <a:buFont typeface="Open Sans"/>
              <a:buNone/>
            </a:pPr>
            <a:r>
              <a:rPr b="0" i="0" lang="en-US" sz="1600" u="none" cap="none" strike="noStrike">
                <a:solidFill>
                  <a:srgbClr val="2A2A2A"/>
                </a:solidFill>
                <a:latin typeface="Open Sans"/>
                <a:ea typeface="Open Sans"/>
                <a:cs typeface="Open Sans"/>
                <a:sym typeface="Open Sans"/>
              </a:rPr>
              <a:t>Request context</a:t>
            </a:r>
            <a:endParaRPr/>
          </a:p>
        </p:txBody>
      </p:sp>
      <p:sp>
        <p:nvSpPr>
          <p:cNvPr id="1138" name="Google Shape;1138;p26"/>
          <p:cNvSpPr/>
          <p:nvPr/>
        </p:nvSpPr>
        <p:spPr>
          <a:xfrm>
            <a:off x="868463" y="2001280"/>
            <a:ext cx="1729652" cy="939202"/>
          </a:xfrm>
          <a:prstGeom prst="rect">
            <a:avLst/>
          </a:prstGeom>
          <a:solidFill>
            <a:srgbClr val="2C2D8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Open Sans"/>
              <a:buNone/>
            </a:pPr>
            <a:r>
              <a:rPr b="0" i="0" lang="en-US" sz="1200" u="none" cap="none" strike="noStrike">
                <a:solidFill>
                  <a:schemeClr val="lt1"/>
                </a:solidFill>
                <a:latin typeface="Open Sans"/>
                <a:ea typeface="Open Sans"/>
                <a:cs typeface="Open Sans"/>
                <a:sym typeface="Open Sans"/>
              </a:rPr>
              <a:t>Unauthenticated Network Identifiers</a:t>
            </a:r>
            <a:endParaRPr/>
          </a:p>
        </p:txBody>
      </p:sp>
      <p:grpSp>
        <p:nvGrpSpPr>
          <p:cNvPr id="1139" name="Google Shape;1139;p26"/>
          <p:cNvGrpSpPr/>
          <p:nvPr/>
        </p:nvGrpSpPr>
        <p:grpSpPr>
          <a:xfrm>
            <a:off x="7721073" y="4197340"/>
            <a:ext cx="3354794" cy="1662751"/>
            <a:chOff x="8641263" y="3698463"/>
            <a:chExt cx="3354794" cy="1662751"/>
          </a:xfrm>
        </p:grpSpPr>
        <p:grpSp>
          <p:nvGrpSpPr>
            <p:cNvPr id="1140" name="Google Shape;1140;p26"/>
            <p:cNvGrpSpPr/>
            <p:nvPr/>
          </p:nvGrpSpPr>
          <p:grpSpPr>
            <a:xfrm>
              <a:off x="8672288" y="3698463"/>
              <a:ext cx="3323769" cy="1662751"/>
              <a:chOff x="576941" y="2738975"/>
              <a:chExt cx="5236029" cy="2619380"/>
            </a:xfrm>
          </p:grpSpPr>
          <p:pic>
            <p:nvPicPr>
              <p:cNvPr id="1141" name="Google Shape;1141;p26"/>
              <p:cNvPicPr preferRelativeResize="0"/>
              <p:nvPr/>
            </p:nvPicPr>
            <p:blipFill rotWithShape="1">
              <a:blip r:embed="rId3">
                <a:alphaModFix/>
              </a:blip>
              <a:srcRect b="0" l="0" r="0" t="0"/>
              <a:stretch/>
            </p:blipFill>
            <p:spPr>
              <a:xfrm>
                <a:off x="1871746" y="4037779"/>
                <a:ext cx="2628899" cy="1317430"/>
              </a:xfrm>
              <a:prstGeom prst="rect">
                <a:avLst/>
              </a:prstGeom>
              <a:noFill/>
              <a:ln>
                <a:noFill/>
              </a:ln>
            </p:spPr>
          </p:pic>
          <p:grpSp>
            <p:nvGrpSpPr>
              <p:cNvPr id="1142" name="Google Shape;1142;p26"/>
              <p:cNvGrpSpPr/>
              <p:nvPr/>
            </p:nvGrpSpPr>
            <p:grpSpPr>
              <a:xfrm>
                <a:off x="576941" y="2738975"/>
                <a:ext cx="5236029" cy="2619380"/>
                <a:chOff x="576943" y="2738983"/>
                <a:chExt cx="5236038" cy="2619388"/>
              </a:xfrm>
            </p:grpSpPr>
            <p:pic>
              <p:nvPicPr>
                <p:cNvPr id="1143" name="Google Shape;1143;p26"/>
                <p:cNvPicPr preferRelativeResize="0"/>
                <p:nvPr/>
              </p:nvPicPr>
              <p:blipFill rotWithShape="1">
                <a:blip r:embed="rId4">
                  <a:alphaModFix/>
                </a:blip>
                <a:srcRect b="0" l="0" r="0" t="0"/>
                <a:stretch/>
              </p:blipFill>
              <p:spPr>
                <a:xfrm>
                  <a:off x="576943" y="2738983"/>
                  <a:ext cx="5236038" cy="2619388"/>
                </a:xfrm>
                <a:prstGeom prst="rect">
                  <a:avLst/>
                </a:prstGeom>
                <a:noFill/>
                <a:ln>
                  <a:noFill/>
                </a:ln>
              </p:spPr>
            </p:pic>
            <p:cxnSp>
              <p:nvCxnSpPr>
                <p:cNvPr id="1144" name="Google Shape;1144;p26"/>
                <p:cNvCxnSpPr/>
                <p:nvPr/>
              </p:nvCxnSpPr>
              <p:spPr>
                <a:xfrm flipH="1" rot="10800000">
                  <a:off x="3186207" y="4546250"/>
                  <a:ext cx="550385" cy="730113"/>
                </a:xfrm>
                <a:prstGeom prst="straightConnector1">
                  <a:avLst/>
                </a:prstGeom>
                <a:noFill/>
                <a:ln cap="flat" cmpd="sng" w="38100">
                  <a:solidFill>
                    <a:srgbClr val="3A3838"/>
                  </a:solidFill>
                  <a:prstDash val="solid"/>
                  <a:miter lim="800000"/>
                  <a:headEnd len="sm" w="sm" type="none"/>
                  <a:tailEnd len="med" w="med" type="triangle"/>
                </a:ln>
              </p:spPr>
            </p:cxnSp>
            <p:sp>
              <p:nvSpPr>
                <p:cNvPr id="1145" name="Google Shape;1145;p26"/>
                <p:cNvSpPr/>
                <p:nvPr/>
              </p:nvSpPr>
              <p:spPr>
                <a:xfrm>
                  <a:off x="3115078" y="5205228"/>
                  <a:ext cx="142240" cy="142240"/>
                </a:xfrm>
                <a:prstGeom prst="ellipse">
                  <a:avLst/>
                </a:prstGeom>
                <a:solidFill>
                  <a:srgbClr val="3A3838"/>
                </a:solid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grpSp>
        <p:sp>
          <p:nvSpPr>
            <p:cNvPr id="1146" name="Google Shape;1146;p26"/>
            <p:cNvSpPr txBox="1"/>
            <p:nvPr/>
          </p:nvSpPr>
          <p:spPr>
            <a:xfrm>
              <a:off x="9046461" y="4272820"/>
              <a:ext cx="9204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No Access</a:t>
              </a:r>
              <a:endParaRPr/>
            </a:p>
          </p:txBody>
        </p:sp>
        <p:sp>
          <p:nvSpPr>
            <p:cNvPr id="1147" name="Google Shape;1147;p26"/>
            <p:cNvSpPr txBox="1"/>
            <p:nvPr/>
          </p:nvSpPr>
          <p:spPr>
            <a:xfrm>
              <a:off x="8641263" y="4908144"/>
              <a:ext cx="9714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Remediate</a:t>
              </a:r>
              <a:endParaRPr/>
            </a:p>
          </p:txBody>
        </p:sp>
        <p:sp>
          <p:nvSpPr>
            <p:cNvPr id="1148" name="Google Shape;1148;p26"/>
            <p:cNvSpPr txBox="1"/>
            <p:nvPr/>
          </p:nvSpPr>
          <p:spPr>
            <a:xfrm>
              <a:off x="9828377" y="3814483"/>
              <a:ext cx="929613"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Increase</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Assurance</a:t>
              </a:r>
              <a:endParaRPr/>
            </a:p>
          </p:txBody>
        </p:sp>
        <p:sp>
          <p:nvSpPr>
            <p:cNvPr id="1149" name="Google Shape;1149;p26"/>
            <p:cNvSpPr txBox="1"/>
            <p:nvPr/>
          </p:nvSpPr>
          <p:spPr>
            <a:xfrm>
              <a:off x="10733526" y="4110262"/>
              <a:ext cx="72936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Limited</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Access</a:t>
              </a:r>
              <a:endParaRPr/>
            </a:p>
          </p:txBody>
        </p:sp>
        <p:sp>
          <p:nvSpPr>
            <p:cNvPr id="1150" name="Google Shape;1150;p26"/>
            <p:cNvSpPr txBox="1"/>
            <p:nvPr/>
          </p:nvSpPr>
          <p:spPr>
            <a:xfrm>
              <a:off x="11220818" y="4755827"/>
              <a:ext cx="67037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Full</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Access</a:t>
              </a:r>
              <a:endParaRPr/>
            </a:p>
          </p:txBody>
        </p:sp>
      </p:grpSp>
      <p:grpSp>
        <p:nvGrpSpPr>
          <p:cNvPr id="1151" name="Google Shape;1151;p26"/>
          <p:cNvGrpSpPr/>
          <p:nvPr/>
        </p:nvGrpSpPr>
        <p:grpSpPr>
          <a:xfrm>
            <a:off x="8565708" y="1678758"/>
            <a:ext cx="1665600" cy="1457390"/>
            <a:chOff x="9562536" y="1418281"/>
            <a:chExt cx="1665600" cy="1457390"/>
          </a:xfrm>
        </p:grpSpPr>
        <p:sp>
          <p:nvSpPr>
            <p:cNvPr id="1152" name="Google Shape;1152;p26"/>
            <p:cNvSpPr/>
            <p:nvPr/>
          </p:nvSpPr>
          <p:spPr>
            <a:xfrm>
              <a:off x="9562536" y="1418281"/>
              <a:ext cx="1665524" cy="145739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3" name="Google Shape;1153;p26"/>
            <p:cNvSpPr/>
            <p:nvPr/>
          </p:nvSpPr>
          <p:spPr>
            <a:xfrm>
              <a:off x="9746322" y="2190004"/>
              <a:ext cx="22499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D7D31"/>
                </a:buClr>
                <a:buSzPts val="3600"/>
                <a:buFont typeface="Quattrocento Sans"/>
                <a:buNone/>
              </a:pPr>
              <a:r>
                <a:rPr b="1" i="0" lang="en-US" sz="3600" u="none" cap="none" strike="noStrike">
                  <a:solidFill>
                    <a:srgbClr val="ED7D31"/>
                  </a:solidFill>
                  <a:latin typeface="Quattrocento Sans"/>
                  <a:ea typeface="Quattrocento Sans"/>
                  <a:cs typeface="Quattrocento Sans"/>
                  <a:sym typeface="Quattrocento Sans"/>
                </a:rPr>
                <a:t>X</a:t>
              </a:r>
              <a:endParaRPr/>
            </a:p>
          </p:txBody>
        </p:sp>
        <p:sp>
          <p:nvSpPr>
            <p:cNvPr id="1154" name="Google Shape;1154;p26"/>
            <p:cNvSpPr/>
            <p:nvPr/>
          </p:nvSpPr>
          <p:spPr>
            <a:xfrm flipH="1" rot="2463460">
              <a:off x="9780660" y="1534030"/>
              <a:ext cx="156314" cy="336077"/>
            </a:xfrm>
            <a:prstGeom prst="corner">
              <a:avLst>
                <a:gd fmla="val 50000" name="adj1"/>
                <a:gd fmla="val 50000" name="adj2"/>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5" name="Google Shape;1155;p26"/>
            <p:cNvSpPr/>
            <p:nvPr/>
          </p:nvSpPr>
          <p:spPr>
            <a:xfrm>
              <a:off x="9977184" y="1564201"/>
              <a:ext cx="120898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Open Sans"/>
                <a:buNone/>
              </a:pPr>
              <a:r>
                <a:rPr b="0" i="0" lang="en-US" sz="1600" u="none" cap="none" strike="noStrike">
                  <a:solidFill>
                    <a:srgbClr val="000000"/>
                  </a:solidFill>
                  <a:latin typeface="Open Sans"/>
                  <a:ea typeface="Open Sans"/>
                  <a:cs typeface="Open Sans"/>
                  <a:sym typeface="Open Sans"/>
                </a:rPr>
                <a:t>Full Access</a:t>
              </a:r>
              <a:endParaRPr/>
            </a:p>
          </p:txBody>
        </p:sp>
        <p:sp>
          <p:nvSpPr>
            <p:cNvPr id="1156" name="Google Shape;1156;p26"/>
            <p:cNvSpPr/>
            <p:nvPr/>
          </p:nvSpPr>
          <p:spPr>
            <a:xfrm>
              <a:off x="9975786" y="2326895"/>
              <a:ext cx="115288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Open Sans"/>
                <a:buNone/>
              </a:pPr>
              <a:r>
                <a:rPr b="0" i="0" lang="en-US" sz="1600" u="none" cap="none" strike="noStrike">
                  <a:solidFill>
                    <a:srgbClr val="000000"/>
                  </a:solidFill>
                  <a:latin typeface="Open Sans"/>
                  <a:ea typeface="Open Sans"/>
                  <a:cs typeface="Open Sans"/>
                  <a:sym typeface="Open Sans"/>
                </a:rPr>
                <a:t>No Access</a:t>
              </a:r>
              <a:endParaRPr/>
            </a:p>
          </p:txBody>
        </p:sp>
        <p:cxnSp>
          <p:nvCxnSpPr>
            <p:cNvPr id="1157" name="Google Shape;1157;p26"/>
            <p:cNvCxnSpPr>
              <a:stCxn id="1152" idx="1"/>
              <a:endCxn id="1152" idx="3"/>
            </p:cNvCxnSpPr>
            <p:nvPr/>
          </p:nvCxnSpPr>
          <p:spPr>
            <a:xfrm>
              <a:off x="9562536" y="2146976"/>
              <a:ext cx="1665600" cy="0"/>
            </a:xfrm>
            <a:prstGeom prst="straightConnector1">
              <a:avLst/>
            </a:prstGeom>
            <a:noFill/>
            <a:ln cap="flat" cmpd="sng" w="19050">
              <a:solidFill>
                <a:srgbClr val="BFBFBF"/>
              </a:solidFill>
              <a:prstDash val="solid"/>
              <a:miter lim="800000"/>
              <a:headEnd len="sm" w="sm" type="none"/>
              <a:tailEnd len="sm" w="sm" type="none"/>
            </a:ln>
          </p:spPr>
        </p:cxnSp>
      </p:grpSp>
      <p:sp>
        <p:nvSpPr>
          <p:cNvPr id="1158" name="Google Shape;1158;p26"/>
          <p:cNvSpPr/>
          <p:nvPr/>
        </p:nvSpPr>
        <p:spPr>
          <a:xfrm>
            <a:off x="2912674" y="1600278"/>
            <a:ext cx="4454733" cy="66598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A2A2A"/>
              </a:buClr>
              <a:buSzPts val="3600"/>
              <a:buFont typeface="Calibri"/>
              <a:buNone/>
            </a:pPr>
            <a:r>
              <a:rPr b="1" i="0" lang="en-US" sz="3600" u="none" cap="none" strike="noStrike">
                <a:solidFill>
                  <a:srgbClr val="2A2A2A"/>
                </a:solidFill>
                <a:latin typeface="Calibri"/>
                <a:ea typeface="Calibri"/>
                <a:cs typeface="Calibri"/>
                <a:sym typeface="Calibri"/>
              </a:rPr>
              <a:t>Implicit Trust</a:t>
            </a:r>
            <a:endParaRPr/>
          </a:p>
        </p:txBody>
      </p:sp>
      <p:sp>
        <p:nvSpPr>
          <p:cNvPr id="1159" name="Google Shape;1159;p26"/>
          <p:cNvSpPr/>
          <p:nvPr/>
        </p:nvSpPr>
        <p:spPr>
          <a:xfrm>
            <a:off x="2921211" y="3798609"/>
            <a:ext cx="4454733" cy="1135929"/>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2A2A2A"/>
              </a:buClr>
              <a:buSzPts val="3600"/>
              <a:buFont typeface="Calibri"/>
              <a:buNone/>
            </a:pPr>
            <a:r>
              <a:rPr b="1" i="0" lang="en-US" sz="3600" u="none" cap="none" strike="noStrike">
                <a:solidFill>
                  <a:srgbClr val="2A2A2A"/>
                </a:solidFill>
                <a:latin typeface="Calibri"/>
                <a:ea typeface="Calibri"/>
                <a:cs typeface="Calibri"/>
                <a:sym typeface="Calibri"/>
              </a:rPr>
              <a:t>Zero Trust</a:t>
            </a:r>
            <a:endParaRPr/>
          </a:p>
        </p:txBody>
      </p:sp>
      <p:sp>
        <p:nvSpPr>
          <p:cNvPr id="1160" name="Google Shape;1160;p26"/>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Calibri"/>
              <a:buNone/>
            </a:pPr>
            <a:r>
              <a:rPr b="1" lang="en-US" sz="2800" cap="none">
                <a:solidFill>
                  <a:schemeClr val="lt1"/>
                </a:solidFill>
                <a:latin typeface="Calibri"/>
                <a:ea typeface="Calibri"/>
                <a:cs typeface="Calibri"/>
                <a:sym typeface="Calibri"/>
              </a:rPr>
              <a:t> The HOW……continued</a:t>
            </a:r>
            <a:endParaRPr/>
          </a:p>
        </p:txBody>
      </p:sp>
      <p:sp>
        <p:nvSpPr>
          <p:cNvPr id="1161" name="Google Shape;1161;p26"/>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21</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162" name="Google Shape;1162;p26"/>
          <p:cNvSpPr txBox="1"/>
          <p:nvPr/>
        </p:nvSpPr>
        <p:spPr>
          <a:xfrm>
            <a:off x="490205" y="586773"/>
            <a:ext cx="11018520" cy="430887"/>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The How….continued</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8"/>
                                        </p:tgtEl>
                                        <p:attrNameLst>
                                          <p:attrName>style.visibility</p:attrName>
                                        </p:attrNameLst>
                                      </p:cBhvr>
                                      <p:to>
                                        <p:strVal val="visible"/>
                                      </p:to>
                                    </p:set>
                                    <p:animEffect filter="fade" transition="in">
                                      <p:cBhvr>
                                        <p:cTn dur="500"/>
                                        <p:tgtEl>
                                          <p:spTgt spid="1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7"/>
                                        </p:tgtEl>
                                        <p:attrNameLst>
                                          <p:attrName>style.visibility</p:attrName>
                                        </p:attrNameLst>
                                      </p:cBhvr>
                                      <p:to>
                                        <p:strVal val="visible"/>
                                      </p:to>
                                    </p:set>
                                    <p:animEffect filter="fade" transition="in">
                                      <p:cBhvr>
                                        <p:cTn dur="500"/>
                                        <p:tgtEl>
                                          <p:spTgt spid="1137"/>
                                        </p:tgtEl>
                                      </p:cBhvr>
                                    </p:animEffect>
                                  </p:childTnLst>
                                </p:cTn>
                              </p:par>
                              <p:par>
                                <p:cTn fill="hold" nodeType="withEffect" presetClass="entr" presetID="10" presetSubtype="0">
                                  <p:stCondLst>
                                    <p:cond delay="0"/>
                                  </p:stCondLst>
                                  <p:childTnLst>
                                    <p:set>
                                      <p:cBhvr>
                                        <p:cTn dur="1" fill="hold">
                                          <p:stCondLst>
                                            <p:cond delay="0"/>
                                          </p:stCondLst>
                                        </p:cTn>
                                        <p:tgtEl>
                                          <p:spTgt spid="1138"/>
                                        </p:tgtEl>
                                        <p:attrNameLst>
                                          <p:attrName>style.visibility</p:attrName>
                                        </p:attrNameLst>
                                      </p:cBhvr>
                                      <p:to>
                                        <p:strVal val="visible"/>
                                      </p:to>
                                    </p:set>
                                    <p:animEffect filter="fade" transition="in">
                                      <p:cBhvr>
                                        <p:cTn dur="500"/>
                                        <p:tgtEl>
                                          <p:spTgt spid="1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500"/>
                                        <p:tgtEl>
                                          <p:spTgt spid="1135"/>
                                        </p:tgtEl>
                                      </p:cBhvr>
                                    </p:animEffect>
                                  </p:childTnLst>
                                </p:cTn>
                              </p:par>
                              <p:par>
                                <p:cTn fill="hold" nodeType="withEffect" presetClass="entr" presetID="10" presetSubtype="0">
                                  <p:stCondLst>
                                    <p:cond delay="0"/>
                                  </p:stCondLst>
                                  <p:childTnLst>
                                    <p:set>
                                      <p:cBhvr>
                                        <p:cTn dur="1" fill="hold">
                                          <p:stCondLst>
                                            <p:cond delay="0"/>
                                          </p:stCondLst>
                                        </p:cTn>
                                        <p:tgtEl>
                                          <p:spTgt spid="1136"/>
                                        </p:tgtEl>
                                        <p:attrNameLst>
                                          <p:attrName>style.visibility</p:attrName>
                                        </p:attrNameLst>
                                      </p:cBhvr>
                                      <p:to>
                                        <p:strVal val="visible"/>
                                      </p:to>
                                    </p:set>
                                    <p:animEffect filter="fade" transition="in">
                                      <p:cBhvr>
                                        <p:cTn dur="500"/>
                                        <p:tgtEl>
                                          <p:spTgt spid="1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2"/>
                                        </p:tgtEl>
                                        <p:attrNameLst>
                                          <p:attrName>style.visibility</p:attrName>
                                        </p:attrNameLst>
                                      </p:cBhvr>
                                      <p:to>
                                        <p:strVal val="visible"/>
                                      </p:to>
                                    </p:set>
                                    <p:animEffect filter="fade" transition="in">
                                      <p:cBhvr>
                                        <p:cTn dur="500"/>
                                        <p:tgtEl>
                                          <p:spTgt spid="1122"/>
                                        </p:tgtEl>
                                      </p:cBhvr>
                                    </p:animEffect>
                                  </p:childTnLst>
                                </p:cTn>
                              </p:par>
                              <p:par>
                                <p:cTn fill="hold" nodeType="withEffect" presetClass="entr" presetID="10" presetSubtype="0">
                                  <p:stCondLst>
                                    <p:cond delay="0"/>
                                  </p:stCondLst>
                                  <p:childTnLst>
                                    <p:set>
                                      <p:cBhvr>
                                        <p:cTn dur="1" fill="hold">
                                          <p:stCondLst>
                                            <p:cond delay="0"/>
                                          </p:stCondLst>
                                        </p:cTn>
                                        <p:tgtEl>
                                          <p:spTgt spid="1151"/>
                                        </p:tgtEl>
                                        <p:attrNameLst>
                                          <p:attrName>style.visibility</p:attrName>
                                        </p:attrNameLst>
                                      </p:cBhvr>
                                      <p:to>
                                        <p:strVal val="visible"/>
                                      </p:to>
                                    </p:set>
                                    <p:animEffect filter="fade" transition="in">
                                      <p:cBhvr>
                                        <p:cTn dur="500"/>
                                        <p:tgtEl>
                                          <p:spTgt spid="1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500"/>
                                        <p:tgtEl>
                                          <p:spTgt spid="1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gtEl>
                                        <p:attrNameLst>
                                          <p:attrName>style.visibility</p:attrName>
                                        </p:attrNameLst>
                                      </p:cBhvr>
                                      <p:to>
                                        <p:strVal val="visible"/>
                                      </p:to>
                                    </p:set>
                                    <p:animEffect filter="fade" transition="in">
                                      <p:cBhvr>
                                        <p:cTn dur="500"/>
                                        <p:tgtEl>
                                          <p:spTgt spid="1128"/>
                                        </p:tgtEl>
                                      </p:cBhvr>
                                    </p:animEffect>
                                  </p:childTnLst>
                                </p:cTn>
                              </p:par>
                              <p:par>
                                <p:cTn fill="hold" nodeType="withEffect" presetClass="entr" presetID="10" presetSubtype="0">
                                  <p:stCondLst>
                                    <p:cond delay="0"/>
                                  </p:stCondLst>
                                  <p:childTnLst>
                                    <p:set>
                                      <p:cBhvr>
                                        <p:cTn dur="1" fill="hold">
                                          <p:stCondLst>
                                            <p:cond delay="0"/>
                                          </p:stCondLst>
                                        </p:cTn>
                                        <p:tgtEl>
                                          <p:spTgt spid="1129"/>
                                        </p:tgtEl>
                                        <p:attrNameLst>
                                          <p:attrName>style.visibility</p:attrName>
                                        </p:attrNameLst>
                                      </p:cBhvr>
                                      <p:to>
                                        <p:strVal val="visible"/>
                                      </p:to>
                                    </p:set>
                                    <p:animEffect filter="fade" transition="in">
                                      <p:cBhvr>
                                        <p:cTn dur="500"/>
                                        <p:tgtEl>
                                          <p:spTgt spid="1129"/>
                                        </p:tgtEl>
                                      </p:cBhvr>
                                    </p:animEffect>
                                  </p:childTnLst>
                                </p:cTn>
                              </p:par>
                              <p:par>
                                <p:cTn fill="hold" nodeType="withEffect" presetClass="entr" presetID="10" presetSubtype="0">
                                  <p:stCondLst>
                                    <p:cond delay="0"/>
                                  </p:stCondLst>
                                  <p:childTnLst>
                                    <p:set>
                                      <p:cBhvr>
                                        <p:cTn dur="1" fill="hold">
                                          <p:stCondLst>
                                            <p:cond delay="0"/>
                                          </p:stCondLst>
                                        </p:cTn>
                                        <p:tgtEl>
                                          <p:spTgt spid="1130"/>
                                        </p:tgtEl>
                                        <p:attrNameLst>
                                          <p:attrName>style.visibility</p:attrName>
                                        </p:attrNameLst>
                                      </p:cBhvr>
                                      <p:to>
                                        <p:strVal val="visible"/>
                                      </p:to>
                                    </p:set>
                                    <p:animEffect filter="fade" transition="in">
                                      <p:cBhvr>
                                        <p:cTn dur="500"/>
                                        <p:tgtEl>
                                          <p:spTgt spid="1130"/>
                                        </p:tgtEl>
                                      </p:cBhvr>
                                    </p:animEffect>
                                  </p:childTnLst>
                                </p:cTn>
                              </p:par>
                              <p:par>
                                <p:cTn fill="hold" nodeType="withEffect" presetClass="entr" presetID="10" presetSubtype="0">
                                  <p:stCondLst>
                                    <p:cond delay="0"/>
                                  </p:stCondLst>
                                  <p:childTnLst>
                                    <p:set>
                                      <p:cBhvr>
                                        <p:cTn dur="1" fill="hold">
                                          <p:stCondLst>
                                            <p:cond delay="0"/>
                                          </p:stCondLst>
                                        </p:cTn>
                                        <p:tgtEl>
                                          <p:spTgt spid="1131"/>
                                        </p:tgtEl>
                                        <p:attrNameLst>
                                          <p:attrName>style.visibility</p:attrName>
                                        </p:attrNameLst>
                                      </p:cBhvr>
                                      <p:to>
                                        <p:strVal val="visible"/>
                                      </p:to>
                                    </p:set>
                                    <p:animEffect filter="fade" transition="in">
                                      <p:cBhvr>
                                        <p:cTn dur="500"/>
                                        <p:tgtEl>
                                          <p:spTgt spid="1131"/>
                                        </p:tgtEl>
                                      </p:cBhvr>
                                    </p:animEffect>
                                  </p:childTnLst>
                                </p:cTn>
                              </p:par>
                              <p:par>
                                <p:cTn fill="hold" nodeType="with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500"/>
                                        <p:tgtEl>
                                          <p:spTgt spid="1132"/>
                                        </p:tgtEl>
                                      </p:cBhvr>
                                    </p:animEffect>
                                  </p:childTnLst>
                                </p:cTn>
                              </p:par>
                              <p:par>
                                <p:cTn fill="hold" nodeType="withEffect" presetClass="entr" presetID="10" presetSubtype="0">
                                  <p:stCondLst>
                                    <p:cond delay="0"/>
                                  </p:stCondLst>
                                  <p:childTnLst>
                                    <p:set>
                                      <p:cBhvr>
                                        <p:cTn dur="1" fill="hold">
                                          <p:stCondLst>
                                            <p:cond delay="0"/>
                                          </p:stCondLst>
                                        </p:cTn>
                                        <p:tgtEl>
                                          <p:spTgt spid="1133"/>
                                        </p:tgtEl>
                                        <p:attrNameLst>
                                          <p:attrName>style.visibility</p:attrName>
                                        </p:attrNameLst>
                                      </p:cBhvr>
                                      <p:to>
                                        <p:strVal val="visible"/>
                                      </p:to>
                                    </p:set>
                                    <p:animEffect filter="fade" transition="in">
                                      <p:cBhvr>
                                        <p:cTn dur="500"/>
                                        <p:tgtEl>
                                          <p:spTgt spid="1133"/>
                                        </p:tgtEl>
                                      </p:cBhvr>
                                    </p:animEffect>
                                  </p:childTnLst>
                                </p:cTn>
                              </p:par>
                              <p:par>
                                <p:cTn fill="hold" nodeType="withEffect" presetClass="entr" presetID="10" presetSubtype="0">
                                  <p:stCondLst>
                                    <p:cond delay="0"/>
                                  </p:stCondLst>
                                  <p:childTnLst>
                                    <p:set>
                                      <p:cBhvr>
                                        <p:cTn dur="1" fill="hold">
                                          <p:stCondLst>
                                            <p:cond delay="0"/>
                                          </p:stCondLst>
                                        </p:cTn>
                                        <p:tgtEl>
                                          <p:spTgt spid="1134"/>
                                        </p:tgtEl>
                                        <p:attrNameLst>
                                          <p:attrName>style.visibility</p:attrName>
                                        </p:attrNameLst>
                                      </p:cBhvr>
                                      <p:to>
                                        <p:strVal val="visible"/>
                                      </p:to>
                                    </p:set>
                                    <p:animEffect filter="fade" transition="in">
                                      <p:cBhvr>
                                        <p:cTn dur="500"/>
                                        <p:tgtEl>
                                          <p:spTgt spid="1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4"/>
                                        </p:tgtEl>
                                        <p:attrNameLst>
                                          <p:attrName>style.visibility</p:attrName>
                                        </p:attrNameLst>
                                      </p:cBhvr>
                                      <p:to>
                                        <p:strVal val="visible"/>
                                      </p:to>
                                    </p:set>
                                    <p:animEffect filter="fade" transition="in">
                                      <p:cBhvr>
                                        <p:cTn dur="500"/>
                                        <p:tgtEl>
                                          <p:spTgt spid="1124"/>
                                        </p:tgtEl>
                                      </p:cBhvr>
                                    </p:animEffect>
                                  </p:childTnLst>
                                </p:cTn>
                              </p:par>
                              <p:par>
                                <p:cTn fill="hold" nodeType="withEffect" presetClass="entr" presetID="10" presetSubtype="0">
                                  <p:stCondLst>
                                    <p:cond delay="0"/>
                                  </p:stCondLst>
                                  <p:childTnLst>
                                    <p:set>
                                      <p:cBhvr>
                                        <p:cTn dur="1" fill="hold">
                                          <p:stCondLst>
                                            <p:cond delay="0"/>
                                          </p:stCondLst>
                                        </p:cTn>
                                        <p:tgtEl>
                                          <p:spTgt spid="1126"/>
                                        </p:tgtEl>
                                        <p:attrNameLst>
                                          <p:attrName>style.visibility</p:attrName>
                                        </p:attrNameLst>
                                      </p:cBhvr>
                                      <p:to>
                                        <p:strVal val="visible"/>
                                      </p:to>
                                    </p:set>
                                    <p:animEffect filter="fade" transition="in">
                                      <p:cBhvr>
                                        <p:cTn dur="500"/>
                                        <p:tgtEl>
                                          <p:spTgt spid="1126"/>
                                        </p:tgtEl>
                                      </p:cBhvr>
                                    </p:animEffect>
                                  </p:childTnLst>
                                </p:cTn>
                              </p:par>
                              <p:par>
                                <p:cTn fill="hold" nodeType="withEffect" presetClass="entr" presetID="10" presetSubtype="0">
                                  <p:stCondLst>
                                    <p:cond delay="0"/>
                                  </p:stCondLst>
                                  <p:childTnLst>
                                    <p:set>
                                      <p:cBhvr>
                                        <p:cTn dur="1" fill="hold">
                                          <p:stCondLst>
                                            <p:cond delay="0"/>
                                          </p:stCondLst>
                                        </p:cTn>
                                        <p:tgtEl>
                                          <p:spTgt spid="1125"/>
                                        </p:tgtEl>
                                        <p:attrNameLst>
                                          <p:attrName>style.visibility</p:attrName>
                                        </p:attrNameLst>
                                      </p:cBhvr>
                                      <p:to>
                                        <p:strVal val="visible"/>
                                      </p:to>
                                    </p:set>
                                    <p:animEffect filter="fade" transition="in">
                                      <p:cBhvr>
                                        <p:cTn dur="500"/>
                                        <p:tgtEl>
                                          <p:spTgt spid="1125"/>
                                        </p:tgtEl>
                                      </p:cBhvr>
                                    </p:animEffect>
                                  </p:childTnLst>
                                </p:cTn>
                              </p:par>
                              <p:par>
                                <p:cTn fill="hold" nodeType="withEffect" presetClass="entr" presetID="10" presetSubtype="0">
                                  <p:stCondLst>
                                    <p:cond delay="0"/>
                                  </p:stCondLst>
                                  <p:childTnLst>
                                    <p:set>
                                      <p:cBhvr>
                                        <p:cTn dur="1" fill="hold">
                                          <p:stCondLst>
                                            <p:cond delay="0"/>
                                          </p:stCondLst>
                                        </p:cTn>
                                        <p:tgtEl>
                                          <p:spTgt spid="1127"/>
                                        </p:tgtEl>
                                        <p:attrNameLst>
                                          <p:attrName>style.visibility</p:attrName>
                                        </p:attrNameLst>
                                      </p:cBhvr>
                                      <p:to>
                                        <p:strVal val="visible"/>
                                      </p:to>
                                    </p:set>
                                    <p:animEffect filter="fade" transition="in">
                                      <p:cBhvr>
                                        <p:cTn dur="500"/>
                                        <p:tgtEl>
                                          <p:spTgt spid="1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3"/>
                                        </p:tgtEl>
                                        <p:attrNameLst>
                                          <p:attrName>style.visibility</p:attrName>
                                        </p:attrNameLst>
                                      </p:cBhvr>
                                      <p:to>
                                        <p:strVal val="visible"/>
                                      </p:to>
                                    </p:set>
                                    <p:animEffect filter="fade" transition="in">
                                      <p:cBhvr>
                                        <p:cTn dur="500"/>
                                        <p:tgtEl>
                                          <p:spTgt spid="1123"/>
                                        </p:tgtEl>
                                      </p:cBhvr>
                                    </p:animEffect>
                                  </p:childTnLst>
                                </p:cTn>
                              </p:par>
                              <p:par>
                                <p:cTn fill="hold" nodeType="with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500"/>
                                        <p:tgtEl>
                                          <p:spTgt spid="1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pic>
        <p:nvPicPr>
          <p:cNvPr descr="Diagram&#10;&#10;Description automatically generated" id="1168" name="Google Shape;1168;p27"/>
          <p:cNvPicPr preferRelativeResize="0"/>
          <p:nvPr/>
        </p:nvPicPr>
        <p:blipFill rotWithShape="1">
          <a:blip r:embed="rId3">
            <a:alphaModFix/>
          </a:blip>
          <a:srcRect b="0" l="0" r="0" t="0"/>
          <a:stretch/>
        </p:blipFill>
        <p:spPr>
          <a:xfrm>
            <a:off x="348108" y="1767831"/>
            <a:ext cx="11675894" cy="4468552"/>
          </a:xfrm>
          <a:prstGeom prst="rect">
            <a:avLst/>
          </a:prstGeom>
          <a:noFill/>
          <a:ln>
            <a:noFill/>
          </a:ln>
        </p:spPr>
      </p:pic>
      <p:sp>
        <p:nvSpPr>
          <p:cNvPr id="1169" name="Google Shape;1169;p27"/>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NIST 800-207 Core Zero Trust Logical Components </a:t>
            </a:r>
            <a:endParaRPr/>
          </a:p>
        </p:txBody>
      </p:sp>
      <p:sp>
        <p:nvSpPr>
          <p:cNvPr id="1170" name="Google Shape;1170;p27"/>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22</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171" name="Google Shape;1171;p27"/>
          <p:cNvSpPr txBox="1"/>
          <p:nvPr/>
        </p:nvSpPr>
        <p:spPr>
          <a:xfrm>
            <a:off x="507075" y="640080"/>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NIST 800-207 Core Zero Trust Logical Components </a:t>
            </a:r>
            <a:endParaRPr b="0" sz="2800" cap="none">
              <a:solidFill>
                <a:schemeClr val="lt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28"/>
          <p:cNvSpPr/>
          <p:nvPr/>
        </p:nvSpPr>
        <p:spPr>
          <a:xfrm>
            <a:off x="5743339" y="8843233"/>
            <a:ext cx="2154172" cy="369332"/>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Quattrocento Sans"/>
              <a:buNone/>
            </a:pPr>
            <a:r>
              <a:rPr b="0" i="0" lang="en-US" sz="1200" u="none" cap="none" strike="noStrike">
                <a:solidFill>
                  <a:srgbClr val="000000"/>
                </a:solidFill>
                <a:latin typeface="Quattrocento Sans"/>
                <a:ea typeface="Quattrocento Sans"/>
                <a:cs typeface="Quattrocento Sans"/>
                <a:sym typeface="Quattrocento Sans"/>
              </a:rPr>
              <a:t>Collaborate with other people</a:t>
            </a:r>
            <a:br>
              <a:rPr b="0" i="0" lang="en-US" sz="1200" u="none" cap="none" strike="noStrike">
                <a:solidFill>
                  <a:srgbClr val="000000"/>
                </a:solidFill>
                <a:latin typeface="Quattrocento Sans"/>
                <a:ea typeface="Quattrocento Sans"/>
                <a:cs typeface="Quattrocento Sans"/>
                <a:sym typeface="Quattrocento Sans"/>
              </a:rPr>
            </a:br>
            <a:r>
              <a:rPr b="0" i="0" lang="en-US" sz="1200" u="none" cap="none" strike="noStrike">
                <a:solidFill>
                  <a:srgbClr val="000000"/>
                </a:solidFill>
                <a:latin typeface="Quattrocento Sans"/>
                <a:ea typeface="Quattrocento Sans"/>
                <a:cs typeface="Quattrocento Sans"/>
                <a:sym typeface="Quattrocento Sans"/>
              </a:rPr>
              <a:t>on Meeting content</a:t>
            </a:r>
            <a:endParaRPr/>
          </a:p>
        </p:txBody>
      </p:sp>
      <p:sp>
        <p:nvSpPr>
          <p:cNvPr id="1178" name="Google Shape;1178;p28"/>
          <p:cNvSpPr/>
          <p:nvPr/>
        </p:nvSpPr>
        <p:spPr>
          <a:xfrm>
            <a:off x="11012022" y="8419503"/>
            <a:ext cx="1583290"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Quattrocento Sans"/>
              <a:buNone/>
            </a:pPr>
            <a:r>
              <a:rPr b="0" i="0" lang="en-US" sz="1200" u="none" cap="none" strike="noStrike">
                <a:solidFill>
                  <a:srgbClr val="000000"/>
                </a:solidFill>
                <a:latin typeface="Quattrocento Sans"/>
                <a:ea typeface="Quattrocento Sans"/>
                <a:cs typeface="Quattrocento Sans"/>
                <a:sym typeface="Quattrocento Sans"/>
              </a:rPr>
              <a:t>Meet using any device,</a:t>
            </a:r>
            <a:br>
              <a:rPr b="0" i="0" lang="en-US" sz="1200" u="none" cap="none" strike="noStrike">
                <a:solidFill>
                  <a:srgbClr val="000000"/>
                </a:solidFill>
                <a:latin typeface="Quattrocento Sans"/>
                <a:ea typeface="Quattrocento Sans"/>
                <a:cs typeface="Quattrocento Sans"/>
                <a:sym typeface="Quattrocento Sans"/>
              </a:rPr>
            </a:br>
            <a:r>
              <a:rPr b="0" i="0" lang="en-US" sz="1200" u="none" cap="none" strike="noStrike">
                <a:solidFill>
                  <a:srgbClr val="000000"/>
                </a:solidFill>
                <a:latin typeface="Quattrocento Sans"/>
                <a:ea typeface="Quattrocento Sans"/>
                <a:cs typeface="Quattrocento Sans"/>
                <a:sym typeface="Quattrocento Sans"/>
              </a:rPr>
              <a:t>any place.</a:t>
            </a:r>
            <a:endParaRPr/>
          </a:p>
        </p:txBody>
      </p:sp>
      <p:sp>
        <p:nvSpPr>
          <p:cNvPr id="1179" name="Google Shape;1179;p28"/>
          <p:cNvSpPr/>
          <p:nvPr/>
        </p:nvSpPr>
        <p:spPr>
          <a:xfrm>
            <a:off x="12436087" y="5307318"/>
            <a:ext cx="892470"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Quattrocento Sans"/>
              <a:buNone/>
            </a:pPr>
            <a:r>
              <a:rPr b="0" i="0" lang="en-US" sz="1200" u="none" cap="none" strike="noStrike">
                <a:solidFill>
                  <a:srgbClr val="000000"/>
                </a:solidFill>
                <a:latin typeface="Quattrocento Sans"/>
                <a:ea typeface="Quattrocento Sans"/>
                <a:cs typeface="Quattrocento Sans"/>
                <a:sym typeface="Quattrocento Sans"/>
              </a:rPr>
              <a:t>Catching up</a:t>
            </a:r>
            <a:endParaRPr/>
          </a:p>
        </p:txBody>
      </p:sp>
      <p:sp>
        <p:nvSpPr>
          <p:cNvPr id="1180" name="Google Shape;1180;p28"/>
          <p:cNvSpPr/>
          <p:nvPr/>
        </p:nvSpPr>
        <p:spPr>
          <a:xfrm>
            <a:off x="13299504" y="7457958"/>
            <a:ext cx="14726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Quattrocento Sans"/>
              <a:buNone/>
            </a:pPr>
            <a:r>
              <a:rPr b="0" i="0" lang="en-US" sz="1200" u="none" cap="none" strike="noStrike">
                <a:solidFill>
                  <a:srgbClr val="000000"/>
                </a:solidFill>
                <a:latin typeface="Quattrocento Sans"/>
                <a:ea typeface="Quattrocento Sans"/>
                <a:cs typeface="Quattrocento Sans"/>
                <a:sym typeface="Quattrocento Sans"/>
              </a:rPr>
              <a:t>Knowledge Discovery</a:t>
            </a:r>
            <a:endParaRPr/>
          </a:p>
        </p:txBody>
      </p:sp>
      <p:sp>
        <p:nvSpPr>
          <p:cNvPr id="1181" name="Google Shape;1181;p28"/>
          <p:cNvSpPr/>
          <p:nvPr/>
        </p:nvSpPr>
        <p:spPr>
          <a:xfrm>
            <a:off x="7869488" y="7789002"/>
            <a:ext cx="634978" cy="635106"/>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Quattrocento Sans"/>
              <a:buNone/>
            </a:pPr>
            <a:r>
              <a:rPr b="0" i="0" lang="en-US" sz="3000" u="none" cap="none" strike="noStrike">
                <a:solidFill>
                  <a:srgbClr val="000000"/>
                </a:solidFill>
                <a:latin typeface="Quattrocento Sans"/>
                <a:ea typeface="Quattrocento Sans"/>
                <a:cs typeface="Quattrocento Sans"/>
                <a:sym typeface="Quattrocento Sans"/>
              </a:rPr>
              <a:t>2</a:t>
            </a:r>
            <a:endParaRPr/>
          </a:p>
        </p:txBody>
      </p:sp>
      <p:sp>
        <p:nvSpPr>
          <p:cNvPr id="1182" name="Google Shape;1182;p28"/>
          <p:cNvSpPr/>
          <p:nvPr/>
        </p:nvSpPr>
        <p:spPr>
          <a:xfrm>
            <a:off x="10224760" y="8267201"/>
            <a:ext cx="634978" cy="635106"/>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Quattrocento Sans"/>
              <a:buNone/>
            </a:pPr>
            <a:r>
              <a:rPr b="0" i="0" lang="en-US" sz="3000" u="none" cap="none" strike="noStrike">
                <a:solidFill>
                  <a:srgbClr val="000000"/>
                </a:solidFill>
                <a:latin typeface="Quattrocento Sans"/>
                <a:ea typeface="Quattrocento Sans"/>
                <a:cs typeface="Quattrocento Sans"/>
                <a:sym typeface="Quattrocento Sans"/>
              </a:rPr>
              <a:t>3</a:t>
            </a:r>
            <a:endParaRPr/>
          </a:p>
        </p:txBody>
      </p:sp>
      <p:sp>
        <p:nvSpPr>
          <p:cNvPr id="1183" name="Google Shape;1183;p28"/>
          <p:cNvSpPr/>
          <p:nvPr/>
        </p:nvSpPr>
        <p:spPr>
          <a:xfrm>
            <a:off x="13704954" y="6096707"/>
            <a:ext cx="634978" cy="635106"/>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Quattrocento Sans"/>
              <a:buNone/>
            </a:pPr>
            <a:r>
              <a:rPr b="0" i="0" lang="en-US" sz="3000" u="none" cap="none" strike="noStrike">
                <a:solidFill>
                  <a:srgbClr val="000000"/>
                </a:solidFill>
                <a:latin typeface="Quattrocento Sans"/>
                <a:ea typeface="Quattrocento Sans"/>
                <a:cs typeface="Quattrocento Sans"/>
                <a:sym typeface="Quattrocento Sans"/>
              </a:rPr>
              <a:t>8</a:t>
            </a:r>
            <a:endParaRPr/>
          </a:p>
        </p:txBody>
      </p:sp>
      <p:sp>
        <p:nvSpPr>
          <p:cNvPr id="1184" name="Google Shape;1184;p28"/>
          <p:cNvSpPr/>
          <p:nvPr/>
        </p:nvSpPr>
        <p:spPr>
          <a:xfrm>
            <a:off x="11960739" y="6889093"/>
            <a:ext cx="945436"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Quattrocento Sans"/>
              <a:buNone/>
            </a:pPr>
            <a:r>
              <a:rPr b="0" i="0" lang="en-US" sz="1200" u="none" cap="none" strike="noStrike">
                <a:solidFill>
                  <a:srgbClr val="000000"/>
                </a:solidFill>
                <a:latin typeface="Quattrocento Sans"/>
                <a:ea typeface="Quattrocento Sans"/>
                <a:cs typeface="Quattrocento Sans"/>
                <a:sym typeface="Quattrocento Sans"/>
              </a:rPr>
              <a:t>Automatic</a:t>
            </a:r>
            <a:br>
              <a:rPr b="0" i="0" lang="en-US" sz="1200" u="none" cap="none" strike="noStrike">
                <a:solidFill>
                  <a:srgbClr val="000000"/>
                </a:solidFill>
                <a:latin typeface="Quattrocento Sans"/>
                <a:ea typeface="Quattrocento Sans"/>
                <a:cs typeface="Quattrocento Sans"/>
                <a:sym typeface="Quattrocento Sans"/>
              </a:rPr>
            </a:br>
            <a:r>
              <a:rPr b="0" i="0" lang="en-US" sz="1200" u="none" cap="none" strike="noStrike">
                <a:solidFill>
                  <a:srgbClr val="000000"/>
                </a:solidFill>
                <a:latin typeface="Quattrocento Sans"/>
                <a:ea typeface="Quattrocento Sans"/>
                <a:cs typeface="Quattrocento Sans"/>
                <a:sym typeface="Quattrocento Sans"/>
              </a:rPr>
              <a:t>Transcription</a:t>
            </a:r>
            <a:endParaRPr/>
          </a:p>
        </p:txBody>
      </p:sp>
      <p:sp>
        <p:nvSpPr>
          <p:cNvPr id="1185" name="Google Shape;1185;p28"/>
          <p:cNvSpPr/>
          <p:nvPr/>
        </p:nvSpPr>
        <p:spPr>
          <a:xfrm>
            <a:off x="718360" y="5638054"/>
            <a:ext cx="2241258"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Extending </a:t>
            </a:r>
            <a:endParaRPr/>
          </a:p>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your Identity </a:t>
            </a:r>
            <a:endParaRPr/>
          </a:p>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and Access </a:t>
            </a:r>
            <a:endParaRPr/>
          </a:p>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Management </a:t>
            </a:r>
            <a:endParaRPr/>
          </a:p>
        </p:txBody>
      </p:sp>
      <p:pic>
        <p:nvPicPr>
          <p:cNvPr descr="Roadmap graphic" id="1186" name="Google Shape;1186;p28"/>
          <p:cNvPicPr preferRelativeResize="0"/>
          <p:nvPr/>
        </p:nvPicPr>
        <p:blipFill rotWithShape="1">
          <a:blip r:embed="rId3">
            <a:alphaModFix/>
          </a:blip>
          <a:srcRect b="0" l="0" r="0" t="0"/>
          <a:stretch/>
        </p:blipFill>
        <p:spPr>
          <a:xfrm>
            <a:off x="0" y="2527739"/>
            <a:ext cx="10069543" cy="3410894"/>
          </a:xfrm>
          <a:prstGeom prst="rect">
            <a:avLst/>
          </a:prstGeom>
          <a:noFill/>
          <a:ln>
            <a:noFill/>
          </a:ln>
        </p:spPr>
      </p:pic>
      <p:sp>
        <p:nvSpPr>
          <p:cNvPr id="1187" name="Google Shape;1187;p28"/>
          <p:cNvSpPr/>
          <p:nvPr/>
        </p:nvSpPr>
        <p:spPr>
          <a:xfrm>
            <a:off x="1652079" y="3013017"/>
            <a:ext cx="1775781"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Enhancement of Threat Protection across Endpoints, Identity and Infrastructure </a:t>
            </a:r>
            <a:endParaRPr/>
          </a:p>
        </p:txBody>
      </p:sp>
      <p:sp>
        <p:nvSpPr>
          <p:cNvPr id="1188" name="Google Shape;1188;p28"/>
          <p:cNvSpPr/>
          <p:nvPr/>
        </p:nvSpPr>
        <p:spPr>
          <a:xfrm>
            <a:off x="2502836" y="5143642"/>
            <a:ext cx="1305177" cy="4695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Ensuring Cloud</a:t>
            </a:r>
            <a:endParaRPr/>
          </a:p>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 Policy and </a:t>
            </a:r>
            <a:endParaRPr/>
          </a:p>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Application Security </a:t>
            </a:r>
            <a:endParaRPr/>
          </a:p>
        </p:txBody>
      </p:sp>
      <p:sp>
        <p:nvSpPr>
          <p:cNvPr id="1189" name="Google Shape;1189;p28"/>
          <p:cNvSpPr/>
          <p:nvPr/>
        </p:nvSpPr>
        <p:spPr>
          <a:xfrm>
            <a:off x="4199035" y="6000976"/>
            <a:ext cx="2621390" cy="15650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Automatic Data Classification </a:t>
            </a:r>
            <a:endParaRPr/>
          </a:p>
        </p:txBody>
      </p:sp>
      <p:sp>
        <p:nvSpPr>
          <p:cNvPr id="1190" name="Google Shape;1190;p28"/>
          <p:cNvSpPr/>
          <p:nvPr/>
        </p:nvSpPr>
        <p:spPr>
          <a:xfrm>
            <a:off x="3865318" y="2716926"/>
            <a:ext cx="1363044"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Incorporating </a:t>
            </a:r>
            <a:endParaRPr/>
          </a:p>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Insider risk </a:t>
            </a:r>
            <a:endParaRPr/>
          </a:p>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Management </a:t>
            </a:r>
            <a:endParaRPr/>
          </a:p>
        </p:txBody>
      </p:sp>
      <p:sp>
        <p:nvSpPr>
          <p:cNvPr id="1191" name="Google Shape;1191;p28"/>
          <p:cNvSpPr/>
          <p:nvPr/>
        </p:nvSpPr>
        <p:spPr>
          <a:xfrm>
            <a:off x="6067201" y="4663326"/>
            <a:ext cx="1492928" cy="31300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Strengthens Auditing Capabilities </a:t>
            </a:r>
            <a:endParaRPr/>
          </a:p>
        </p:txBody>
      </p:sp>
      <p:sp>
        <p:nvSpPr>
          <p:cNvPr id="1192" name="Google Shape;1192;p28"/>
          <p:cNvSpPr/>
          <p:nvPr/>
        </p:nvSpPr>
        <p:spPr>
          <a:xfrm>
            <a:off x="6181999" y="1776806"/>
            <a:ext cx="1213957"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Advanced internal and external compliance investigations </a:t>
            </a:r>
            <a:endParaRPr/>
          </a:p>
        </p:txBody>
      </p:sp>
      <p:pic>
        <p:nvPicPr>
          <p:cNvPr id="1193" name="Google Shape;1193;p28"/>
          <p:cNvPicPr preferRelativeResize="0"/>
          <p:nvPr/>
        </p:nvPicPr>
        <p:blipFill rotWithShape="1">
          <a:blip r:embed="rId4">
            <a:alphaModFix/>
          </a:blip>
          <a:srcRect b="0" l="0" r="0" t="0"/>
          <a:stretch/>
        </p:blipFill>
        <p:spPr>
          <a:xfrm>
            <a:off x="586502" y="4362265"/>
            <a:ext cx="645896" cy="845853"/>
          </a:xfrm>
          <a:prstGeom prst="rect">
            <a:avLst/>
          </a:prstGeom>
          <a:noFill/>
          <a:ln>
            <a:noFill/>
          </a:ln>
        </p:spPr>
      </p:pic>
      <p:sp>
        <p:nvSpPr>
          <p:cNvPr id="1194" name="Google Shape;1194;p28"/>
          <p:cNvSpPr/>
          <p:nvPr/>
        </p:nvSpPr>
        <p:spPr>
          <a:xfrm>
            <a:off x="630130" y="4433172"/>
            <a:ext cx="523441" cy="483055"/>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Open Sans"/>
              <a:buNone/>
            </a:pPr>
            <a:r>
              <a:rPr b="1" i="0" lang="en-US" sz="1400" u="none" cap="none" strike="noStrike">
                <a:solidFill>
                  <a:srgbClr val="000000"/>
                </a:solidFill>
                <a:latin typeface="Open Sans"/>
                <a:ea typeface="Open Sans"/>
                <a:cs typeface="Open Sans"/>
                <a:sym typeface="Open Sans"/>
              </a:rPr>
              <a:t>1</a:t>
            </a:r>
            <a:endParaRPr/>
          </a:p>
        </p:txBody>
      </p:sp>
      <p:pic>
        <p:nvPicPr>
          <p:cNvPr id="1195" name="Google Shape;1195;p28"/>
          <p:cNvPicPr preferRelativeResize="0"/>
          <p:nvPr/>
        </p:nvPicPr>
        <p:blipFill rotWithShape="1">
          <a:blip r:embed="rId4">
            <a:alphaModFix/>
          </a:blip>
          <a:srcRect b="0" l="0" r="0" t="0"/>
          <a:stretch/>
        </p:blipFill>
        <p:spPr>
          <a:xfrm>
            <a:off x="1914256" y="3696260"/>
            <a:ext cx="645896" cy="845853"/>
          </a:xfrm>
          <a:prstGeom prst="rect">
            <a:avLst/>
          </a:prstGeom>
          <a:noFill/>
          <a:ln>
            <a:noFill/>
          </a:ln>
        </p:spPr>
      </p:pic>
      <p:sp>
        <p:nvSpPr>
          <p:cNvPr id="1196" name="Google Shape;1196;p28"/>
          <p:cNvSpPr/>
          <p:nvPr/>
        </p:nvSpPr>
        <p:spPr>
          <a:xfrm>
            <a:off x="1975483" y="3762880"/>
            <a:ext cx="523441" cy="483055"/>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Open Sans"/>
              <a:buNone/>
            </a:pPr>
            <a:r>
              <a:rPr b="1" i="0" lang="en-US" sz="1400" u="none" cap="none" strike="noStrike">
                <a:solidFill>
                  <a:srgbClr val="000000"/>
                </a:solidFill>
                <a:latin typeface="Open Sans"/>
                <a:ea typeface="Open Sans"/>
                <a:cs typeface="Open Sans"/>
                <a:sym typeface="Open Sans"/>
              </a:rPr>
              <a:t>2</a:t>
            </a:r>
            <a:endParaRPr/>
          </a:p>
        </p:txBody>
      </p:sp>
      <p:pic>
        <p:nvPicPr>
          <p:cNvPr id="1197" name="Google Shape;1197;p28"/>
          <p:cNvPicPr preferRelativeResize="0"/>
          <p:nvPr/>
        </p:nvPicPr>
        <p:blipFill rotWithShape="1">
          <a:blip r:embed="rId4">
            <a:alphaModFix/>
          </a:blip>
          <a:srcRect b="0" l="0" r="0" t="0"/>
          <a:stretch/>
        </p:blipFill>
        <p:spPr>
          <a:xfrm>
            <a:off x="2959618" y="3998902"/>
            <a:ext cx="645896" cy="845853"/>
          </a:xfrm>
          <a:prstGeom prst="rect">
            <a:avLst/>
          </a:prstGeom>
          <a:noFill/>
          <a:ln>
            <a:noFill/>
          </a:ln>
        </p:spPr>
      </p:pic>
      <p:sp>
        <p:nvSpPr>
          <p:cNvPr id="1198" name="Google Shape;1198;p28"/>
          <p:cNvSpPr/>
          <p:nvPr/>
        </p:nvSpPr>
        <p:spPr>
          <a:xfrm>
            <a:off x="3020846" y="4057428"/>
            <a:ext cx="523441" cy="483055"/>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Open Sans"/>
              <a:buNone/>
            </a:pPr>
            <a:r>
              <a:rPr b="1" i="0" lang="en-US" sz="1400" u="none" cap="none" strike="noStrike">
                <a:solidFill>
                  <a:srgbClr val="000000"/>
                </a:solidFill>
                <a:latin typeface="Open Sans"/>
                <a:ea typeface="Open Sans"/>
                <a:cs typeface="Open Sans"/>
                <a:sym typeface="Open Sans"/>
              </a:rPr>
              <a:t>3</a:t>
            </a:r>
            <a:endParaRPr/>
          </a:p>
        </p:txBody>
      </p:sp>
      <p:pic>
        <p:nvPicPr>
          <p:cNvPr id="1199" name="Google Shape;1199;p28"/>
          <p:cNvPicPr preferRelativeResize="0"/>
          <p:nvPr/>
        </p:nvPicPr>
        <p:blipFill rotWithShape="1">
          <a:blip r:embed="rId4">
            <a:alphaModFix/>
          </a:blip>
          <a:srcRect b="0" l="0" r="0" t="0"/>
          <a:stretch/>
        </p:blipFill>
        <p:spPr>
          <a:xfrm>
            <a:off x="4690683" y="4891865"/>
            <a:ext cx="645896" cy="845853"/>
          </a:xfrm>
          <a:prstGeom prst="rect">
            <a:avLst/>
          </a:prstGeom>
          <a:noFill/>
          <a:ln>
            <a:noFill/>
          </a:ln>
        </p:spPr>
      </p:pic>
      <p:sp>
        <p:nvSpPr>
          <p:cNvPr id="1200" name="Google Shape;1200;p28"/>
          <p:cNvSpPr/>
          <p:nvPr/>
        </p:nvSpPr>
        <p:spPr>
          <a:xfrm>
            <a:off x="4753166" y="4947284"/>
            <a:ext cx="523441" cy="483055"/>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Open Sans"/>
              <a:buNone/>
            </a:pPr>
            <a:r>
              <a:rPr b="1" i="0" lang="en-US" sz="1400" u="none" cap="none" strike="noStrike">
                <a:solidFill>
                  <a:srgbClr val="FFFFFF"/>
                </a:solidFill>
                <a:latin typeface="Open Sans"/>
                <a:ea typeface="Open Sans"/>
                <a:cs typeface="Open Sans"/>
                <a:sym typeface="Open Sans"/>
              </a:rPr>
              <a:t>4</a:t>
            </a:r>
            <a:endParaRPr/>
          </a:p>
        </p:txBody>
      </p:sp>
      <p:pic>
        <p:nvPicPr>
          <p:cNvPr id="1201" name="Google Shape;1201;p28"/>
          <p:cNvPicPr preferRelativeResize="0"/>
          <p:nvPr/>
        </p:nvPicPr>
        <p:blipFill rotWithShape="1">
          <a:blip r:embed="rId4">
            <a:alphaModFix/>
          </a:blip>
          <a:srcRect b="0" l="0" r="0" t="0"/>
          <a:stretch/>
        </p:blipFill>
        <p:spPr>
          <a:xfrm>
            <a:off x="4346364" y="3239084"/>
            <a:ext cx="645896" cy="845853"/>
          </a:xfrm>
          <a:prstGeom prst="rect">
            <a:avLst/>
          </a:prstGeom>
          <a:noFill/>
          <a:ln>
            <a:noFill/>
          </a:ln>
        </p:spPr>
      </p:pic>
      <p:sp>
        <p:nvSpPr>
          <p:cNvPr id="1202" name="Google Shape;1202;p28"/>
          <p:cNvSpPr/>
          <p:nvPr/>
        </p:nvSpPr>
        <p:spPr>
          <a:xfrm>
            <a:off x="4407591" y="3290762"/>
            <a:ext cx="523441" cy="483055"/>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Open Sans"/>
              <a:buNone/>
            </a:pPr>
            <a:r>
              <a:rPr b="1" i="0" lang="en-US" sz="1400" u="none" cap="none" strike="noStrike">
                <a:solidFill>
                  <a:srgbClr val="FFFFFF"/>
                </a:solidFill>
                <a:latin typeface="Open Sans"/>
                <a:ea typeface="Open Sans"/>
                <a:cs typeface="Open Sans"/>
                <a:sym typeface="Open Sans"/>
              </a:rPr>
              <a:t>5</a:t>
            </a:r>
            <a:endParaRPr/>
          </a:p>
        </p:txBody>
      </p:sp>
      <p:pic>
        <p:nvPicPr>
          <p:cNvPr id="1203" name="Google Shape;1203;p28"/>
          <p:cNvPicPr preferRelativeResize="0"/>
          <p:nvPr/>
        </p:nvPicPr>
        <p:blipFill rotWithShape="1">
          <a:blip r:embed="rId4">
            <a:alphaModFix/>
          </a:blip>
          <a:srcRect b="0" l="0" r="0" t="0"/>
          <a:stretch/>
        </p:blipFill>
        <p:spPr>
          <a:xfrm>
            <a:off x="6076891" y="3547852"/>
            <a:ext cx="645896" cy="845853"/>
          </a:xfrm>
          <a:prstGeom prst="rect">
            <a:avLst/>
          </a:prstGeom>
          <a:noFill/>
          <a:ln>
            <a:noFill/>
          </a:ln>
        </p:spPr>
      </p:pic>
      <p:sp>
        <p:nvSpPr>
          <p:cNvPr id="1204" name="Google Shape;1204;p28"/>
          <p:cNvSpPr/>
          <p:nvPr/>
        </p:nvSpPr>
        <p:spPr>
          <a:xfrm>
            <a:off x="6138118" y="3604031"/>
            <a:ext cx="523441" cy="483055"/>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Open Sans"/>
              <a:buNone/>
            </a:pPr>
            <a:r>
              <a:rPr b="1" i="0" lang="en-US" sz="1400" u="none" cap="none" strike="noStrike">
                <a:solidFill>
                  <a:srgbClr val="FFFFFF"/>
                </a:solidFill>
                <a:latin typeface="Open Sans"/>
                <a:ea typeface="Open Sans"/>
                <a:cs typeface="Open Sans"/>
                <a:sym typeface="Open Sans"/>
              </a:rPr>
              <a:t>6</a:t>
            </a:r>
            <a:endParaRPr/>
          </a:p>
        </p:txBody>
      </p:sp>
      <p:pic>
        <p:nvPicPr>
          <p:cNvPr id="1205" name="Google Shape;1205;p28"/>
          <p:cNvPicPr preferRelativeResize="0"/>
          <p:nvPr/>
        </p:nvPicPr>
        <p:blipFill rotWithShape="1">
          <a:blip r:embed="rId4">
            <a:alphaModFix/>
          </a:blip>
          <a:srcRect b="0" l="0" r="0" t="0"/>
          <a:stretch/>
        </p:blipFill>
        <p:spPr>
          <a:xfrm>
            <a:off x="5399168" y="1861267"/>
            <a:ext cx="645896" cy="845853"/>
          </a:xfrm>
          <a:prstGeom prst="rect">
            <a:avLst/>
          </a:prstGeom>
          <a:noFill/>
          <a:ln>
            <a:noFill/>
          </a:ln>
        </p:spPr>
      </p:pic>
      <p:sp>
        <p:nvSpPr>
          <p:cNvPr id="1206" name="Google Shape;1206;p28"/>
          <p:cNvSpPr/>
          <p:nvPr/>
        </p:nvSpPr>
        <p:spPr>
          <a:xfrm>
            <a:off x="5460395" y="1909304"/>
            <a:ext cx="523441" cy="483055"/>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Open Sans"/>
              <a:buNone/>
            </a:pPr>
            <a:r>
              <a:rPr b="1" i="0" lang="en-US" sz="1400" u="none" cap="none" strike="noStrike">
                <a:solidFill>
                  <a:srgbClr val="FFFFFF"/>
                </a:solidFill>
                <a:latin typeface="Open Sans"/>
                <a:ea typeface="Open Sans"/>
                <a:cs typeface="Open Sans"/>
                <a:sym typeface="Open Sans"/>
              </a:rPr>
              <a:t>7</a:t>
            </a:r>
            <a:endParaRPr/>
          </a:p>
        </p:txBody>
      </p:sp>
      <p:sp>
        <p:nvSpPr>
          <p:cNvPr id="1207" name="Google Shape;1207;p28"/>
          <p:cNvSpPr/>
          <p:nvPr/>
        </p:nvSpPr>
        <p:spPr>
          <a:xfrm>
            <a:off x="7560129" y="2138334"/>
            <a:ext cx="1213957"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Expanding Threat Protection &amp; Intelligence </a:t>
            </a:r>
            <a:endParaRPr/>
          </a:p>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to Edge</a:t>
            </a:r>
            <a:endParaRPr/>
          </a:p>
        </p:txBody>
      </p:sp>
      <p:pic>
        <p:nvPicPr>
          <p:cNvPr id="1208" name="Google Shape;1208;p28"/>
          <p:cNvPicPr preferRelativeResize="0"/>
          <p:nvPr/>
        </p:nvPicPr>
        <p:blipFill rotWithShape="1">
          <a:blip r:embed="rId4">
            <a:alphaModFix/>
          </a:blip>
          <a:srcRect b="0" l="0" r="0" t="0"/>
          <a:stretch/>
        </p:blipFill>
        <p:spPr>
          <a:xfrm>
            <a:off x="7565352" y="2825433"/>
            <a:ext cx="645896" cy="845853"/>
          </a:xfrm>
          <a:prstGeom prst="rect">
            <a:avLst/>
          </a:prstGeom>
          <a:noFill/>
          <a:ln>
            <a:noFill/>
          </a:ln>
        </p:spPr>
      </p:pic>
      <p:sp>
        <p:nvSpPr>
          <p:cNvPr id="1209" name="Google Shape;1209;p28"/>
          <p:cNvSpPr/>
          <p:nvPr/>
        </p:nvSpPr>
        <p:spPr>
          <a:xfrm>
            <a:off x="7626579" y="2873470"/>
            <a:ext cx="523441" cy="483055"/>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Open Sans"/>
              <a:buNone/>
            </a:pPr>
            <a:r>
              <a:rPr b="1" i="0" lang="en-US" sz="1400" u="none" cap="none" strike="noStrike">
                <a:solidFill>
                  <a:srgbClr val="FFFFFF"/>
                </a:solidFill>
                <a:latin typeface="Open Sans"/>
                <a:ea typeface="Open Sans"/>
                <a:cs typeface="Open Sans"/>
                <a:sym typeface="Open Sans"/>
              </a:rPr>
              <a:t>8</a:t>
            </a:r>
            <a:endParaRPr/>
          </a:p>
        </p:txBody>
      </p:sp>
      <p:sp>
        <p:nvSpPr>
          <p:cNvPr id="1210" name="Google Shape;1210;p28"/>
          <p:cNvSpPr/>
          <p:nvPr/>
        </p:nvSpPr>
        <p:spPr>
          <a:xfrm>
            <a:off x="8726313" y="2574610"/>
            <a:ext cx="1213957"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000"/>
              <a:buFont typeface="Open Sans"/>
              <a:buNone/>
            </a:pPr>
            <a:r>
              <a:rPr b="1" i="0" lang="en-US" sz="1000" u="none" cap="none" strike="noStrike">
                <a:solidFill>
                  <a:srgbClr val="2A2A2A"/>
                </a:solidFill>
                <a:latin typeface="Open Sans"/>
                <a:ea typeface="Open Sans"/>
                <a:cs typeface="Open Sans"/>
                <a:sym typeface="Open Sans"/>
              </a:rPr>
              <a:t>AI-Powered Security </a:t>
            </a:r>
            <a:endParaRPr/>
          </a:p>
        </p:txBody>
      </p:sp>
      <p:pic>
        <p:nvPicPr>
          <p:cNvPr id="1211" name="Google Shape;1211;p28"/>
          <p:cNvPicPr preferRelativeResize="0"/>
          <p:nvPr/>
        </p:nvPicPr>
        <p:blipFill rotWithShape="1">
          <a:blip r:embed="rId4">
            <a:alphaModFix/>
          </a:blip>
          <a:srcRect b="0" l="0" r="0" t="0"/>
          <a:stretch/>
        </p:blipFill>
        <p:spPr>
          <a:xfrm>
            <a:off x="8831947" y="2940057"/>
            <a:ext cx="645896" cy="845853"/>
          </a:xfrm>
          <a:prstGeom prst="rect">
            <a:avLst/>
          </a:prstGeom>
          <a:noFill/>
          <a:ln>
            <a:noFill/>
          </a:ln>
        </p:spPr>
      </p:pic>
      <p:sp>
        <p:nvSpPr>
          <p:cNvPr id="1212" name="Google Shape;1212;p28"/>
          <p:cNvSpPr/>
          <p:nvPr/>
        </p:nvSpPr>
        <p:spPr>
          <a:xfrm>
            <a:off x="8893174" y="2988094"/>
            <a:ext cx="523441" cy="483055"/>
          </a:xfrm>
          <a:custGeom>
            <a:rect b="b" l="l" r="r" t="t"/>
            <a:pathLst>
              <a:path extrusionOk="0" h="635106" w="634978">
                <a:moveTo>
                  <a:pt x="317553" y="635106"/>
                </a:moveTo>
                <a:cubicBezTo>
                  <a:pt x="142197" y="635106"/>
                  <a:pt x="0" y="492909"/>
                  <a:pt x="0" y="317553"/>
                </a:cubicBezTo>
                <a:cubicBezTo>
                  <a:pt x="0" y="142198"/>
                  <a:pt x="142197" y="0"/>
                  <a:pt x="317553" y="0"/>
                </a:cubicBezTo>
                <a:cubicBezTo>
                  <a:pt x="492909" y="0"/>
                  <a:pt x="634979" y="142198"/>
                  <a:pt x="634979" y="317553"/>
                </a:cubicBezTo>
                <a:cubicBezTo>
                  <a:pt x="634979" y="492909"/>
                  <a:pt x="492909" y="635106"/>
                  <a:pt x="317553" y="63510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Open Sans"/>
              <a:buNone/>
            </a:pPr>
            <a:r>
              <a:rPr b="1" i="0" lang="en-US" sz="1400" u="none" cap="none" strike="noStrike">
                <a:solidFill>
                  <a:srgbClr val="FFFFFF"/>
                </a:solidFill>
                <a:latin typeface="Open Sans"/>
                <a:ea typeface="Open Sans"/>
                <a:cs typeface="Open Sans"/>
                <a:sym typeface="Open Sans"/>
              </a:rPr>
              <a:t>9</a:t>
            </a:r>
            <a:endParaRPr/>
          </a:p>
        </p:txBody>
      </p:sp>
      <p:sp>
        <p:nvSpPr>
          <p:cNvPr id="1213" name="Google Shape;1213;p28"/>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Modern Security Journey</a:t>
            </a:r>
            <a:endParaRPr/>
          </a:p>
        </p:txBody>
      </p:sp>
      <p:sp>
        <p:nvSpPr>
          <p:cNvPr id="1214" name="Google Shape;1214;p28"/>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23</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215" name="Google Shape;1215;p28"/>
          <p:cNvSpPr txBox="1"/>
          <p:nvPr/>
        </p:nvSpPr>
        <p:spPr>
          <a:xfrm>
            <a:off x="507075" y="640080"/>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Modern Security Journey</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85"/>
                                        </p:tgtEl>
                                        <p:attrNameLst>
                                          <p:attrName>style.visibility</p:attrName>
                                        </p:attrNameLst>
                                      </p:cBhvr>
                                      <p:to>
                                        <p:strVal val="visible"/>
                                      </p:to>
                                    </p:set>
                                    <p:anim calcmode="lin" valueType="num">
                                      <p:cBhvr additive="base">
                                        <p:cTn dur="500"/>
                                        <p:tgtEl>
                                          <p:spTgt spid="11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87"/>
                                        </p:tgtEl>
                                        <p:attrNameLst>
                                          <p:attrName>style.visibility</p:attrName>
                                        </p:attrNameLst>
                                      </p:cBhvr>
                                      <p:to>
                                        <p:strVal val="visible"/>
                                      </p:to>
                                    </p:set>
                                    <p:anim calcmode="lin" valueType="num">
                                      <p:cBhvr additive="base">
                                        <p:cTn dur="500"/>
                                        <p:tgtEl>
                                          <p:spTgt spid="11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88"/>
                                        </p:tgtEl>
                                        <p:attrNameLst>
                                          <p:attrName>style.visibility</p:attrName>
                                        </p:attrNameLst>
                                      </p:cBhvr>
                                      <p:to>
                                        <p:strVal val="visible"/>
                                      </p:to>
                                    </p:set>
                                    <p:anim calcmode="lin" valueType="num">
                                      <p:cBhvr additive="base">
                                        <p:cTn dur="500"/>
                                        <p:tgtEl>
                                          <p:spTgt spid="11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93"/>
                                        </p:tgtEl>
                                        <p:attrNameLst>
                                          <p:attrName>style.visibility</p:attrName>
                                        </p:attrNameLst>
                                      </p:cBhvr>
                                      <p:to>
                                        <p:strVal val="visible"/>
                                      </p:to>
                                    </p:set>
                                    <p:anim calcmode="lin" valueType="num">
                                      <p:cBhvr additive="base">
                                        <p:cTn dur="500"/>
                                        <p:tgtEl>
                                          <p:spTgt spid="119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94"/>
                                        </p:tgtEl>
                                        <p:attrNameLst>
                                          <p:attrName>style.visibility</p:attrName>
                                        </p:attrNameLst>
                                      </p:cBhvr>
                                      <p:to>
                                        <p:strVal val="visible"/>
                                      </p:to>
                                    </p:set>
                                    <p:anim calcmode="lin" valueType="num">
                                      <p:cBhvr additive="base">
                                        <p:cTn dur="500"/>
                                        <p:tgtEl>
                                          <p:spTgt spid="119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95"/>
                                        </p:tgtEl>
                                        <p:attrNameLst>
                                          <p:attrName>style.visibility</p:attrName>
                                        </p:attrNameLst>
                                      </p:cBhvr>
                                      <p:to>
                                        <p:strVal val="visible"/>
                                      </p:to>
                                    </p:set>
                                    <p:anim calcmode="lin" valueType="num">
                                      <p:cBhvr additive="base">
                                        <p:cTn dur="500"/>
                                        <p:tgtEl>
                                          <p:spTgt spid="11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96"/>
                                        </p:tgtEl>
                                        <p:attrNameLst>
                                          <p:attrName>style.visibility</p:attrName>
                                        </p:attrNameLst>
                                      </p:cBhvr>
                                      <p:to>
                                        <p:strVal val="visible"/>
                                      </p:to>
                                    </p:set>
                                    <p:anim calcmode="lin" valueType="num">
                                      <p:cBhvr additive="base">
                                        <p:cTn dur="500"/>
                                        <p:tgtEl>
                                          <p:spTgt spid="119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97"/>
                                        </p:tgtEl>
                                        <p:attrNameLst>
                                          <p:attrName>style.visibility</p:attrName>
                                        </p:attrNameLst>
                                      </p:cBhvr>
                                      <p:to>
                                        <p:strVal val="visible"/>
                                      </p:to>
                                    </p:set>
                                    <p:anim calcmode="lin" valueType="num">
                                      <p:cBhvr additive="base">
                                        <p:cTn dur="500"/>
                                        <p:tgtEl>
                                          <p:spTgt spid="119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98"/>
                                        </p:tgtEl>
                                        <p:attrNameLst>
                                          <p:attrName>style.visibility</p:attrName>
                                        </p:attrNameLst>
                                      </p:cBhvr>
                                      <p:to>
                                        <p:strVal val="visible"/>
                                      </p:to>
                                    </p:set>
                                    <p:anim calcmode="lin" valueType="num">
                                      <p:cBhvr additive="base">
                                        <p:cTn dur="500"/>
                                        <p:tgtEl>
                                          <p:spTgt spid="11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89"/>
                                        </p:tgtEl>
                                        <p:attrNameLst>
                                          <p:attrName>style.visibility</p:attrName>
                                        </p:attrNameLst>
                                      </p:cBhvr>
                                      <p:to>
                                        <p:strVal val="visible"/>
                                      </p:to>
                                    </p:set>
                                    <p:anim calcmode="lin" valueType="num">
                                      <p:cBhvr additive="base">
                                        <p:cTn dur="500"/>
                                        <p:tgtEl>
                                          <p:spTgt spid="11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90"/>
                                        </p:tgtEl>
                                        <p:attrNameLst>
                                          <p:attrName>style.visibility</p:attrName>
                                        </p:attrNameLst>
                                      </p:cBhvr>
                                      <p:to>
                                        <p:strVal val="visible"/>
                                      </p:to>
                                    </p:set>
                                    <p:anim calcmode="lin" valueType="num">
                                      <p:cBhvr additive="base">
                                        <p:cTn dur="500"/>
                                        <p:tgtEl>
                                          <p:spTgt spid="119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91"/>
                                        </p:tgtEl>
                                        <p:attrNameLst>
                                          <p:attrName>style.visibility</p:attrName>
                                        </p:attrNameLst>
                                      </p:cBhvr>
                                      <p:to>
                                        <p:strVal val="visible"/>
                                      </p:to>
                                    </p:set>
                                    <p:anim calcmode="lin" valueType="num">
                                      <p:cBhvr additive="base">
                                        <p:cTn dur="500"/>
                                        <p:tgtEl>
                                          <p:spTgt spid="119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92"/>
                                        </p:tgtEl>
                                        <p:attrNameLst>
                                          <p:attrName>style.visibility</p:attrName>
                                        </p:attrNameLst>
                                      </p:cBhvr>
                                      <p:to>
                                        <p:strVal val="visible"/>
                                      </p:to>
                                    </p:set>
                                    <p:anim calcmode="lin" valueType="num">
                                      <p:cBhvr additive="base">
                                        <p:cTn dur="500"/>
                                        <p:tgtEl>
                                          <p:spTgt spid="119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99"/>
                                        </p:tgtEl>
                                        <p:attrNameLst>
                                          <p:attrName>style.visibility</p:attrName>
                                        </p:attrNameLst>
                                      </p:cBhvr>
                                      <p:to>
                                        <p:strVal val="visible"/>
                                      </p:to>
                                    </p:set>
                                    <p:anim calcmode="lin" valueType="num">
                                      <p:cBhvr additive="base">
                                        <p:cTn dur="500"/>
                                        <p:tgtEl>
                                          <p:spTgt spid="119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00"/>
                                        </p:tgtEl>
                                        <p:attrNameLst>
                                          <p:attrName>style.visibility</p:attrName>
                                        </p:attrNameLst>
                                      </p:cBhvr>
                                      <p:to>
                                        <p:strVal val="visible"/>
                                      </p:to>
                                    </p:set>
                                    <p:anim calcmode="lin" valueType="num">
                                      <p:cBhvr additive="base">
                                        <p:cTn dur="500"/>
                                        <p:tgtEl>
                                          <p:spTgt spid="120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01"/>
                                        </p:tgtEl>
                                        <p:attrNameLst>
                                          <p:attrName>style.visibility</p:attrName>
                                        </p:attrNameLst>
                                      </p:cBhvr>
                                      <p:to>
                                        <p:strVal val="visible"/>
                                      </p:to>
                                    </p:set>
                                    <p:anim calcmode="lin" valueType="num">
                                      <p:cBhvr additive="base">
                                        <p:cTn dur="500"/>
                                        <p:tgtEl>
                                          <p:spTgt spid="12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02"/>
                                        </p:tgtEl>
                                        <p:attrNameLst>
                                          <p:attrName>style.visibility</p:attrName>
                                        </p:attrNameLst>
                                      </p:cBhvr>
                                      <p:to>
                                        <p:strVal val="visible"/>
                                      </p:to>
                                    </p:set>
                                    <p:anim calcmode="lin" valueType="num">
                                      <p:cBhvr additive="base">
                                        <p:cTn dur="500"/>
                                        <p:tgtEl>
                                          <p:spTgt spid="12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03"/>
                                        </p:tgtEl>
                                        <p:attrNameLst>
                                          <p:attrName>style.visibility</p:attrName>
                                        </p:attrNameLst>
                                      </p:cBhvr>
                                      <p:to>
                                        <p:strVal val="visible"/>
                                      </p:to>
                                    </p:set>
                                    <p:anim calcmode="lin" valueType="num">
                                      <p:cBhvr additive="base">
                                        <p:cTn dur="500"/>
                                        <p:tgtEl>
                                          <p:spTgt spid="120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04"/>
                                        </p:tgtEl>
                                        <p:attrNameLst>
                                          <p:attrName>style.visibility</p:attrName>
                                        </p:attrNameLst>
                                      </p:cBhvr>
                                      <p:to>
                                        <p:strVal val="visible"/>
                                      </p:to>
                                    </p:set>
                                    <p:anim calcmode="lin" valueType="num">
                                      <p:cBhvr additive="base">
                                        <p:cTn dur="500"/>
                                        <p:tgtEl>
                                          <p:spTgt spid="12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05"/>
                                        </p:tgtEl>
                                        <p:attrNameLst>
                                          <p:attrName>style.visibility</p:attrName>
                                        </p:attrNameLst>
                                      </p:cBhvr>
                                      <p:to>
                                        <p:strVal val="visible"/>
                                      </p:to>
                                    </p:set>
                                    <p:anim calcmode="lin" valueType="num">
                                      <p:cBhvr additive="base">
                                        <p:cTn dur="500"/>
                                        <p:tgtEl>
                                          <p:spTgt spid="12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06"/>
                                        </p:tgtEl>
                                        <p:attrNameLst>
                                          <p:attrName>style.visibility</p:attrName>
                                        </p:attrNameLst>
                                      </p:cBhvr>
                                      <p:to>
                                        <p:strVal val="visible"/>
                                      </p:to>
                                    </p:set>
                                    <p:anim calcmode="lin" valueType="num">
                                      <p:cBhvr additive="base">
                                        <p:cTn dur="500"/>
                                        <p:tgtEl>
                                          <p:spTgt spid="12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29"/>
          <p:cNvSpPr/>
          <p:nvPr/>
        </p:nvSpPr>
        <p:spPr>
          <a:xfrm rot="-5400000">
            <a:off x="4179909" y="1322922"/>
            <a:ext cx="1577909" cy="9037178"/>
          </a:xfrm>
          <a:prstGeom prst="round2SameRect">
            <a:avLst>
              <a:gd fmla="val 0" name="adj1"/>
              <a:gd fmla="val 0" name="adj2"/>
            </a:avLst>
          </a:prstGeom>
          <a:solidFill>
            <a:srgbClr val="D8D8D8">
              <a:alpha val="44705"/>
            </a:srgbClr>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1225" name="Google Shape;1225;p29"/>
          <p:cNvSpPr/>
          <p:nvPr/>
        </p:nvSpPr>
        <p:spPr>
          <a:xfrm flipH="1">
            <a:off x="6455115" y="2823779"/>
            <a:ext cx="5895927" cy="3806687"/>
          </a:xfrm>
          <a:custGeom>
            <a:rect b="b" l="l" r="r" t="t"/>
            <a:pathLst>
              <a:path extrusionOk="0" h="3806687" w="5895927">
                <a:moveTo>
                  <a:pt x="5729993" y="0"/>
                </a:moveTo>
                <a:lnTo>
                  <a:pt x="5672982" y="0"/>
                </a:lnTo>
                <a:lnTo>
                  <a:pt x="0" y="0"/>
                </a:lnTo>
                <a:lnTo>
                  <a:pt x="0" y="188899"/>
                </a:lnTo>
                <a:lnTo>
                  <a:pt x="5672982" y="188899"/>
                </a:lnTo>
                <a:lnTo>
                  <a:pt x="5679928" y="188899"/>
                </a:lnTo>
                <a:lnTo>
                  <a:pt x="5679928" y="3617788"/>
                </a:lnTo>
                <a:lnTo>
                  <a:pt x="5672982" y="3617788"/>
                </a:lnTo>
                <a:lnTo>
                  <a:pt x="0" y="3617788"/>
                </a:lnTo>
                <a:lnTo>
                  <a:pt x="0" y="3806687"/>
                </a:lnTo>
                <a:lnTo>
                  <a:pt x="5672982" y="3806687"/>
                </a:lnTo>
                <a:lnTo>
                  <a:pt x="5729993" y="3806687"/>
                </a:lnTo>
                <a:cubicBezTo>
                  <a:pt x="5821637" y="3806687"/>
                  <a:pt x="5895927" y="3732396"/>
                  <a:pt x="5895927" y="3640753"/>
                </a:cubicBezTo>
                <a:lnTo>
                  <a:pt x="5895927" y="165934"/>
                </a:lnTo>
                <a:cubicBezTo>
                  <a:pt x="5895927" y="74291"/>
                  <a:pt x="5821637" y="0"/>
                  <a:pt x="57299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Calibri"/>
              <a:buNone/>
            </a:pPr>
            <a:r>
              <a:t/>
            </a:r>
            <a:endParaRPr b="0" i="0" sz="1200" u="none" cap="none" strike="noStrike">
              <a:solidFill>
                <a:srgbClr val="000000"/>
              </a:solidFill>
              <a:latin typeface="Arial"/>
              <a:ea typeface="Arial"/>
              <a:cs typeface="Arial"/>
              <a:sym typeface="Arial"/>
            </a:endParaRPr>
          </a:p>
        </p:txBody>
      </p:sp>
      <p:sp>
        <p:nvSpPr>
          <p:cNvPr id="1226" name="Google Shape;1226;p29"/>
          <p:cNvSpPr txBox="1"/>
          <p:nvPr/>
        </p:nvSpPr>
        <p:spPr>
          <a:xfrm>
            <a:off x="589164" y="3694676"/>
            <a:ext cx="5469638" cy="118494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C2D8A"/>
              </a:buClr>
              <a:buSzPts val="1800"/>
              <a:buFont typeface="Open Sans"/>
              <a:buNone/>
            </a:pPr>
            <a:r>
              <a:rPr b="1" i="0" lang="en-US" sz="1800" u="none" cap="none" strike="noStrike">
                <a:solidFill>
                  <a:srgbClr val="2C2D8A"/>
                </a:solidFill>
                <a:latin typeface="Open Sans"/>
                <a:ea typeface="Open Sans"/>
                <a:cs typeface="Open Sans"/>
                <a:sym typeface="Open Sans"/>
              </a:rPr>
              <a:t>Understand your device estate</a:t>
            </a:r>
            <a:br>
              <a:rPr b="0" i="0" lang="en-US" sz="1800" u="none" cap="none" strike="noStrike">
                <a:solidFill>
                  <a:srgbClr val="0078D4"/>
                </a:solidFill>
                <a:latin typeface="Open Sans"/>
                <a:ea typeface="Open Sans"/>
                <a:cs typeface="Open Sans"/>
                <a:sym typeface="Open Sans"/>
              </a:rPr>
            </a:br>
            <a:r>
              <a:rPr lang="en-US" sz="1600">
                <a:solidFill>
                  <a:srgbClr val="2A2A2A"/>
                </a:solidFill>
                <a:latin typeface="Open Sans"/>
                <a:ea typeface="Open Sans"/>
                <a:cs typeface="Open Sans"/>
                <a:sym typeface="Open Sans"/>
              </a:rPr>
              <a:t>Reduce risk and helpdesk costs by applying recommended policies, and insights into hardware issues or performance intensive apps through the Endpoint Analytics service</a:t>
            </a:r>
            <a:endParaRPr/>
          </a:p>
        </p:txBody>
      </p:sp>
      <p:sp>
        <p:nvSpPr>
          <p:cNvPr id="1227" name="Google Shape;1227;p29"/>
          <p:cNvSpPr txBox="1"/>
          <p:nvPr/>
        </p:nvSpPr>
        <p:spPr>
          <a:xfrm>
            <a:off x="589164" y="2389252"/>
            <a:ext cx="5469638" cy="97447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C2D8A"/>
              </a:buClr>
              <a:buSzPts val="1800"/>
              <a:buFont typeface="Open Sans"/>
              <a:buNone/>
            </a:pPr>
            <a:r>
              <a:rPr b="1" i="0" lang="en-US" sz="1800" u="none" cap="none" strike="noStrike">
                <a:solidFill>
                  <a:srgbClr val="2C2D8A"/>
                </a:solidFill>
                <a:latin typeface="Open Sans"/>
                <a:ea typeface="Open Sans"/>
                <a:cs typeface="Open Sans"/>
                <a:sym typeface="Open Sans"/>
              </a:rPr>
              <a:t>Discover risky apps and data</a:t>
            </a:r>
            <a:br>
              <a:rPr b="0" i="0" lang="en-US" sz="1800" u="none" cap="none" strike="noStrike">
                <a:solidFill>
                  <a:srgbClr val="0078D4"/>
                </a:solidFill>
                <a:latin typeface="Open Sans"/>
                <a:ea typeface="Open Sans"/>
                <a:cs typeface="Open Sans"/>
                <a:sym typeface="Open Sans"/>
              </a:rPr>
            </a:br>
            <a:r>
              <a:rPr lang="en-US" sz="1600">
                <a:solidFill>
                  <a:srgbClr val="2A2A2A"/>
                </a:solidFill>
                <a:latin typeface="Open Sans"/>
                <a:ea typeface="Open Sans"/>
                <a:cs typeface="Open Sans"/>
                <a:sym typeface="Open Sans"/>
              </a:rPr>
              <a:t>Analyze cloud applications that are used without authorization from the IT department. Leverage our scoring based on risk factors to prioritize your actions. </a:t>
            </a:r>
            <a:endParaRPr/>
          </a:p>
        </p:txBody>
      </p:sp>
      <p:sp>
        <p:nvSpPr>
          <p:cNvPr id="1228" name="Google Shape;1228;p29"/>
          <p:cNvSpPr txBox="1"/>
          <p:nvPr/>
        </p:nvSpPr>
        <p:spPr>
          <a:xfrm>
            <a:off x="589166" y="5210569"/>
            <a:ext cx="5469638" cy="126188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Clr>
                <a:srgbClr val="2C2D8A"/>
              </a:buClr>
              <a:buSzPts val="1800"/>
              <a:buFont typeface="Open Sans"/>
              <a:buNone/>
            </a:pPr>
            <a:r>
              <a:rPr b="1" i="0" lang="en-US" sz="1800" u="none" cap="none" strike="noStrike">
                <a:solidFill>
                  <a:srgbClr val="2C2D8A"/>
                </a:solidFill>
                <a:latin typeface="Open Sans"/>
                <a:ea typeface="Open Sans"/>
                <a:cs typeface="Open Sans"/>
                <a:sym typeface="Open Sans"/>
              </a:rPr>
              <a:t>Evaluate your security approach</a:t>
            </a:r>
            <a:br>
              <a:rPr b="0" i="0" lang="en-US" sz="1800" u="none" cap="none" strike="noStrike">
                <a:solidFill>
                  <a:srgbClr val="0078D4"/>
                </a:solidFill>
                <a:latin typeface="Open Sans"/>
                <a:ea typeface="Open Sans"/>
                <a:cs typeface="Open Sans"/>
                <a:sym typeface="Open Sans"/>
              </a:rPr>
            </a:br>
            <a:r>
              <a:rPr lang="en-US" sz="1600">
                <a:solidFill>
                  <a:srgbClr val="2A2A2A"/>
                </a:solidFill>
                <a:latin typeface="Open Sans"/>
                <a:ea typeface="Open Sans"/>
                <a:cs typeface="Open Sans"/>
                <a:sym typeface="Open Sans"/>
              </a:rPr>
              <a:t>Get a real-time analysis of your current security posture, including recommendations how to improve and compare your score with benchmarks and key performance indicators.</a:t>
            </a:r>
            <a:endParaRPr/>
          </a:p>
        </p:txBody>
      </p:sp>
      <p:sp>
        <p:nvSpPr>
          <p:cNvPr id="1229" name="Google Shape;1229;p29"/>
          <p:cNvSpPr txBox="1"/>
          <p:nvPr/>
        </p:nvSpPr>
        <p:spPr>
          <a:xfrm>
            <a:off x="6601060" y="2514690"/>
            <a:ext cx="4199502"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2"/>
              </a:buClr>
              <a:buSzPts val="1200"/>
              <a:buFont typeface="Open Sans"/>
              <a:buNone/>
            </a:pPr>
            <a:r>
              <a:rPr b="1" i="0" lang="en-US" sz="1200" u="none" cap="none" strike="noStrike">
                <a:solidFill>
                  <a:schemeClr val="dk2"/>
                </a:solidFill>
                <a:latin typeface="Open Sans"/>
                <a:ea typeface="Open Sans"/>
                <a:cs typeface="Open Sans"/>
                <a:sym typeface="Open Sans"/>
              </a:rPr>
              <a:t>Secure Score</a:t>
            </a:r>
            <a:endParaRPr/>
          </a:p>
        </p:txBody>
      </p:sp>
      <p:pic>
        <p:nvPicPr>
          <p:cNvPr descr="Graphical user interface, text, application, email&#10;&#10;Description automatically generated" id="1230" name="Google Shape;1230;p29"/>
          <p:cNvPicPr preferRelativeResize="0"/>
          <p:nvPr/>
        </p:nvPicPr>
        <p:blipFill rotWithShape="1">
          <a:blip r:embed="rId3">
            <a:alphaModFix/>
          </a:blip>
          <a:srcRect b="8301" l="0" r="252" t="0"/>
          <a:stretch/>
        </p:blipFill>
        <p:spPr>
          <a:xfrm>
            <a:off x="6601060" y="2938277"/>
            <a:ext cx="5749982" cy="3575258"/>
          </a:xfrm>
          <a:custGeom>
            <a:rect b="b" l="l" r="r" t="t"/>
            <a:pathLst>
              <a:path extrusionOk="0" h="3575258" w="5749982">
                <a:moveTo>
                  <a:pt x="30410" y="0"/>
                </a:moveTo>
                <a:lnTo>
                  <a:pt x="5749982" y="0"/>
                </a:lnTo>
                <a:lnTo>
                  <a:pt x="5749982" y="3575258"/>
                </a:lnTo>
                <a:lnTo>
                  <a:pt x="24539" y="3575258"/>
                </a:lnTo>
                <a:lnTo>
                  <a:pt x="8907" y="3568783"/>
                </a:lnTo>
                <a:cubicBezTo>
                  <a:pt x="3404" y="3563280"/>
                  <a:pt x="0" y="3555678"/>
                  <a:pt x="0" y="3547280"/>
                </a:cubicBezTo>
                <a:lnTo>
                  <a:pt x="0" y="30410"/>
                </a:lnTo>
                <a:cubicBezTo>
                  <a:pt x="0" y="13615"/>
                  <a:pt x="13615" y="0"/>
                  <a:pt x="30410" y="0"/>
                </a:cubicBezTo>
                <a:close/>
              </a:path>
            </a:pathLst>
          </a:custGeom>
          <a:noFill/>
          <a:ln>
            <a:noFill/>
          </a:ln>
        </p:spPr>
      </p:pic>
      <p:sp>
        <p:nvSpPr>
          <p:cNvPr id="1231" name="Google Shape;1231;p29"/>
          <p:cNvSpPr/>
          <p:nvPr/>
        </p:nvSpPr>
        <p:spPr>
          <a:xfrm>
            <a:off x="0" y="391347"/>
            <a:ext cx="12192000" cy="1184940"/>
          </a:xfrm>
          <a:prstGeom prst="rect">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1232" name="Google Shape;1232;p29"/>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Proactively block threats | Gain insights and take </a:t>
            </a:r>
            <a:br>
              <a:rPr b="0" lang="en-US" sz="2800" cap="none">
                <a:solidFill>
                  <a:schemeClr val="lt1"/>
                </a:solidFill>
                <a:latin typeface="Open Sans"/>
                <a:ea typeface="Open Sans"/>
                <a:cs typeface="Open Sans"/>
                <a:sym typeface="Open Sans"/>
              </a:rPr>
            </a:br>
            <a:r>
              <a:rPr b="0" lang="en-US" sz="2800" cap="none">
                <a:solidFill>
                  <a:schemeClr val="lt1"/>
                </a:solidFill>
                <a:latin typeface="Open Sans"/>
                <a:ea typeface="Open Sans"/>
                <a:cs typeface="Open Sans"/>
                <a:sym typeface="Open Sans"/>
              </a:rPr>
              <a:t>recommended actions before issues occur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4"/>
                                        </p:tgtEl>
                                        <p:attrNameLst>
                                          <p:attrName>style.visibility</p:attrName>
                                        </p:attrNameLst>
                                      </p:cBhvr>
                                      <p:to>
                                        <p:strVal val="visible"/>
                                      </p:to>
                                    </p:set>
                                    <p:animEffect filter="fade" transition="in">
                                      <p:cBhvr>
                                        <p:cTn dur="500"/>
                                        <p:tgtEl>
                                          <p:spTgt spid="1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3" name="Shape 593"/>
        <p:cNvGrpSpPr/>
        <p:nvPr/>
      </p:nvGrpSpPr>
      <p:grpSpPr>
        <a:xfrm>
          <a:off x="0" y="0"/>
          <a:ext cx="0" cy="0"/>
          <a:chOff x="0" y="0"/>
          <a:chExt cx="0" cy="0"/>
        </a:xfrm>
      </p:grpSpPr>
      <p:sp>
        <p:nvSpPr>
          <p:cNvPr id="594" name="Google Shape;594;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5" name="Google Shape;595;p3"/>
          <p:cNvSpPr/>
          <p:nvPr/>
        </p:nvSpPr>
        <p:spPr>
          <a:xfrm>
            <a:off x="1903615" y="221673"/>
            <a:ext cx="8384770" cy="1332634"/>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C5C2C2">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6" name="Google Shape;596;p3"/>
          <p:cNvSpPr/>
          <p:nvPr/>
        </p:nvSpPr>
        <p:spPr>
          <a:xfrm>
            <a:off x="2483110" y="1211407"/>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97" name="Google Shape;597;p3"/>
          <p:cNvSpPr txBox="1"/>
          <p:nvPr>
            <p:ph idx="1" type="subTitle"/>
          </p:nvPr>
        </p:nvSpPr>
        <p:spPr>
          <a:xfrm>
            <a:off x="2615738" y="1263807"/>
            <a:ext cx="6960524" cy="5985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b="1" lang="en-US">
                <a:solidFill>
                  <a:schemeClr val="lt1"/>
                </a:solidFill>
                <a:latin typeface="Work Sans"/>
                <a:ea typeface="Work Sans"/>
                <a:cs typeface="Work Sans"/>
                <a:sym typeface="Work Sans"/>
              </a:rPr>
              <a:t>Who We Are </a:t>
            </a:r>
            <a:endParaRPr/>
          </a:p>
        </p:txBody>
      </p:sp>
      <p:pic>
        <p:nvPicPr>
          <p:cNvPr descr="Graphical user interface&#10;&#10;Description automatically generated" id="598" name="Google Shape;598;p3"/>
          <p:cNvPicPr preferRelativeResize="0"/>
          <p:nvPr/>
        </p:nvPicPr>
        <p:blipFill rotWithShape="1">
          <a:blip r:embed="rId3">
            <a:alphaModFix/>
          </a:blip>
          <a:srcRect b="0" l="0" r="0" t="0"/>
          <a:stretch/>
        </p:blipFill>
        <p:spPr>
          <a:xfrm>
            <a:off x="385572" y="2160539"/>
            <a:ext cx="11420856" cy="4054401"/>
          </a:xfrm>
          <a:prstGeom prst="rect">
            <a:avLst/>
          </a:prstGeom>
          <a:noFill/>
          <a:ln>
            <a:noFill/>
          </a:ln>
        </p:spPr>
      </p:pic>
      <p:pic>
        <p:nvPicPr>
          <p:cNvPr descr="Logo&#10;&#10;Description automatically generated" id="599" name="Google Shape;599;p3"/>
          <p:cNvPicPr preferRelativeResize="0"/>
          <p:nvPr/>
        </p:nvPicPr>
        <p:blipFill rotWithShape="1">
          <a:blip r:embed="rId4">
            <a:alphaModFix/>
          </a:blip>
          <a:srcRect b="0" l="0" r="0" t="0"/>
          <a:stretch/>
        </p:blipFill>
        <p:spPr>
          <a:xfrm>
            <a:off x="212294" y="139000"/>
            <a:ext cx="1471673" cy="96144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30"/>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Comprehensive Zero Trust Rapid Modernization Plan</a:t>
            </a:r>
            <a:endParaRPr/>
          </a:p>
        </p:txBody>
      </p:sp>
      <p:sp>
        <p:nvSpPr>
          <p:cNvPr id="1239" name="Google Shape;1239;p30"/>
          <p:cNvSpPr txBox="1"/>
          <p:nvPr/>
        </p:nvSpPr>
        <p:spPr>
          <a:xfrm>
            <a:off x="589533" y="1376845"/>
            <a:ext cx="1101725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Prioritize rapid progress on highest positive impact</a:t>
            </a:r>
            <a:endParaRPr/>
          </a:p>
        </p:txBody>
      </p:sp>
      <p:sp>
        <p:nvSpPr>
          <p:cNvPr id="1240" name="Google Shape;1240;p30"/>
          <p:cNvSpPr/>
          <p:nvPr/>
        </p:nvSpPr>
        <p:spPr>
          <a:xfrm>
            <a:off x="726188" y="2229174"/>
            <a:ext cx="10675742" cy="1512242"/>
          </a:xfrm>
          <a:prstGeom prst="homePlate">
            <a:avLst>
              <a:gd fmla="val 0" name="adj"/>
            </a:avLst>
          </a:prstGeom>
          <a:solidFill>
            <a:srgbClr val="0078D4">
              <a:alpha val="14901"/>
            </a:srgbClr>
          </a:solidFill>
          <a:ln>
            <a:noFill/>
          </a:ln>
        </p:spPr>
        <p:txBody>
          <a:bodyPr anchorCtr="0" anchor="ctr" bIns="45700" lIns="731500" spcFirstLastPara="1" rIns="91425" wrap="square" tIns="91425">
            <a:noAutofit/>
          </a:bodyPr>
          <a:lstStyle/>
          <a:p>
            <a:pPr indent="0" lvl="0" marL="0" marR="0" rtl="0" algn="l">
              <a:lnSpc>
                <a:spcPct val="100000"/>
              </a:lnSpc>
              <a:spcBef>
                <a:spcPts val="0"/>
              </a:spcBef>
              <a:spcAft>
                <a:spcPts val="0"/>
              </a:spcAft>
              <a:buClr>
                <a:srgbClr val="243A5E"/>
              </a:buClr>
              <a:buSzPts val="1400"/>
              <a:buFont typeface="Quattrocento Sans"/>
              <a:buNone/>
            </a:pPr>
            <a:r>
              <a:rPr b="1" i="0" lang="en-US" sz="1400" u="none" cap="none" strike="noStrike">
                <a:solidFill>
                  <a:srgbClr val="243A5E"/>
                </a:solidFill>
                <a:latin typeface="Quattrocento Sans"/>
                <a:ea typeface="Quattrocento Sans"/>
                <a:cs typeface="Quattrocento Sans"/>
                <a:sym typeface="Quattrocento Sans"/>
              </a:rPr>
              <a:t>User Access </a:t>
            </a:r>
            <a:br>
              <a:rPr b="1" i="0" lang="en-US" sz="1400" u="none" cap="none" strike="noStrike">
                <a:solidFill>
                  <a:srgbClr val="243A5E"/>
                </a:solidFill>
                <a:latin typeface="Quattrocento Sans"/>
                <a:ea typeface="Quattrocento Sans"/>
                <a:cs typeface="Quattrocento Sans"/>
                <a:sym typeface="Quattrocento Sans"/>
              </a:rPr>
            </a:br>
            <a:r>
              <a:rPr b="1" i="0" lang="en-US" sz="1400" u="none" cap="none" strike="noStrike">
                <a:solidFill>
                  <a:srgbClr val="243A5E"/>
                </a:solidFill>
                <a:latin typeface="Quattrocento Sans"/>
                <a:ea typeface="Quattrocento Sans"/>
                <a:cs typeface="Quattrocento Sans"/>
                <a:sym typeface="Quattrocento Sans"/>
              </a:rPr>
              <a:t>and Productivity</a:t>
            </a:r>
            <a:endParaRPr/>
          </a:p>
        </p:txBody>
      </p:sp>
      <p:pic>
        <p:nvPicPr>
          <p:cNvPr id="1241" name="Google Shape;1241;p30"/>
          <p:cNvPicPr preferRelativeResize="0"/>
          <p:nvPr/>
        </p:nvPicPr>
        <p:blipFill rotWithShape="1">
          <a:blip r:embed="rId3">
            <a:alphaModFix/>
          </a:blip>
          <a:srcRect b="0" l="0" r="0" t="0"/>
          <a:stretch/>
        </p:blipFill>
        <p:spPr>
          <a:xfrm>
            <a:off x="854200" y="2836809"/>
            <a:ext cx="487447" cy="374958"/>
          </a:xfrm>
          <a:prstGeom prst="rect">
            <a:avLst/>
          </a:prstGeom>
          <a:noFill/>
          <a:ln>
            <a:noFill/>
          </a:ln>
        </p:spPr>
      </p:pic>
      <p:sp>
        <p:nvSpPr>
          <p:cNvPr id="1242" name="Google Shape;1242;p30"/>
          <p:cNvSpPr/>
          <p:nvPr/>
        </p:nvSpPr>
        <p:spPr>
          <a:xfrm>
            <a:off x="3383505" y="2164043"/>
            <a:ext cx="8145930" cy="1634294"/>
          </a:xfrm>
          <a:prstGeom prst="rect">
            <a:avLst/>
          </a:prstGeom>
          <a:noFill/>
          <a:ln>
            <a:noFill/>
          </a:ln>
        </p:spPr>
        <p:txBody>
          <a:bodyPr anchorCtr="0" anchor="t" bIns="146300" lIns="182875" spcFirstLastPara="1" rIns="182875" wrap="square" tIns="146300">
            <a:spAutoFit/>
          </a:bodyPr>
          <a:lstStyle/>
          <a:p>
            <a:pPr indent="-228600" lvl="0" marL="228600" marR="0" rtl="0" algn="l">
              <a:lnSpc>
                <a:spcPct val="100000"/>
              </a:lnSpc>
              <a:spcBef>
                <a:spcPts val="0"/>
              </a:spcBef>
              <a:spcAft>
                <a:spcPts val="0"/>
              </a:spcAft>
              <a:buClr>
                <a:srgbClr val="000000"/>
              </a:buClr>
              <a:buSzPts val="1100"/>
              <a:buFont typeface="Quattrocento Sans"/>
              <a:buAutoNum type="arabicPeriod"/>
            </a:pPr>
            <a:r>
              <a:rPr b="1" i="0" lang="en-US" sz="1100" u="none" cap="none" strike="noStrike">
                <a:solidFill>
                  <a:srgbClr val="000000"/>
                </a:solidFill>
                <a:latin typeface="Quattrocento Sans"/>
                <a:ea typeface="Quattrocento Sans"/>
                <a:cs typeface="Quattrocento Sans"/>
                <a:sym typeface="Quattrocento Sans"/>
              </a:rPr>
              <a:t>Explicitly validate trust for all access requests (via Azure AD Conditional Access)</a:t>
            </a:r>
            <a:endParaRPr/>
          </a:p>
          <a:p>
            <a:pPr indent="-171450" lvl="1" marL="400050" marR="0" rtl="0" algn="l">
              <a:lnSpc>
                <a:spcPct val="100000"/>
              </a:lnSpc>
              <a:spcBef>
                <a:spcPts val="0"/>
              </a:spcBef>
              <a:spcAft>
                <a:spcPts val="0"/>
              </a:spcAft>
              <a:buClr>
                <a:srgbClr val="000000"/>
              </a:buClr>
              <a:buSzPts val="1100"/>
              <a:buFont typeface="Calibri"/>
              <a:buAutoNum type="alphaLcPeriod"/>
            </a:pPr>
            <a:r>
              <a:rPr b="1" i="0" lang="en-US" sz="1100" u="none" cap="none" strike="noStrike">
                <a:solidFill>
                  <a:srgbClr val="000000"/>
                </a:solidFill>
                <a:latin typeface="Quattrocento Sans"/>
                <a:ea typeface="Quattrocento Sans"/>
                <a:cs typeface="Quattrocento Sans"/>
                <a:sym typeface="Quattrocento Sans"/>
              </a:rPr>
              <a:t>User Accounts</a:t>
            </a:r>
            <a:r>
              <a:rPr b="0" i="0" lang="en-US" sz="1100" u="none" cap="none" strike="noStrike">
                <a:solidFill>
                  <a:srgbClr val="000000"/>
                </a:solidFill>
                <a:latin typeface="Quattrocento Sans"/>
                <a:ea typeface="Quattrocento Sans"/>
                <a:cs typeface="Quattrocento Sans"/>
                <a:sym typeface="Quattrocento Sans"/>
              </a:rPr>
              <a:t> - Require Passwordless or MFA for all users + measure risk with threat intelligence &amp; behavior analytics</a:t>
            </a:r>
            <a:endParaRPr b="0" i="0" sz="1100" u="none" cap="none" strike="noStrike">
              <a:solidFill>
                <a:srgbClr val="000000"/>
              </a:solidFill>
              <a:latin typeface="Quattrocento Sans"/>
              <a:ea typeface="Quattrocento Sans"/>
              <a:cs typeface="Quattrocento Sans"/>
              <a:sym typeface="Quattrocento Sans"/>
            </a:endParaRPr>
          </a:p>
          <a:p>
            <a:pPr indent="-171450" lvl="1" marL="400050" marR="0" rtl="0" algn="l">
              <a:lnSpc>
                <a:spcPct val="100000"/>
              </a:lnSpc>
              <a:spcBef>
                <a:spcPts val="0"/>
              </a:spcBef>
              <a:spcAft>
                <a:spcPts val="0"/>
              </a:spcAft>
              <a:buClr>
                <a:srgbClr val="000000"/>
              </a:buClr>
              <a:buSzPts val="1100"/>
              <a:buFont typeface="Calibri"/>
              <a:buAutoNum type="alphaLcPeriod"/>
            </a:pPr>
            <a:r>
              <a:rPr b="1" i="0" lang="en-US" sz="1100" u="none" cap="none" strike="noStrike">
                <a:solidFill>
                  <a:srgbClr val="000000"/>
                </a:solidFill>
                <a:latin typeface="Quattrocento Sans"/>
                <a:ea typeface="Quattrocento Sans"/>
                <a:cs typeface="Quattrocento Sans"/>
                <a:sym typeface="Quattrocento Sans"/>
              </a:rPr>
              <a:t>Devices</a:t>
            </a:r>
            <a:r>
              <a:rPr b="0" i="0" lang="en-US" sz="1100" u="none" cap="none" strike="noStrike">
                <a:solidFill>
                  <a:srgbClr val="000000"/>
                </a:solidFill>
                <a:latin typeface="Quattrocento Sans"/>
                <a:ea typeface="Quattrocento Sans"/>
                <a:cs typeface="Quattrocento Sans"/>
                <a:sym typeface="Quattrocento Sans"/>
              </a:rPr>
              <a:t> - Require device integrity for access (configuration compliance first, then XDR signals)</a:t>
            </a:r>
            <a:endParaRPr b="0" i="0" sz="1100" u="none" cap="none" strike="noStrike">
              <a:solidFill>
                <a:srgbClr val="000000"/>
              </a:solidFill>
              <a:latin typeface="Quattrocento Sans"/>
              <a:ea typeface="Quattrocento Sans"/>
              <a:cs typeface="Quattrocento Sans"/>
              <a:sym typeface="Quattrocento Sans"/>
            </a:endParaRPr>
          </a:p>
          <a:p>
            <a:pPr indent="-228600" lvl="0" marL="228600" marR="0" rtl="0" algn="l">
              <a:lnSpc>
                <a:spcPct val="100000"/>
              </a:lnSpc>
              <a:spcBef>
                <a:spcPts val="600"/>
              </a:spcBef>
              <a:spcAft>
                <a:spcPts val="0"/>
              </a:spcAft>
              <a:buClr>
                <a:srgbClr val="000000"/>
              </a:buClr>
              <a:buSzPts val="1100"/>
              <a:buFont typeface="Calibri"/>
              <a:buAutoNum type="arabicPeriod"/>
            </a:pPr>
            <a:r>
              <a:rPr b="1" i="0" lang="en-US" sz="1100" u="none" cap="none" strike="noStrike">
                <a:solidFill>
                  <a:srgbClr val="000000"/>
                </a:solidFill>
                <a:latin typeface="Quattrocento Sans"/>
                <a:ea typeface="Quattrocento Sans"/>
                <a:cs typeface="Quattrocento Sans"/>
                <a:sym typeface="Quattrocento Sans"/>
              </a:rPr>
              <a:t>Increase security for accessing key resources</a:t>
            </a:r>
            <a:endParaRPr b="1" i="0" sz="1100" u="none" cap="none" strike="noStrike">
              <a:solidFill>
                <a:srgbClr val="000000"/>
              </a:solidFill>
              <a:latin typeface="Quattrocento Sans"/>
              <a:ea typeface="Quattrocento Sans"/>
              <a:cs typeface="Quattrocento Sans"/>
              <a:sym typeface="Quattrocento Sans"/>
            </a:endParaRPr>
          </a:p>
          <a:p>
            <a:pPr indent="-171450" lvl="1" marL="400050" marR="0" rtl="0" algn="l">
              <a:lnSpc>
                <a:spcPct val="100000"/>
              </a:lnSpc>
              <a:spcBef>
                <a:spcPts val="0"/>
              </a:spcBef>
              <a:spcAft>
                <a:spcPts val="0"/>
              </a:spcAft>
              <a:buClr>
                <a:srgbClr val="000000"/>
              </a:buClr>
              <a:buSzPts val="1100"/>
              <a:buFont typeface="Calibri"/>
              <a:buAutoNum type="alphaLcPeriod"/>
            </a:pPr>
            <a:r>
              <a:rPr b="1" i="0" lang="en-US" sz="1100" u="none" cap="none" strike="noStrike">
                <a:solidFill>
                  <a:srgbClr val="000000"/>
                </a:solidFill>
                <a:latin typeface="Quattrocento Sans"/>
                <a:ea typeface="Quattrocento Sans"/>
                <a:cs typeface="Quattrocento Sans"/>
                <a:sym typeface="Quattrocento Sans"/>
              </a:rPr>
              <a:t>Apps – </a:t>
            </a:r>
            <a:r>
              <a:rPr b="0" i="0" lang="en-US" sz="1100" u="none" cap="none" strike="noStrike">
                <a:solidFill>
                  <a:srgbClr val="000000"/>
                </a:solidFill>
                <a:latin typeface="Quattrocento Sans"/>
                <a:ea typeface="Quattrocento Sans"/>
                <a:cs typeface="Quattrocento Sans"/>
                <a:sym typeface="Quattrocento Sans"/>
              </a:rPr>
              <a:t>Enable Azure AD for all SaaS, for VPN authentication, and publish legacy on-premises/IaaS via App Proxy</a:t>
            </a:r>
            <a:endParaRPr b="0" i="0" sz="1100" u="none" cap="none" strike="noStrike">
              <a:solidFill>
                <a:srgbClr val="000000"/>
              </a:solidFill>
              <a:latin typeface="Quattrocento Sans"/>
              <a:ea typeface="Quattrocento Sans"/>
              <a:cs typeface="Quattrocento Sans"/>
              <a:sym typeface="Quattrocento Sans"/>
            </a:endParaRPr>
          </a:p>
          <a:p>
            <a:pPr indent="-171450" lvl="1" marL="400050" marR="0" rtl="0" algn="l">
              <a:spcBef>
                <a:spcPts val="0"/>
              </a:spcBef>
              <a:spcAft>
                <a:spcPts val="0"/>
              </a:spcAft>
              <a:buClr>
                <a:srgbClr val="000000"/>
              </a:buClr>
              <a:buSzPts val="1100"/>
              <a:buFont typeface="Calibri"/>
              <a:buAutoNum type="alphaLcPeriod"/>
            </a:pPr>
            <a:r>
              <a:rPr b="1" i="0" lang="en-US" sz="1100" u="none" cap="none" strike="noStrike">
                <a:solidFill>
                  <a:srgbClr val="000000"/>
                </a:solidFill>
                <a:latin typeface="Quattrocento Sans"/>
                <a:ea typeface="Quattrocento Sans"/>
                <a:cs typeface="Quattrocento Sans"/>
                <a:sym typeface="Quattrocento Sans"/>
              </a:rPr>
              <a:t>Data - </a:t>
            </a:r>
            <a:r>
              <a:rPr b="0" i="0" lang="en-US" sz="1100" u="none" cap="none" strike="noStrike">
                <a:solidFill>
                  <a:srgbClr val="000000"/>
                </a:solidFill>
                <a:latin typeface="Quattrocento Sans"/>
                <a:ea typeface="Quattrocento Sans"/>
                <a:cs typeface="Quattrocento Sans"/>
                <a:sym typeface="Quattrocento Sans"/>
              </a:rPr>
              <a:t>Discover and protect sensitive data (via Defender for Cloud Apps, CA App Control, Microsoft Info Protection)</a:t>
            </a:r>
            <a:endParaRPr b="0" i="0" sz="1100" u="none" cap="none" strike="noStrike">
              <a:solidFill>
                <a:srgbClr val="000000"/>
              </a:solidFill>
              <a:latin typeface="Quattrocento Sans"/>
              <a:ea typeface="Quattrocento Sans"/>
              <a:cs typeface="Quattrocento Sans"/>
              <a:sym typeface="Quattrocento Sans"/>
            </a:endParaRPr>
          </a:p>
          <a:p>
            <a:pPr indent="-228600" lvl="0" marL="228600" marR="0" rtl="0" algn="l">
              <a:lnSpc>
                <a:spcPct val="100000"/>
              </a:lnSpc>
              <a:spcBef>
                <a:spcPts val="600"/>
              </a:spcBef>
              <a:spcAft>
                <a:spcPts val="0"/>
              </a:spcAft>
              <a:buClr>
                <a:srgbClr val="000000"/>
              </a:buClr>
              <a:buSzPts val="1100"/>
              <a:buFont typeface="Calibri"/>
              <a:buAutoNum type="arabicPeriod"/>
            </a:pPr>
            <a:r>
              <a:rPr b="1" i="0" lang="en-US" sz="1100" u="none" cap="none" strike="noStrike">
                <a:solidFill>
                  <a:srgbClr val="000000"/>
                </a:solidFill>
                <a:latin typeface="Quattrocento Sans"/>
                <a:ea typeface="Quattrocento Sans"/>
                <a:cs typeface="Quattrocento Sans"/>
                <a:sym typeface="Quattrocento Sans"/>
              </a:rPr>
              <a:t>Governance </a:t>
            </a:r>
            <a:r>
              <a:rPr b="0" i="0" lang="en-US" sz="1100" u="none" cap="none" strike="noStrike">
                <a:solidFill>
                  <a:srgbClr val="000000"/>
                </a:solidFill>
                <a:latin typeface="Quattrocento Sans"/>
                <a:ea typeface="Quattrocento Sans"/>
                <a:cs typeface="Quattrocento Sans"/>
                <a:sym typeface="Quattrocento Sans"/>
              </a:rPr>
              <a:t>to continuously monitor security posture and reduce risk (via Secure Score)</a:t>
            </a:r>
            <a:endParaRPr b="0" i="0" sz="1100" u="none" cap="none" strike="noStrike">
              <a:solidFill>
                <a:srgbClr val="000000"/>
              </a:solidFill>
              <a:latin typeface="Quattrocento Sans"/>
              <a:ea typeface="Quattrocento Sans"/>
              <a:cs typeface="Quattrocento Sans"/>
              <a:sym typeface="Quattrocento Sans"/>
            </a:endParaRPr>
          </a:p>
        </p:txBody>
      </p:sp>
      <p:grpSp>
        <p:nvGrpSpPr>
          <p:cNvPr id="1243" name="Google Shape;1243;p30"/>
          <p:cNvGrpSpPr/>
          <p:nvPr/>
        </p:nvGrpSpPr>
        <p:grpSpPr>
          <a:xfrm>
            <a:off x="704356" y="5747926"/>
            <a:ext cx="10680192" cy="883768"/>
            <a:chOff x="704356" y="5747926"/>
            <a:chExt cx="10680192" cy="883768"/>
          </a:xfrm>
        </p:grpSpPr>
        <p:sp>
          <p:nvSpPr>
            <p:cNvPr id="1244" name="Google Shape;1244;p30"/>
            <p:cNvSpPr/>
            <p:nvPr/>
          </p:nvSpPr>
          <p:spPr>
            <a:xfrm>
              <a:off x="704356" y="5747927"/>
              <a:ext cx="10680192" cy="883767"/>
            </a:xfrm>
            <a:prstGeom prst="homePlate">
              <a:avLst>
                <a:gd fmla="val 0" name="adj"/>
              </a:avLst>
            </a:prstGeom>
            <a:solidFill>
              <a:srgbClr val="75767A">
                <a:alpha val="29803"/>
              </a:srgbClr>
            </a:solidFill>
            <a:ln>
              <a:noFill/>
            </a:ln>
          </p:spPr>
          <p:txBody>
            <a:bodyPr anchorCtr="0" anchor="ctr" bIns="45700" lIns="731500" spcFirstLastPara="1" rIns="91425" wrap="square" tIns="91425">
              <a:noAutofit/>
            </a:bodyPr>
            <a:lstStyle/>
            <a:p>
              <a:pPr indent="0" lvl="0" marL="0" marR="0" rtl="0" algn="l">
                <a:lnSpc>
                  <a:spcPct val="100000"/>
                </a:lnSpc>
                <a:spcBef>
                  <a:spcPts val="0"/>
                </a:spcBef>
                <a:spcAft>
                  <a:spcPts val="0"/>
                </a:spcAft>
                <a:buClr>
                  <a:srgbClr val="000000"/>
                </a:buClr>
                <a:buSzPts val="1400"/>
                <a:buFont typeface="Quattrocento Sans"/>
                <a:buNone/>
              </a:pPr>
              <a:r>
                <a:rPr b="1" i="0" lang="en-US" sz="1400" u="none" cap="none" strike="noStrike">
                  <a:solidFill>
                    <a:srgbClr val="000000"/>
                  </a:solidFill>
                  <a:latin typeface="Quattrocento Sans"/>
                  <a:ea typeface="Quattrocento Sans"/>
                  <a:cs typeface="Quattrocento Sans"/>
                  <a:sym typeface="Quattrocento Sans"/>
                </a:rPr>
                <a:t>Datacenter &amp; </a:t>
              </a:r>
              <a:br>
                <a:rPr b="1" i="0" lang="en-US" sz="1400" u="none" cap="none" strike="noStrike">
                  <a:solidFill>
                    <a:srgbClr val="000000"/>
                  </a:solidFill>
                  <a:latin typeface="Quattrocento Sans"/>
                  <a:ea typeface="Quattrocento Sans"/>
                  <a:cs typeface="Quattrocento Sans"/>
                  <a:sym typeface="Quattrocento Sans"/>
                </a:rPr>
              </a:br>
              <a:r>
                <a:rPr b="1" i="0" lang="en-US" sz="1400" u="none" cap="none" strike="noStrike">
                  <a:solidFill>
                    <a:srgbClr val="000000"/>
                  </a:solidFill>
                  <a:latin typeface="Quattrocento Sans"/>
                  <a:ea typeface="Quattrocento Sans"/>
                  <a:cs typeface="Quattrocento Sans"/>
                  <a:sym typeface="Quattrocento Sans"/>
                </a:rPr>
                <a:t>DevOps Security</a:t>
              </a:r>
              <a:endParaRPr/>
            </a:p>
          </p:txBody>
        </p:sp>
        <p:grpSp>
          <p:nvGrpSpPr>
            <p:cNvPr id="1245" name="Google Shape;1245;p30"/>
            <p:cNvGrpSpPr/>
            <p:nvPr/>
          </p:nvGrpSpPr>
          <p:grpSpPr>
            <a:xfrm>
              <a:off x="813828" y="5959972"/>
              <a:ext cx="524526" cy="464796"/>
              <a:chOff x="858926" y="5757133"/>
              <a:chExt cx="524526" cy="464796"/>
            </a:xfrm>
          </p:grpSpPr>
          <p:sp>
            <p:nvSpPr>
              <p:cNvPr id="1246" name="Google Shape;1246;p30"/>
              <p:cNvSpPr/>
              <p:nvPr/>
            </p:nvSpPr>
            <p:spPr>
              <a:xfrm>
                <a:off x="858926" y="5932627"/>
                <a:ext cx="524526" cy="289302"/>
              </a:xfrm>
              <a:custGeom>
                <a:rect b="b" l="l" r="r" t="t"/>
                <a:pathLst>
                  <a:path extrusionOk="0" h="172" w="313">
                    <a:moveTo>
                      <a:pt x="270" y="60"/>
                    </a:moveTo>
                    <a:lnTo>
                      <a:pt x="270" y="60"/>
                    </a:lnTo>
                    <a:cubicBezTo>
                      <a:pt x="268" y="53"/>
                      <a:pt x="264" y="47"/>
                      <a:pt x="260" y="43"/>
                    </a:cubicBezTo>
                    <a:cubicBezTo>
                      <a:pt x="255" y="38"/>
                      <a:pt x="250" y="34"/>
                      <a:pt x="243" y="31"/>
                    </a:cubicBezTo>
                    <a:cubicBezTo>
                      <a:pt x="233" y="27"/>
                      <a:pt x="222" y="25"/>
                      <a:pt x="207" y="29"/>
                    </a:cubicBezTo>
                    <a:cubicBezTo>
                      <a:pt x="201" y="30"/>
                      <a:pt x="197" y="32"/>
                      <a:pt x="193" y="34"/>
                    </a:cubicBezTo>
                    <a:lnTo>
                      <a:pt x="187" y="37"/>
                    </a:lnTo>
                    <a:lnTo>
                      <a:pt x="183" y="31"/>
                    </a:lnTo>
                    <a:cubicBezTo>
                      <a:pt x="176" y="21"/>
                      <a:pt x="168" y="14"/>
                      <a:pt x="159" y="8"/>
                    </a:cubicBezTo>
                    <a:cubicBezTo>
                      <a:pt x="150" y="3"/>
                      <a:pt x="139" y="0"/>
                      <a:pt x="127" y="0"/>
                    </a:cubicBezTo>
                    <a:cubicBezTo>
                      <a:pt x="121" y="0"/>
                      <a:pt x="114" y="1"/>
                      <a:pt x="108" y="3"/>
                    </a:cubicBezTo>
                    <a:cubicBezTo>
                      <a:pt x="101" y="4"/>
                      <a:pt x="94" y="7"/>
                      <a:pt x="89" y="11"/>
                    </a:cubicBezTo>
                    <a:cubicBezTo>
                      <a:pt x="83" y="15"/>
                      <a:pt x="78" y="20"/>
                      <a:pt x="74" y="25"/>
                    </a:cubicBezTo>
                    <a:cubicBezTo>
                      <a:pt x="69" y="31"/>
                      <a:pt x="66" y="37"/>
                      <a:pt x="63" y="44"/>
                    </a:cubicBezTo>
                    <a:cubicBezTo>
                      <a:pt x="60" y="50"/>
                      <a:pt x="59" y="57"/>
                      <a:pt x="58" y="65"/>
                    </a:cubicBezTo>
                    <a:lnTo>
                      <a:pt x="58" y="71"/>
                    </a:lnTo>
                    <a:lnTo>
                      <a:pt x="51" y="72"/>
                    </a:lnTo>
                    <a:cubicBezTo>
                      <a:pt x="44" y="72"/>
                      <a:pt x="37" y="73"/>
                      <a:pt x="31" y="75"/>
                    </a:cubicBezTo>
                    <a:cubicBezTo>
                      <a:pt x="25" y="77"/>
                      <a:pt x="20" y="81"/>
                      <a:pt x="15" y="85"/>
                    </a:cubicBezTo>
                    <a:cubicBezTo>
                      <a:pt x="11" y="89"/>
                      <a:pt x="7" y="93"/>
                      <a:pt x="4" y="99"/>
                    </a:cubicBezTo>
                    <a:cubicBezTo>
                      <a:pt x="2" y="104"/>
                      <a:pt x="0" y="111"/>
                      <a:pt x="0" y="118"/>
                    </a:cubicBezTo>
                    <a:cubicBezTo>
                      <a:pt x="0" y="127"/>
                      <a:pt x="2" y="134"/>
                      <a:pt x="4" y="141"/>
                    </a:cubicBezTo>
                    <a:cubicBezTo>
                      <a:pt x="6" y="147"/>
                      <a:pt x="10" y="153"/>
                      <a:pt x="14" y="158"/>
                    </a:cubicBezTo>
                    <a:cubicBezTo>
                      <a:pt x="18" y="162"/>
                      <a:pt x="24" y="166"/>
                      <a:pt x="30" y="168"/>
                    </a:cubicBezTo>
                    <a:cubicBezTo>
                      <a:pt x="37" y="171"/>
                      <a:pt x="44" y="172"/>
                      <a:pt x="53" y="172"/>
                    </a:cubicBezTo>
                    <a:lnTo>
                      <a:pt x="279" y="172"/>
                    </a:lnTo>
                    <a:cubicBezTo>
                      <a:pt x="284" y="172"/>
                      <a:pt x="288" y="171"/>
                      <a:pt x="292" y="169"/>
                    </a:cubicBezTo>
                    <a:cubicBezTo>
                      <a:pt x="296" y="166"/>
                      <a:pt x="300" y="164"/>
                      <a:pt x="303" y="160"/>
                    </a:cubicBezTo>
                    <a:cubicBezTo>
                      <a:pt x="306" y="156"/>
                      <a:pt x="309" y="152"/>
                      <a:pt x="311" y="147"/>
                    </a:cubicBezTo>
                    <a:cubicBezTo>
                      <a:pt x="312" y="143"/>
                      <a:pt x="313" y="138"/>
                      <a:pt x="313" y="133"/>
                    </a:cubicBezTo>
                    <a:cubicBezTo>
                      <a:pt x="313" y="128"/>
                      <a:pt x="312" y="123"/>
                      <a:pt x="311" y="119"/>
                    </a:cubicBezTo>
                    <a:cubicBezTo>
                      <a:pt x="309" y="114"/>
                      <a:pt x="307" y="110"/>
                      <a:pt x="304" y="107"/>
                    </a:cubicBezTo>
                    <a:cubicBezTo>
                      <a:pt x="302" y="103"/>
                      <a:pt x="298" y="100"/>
                      <a:pt x="294" y="98"/>
                    </a:cubicBezTo>
                    <a:cubicBezTo>
                      <a:pt x="290" y="96"/>
                      <a:pt x="286" y="95"/>
                      <a:pt x="281" y="94"/>
                    </a:cubicBezTo>
                    <a:lnTo>
                      <a:pt x="273" y="94"/>
                    </a:lnTo>
                    <a:lnTo>
                      <a:pt x="274" y="82"/>
                    </a:lnTo>
                    <a:cubicBezTo>
                      <a:pt x="274" y="74"/>
                      <a:pt x="273" y="67"/>
                      <a:pt x="270" y="60"/>
                    </a:cubicBezTo>
                    <a:close/>
                  </a:path>
                </a:pathLst>
              </a:custGeom>
              <a:solidFill>
                <a:schemeClr val="dk1"/>
              </a:solidFill>
              <a:ln>
                <a:noFill/>
              </a:ln>
            </p:spPr>
            <p:txBody>
              <a:bodyPr anchorCtr="0" anchor="t" bIns="54850" lIns="109725" spcFirstLastPara="1" rIns="109725" wrap="square" tIns="5485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C3C41"/>
                  </a:solidFill>
                  <a:latin typeface="Quattrocento Sans"/>
                  <a:ea typeface="Quattrocento Sans"/>
                  <a:cs typeface="Quattrocento Sans"/>
                  <a:sym typeface="Quattrocento Sans"/>
                </a:endParaRPr>
              </a:p>
            </p:txBody>
          </p:sp>
          <p:grpSp>
            <p:nvGrpSpPr>
              <p:cNvPr id="1247" name="Google Shape;1247;p30"/>
              <p:cNvGrpSpPr/>
              <p:nvPr/>
            </p:nvGrpSpPr>
            <p:grpSpPr>
              <a:xfrm>
                <a:off x="975476" y="5757133"/>
                <a:ext cx="291427" cy="320145"/>
                <a:chOff x="1144" y="2211"/>
                <a:chExt cx="274" cy="301"/>
              </a:xfrm>
            </p:grpSpPr>
            <p:sp>
              <p:nvSpPr>
                <p:cNvPr id="1248" name="Google Shape;1248;p30"/>
                <p:cNvSpPr/>
                <p:nvPr/>
              </p:nvSpPr>
              <p:spPr>
                <a:xfrm>
                  <a:off x="1144" y="2437"/>
                  <a:ext cx="274" cy="75"/>
                </a:xfrm>
                <a:custGeom>
                  <a:rect b="b" l="l" r="r" t="t"/>
                  <a:pathLst>
                    <a:path extrusionOk="0" h="92" w="332">
                      <a:moveTo>
                        <a:pt x="252" y="25"/>
                      </a:moveTo>
                      <a:lnTo>
                        <a:pt x="252" y="25"/>
                      </a:lnTo>
                      <a:cubicBezTo>
                        <a:pt x="237" y="27"/>
                        <a:pt x="222" y="29"/>
                        <a:pt x="207" y="30"/>
                      </a:cubicBezTo>
                      <a:cubicBezTo>
                        <a:pt x="192" y="31"/>
                        <a:pt x="179" y="31"/>
                        <a:pt x="166" y="31"/>
                      </a:cubicBezTo>
                      <a:cubicBezTo>
                        <a:pt x="153" y="31"/>
                        <a:pt x="139" y="31"/>
                        <a:pt x="124" y="30"/>
                      </a:cubicBezTo>
                      <a:cubicBezTo>
                        <a:pt x="110" y="29"/>
                        <a:pt x="95" y="27"/>
                        <a:pt x="80" y="25"/>
                      </a:cubicBezTo>
                      <a:cubicBezTo>
                        <a:pt x="65" y="22"/>
                        <a:pt x="51" y="19"/>
                        <a:pt x="37" y="15"/>
                      </a:cubicBezTo>
                      <a:cubicBezTo>
                        <a:pt x="23" y="11"/>
                        <a:pt x="11" y="6"/>
                        <a:pt x="0" y="0"/>
                      </a:cubicBezTo>
                      <a:lnTo>
                        <a:pt x="0" y="46"/>
                      </a:lnTo>
                      <a:cubicBezTo>
                        <a:pt x="0" y="50"/>
                        <a:pt x="2" y="53"/>
                        <a:pt x="5" y="56"/>
                      </a:cubicBezTo>
                      <a:cubicBezTo>
                        <a:pt x="8" y="59"/>
                        <a:pt x="12" y="62"/>
                        <a:pt x="17" y="64"/>
                      </a:cubicBezTo>
                      <a:cubicBezTo>
                        <a:pt x="21" y="67"/>
                        <a:pt x="26" y="69"/>
                        <a:pt x="31" y="71"/>
                      </a:cubicBezTo>
                      <a:cubicBezTo>
                        <a:pt x="36" y="73"/>
                        <a:pt x="40" y="74"/>
                        <a:pt x="42" y="75"/>
                      </a:cubicBezTo>
                      <a:cubicBezTo>
                        <a:pt x="51" y="79"/>
                        <a:pt x="61" y="81"/>
                        <a:pt x="71" y="83"/>
                      </a:cubicBezTo>
                      <a:cubicBezTo>
                        <a:pt x="82" y="85"/>
                        <a:pt x="92" y="87"/>
                        <a:pt x="103" y="88"/>
                      </a:cubicBezTo>
                      <a:cubicBezTo>
                        <a:pt x="114" y="90"/>
                        <a:pt x="125" y="91"/>
                        <a:pt x="135" y="91"/>
                      </a:cubicBezTo>
                      <a:cubicBezTo>
                        <a:pt x="146" y="92"/>
                        <a:pt x="156" y="92"/>
                        <a:pt x="166" y="92"/>
                      </a:cubicBezTo>
                      <a:cubicBezTo>
                        <a:pt x="176" y="92"/>
                        <a:pt x="186" y="92"/>
                        <a:pt x="196" y="91"/>
                      </a:cubicBezTo>
                      <a:cubicBezTo>
                        <a:pt x="207" y="91"/>
                        <a:pt x="218" y="90"/>
                        <a:pt x="229" y="88"/>
                      </a:cubicBezTo>
                      <a:cubicBezTo>
                        <a:pt x="239" y="87"/>
                        <a:pt x="250" y="85"/>
                        <a:pt x="260" y="83"/>
                      </a:cubicBezTo>
                      <a:cubicBezTo>
                        <a:pt x="271" y="81"/>
                        <a:pt x="280" y="79"/>
                        <a:pt x="289" y="75"/>
                      </a:cubicBezTo>
                      <a:cubicBezTo>
                        <a:pt x="292" y="74"/>
                        <a:pt x="296" y="73"/>
                        <a:pt x="301" y="71"/>
                      </a:cubicBezTo>
                      <a:cubicBezTo>
                        <a:pt x="306" y="69"/>
                        <a:pt x="310" y="67"/>
                        <a:pt x="315" y="64"/>
                      </a:cubicBezTo>
                      <a:cubicBezTo>
                        <a:pt x="319" y="62"/>
                        <a:pt x="323" y="59"/>
                        <a:pt x="327" y="56"/>
                      </a:cubicBezTo>
                      <a:cubicBezTo>
                        <a:pt x="330" y="53"/>
                        <a:pt x="332" y="50"/>
                        <a:pt x="332" y="46"/>
                      </a:cubicBezTo>
                      <a:lnTo>
                        <a:pt x="332" y="0"/>
                      </a:lnTo>
                      <a:cubicBezTo>
                        <a:pt x="321" y="6"/>
                        <a:pt x="308" y="11"/>
                        <a:pt x="294" y="15"/>
                      </a:cubicBezTo>
                      <a:cubicBezTo>
                        <a:pt x="281" y="19"/>
                        <a:pt x="266" y="22"/>
                        <a:pt x="252" y="2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Quattrocento Sans"/>
                    <a:ea typeface="Quattrocento Sans"/>
                    <a:cs typeface="Quattrocento Sans"/>
                    <a:sym typeface="Quattrocento Sans"/>
                  </a:endParaRPr>
                </a:p>
              </p:txBody>
            </p:sp>
            <p:sp>
              <p:nvSpPr>
                <p:cNvPr id="1249" name="Google Shape;1249;p30"/>
                <p:cNvSpPr/>
                <p:nvPr/>
              </p:nvSpPr>
              <p:spPr>
                <a:xfrm>
                  <a:off x="1144" y="2286"/>
                  <a:ext cx="274" cy="76"/>
                </a:xfrm>
                <a:custGeom>
                  <a:rect b="b" l="l" r="r" t="t"/>
                  <a:pathLst>
                    <a:path extrusionOk="0" h="92" w="332">
                      <a:moveTo>
                        <a:pt x="252" y="25"/>
                      </a:moveTo>
                      <a:lnTo>
                        <a:pt x="252" y="25"/>
                      </a:lnTo>
                      <a:cubicBezTo>
                        <a:pt x="237" y="27"/>
                        <a:pt x="222" y="29"/>
                        <a:pt x="207" y="30"/>
                      </a:cubicBezTo>
                      <a:cubicBezTo>
                        <a:pt x="193" y="31"/>
                        <a:pt x="179" y="31"/>
                        <a:pt x="166" y="31"/>
                      </a:cubicBezTo>
                      <a:cubicBezTo>
                        <a:pt x="153" y="31"/>
                        <a:pt x="139" y="31"/>
                        <a:pt x="124" y="30"/>
                      </a:cubicBezTo>
                      <a:cubicBezTo>
                        <a:pt x="110" y="29"/>
                        <a:pt x="95" y="27"/>
                        <a:pt x="80" y="25"/>
                      </a:cubicBezTo>
                      <a:cubicBezTo>
                        <a:pt x="65" y="22"/>
                        <a:pt x="51" y="19"/>
                        <a:pt x="37" y="15"/>
                      </a:cubicBezTo>
                      <a:cubicBezTo>
                        <a:pt x="23" y="11"/>
                        <a:pt x="11" y="6"/>
                        <a:pt x="0" y="0"/>
                      </a:cubicBezTo>
                      <a:lnTo>
                        <a:pt x="0" y="46"/>
                      </a:lnTo>
                      <a:cubicBezTo>
                        <a:pt x="0" y="50"/>
                        <a:pt x="2" y="53"/>
                        <a:pt x="5" y="56"/>
                      </a:cubicBezTo>
                      <a:cubicBezTo>
                        <a:pt x="8" y="59"/>
                        <a:pt x="12" y="62"/>
                        <a:pt x="17" y="64"/>
                      </a:cubicBezTo>
                      <a:cubicBezTo>
                        <a:pt x="21" y="67"/>
                        <a:pt x="26" y="69"/>
                        <a:pt x="31" y="71"/>
                      </a:cubicBezTo>
                      <a:cubicBezTo>
                        <a:pt x="36" y="73"/>
                        <a:pt x="40" y="75"/>
                        <a:pt x="42" y="75"/>
                      </a:cubicBezTo>
                      <a:cubicBezTo>
                        <a:pt x="52" y="79"/>
                        <a:pt x="61" y="81"/>
                        <a:pt x="72" y="83"/>
                      </a:cubicBezTo>
                      <a:cubicBezTo>
                        <a:pt x="82" y="85"/>
                        <a:pt x="93" y="87"/>
                        <a:pt x="103" y="88"/>
                      </a:cubicBezTo>
                      <a:cubicBezTo>
                        <a:pt x="114" y="90"/>
                        <a:pt x="125" y="91"/>
                        <a:pt x="135" y="91"/>
                      </a:cubicBezTo>
                      <a:cubicBezTo>
                        <a:pt x="146" y="92"/>
                        <a:pt x="156" y="92"/>
                        <a:pt x="166" y="92"/>
                      </a:cubicBezTo>
                      <a:cubicBezTo>
                        <a:pt x="176" y="92"/>
                        <a:pt x="186" y="92"/>
                        <a:pt x="197" y="91"/>
                      </a:cubicBezTo>
                      <a:cubicBezTo>
                        <a:pt x="207" y="91"/>
                        <a:pt x="218" y="90"/>
                        <a:pt x="228" y="88"/>
                      </a:cubicBezTo>
                      <a:cubicBezTo>
                        <a:pt x="239" y="87"/>
                        <a:pt x="250" y="85"/>
                        <a:pt x="260" y="83"/>
                      </a:cubicBezTo>
                      <a:cubicBezTo>
                        <a:pt x="270" y="81"/>
                        <a:pt x="280" y="79"/>
                        <a:pt x="289" y="75"/>
                      </a:cubicBezTo>
                      <a:cubicBezTo>
                        <a:pt x="292" y="75"/>
                        <a:pt x="296" y="73"/>
                        <a:pt x="301" y="71"/>
                      </a:cubicBezTo>
                      <a:cubicBezTo>
                        <a:pt x="306" y="69"/>
                        <a:pt x="310" y="67"/>
                        <a:pt x="315" y="64"/>
                      </a:cubicBezTo>
                      <a:cubicBezTo>
                        <a:pt x="319" y="62"/>
                        <a:pt x="323" y="59"/>
                        <a:pt x="327" y="56"/>
                      </a:cubicBezTo>
                      <a:cubicBezTo>
                        <a:pt x="330" y="53"/>
                        <a:pt x="332" y="50"/>
                        <a:pt x="332" y="46"/>
                      </a:cubicBezTo>
                      <a:lnTo>
                        <a:pt x="332" y="0"/>
                      </a:lnTo>
                      <a:cubicBezTo>
                        <a:pt x="321" y="6"/>
                        <a:pt x="308" y="11"/>
                        <a:pt x="295" y="15"/>
                      </a:cubicBezTo>
                      <a:cubicBezTo>
                        <a:pt x="281" y="19"/>
                        <a:pt x="267" y="22"/>
                        <a:pt x="252" y="25"/>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Quattrocento Sans"/>
                    <a:ea typeface="Quattrocento Sans"/>
                    <a:cs typeface="Quattrocento Sans"/>
                    <a:sym typeface="Quattrocento Sans"/>
                  </a:endParaRPr>
                </a:p>
              </p:txBody>
            </p:sp>
            <p:sp>
              <p:nvSpPr>
                <p:cNvPr id="1250" name="Google Shape;1250;p30"/>
                <p:cNvSpPr/>
                <p:nvPr/>
              </p:nvSpPr>
              <p:spPr>
                <a:xfrm>
                  <a:off x="1144" y="2211"/>
                  <a:ext cx="274" cy="75"/>
                </a:xfrm>
                <a:custGeom>
                  <a:rect b="b" l="l" r="r" t="t"/>
                  <a:pathLst>
                    <a:path extrusionOk="0" h="92" w="332">
                      <a:moveTo>
                        <a:pt x="315" y="28"/>
                      </a:moveTo>
                      <a:lnTo>
                        <a:pt x="315" y="28"/>
                      </a:lnTo>
                      <a:cubicBezTo>
                        <a:pt x="310" y="26"/>
                        <a:pt x="306" y="23"/>
                        <a:pt x="301" y="21"/>
                      </a:cubicBezTo>
                      <a:cubicBezTo>
                        <a:pt x="296" y="19"/>
                        <a:pt x="292" y="18"/>
                        <a:pt x="289" y="17"/>
                      </a:cubicBezTo>
                      <a:cubicBezTo>
                        <a:pt x="280" y="14"/>
                        <a:pt x="270" y="11"/>
                        <a:pt x="260" y="9"/>
                      </a:cubicBezTo>
                      <a:cubicBezTo>
                        <a:pt x="250" y="7"/>
                        <a:pt x="239" y="5"/>
                        <a:pt x="228" y="4"/>
                      </a:cubicBezTo>
                      <a:cubicBezTo>
                        <a:pt x="218" y="3"/>
                        <a:pt x="207" y="2"/>
                        <a:pt x="196" y="1"/>
                      </a:cubicBezTo>
                      <a:cubicBezTo>
                        <a:pt x="186" y="1"/>
                        <a:pt x="176" y="0"/>
                        <a:pt x="166" y="0"/>
                      </a:cubicBezTo>
                      <a:cubicBezTo>
                        <a:pt x="156" y="0"/>
                        <a:pt x="146" y="1"/>
                        <a:pt x="135" y="1"/>
                      </a:cubicBezTo>
                      <a:cubicBezTo>
                        <a:pt x="125" y="2"/>
                        <a:pt x="114" y="3"/>
                        <a:pt x="103" y="4"/>
                      </a:cubicBezTo>
                      <a:cubicBezTo>
                        <a:pt x="93" y="5"/>
                        <a:pt x="82" y="7"/>
                        <a:pt x="72" y="9"/>
                      </a:cubicBezTo>
                      <a:cubicBezTo>
                        <a:pt x="61" y="11"/>
                        <a:pt x="52" y="14"/>
                        <a:pt x="42" y="17"/>
                      </a:cubicBezTo>
                      <a:cubicBezTo>
                        <a:pt x="40" y="18"/>
                        <a:pt x="36" y="19"/>
                        <a:pt x="31" y="21"/>
                      </a:cubicBezTo>
                      <a:cubicBezTo>
                        <a:pt x="26" y="23"/>
                        <a:pt x="21" y="26"/>
                        <a:pt x="17" y="28"/>
                      </a:cubicBezTo>
                      <a:cubicBezTo>
                        <a:pt x="12" y="31"/>
                        <a:pt x="8" y="34"/>
                        <a:pt x="5" y="37"/>
                      </a:cubicBezTo>
                      <a:cubicBezTo>
                        <a:pt x="2" y="40"/>
                        <a:pt x="0" y="43"/>
                        <a:pt x="0" y="46"/>
                      </a:cubicBezTo>
                      <a:cubicBezTo>
                        <a:pt x="0" y="47"/>
                        <a:pt x="0" y="48"/>
                        <a:pt x="1" y="50"/>
                      </a:cubicBezTo>
                      <a:cubicBezTo>
                        <a:pt x="2" y="51"/>
                        <a:pt x="2" y="52"/>
                        <a:pt x="3" y="53"/>
                      </a:cubicBezTo>
                      <a:cubicBezTo>
                        <a:pt x="7" y="58"/>
                        <a:pt x="13" y="62"/>
                        <a:pt x="21" y="66"/>
                      </a:cubicBezTo>
                      <a:cubicBezTo>
                        <a:pt x="28" y="70"/>
                        <a:pt x="37" y="73"/>
                        <a:pt x="46" y="76"/>
                      </a:cubicBezTo>
                      <a:cubicBezTo>
                        <a:pt x="56" y="79"/>
                        <a:pt x="66" y="82"/>
                        <a:pt x="77" y="84"/>
                      </a:cubicBezTo>
                      <a:cubicBezTo>
                        <a:pt x="87" y="86"/>
                        <a:pt x="98" y="87"/>
                        <a:pt x="109" y="88"/>
                      </a:cubicBezTo>
                      <a:cubicBezTo>
                        <a:pt x="120" y="89"/>
                        <a:pt x="130" y="90"/>
                        <a:pt x="140" y="91"/>
                      </a:cubicBezTo>
                      <a:cubicBezTo>
                        <a:pt x="149" y="91"/>
                        <a:pt x="158" y="92"/>
                        <a:pt x="166" y="92"/>
                      </a:cubicBezTo>
                      <a:cubicBezTo>
                        <a:pt x="173" y="92"/>
                        <a:pt x="182" y="91"/>
                        <a:pt x="192" y="91"/>
                      </a:cubicBezTo>
                      <a:cubicBezTo>
                        <a:pt x="202" y="90"/>
                        <a:pt x="212" y="89"/>
                        <a:pt x="223" y="88"/>
                      </a:cubicBezTo>
                      <a:cubicBezTo>
                        <a:pt x="234" y="87"/>
                        <a:pt x="244" y="86"/>
                        <a:pt x="255" y="84"/>
                      </a:cubicBezTo>
                      <a:cubicBezTo>
                        <a:pt x="266" y="82"/>
                        <a:pt x="276" y="79"/>
                        <a:pt x="285" y="76"/>
                      </a:cubicBezTo>
                      <a:cubicBezTo>
                        <a:pt x="295" y="73"/>
                        <a:pt x="303" y="70"/>
                        <a:pt x="311" y="66"/>
                      </a:cubicBezTo>
                      <a:cubicBezTo>
                        <a:pt x="319" y="62"/>
                        <a:pt x="324" y="58"/>
                        <a:pt x="328" y="53"/>
                      </a:cubicBezTo>
                      <a:cubicBezTo>
                        <a:pt x="329" y="52"/>
                        <a:pt x="330" y="51"/>
                        <a:pt x="331" y="50"/>
                      </a:cubicBezTo>
                      <a:cubicBezTo>
                        <a:pt x="331" y="48"/>
                        <a:pt x="332" y="47"/>
                        <a:pt x="332" y="46"/>
                      </a:cubicBezTo>
                      <a:cubicBezTo>
                        <a:pt x="332" y="43"/>
                        <a:pt x="330" y="40"/>
                        <a:pt x="327" y="37"/>
                      </a:cubicBezTo>
                      <a:cubicBezTo>
                        <a:pt x="323" y="34"/>
                        <a:pt x="319" y="31"/>
                        <a:pt x="315" y="28"/>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Quattrocento Sans"/>
                    <a:ea typeface="Quattrocento Sans"/>
                    <a:cs typeface="Quattrocento Sans"/>
                    <a:sym typeface="Quattrocento Sans"/>
                  </a:endParaRPr>
                </a:p>
              </p:txBody>
            </p:sp>
            <p:sp>
              <p:nvSpPr>
                <p:cNvPr id="1251" name="Google Shape;1251;p30"/>
                <p:cNvSpPr/>
                <p:nvPr/>
              </p:nvSpPr>
              <p:spPr>
                <a:xfrm>
                  <a:off x="1144" y="2362"/>
                  <a:ext cx="274" cy="75"/>
                </a:xfrm>
                <a:custGeom>
                  <a:rect b="b" l="l" r="r" t="t"/>
                  <a:pathLst>
                    <a:path extrusionOk="0" h="92" w="332">
                      <a:moveTo>
                        <a:pt x="252" y="24"/>
                      </a:moveTo>
                      <a:lnTo>
                        <a:pt x="252" y="24"/>
                      </a:lnTo>
                      <a:cubicBezTo>
                        <a:pt x="237" y="27"/>
                        <a:pt x="222" y="28"/>
                        <a:pt x="207" y="29"/>
                      </a:cubicBezTo>
                      <a:cubicBezTo>
                        <a:pt x="192" y="30"/>
                        <a:pt x="179" y="31"/>
                        <a:pt x="166" y="31"/>
                      </a:cubicBezTo>
                      <a:cubicBezTo>
                        <a:pt x="153" y="31"/>
                        <a:pt x="139" y="30"/>
                        <a:pt x="124" y="29"/>
                      </a:cubicBezTo>
                      <a:cubicBezTo>
                        <a:pt x="110" y="28"/>
                        <a:pt x="95" y="27"/>
                        <a:pt x="80" y="24"/>
                      </a:cubicBezTo>
                      <a:cubicBezTo>
                        <a:pt x="65" y="22"/>
                        <a:pt x="51" y="19"/>
                        <a:pt x="37" y="15"/>
                      </a:cubicBezTo>
                      <a:cubicBezTo>
                        <a:pt x="23" y="11"/>
                        <a:pt x="11" y="6"/>
                        <a:pt x="0" y="0"/>
                      </a:cubicBezTo>
                      <a:lnTo>
                        <a:pt x="0" y="46"/>
                      </a:lnTo>
                      <a:cubicBezTo>
                        <a:pt x="0" y="49"/>
                        <a:pt x="2" y="52"/>
                        <a:pt x="5" y="55"/>
                      </a:cubicBezTo>
                      <a:cubicBezTo>
                        <a:pt x="8" y="58"/>
                        <a:pt x="12" y="61"/>
                        <a:pt x="17" y="64"/>
                      </a:cubicBezTo>
                      <a:cubicBezTo>
                        <a:pt x="21" y="66"/>
                        <a:pt x="26" y="69"/>
                        <a:pt x="31" y="71"/>
                      </a:cubicBezTo>
                      <a:cubicBezTo>
                        <a:pt x="36" y="73"/>
                        <a:pt x="40" y="74"/>
                        <a:pt x="42" y="75"/>
                      </a:cubicBezTo>
                      <a:cubicBezTo>
                        <a:pt x="51" y="78"/>
                        <a:pt x="61" y="81"/>
                        <a:pt x="71" y="83"/>
                      </a:cubicBezTo>
                      <a:cubicBezTo>
                        <a:pt x="82" y="85"/>
                        <a:pt x="92" y="87"/>
                        <a:pt x="103" y="88"/>
                      </a:cubicBezTo>
                      <a:cubicBezTo>
                        <a:pt x="114" y="89"/>
                        <a:pt x="125" y="90"/>
                        <a:pt x="135" y="91"/>
                      </a:cubicBezTo>
                      <a:cubicBezTo>
                        <a:pt x="146" y="91"/>
                        <a:pt x="156" y="92"/>
                        <a:pt x="166" y="92"/>
                      </a:cubicBezTo>
                      <a:cubicBezTo>
                        <a:pt x="176" y="92"/>
                        <a:pt x="186" y="91"/>
                        <a:pt x="196" y="91"/>
                      </a:cubicBezTo>
                      <a:cubicBezTo>
                        <a:pt x="207" y="90"/>
                        <a:pt x="218" y="89"/>
                        <a:pt x="229" y="88"/>
                      </a:cubicBezTo>
                      <a:cubicBezTo>
                        <a:pt x="239" y="87"/>
                        <a:pt x="250" y="85"/>
                        <a:pt x="260" y="83"/>
                      </a:cubicBezTo>
                      <a:cubicBezTo>
                        <a:pt x="271" y="81"/>
                        <a:pt x="280" y="78"/>
                        <a:pt x="289" y="75"/>
                      </a:cubicBezTo>
                      <a:cubicBezTo>
                        <a:pt x="292" y="74"/>
                        <a:pt x="296" y="73"/>
                        <a:pt x="301" y="71"/>
                      </a:cubicBezTo>
                      <a:cubicBezTo>
                        <a:pt x="306" y="69"/>
                        <a:pt x="310" y="66"/>
                        <a:pt x="315" y="64"/>
                      </a:cubicBezTo>
                      <a:cubicBezTo>
                        <a:pt x="319" y="61"/>
                        <a:pt x="323" y="58"/>
                        <a:pt x="327" y="55"/>
                      </a:cubicBezTo>
                      <a:cubicBezTo>
                        <a:pt x="330" y="52"/>
                        <a:pt x="332" y="49"/>
                        <a:pt x="332" y="46"/>
                      </a:cubicBezTo>
                      <a:lnTo>
                        <a:pt x="332" y="0"/>
                      </a:lnTo>
                      <a:cubicBezTo>
                        <a:pt x="321" y="6"/>
                        <a:pt x="308" y="11"/>
                        <a:pt x="294" y="15"/>
                      </a:cubicBezTo>
                      <a:cubicBezTo>
                        <a:pt x="281" y="19"/>
                        <a:pt x="266" y="22"/>
                        <a:pt x="252" y="24"/>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Quattrocento Sans"/>
                    <a:ea typeface="Quattrocento Sans"/>
                    <a:cs typeface="Quattrocento Sans"/>
                    <a:sym typeface="Quattrocento Sans"/>
                  </a:endParaRPr>
                </a:p>
              </p:txBody>
            </p:sp>
          </p:grpSp>
        </p:grpSp>
        <p:sp>
          <p:nvSpPr>
            <p:cNvPr id="1252" name="Google Shape;1252;p30"/>
            <p:cNvSpPr/>
            <p:nvPr/>
          </p:nvSpPr>
          <p:spPr>
            <a:xfrm>
              <a:off x="3364517" y="5747926"/>
              <a:ext cx="7778361" cy="875611"/>
            </a:xfrm>
            <a:prstGeom prst="rect">
              <a:avLst/>
            </a:prstGeom>
            <a:noFill/>
            <a:ln>
              <a:noFill/>
            </a:ln>
          </p:spPr>
          <p:txBody>
            <a:bodyPr anchorCtr="0" anchor="ctr" bIns="146300" lIns="182875" spcFirstLastPara="1" rIns="182875" wrap="square" tIns="146300">
              <a:noAutofit/>
            </a:bodyPr>
            <a:lstStyle/>
            <a:p>
              <a:pPr indent="0" lvl="0" marL="0" marR="0" rtl="0" algn="l">
                <a:lnSpc>
                  <a:spcPct val="100000"/>
                </a:lnSpc>
                <a:spcBef>
                  <a:spcPts val="0"/>
                </a:spcBef>
                <a:spcAft>
                  <a:spcPts val="0"/>
                </a:spcAft>
                <a:buClr>
                  <a:srgbClr val="000000"/>
                </a:buClr>
                <a:buSzPts val="1100"/>
                <a:buFont typeface="Quattrocento Sans"/>
                <a:buNone/>
              </a:pPr>
              <a:r>
                <a:rPr b="1" i="0" lang="en-US" sz="1100" u="none" cap="none" strike="noStrike">
                  <a:solidFill>
                    <a:srgbClr val="000000"/>
                  </a:solidFill>
                  <a:latin typeface="Quattrocento Sans"/>
                  <a:ea typeface="Quattrocento Sans"/>
                  <a:cs typeface="Quattrocento Sans"/>
                  <a:sym typeface="Quattrocento Sans"/>
                </a:rPr>
                <a:t>Security Hygiene</a:t>
              </a:r>
              <a:r>
                <a:rPr b="0" i="0" lang="en-US" sz="1100" u="none" cap="none" strike="noStrike">
                  <a:solidFill>
                    <a:srgbClr val="000000"/>
                  </a:solidFill>
                  <a:latin typeface="Quattrocento Sans"/>
                  <a:ea typeface="Quattrocento Sans"/>
                  <a:cs typeface="Quattrocento Sans"/>
                  <a:sym typeface="Quattrocento Sans"/>
                </a:rPr>
                <a:t> – Rigorously monitor + remediate security configurations, security updates, MFA, and more</a:t>
              </a:r>
              <a:br>
                <a:rPr b="0" i="0" lang="en-US" sz="1100" u="none" cap="none" strike="noStrike">
                  <a:solidFill>
                    <a:srgbClr val="000000"/>
                  </a:solidFill>
                  <a:latin typeface="Quattrocento Sans"/>
                  <a:ea typeface="Quattrocento Sans"/>
                  <a:cs typeface="Quattrocento Sans"/>
                  <a:sym typeface="Quattrocento Sans"/>
                </a:rPr>
              </a:br>
              <a:r>
                <a:rPr b="1" i="0" lang="en-US" sz="1100" u="none" cap="none" strike="noStrike">
                  <a:solidFill>
                    <a:srgbClr val="000000"/>
                  </a:solidFill>
                  <a:latin typeface="Quattrocento Sans"/>
                  <a:ea typeface="Quattrocento Sans"/>
                  <a:cs typeface="Quattrocento Sans"/>
                  <a:sym typeface="Quattrocento Sans"/>
                </a:rPr>
                <a:t>Reduce Legacy Risk </a:t>
              </a:r>
              <a:r>
                <a:rPr b="0" i="0" lang="en-US" sz="1100" u="none" cap="none" strike="noStrike">
                  <a:solidFill>
                    <a:srgbClr val="000000"/>
                  </a:solidFill>
                  <a:latin typeface="Quattrocento Sans"/>
                  <a:ea typeface="Quattrocento Sans"/>
                  <a:cs typeface="Quattrocento Sans"/>
                  <a:sym typeface="Quattrocento Sans"/>
                </a:rPr>
                <a:t>– Retire or isolate legacy technology (Unsupported OS/Applications, legacy protocols) </a:t>
              </a:r>
              <a:endParaRPr/>
            </a:p>
            <a:p>
              <a:pPr indent="0" lvl="0" marL="0" marR="0" rtl="0" algn="l">
                <a:lnSpc>
                  <a:spcPct val="100000"/>
                </a:lnSpc>
                <a:spcBef>
                  <a:spcPts val="0"/>
                </a:spcBef>
                <a:spcAft>
                  <a:spcPts val="0"/>
                </a:spcAft>
                <a:buClr>
                  <a:srgbClr val="000000"/>
                </a:buClr>
                <a:buSzPts val="1100"/>
                <a:buFont typeface="Quattrocento Sans"/>
                <a:buNone/>
              </a:pPr>
              <a:r>
                <a:rPr b="1" i="0" lang="en-US" sz="1100" u="none" cap="none" strike="noStrike">
                  <a:solidFill>
                    <a:srgbClr val="000000"/>
                  </a:solidFill>
                  <a:latin typeface="Quattrocento Sans"/>
                  <a:ea typeface="Quattrocento Sans"/>
                  <a:cs typeface="Quattrocento Sans"/>
                  <a:sym typeface="Quattrocento Sans"/>
                </a:rPr>
                <a:t>DevOps Integration </a:t>
              </a:r>
              <a:r>
                <a:rPr b="0" i="0" lang="en-US" sz="1100" u="none" cap="none" strike="noStrike">
                  <a:solidFill>
                    <a:srgbClr val="000000"/>
                  </a:solidFill>
                  <a:latin typeface="Quattrocento Sans"/>
                  <a:ea typeface="Quattrocento Sans"/>
                  <a:cs typeface="Quattrocento Sans"/>
                  <a:sym typeface="Quattrocento Sans"/>
                </a:rPr>
                <a:t>– Integrate infrastructure + development security practices into DevOps with minimal friction</a:t>
              </a:r>
              <a:endParaRPr/>
            </a:p>
            <a:p>
              <a:pPr indent="0" lvl="0" marL="0" marR="0" rtl="0" algn="l">
                <a:lnSpc>
                  <a:spcPct val="100000"/>
                </a:lnSpc>
                <a:spcBef>
                  <a:spcPts val="0"/>
                </a:spcBef>
                <a:spcAft>
                  <a:spcPts val="0"/>
                </a:spcAft>
                <a:buClr>
                  <a:srgbClr val="000000"/>
                </a:buClr>
                <a:buSzPts val="1100"/>
                <a:buFont typeface="Quattrocento Sans"/>
                <a:buNone/>
              </a:pPr>
              <a:r>
                <a:rPr b="1" i="0" lang="en-US" sz="1100" u="none" cap="none" strike="noStrike">
                  <a:solidFill>
                    <a:srgbClr val="000000"/>
                  </a:solidFill>
                  <a:latin typeface="Quattrocento Sans"/>
                  <a:ea typeface="Quattrocento Sans"/>
                  <a:cs typeface="Quattrocento Sans"/>
                  <a:sym typeface="Quattrocento Sans"/>
                </a:rPr>
                <a:t>Microsegmentation </a:t>
              </a:r>
              <a:r>
                <a:rPr b="0" i="0" lang="en-US" sz="1100" u="none" cap="none" strike="noStrike">
                  <a:solidFill>
                    <a:srgbClr val="000000"/>
                  </a:solidFill>
                  <a:latin typeface="Quattrocento Sans"/>
                  <a:ea typeface="Quattrocento Sans"/>
                  <a:cs typeface="Quattrocento Sans"/>
                  <a:sym typeface="Quattrocento Sans"/>
                </a:rPr>
                <a:t>– Additional </a:t>
              </a:r>
              <a:r>
                <a:rPr b="0" i="1" lang="en-US" sz="1100" u="none" cap="none" strike="noStrike">
                  <a:solidFill>
                    <a:srgbClr val="000000"/>
                  </a:solidFill>
                  <a:latin typeface="Quattrocento Sans"/>
                  <a:ea typeface="Quattrocento Sans"/>
                  <a:cs typeface="Quattrocento Sans"/>
                  <a:sym typeface="Quattrocento Sans"/>
                </a:rPr>
                <a:t>identity and network </a:t>
              </a:r>
              <a:r>
                <a:rPr b="0" i="0" lang="en-US" sz="1100" u="none" cap="none" strike="noStrike">
                  <a:solidFill>
                    <a:srgbClr val="000000"/>
                  </a:solidFill>
                  <a:latin typeface="Quattrocento Sans"/>
                  <a:ea typeface="Quattrocento Sans"/>
                  <a:cs typeface="Quattrocento Sans"/>
                  <a:sym typeface="Quattrocento Sans"/>
                </a:rPr>
                <a:t>restrictions (dynamic trust-based and/or static rules)</a:t>
              </a:r>
              <a:endParaRPr/>
            </a:p>
          </p:txBody>
        </p:sp>
      </p:grpSp>
      <p:grpSp>
        <p:nvGrpSpPr>
          <p:cNvPr id="1253" name="Google Shape;1253;p30"/>
          <p:cNvGrpSpPr/>
          <p:nvPr/>
        </p:nvGrpSpPr>
        <p:grpSpPr>
          <a:xfrm>
            <a:off x="708807" y="4962620"/>
            <a:ext cx="10811470" cy="803297"/>
            <a:chOff x="708807" y="4842847"/>
            <a:chExt cx="10811470" cy="803297"/>
          </a:xfrm>
        </p:grpSpPr>
        <p:sp>
          <p:nvSpPr>
            <p:cNvPr id="1254" name="Google Shape;1254;p30"/>
            <p:cNvSpPr/>
            <p:nvPr/>
          </p:nvSpPr>
          <p:spPr>
            <a:xfrm>
              <a:off x="708807" y="4906144"/>
              <a:ext cx="10675742" cy="653813"/>
            </a:xfrm>
            <a:prstGeom prst="homePlate">
              <a:avLst>
                <a:gd fmla="val 0" name="adj"/>
              </a:avLst>
            </a:prstGeom>
            <a:solidFill>
              <a:srgbClr val="CCCCCC">
                <a:alpha val="47843"/>
              </a:srgbClr>
            </a:solidFill>
            <a:ln>
              <a:noFill/>
            </a:ln>
          </p:spPr>
          <p:txBody>
            <a:bodyPr anchorCtr="0" anchor="ctr" bIns="45700" lIns="731500" spcFirstLastPara="1" rIns="91425" wrap="square" tIns="91425">
              <a:noAutofit/>
            </a:bodyPr>
            <a:lstStyle/>
            <a:p>
              <a:pPr indent="0" lvl="0" marL="0" marR="0" rtl="0" algn="l">
                <a:lnSpc>
                  <a:spcPct val="100000"/>
                </a:lnSpc>
                <a:spcBef>
                  <a:spcPts val="0"/>
                </a:spcBef>
                <a:spcAft>
                  <a:spcPts val="0"/>
                </a:spcAft>
                <a:buClr>
                  <a:srgbClr val="000000"/>
                </a:buClr>
                <a:buSzPts val="1400"/>
                <a:buFont typeface="Quattrocento Sans"/>
                <a:buNone/>
              </a:pPr>
              <a:r>
                <a:rPr b="1" i="0" lang="en-US" sz="1400" u="none" cap="none" strike="noStrike">
                  <a:solidFill>
                    <a:srgbClr val="000000"/>
                  </a:solidFill>
                  <a:latin typeface="Quattrocento Sans"/>
                  <a:ea typeface="Quattrocento Sans"/>
                  <a:cs typeface="Quattrocento Sans"/>
                  <a:sym typeface="Quattrocento Sans"/>
                </a:rPr>
                <a:t>Operational Technology </a:t>
              </a:r>
              <a:br>
                <a:rPr b="1" i="0" lang="en-US" sz="1400" u="none" cap="none" strike="noStrike">
                  <a:solidFill>
                    <a:srgbClr val="000000"/>
                  </a:solidFill>
                  <a:latin typeface="Quattrocento Sans"/>
                  <a:ea typeface="Quattrocento Sans"/>
                  <a:cs typeface="Quattrocento Sans"/>
                  <a:sym typeface="Quattrocento Sans"/>
                </a:rPr>
              </a:br>
              <a:r>
                <a:rPr b="1" i="0" lang="en-US" sz="1400" u="none" cap="none" strike="noStrike">
                  <a:solidFill>
                    <a:srgbClr val="000000"/>
                  </a:solidFill>
                  <a:latin typeface="Quattrocento Sans"/>
                  <a:ea typeface="Quattrocento Sans"/>
                  <a:cs typeface="Quattrocento Sans"/>
                  <a:sym typeface="Quattrocento Sans"/>
                </a:rPr>
                <a:t>(OT) and Industrial IoT</a:t>
              </a:r>
              <a:endParaRPr/>
            </a:p>
          </p:txBody>
        </p:sp>
        <p:sp>
          <p:nvSpPr>
            <p:cNvPr id="1255" name="Google Shape;1255;p30"/>
            <p:cNvSpPr/>
            <p:nvPr/>
          </p:nvSpPr>
          <p:spPr>
            <a:xfrm>
              <a:off x="3366123" y="4842847"/>
              <a:ext cx="8154154" cy="803297"/>
            </a:xfrm>
            <a:prstGeom prst="rect">
              <a:avLst/>
            </a:prstGeom>
            <a:noFill/>
            <a:ln>
              <a:noFill/>
            </a:ln>
          </p:spPr>
          <p:txBody>
            <a:bodyPr anchorCtr="0" anchor="t" bIns="146300" lIns="182875" spcFirstLastPara="1" rIns="182875" wrap="square" tIns="146300">
              <a:spAutoFit/>
            </a:bodyPr>
            <a:lstStyle/>
            <a:p>
              <a:pPr indent="0" lvl="0" marL="0" marR="0" rtl="0" algn="l">
                <a:lnSpc>
                  <a:spcPct val="100000"/>
                </a:lnSpc>
                <a:spcBef>
                  <a:spcPts val="0"/>
                </a:spcBef>
                <a:spcAft>
                  <a:spcPts val="0"/>
                </a:spcAft>
                <a:buClr>
                  <a:srgbClr val="000000"/>
                </a:buClr>
                <a:buSzPts val="1100"/>
                <a:buFont typeface="Quattrocento Sans"/>
                <a:buNone/>
              </a:pPr>
              <a:r>
                <a:rPr b="1" i="0" lang="en-US" sz="1100" u="none" cap="none" strike="noStrike">
                  <a:solidFill>
                    <a:srgbClr val="000000"/>
                  </a:solidFill>
                  <a:latin typeface="Quattrocento Sans"/>
                  <a:ea typeface="Quattrocento Sans"/>
                  <a:cs typeface="Quattrocento Sans"/>
                  <a:sym typeface="Quattrocento Sans"/>
                </a:rPr>
                <a:t>Discover </a:t>
              </a:r>
              <a:r>
                <a:rPr b="0" i="0" lang="en-US" sz="1100" u="none" cap="none" strike="noStrike">
                  <a:solidFill>
                    <a:srgbClr val="000000"/>
                  </a:solidFill>
                  <a:latin typeface="Quattrocento Sans"/>
                  <a:ea typeface="Quattrocento Sans"/>
                  <a:cs typeface="Quattrocento Sans"/>
                  <a:sym typeface="Quattrocento Sans"/>
                </a:rPr>
                <a:t>– Find &amp; classify assets with business critical, life safety, and operational/physical impact (via </a:t>
              </a:r>
              <a:r>
                <a:rPr lang="en-US" sz="1100">
                  <a:solidFill>
                    <a:srgbClr val="000000"/>
                  </a:solidFill>
                  <a:latin typeface="Quattrocento Sans"/>
                  <a:ea typeface="Quattrocento Sans"/>
                  <a:cs typeface="Quattrocento Sans"/>
                  <a:sym typeface="Quattrocento Sans"/>
                </a:rPr>
                <a:t>Defender</a:t>
              </a:r>
              <a:r>
                <a:rPr b="0" i="0" lang="en-US" sz="1100" u="none" cap="none" strike="noStrike">
                  <a:solidFill>
                    <a:srgbClr val="000000"/>
                  </a:solidFill>
                  <a:latin typeface="Quattrocento Sans"/>
                  <a:ea typeface="Quattrocento Sans"/>
                  <a:cs typeface="Quattrocento Sans"/>
                  <a:sym typeface="Quattrocento Sans"/>
                </a:rPr>
                <a:t> for IoT)</a:t>
              </a:r>
              <a:endParaRPr/>
            </a:p>
            <a:p>
              <a:pPr indent="0" lvl="0" marL="0" marR="0" rtl="0" algn="l">
                <a:lnSpc>
                  <a:spcPct val="100000"/>
                </a:lnSpc>
                <a:spcBef>
                  <a:spcPts val="0"/>
                </a:spcBef>
                <a:spcAft>
                  <a:spcPts val="0"/>
                </a:spcAft>
                <a:buClr>
                  <a:srgbClr val="000000"/>
                </a:buClr>
                <a:buSzPts val="1100"/>
                <a:buFont typeface="Quattrocento Sans"/>
                <a:buNone/>
              </a:pPr>
              <a:r>
                <a:rPr b="1" i="0" lang="en-US" sz="1100" u="none" cap="none" strike="noStrike">
                  <a:solidFill>
                    <a:srgbClr val="000000"/>
                  </a:solidFill>
                  <a:latin typeface="Quattrocento Sans"/>
                  <a:ea typeface="Quattrocento Sans"/>
                  <a:cs typeface="Quattrocento Sans"/>
                  <a:sym typeface="Quattrocento Sans"/>
                </a:rPr>
                <a:t>Protect</a:t>
              </a:r>
              <a:r>
                <a:rPr b="0" i="0" lang="en-US" sz="1100" u="none" cap="none" strike="noStrike">
                  <a:solidFill>
                    <a:srgbClr val="000000"/>
                  </a:solidFill>
                  <a:latin typeface="Quattrocento Sans"/>
                  <a:ea typeface="Quattrocento Sans"/>
                  <a:cs typeface="Quattrocento Sans"/>
                  <a:sym typeface="Quattrocento Sans"/>
                </a:rPr>
                <a:t> – isolate assets from unneeded internet/production access with static and dynamic controls</a:t>
              </a:r>
              <a:endParaRPr b="0" i="0" sz="1100" u="none" cap="none" strike="noStrike">
                <a:solidFill>
                  <a:srgbClr val="000000"/>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000000"/>
                </a:buClr>
                <a:buSzPts val="1100"/>
                <a:buFont typeface="Quattrocento Sans"/>
                <a:buNone/>
              </a:pPr>
              <a:r>
                <a:rPr b="1" i="0" lang="en-US" sz="1100" u="none" cap="none" strike="noStrike">
                  <a:solidFill>
                    <a:srgbClr val="000000"/>
                  </a:solidFill>
                  <a:latin typeface="Quattrocento Sans"/>
                  <a:ea typeface="Quattrocento Sans"/>
                  <a:cs typeface="Quattrocento Sans"/>
                  <a:sym typeface="Quattrocento Sans"/>
                </a:rPr>
                <a:t>Monitor</a:t>
              </a:r>
              <a:r>
                <a:rPr b="0" i="0" lang="en-US" sz="1100" u="none" cap="none" strike="noStrike">
                  <a:solidFill>
                    <a:srgbClr val="000000"/>
                  </a:solidFill>
                  <a:latin typeface="Quattrocento Sans"/>
                  <a:ea typeface="Quattrocento Sans"/>
                  <a:cs typeface="Quattrocento Sans"/>
                  <a:sym typeface="Quattrocento Sans"/>
                </a:rPr>
                <a:t> – unify threat detection and response processes for OT, IT, and IoT assets (via </a:t>
              </a:r>
              <a:r>
                <a:rPr lang="en-US" sz="1100">
                  <a:solidFill>
                    <a:srgbClr val="000000"/>
                  </a:solidFill>
                  <a:latin typeface="Quattrocento Sans"/>
                  <a:ea typeface="Quattrocento Sans"/>
                  <a:cs typeface="Quattrocento Sans"/>
                  <a:sym typeface="Quattrocento Sans"/>
                </a:rPr>
                <a:t>Defender</a:t>
              </a:r>
              <a:r>
                <a:rPr b="0" i="0" lang="en-US" sz="1100" u="none" cap="none" strike="noStrike">
                  <a:solidFill>
                    <a:srgbClr val="000000"/>
                  </a:solidFill>
                  <a:latin typeface="Quattrocento Sans"/>
                  <a:ea typeface="Quattrocento Sans"/>
                  <a:cs typeface="Quattrocento Sans"/>
                  <a:sym typeface="Quattrocento Sans"/>
                </a:rPr>
                <a:t> for IoT)</a:t>
              </a:r>
              <a:endParaRPr b="0" i="0" sz="1100" u="none" cap="none" strike="noStrike">
                <a:solidFill>
                  <a:srgbClr val="000000"/>
                </a:solidFill>
                <a:latin typeface="Quattrocento Sans"/>
                <a:ea typeface="Quattrocento Sans"/>
                <a:cs typeface="Quattrocento Sans"/>
                <a:sym typeface="Quattrocento Sans"/>
              </a:endParaRPr>
            </a:p>
          </p:txBody>
        </p:sp>
        <p:grpSp>
          <p:nvGrpSpPr>
            <p:cNvPr id="1256" name="Google Shape;1256;p30"/>
            <p:cNvGrpSpPr/>
            <p:nvPr/>
          </p:nvGrpSpPr>
          <p:grpSpPr>
            <a:xfrm>
              <a:off x="890721" y="5047418"/>
              <a:ext cx="379641" cy="382863"/>
              <a:chOff x="10351024" y="3989686"/>
              <a:chExt cx="379641" cy="382863"/>
            </a:xfrm>
          </p:grpSpPr>
          <p:sp>
            <p:nvSpPr>
              <p:cNvPr id="1257" name="Google Shape;1257;p30"/>
              <p:cNvSpPr/>
              <p:nvPr/>
            </p:nvSpPr>
            <p:spPr>
              <a:xfrm flipH="1" rot="-2474440">
                <a:off x="10481265" y="4049972"/>
                <a:ext cx="18288" cy="133937"/>
              </a:xfrm>
              <a:prstGeom prst="rect">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258" name="Google Shape;1258;p30"/>
              <p:cNvSpPr/>
              <p:nvPr/>
            </p:nvSpPr>
            <p:spPr>
              <a:xfrm flipH="1" rot="2161206">
                <a:off x="10595091" y="4024737"/>
                <a:ext cx="18288" cy="133937"/>
              </a:xfrm>
              <a:prstGeom prst="rect">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259" name="Google Shape;1259;p30"/>
              <p:cNvSpPr/>
              <p:nvPr/>
            </p:nvSpPr>
            <p:spPr>
              <a:xfrm flipH="1" rot="3931757">
                <a:off x="10456452" y="4159000"/>
                <a:ext cx="18288" cy="133937"/>
              </a:xfrm>
              <a:prstGeom prst="rect">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260" name="Google Shape;1260;p30"/>
              <p:cNvSpPr/>
              <p:nvPr/>
            </p:nvSpPr>
            <p:spPr>
              <a:xfrm flipH="1" rot="-5061262">
                <a:off x="10611276" y="4124704"/>
                <a:ext cx="18288" cy="133937"/>
              </a:xfrm>
              <a:prstGeom prst="rect">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261" name="Google Shape;1261;p30"/>
              <p:cNvSpPr/>
              <p:nvPr/>
            </p:nvSpPr>
            <p:spPr>
              <a:xfrm flipH="1" rot="-941092">
                <a:off x="10562418" y="4195199"/>
                <a:ext cx="18288" cy="133937"/>
              </a:xfrm>
              <a:prstGeom prst="rect">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grpSp>
            <p:nvGrpSpPr>
              <p:cNvPr id="1262" name="Google Shape;1262;p30"/>
              <p:cNvGrpSpPr/>
              <p:nvPr/>
            </p:nvGrpSpPr>
            <p:grpSpPr>
              <a:xfrm>
                <a:off x="10351024" y="3989686"/>
                <a:ext cx="379641" cy="382863"/>
                <a:chOff x="10351024" y="3989686"/>
                <a:chExt cx="379641" cy="382863"/>
              </a:xfrm>
            </p:grpSpPr>
            <p:sp>
              <p:nvSpPr>
                <p:cNvPr id="1263" name="Google Shape;1263;p30"/>
                <p:cNvSpPr/>
                <p:nvPr/>
              </p:nvSpPr>
              <p:spPr>
                <a:xfrm>
                  <a:off x="10471034" y="4114134"/>
                  <a:ext cx="139621" cy="139621"/>
                </a:xfrm>
                <a:prstGeom prst="ellipse">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264" name="Google Shape;1264;p30"/>
                <p:cNvSpPr/>
                <p:nvPr/>
              </p:nvSpPr>
              <p:spPr>
                <a:xfrm>
                  <a:off x="10598471" y="3989686"/>
                  <a:ext cx="85243" cy="85243"/>
                </a:xfrm>
                <a:prstGeom prst="ellipse">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265" name="Google Shape;1265;p30"/>
                <p:cNvSpPr/>
                <p:nvPr/>
              </p:nvSpPr>
              <p:spPr>
                <a:xfrm>
                  <a:off x="10399552" y="4016582"/>
                  <a:ext cx="85243" cy="85243"/>
                </a:xfrm>
                <a:prstGeom prst="ellipse">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266" name="Google Shape;1266;p30"/>
                <p:cNvSpPr/>
                <p:nvPr/>
              </p:nvSpPr>
              <p:spPr>
                <a:xfrm>
                  <a:off x="10351024" y="4211133"/>
                  <a:ext cx="85243" cy="85243"/>
                </a:xfrm>
                <a:prstGeom prst="ellipse">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267" name="Google Shape;1267;p30"/>
                <p:cNvSpPr/>
                <p:nvPr/>
              </p:nvSpPr>
              <p:spPr>
                <a:xfrm>
                  <a:off x="10645422" y="4161163"/>
                  <a:ext cx="85243" cy="85243"/>
                </a:xfrm>
                <a:prstGeom prst="ellipse">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268" name="Google Shape;1268;p30"/>
                <p:cNvSpPr/>
                <p:nvPr/>
              </p:nvSpPr>
              <p:spPr>
                <a:xfrm>
                  <a:off x="10548422" y="4287306"/>
                  <a:ext cx="85243" cy="85243"/>
                </a:xfrm>
                <a:prstGeom prst="ellipse">
                  <a:avLst/>
                </a:prstGeom>
                <a:solidFill>
                  <a:schemeClr val="dk1"/>
                </a:solidFill>
                <a:ln>
                  <a:noFill/>
                </a:ln>
              </p:spPr>
              <p:txBody>
                <a:bodyPr anchorCtr="0" anchor="t" bIns="146300" lIns="182875" spcFirstLastPara="1" rIns="182875" wrap="square" tIns="146300">
                  <a:noAutofit/>
                </a:bodyPr>
                <a:lstStyle/>
                <a:p>
                  <a:pPr indent="0" lvl="0" marL="0" marR="0" rtl="0" algn="ctr">
                    <a:lnSpc>
                      <a:spcPct val="9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grpSp>
        </p:grpSp>
      </p:grpSp>
      <p:grpSp>
        <p:nvGrpSpPr>
          <p:cNvPr id="1269" name="Google Shape;1269;p30"/>
          <p:cNvGrpSpPr/>
          <p:nvPr/>
        </p:nvGrpSpPr>
        <p:grpSpPr>
          <a:xfrm>
            <a:off x="721738" y="3796771"/>
            <a:ext cx="10680192" cy="803297"/>
            <a:chOff x="721738" y="3506669"/>
            <a:chExt cx="10680192" cy="803297"/>
          </a:xfrm>
        </p:grpSpPr>
        <p:sp>
          <p:nvSpPr>
            <p:cNvPr id="1270" name="Google Shape;1270;p30"/>
            <p:cNvSpPr/>
            <p:nvPr/>
          </p:nvSpPr>
          <p:spPr>
            <a:xfrm>
              <a:off x="721738" y="3526750"/>
              <a:ext cx="10680192" cy="704651"/>
            </a:xfrm>
            <a:prstGeom prst="homePlate">
              <a:avLst>
                <a:gd fmla="val 0" name="adj"/>
              </a:avLst>
            </a:prstGeom>
            <a:solidFill>
              <a:srgbClr val="EA1D24">
                <a:alpha val="20000"/>
              </a:srgbClr>
            </a:solidFill>
            <a:ln>
              <a:noFill/>
            </a:ln>
          </p:spPr>
          <p:txBody>
            <a:bodyPr anchorCtr="0" anchor="ctr" bIns="45700" lIns="731500" spcFirstLastPara="1" rIns="91425" wrap="square" tIns="91425">
              <a:noAutofit/>
            </a:bodyPr>
            <a:lstStyle/>
            <a:p>
              <a:pPr indent="0" lvl="0" marL="0" marR="0" rtl="0" algn="l">
                <a:lnSpc>
                  <a:spcPct val="100000"/>
                </a:lnSpc>
                <a:spcBef>
                  <a:spcPts val="0"/>
                </a:spcBef>
                <a:spcAft>
                  <a:spcPts val="0"/>
                </a:spcAft>
                <a:buClr>
                  <a:srgbClr val="000000"/>
                </a:buClr>
                <a:buSzPts val="1400"/>
                <a:buFont typeface="Quattrocento Sans"/>
                <a:buNone/>
              </a:pPr>
              <a:r>
                <a:rPr b="1" i="0" lang="en-US" sz="1400" u="none" cap="none" strike="noStrike">
                  <a:solidFill>
                    <a:srgbClr val="000000"/>
                  </a:solidFill>
                  <a:latin typeface="Quattrocento Sans"/>
                  <a:ea typeface="Quattrocento Sans"/>
                  <a:cs typeface="Quattrocento Sans"/>
                  <a:sym typeface="Quattrocento Sans"/>
                </a:rPr>
                <a:t>Modernize </a:t>
              </a:r>
              <a:br>
                <a:rPr b="1" i="0" lang="en-US" sz="1400" u="none" cap="none" strike="noStrike">
                  <a:solidFill>
                    <a:srgbClr val="000000"/>
                  </a:solidFill>
                  <a:latin typeface="Quattrocento Sans"/>
                  <a:ea typeface="Quattrocento Sans"/>
                  <a:cs typeface="Quattrocento Sans"/>
                  <a:sym typeface="Quattrocento Sans"/>
                </a:rPr>
              </a:br>
              <a:r>
                <a:rPr b="1" i="0" lang="en-US" sz="1400" u="none" cap="none" strike="noStrike">
                  <a:solidFill>
                    <a:srgbClr val="000000"/>
                  </a:solidFill>
                  <a:latin typeface="Quattrocento Sans"/>
                  <a:ea typeface="Quattrocento Sans"/>
                  <a:cs typeface="Quattrocento Sans"/>
                  <a:sym typeface="Quattrocento Sans"/>
                </a:rPr>
                <a:t>Security Operations</a:t>
              </a:r>
              <a:endParaRPr/>
            </a:p>
          </p:txBody>
        </p:sp>
        <p:sp>
          <p:nvSpPr>
            <p:cNvPr id="1271" name="Google Shape;1271;p30"/>
            <p:cNvSpPr/>
            <p:nvPr/>
          </p:nvSpPr>
          <p:spPr>
            <a:xfrm>
              <a:off x="3383505" y="3506669"/>
              <a:ext cx="8018425" cy="803297"/>
            </a:xfrm>
            <a:prstGeom prst="rect">
              <a:avLst/>
            </a:prstGeom>
            <a:noFill/>
            <a:ln>
              <a:noFill/>
            </a:ln>
          </p:spPr>
          <p:txBody>
            <a:bodyPr anchorCtr="0" anchor="ctr" bIns="146300" lIns="182875" spcFirstLastPara="1" rIns="182875" wrap="square" tIns="146300">
              <a:spAutoFit/>
            </a:bodyPr>
            <a:lstStyle/>
            <a:p>
              <a:pPr indent="-228600" lvl="0" marL="228600" marR="0" rtl="0" algn="l">
                <a:spcBef>
                  <a:spcPts val="0"/>
                </a:spcBef>
                <a:spcAft>
                  <a:spcPts val="0"/>
                </a:spcAft>
                <a:buClr>
                  <a:srgbClr val="000000"/>
                </a:buClr>
                <a:buSzPts val="1100"/>
                <a:buFont typeface="Calibri"/>
                <a:buAutoNum type="arabicPeriod" startAt="4"/>
              </a:pPr>
              <a:r>
                <a:rPr b="1" i="0" lang="en-US" sz="1100" u="none" cap="none" strike="noStrike">
                  <a:solidFill>
                    <a:srgbClr val="000000"/>
                  </a:solidFill>
                  <a:latin typeface="Quattrocento Sans"/>
                  <a:ea typeface="Quattrocento Sans"/>
                  <a:cs typeface="Quattrocento Sans"/>
                  <a:sym typeface="Quattrocento Sans"/>
                </a:rPr>
                <a:t>Streamline response </a:t>
              </a:r>
              <a:r>
                <a:rPr b="0" i="0" lang="en-US" sz="1100" u="none" cap="none" strike="noStrike">
                  <a:solidFill>
                    <a:srgbClr val="000000"/>
                  </a:solidFill>
                  <a:latin typeface="Quattrocento Sans"/>
                  <a:ea typeface="Quattrocento Sans"/>
                  <a:cs typeface="Quattrocento Sans"/>
                  <a:sym typeface="Quattrocento Sans"/>
                </a:rPr>
                <a:t>to common attacks with XDR for Endpoint/Email/Identity+</a:t>
              </a:r>
              <a:r>
                <a:rPr lang="en-US" sz="1100">
                  <a:solidFill>
                    <a:srgbClr val="000000"/>
                  </a:solidFill>
                  <a:latin typeface="Quattrocento Sans"/>
                  <a:ea typeface="Quattrocento Sans"/>
                  <a:cs typeface="Quattrocento Sans"/>
                  <a:sym typeface="Quattrocento Sans"/>
                </a:rPr>
                <a:t>Cloud</a:t>
              </a:r>
              <a:r>
                <a:rPr b="0" i="0" lang="en-US" sz="1100" u="none" cap="none" strike="noStrike">
                  <a:solidFill>
                    <a:srgbClr val="000000"/>
                  </a:solidFill>
                  <a:latin typeface="Quattrocento Sans"/>
                  <a:ea typeface="Quattrocento Sans"/>
                  <a:cs typeface="Quattrocento Sans"/>
                  <a:sym typeface="Quattrocento Sans"/>
                </a:rPr>
                <a:t> (via M365 &amp; Defender</a:t>
              </a:r>
              <a:r>
                <a:rPr lang="en-US" sz="1100">
                  <a:solidFill>
                    <a:srgbClr val="000000"/>
                  </a:solidFill>
                  <a:latin typeface="Quattrocento Sans"/>
                  <a:ea typeface="Quattrocento Sans"/>
                  <a:cs typeface="Quattrocento Sans"/>
                  <a:sym typeface="Quattrocento Sans"/>
                </a:rPr>
                <a:t> for Cloud)</a:t>
              </a:r>
              <a:endParaRPr b="0" i="0" sz="1100" u="none" cap="none" strike="noStrike">
                <a:solidFill>
                  <a:srgbClr val="000000"/>
                </a:solidFill>
                <a:latin typeface="Quattrocento Sans"/>
                <a:ea typeface="Quattrocento Sans"/>
                <a:cs typeface="Quattrocento Sans"/>
                <a:sym typeface="Quattrocento Sans"/>
              </a:endParaRPr>
            </a:p>
            <a:p>
              <a:pPr indent="-228600" lvl="0" marL="228600" marR="0" rtl="0" algn="l">
                <a:spcBef>
                  <a:spcPts val="0"/>
                </a:spcBef>
                <a:spcAft>
                  <a:spcPts val="0"/>
                </a:spcAft>
                <a:buClr>
                  <a:srgbClr val="000000"/>
                </a:buClr>
                <a:buSzPts val="1100"/>
                <a:buFont typeface="Calibri"/>
                <a:buAutoNum type="arabicPeriod" startAt="4"/>
              </a:pPr>
              <a:r>
                <a:rPr b="1" i="0" lang="en-US" sz="1100" u="none" cap="none" strike="noStrike">
                  <a:solidFill>
                    <a:srgbClr val="000000"/>
                  </a:solidFill>
                  <a:latin typeface="Quattrocento Sans"/>
                  <a:ea typeface="Quattrocento Sans"/>
                  <a:cs typeface="Quattrocento Sans"/>
                  <a:sym typeface="Quattrocento Sans"/>
                </a:rPr>
                <a:t>Unify Visibility </a:t>
              </a:r>
              <a:r>
                <a:rPr b="0" i="0" lang="en-US" sz="1100" u="none" cap="none" strike="noStrike">
                  <a:solidFill>
                    <a:srgbClr val="000000"/>
                  </a:solidFill>
                  <a:latin typeface="Quattrocento Sans"/>
                  <a:ea typeface="Quattrocento Sans"/>
                  <a:cs typeface="Quattrocento Sans"/>
                  <a:sym typeface="Quattrocento Sans"/>
                </a:rPr>
                <a:t>with modern Security Information and Event Management (SIEM via </a:t>
              </a:r>
              <a:r>
                <a:rPr lang="en-US" sz="1100">
                  <a:solidFill>
                    <a:srgbClr val="000000"/>
                  </a:solidFill>
                  <a:latin typeface="Quattrocento Sans"/>
                  <a:ea typeface="Quattrocento Sans"/>
                  <a:cs typeface="Quattrocento Sans"/>
                  <a:sym typeface="Quattrocento Sans"/>
                </a:rPr>
                <a:t>Microsoft </a:t>
              </a:r>
              <a:r>
                <a:rPr b="0" i="0" lang="en-US" sz="1100" u="none" cap="none" strike="noStrike">
                  <a:solidFill>
                    <a:srgbClr val="000000"/>
                  </a:solidFill>
                  <a:latin typeface="Quattrocento Sans"/>
                  <a:ea typeface="Quattrocento Sans"/>
                  <a:cs typeface="Quattrocento Sans"/>
                  <a:sym typeface="Quattrocento Sans"/>
                </a:rPr>
                <a:t>Sentinel)</a:t>
              </a:r>
              <a:r>
                <a:rPr lang="en-US" sz="1100">
                  <a:solidFill>
                    <a:srgbClr val="000000"/>
                  </a:solidFill>
                  <a:latin typeface="Quattrocento Sans"/>
                  <a:ea typeface="Quattrocento Sans"/>
                  <a:cs typeface="Quattrocento Sans"/>
                  <a:sym typeface="Quattrocento Sans"/>
                </a:rPr>
                <a:t> </a:t>
              </a:r>
              <a:endParaRPr b="0" i="0" sz="1100" u="none" cap="none" strike="noStrike">
                <a:solidFill>
                  <a:srgbClr val="000000"/>
                </a:solidFill>
                <a:latin typeface="Quattrocento Sans"/>
                <a:ea typeface="Quattrocento Sans"/>
                <a:cs typeface="Quattrocento Sans"/>
                <a:sym typeface="Quattrocento Sans"/>
              </a:endParaRPr>
            </a:p>
            <a:p>
              <a:pPr indent="-228600" lvl="0" marL="228600" marR="0" rtl="0" algn="l">
                <a:lnSpc>
                  <a:spcPct val="100000"/>
                </a:lnSpc>
                <a:spcBef>
                  <a:spcPts val="0"/>
                </a:spcBef>
                <a:spcAft>
                  <a:spcPts val="0"/>
                </a:spcAft>
                <a:buClr>
                  <a:srgbClr val="000000"/>
                </a:buClr>
                <a:buSzPts val="1100"/>
                <a:buFont typeface="Calibri"/>
                <a:buAutoNum type="arabicPeriod" startAt="4"/>
              </a:pPr>
              <a:r>
                <a:rPr b="1" i="0" lang="en-US" sz="1100" u="none" cap="none" strike="noStrike">
                  <a:solidFill>
                    <a:srgbClr val="000000"/>
                  </a:solidFill>
                  <a:latin typeface="Quattrocento Sans"/>
                  <a:ea typeface="Quattrocento Sans"/>
                  <a:cs typeface="Quattrocento Sans"/>
                  <a:sym typeface="Quattrocento Sans"/>
                </a:rPr>
                <a:t>Reduce manual effort </a:t>
              </a:r>
              <a:r>
                <a:rPr b="0" i="0" lang="en-US" sz="1100" u="none" cap="none" strike="noStrike">
                  <a:solidFill>
                    <a:srgbClr val="000000"/>
                  </a:solidFill>
                  <a:latin typeface="Quattrocento Sans"/>
                  <a:ea typeface="Quattrocento Sans"/>
                  <a:cs typeface="Quattrocento Sans"/>
                  <a:sym typeface="Quattrocento Sans"/>
                </a:rPr>
                <a:t>- using automated investigation/remediation, enforcing alert quality, &amp; proactive threat hunting</a:t>
              </a:r>
              <a:endParaRPr b="0" i="0" sz="1100" u="none" cap="none" strike="noStrike">
                <a:solidFill>
                  <a:srgbClr val="000000"/>
                </a:solidFill>
                <a:latin typeface="Quattrocento Sans"/>
                <a:ea typeface="Quattrocento Sans"/>
                <a:cs typeface="Quattrocento Sans"/>
                <a:sym typeface="Quattrocento Sans"/>
              </a:endParaRPr>
            </a:p>
          </p:txBody>
        </p:sp>
        <p:grpSp>
          <p:nvGrpSpPr>
            <p:cNvPr id="1272" name="Google Shape;1272;p30"/>
            <p:cNvGrpSpPr/>
            <p:nvPr/>
          </p:nvGrpSpPr>
          <p:grpSpPr>
            <a:xfrm>
              <a:off x="895018" y="3683303"/>
              <a:ext cx="412066" cy="403390"/>
              <a:chOff x="2668480" y="1249680"/>
              <a:chExt cx="412066" cy="403390"/>
            </a:xfrm>
          </p:grpSpPr>
          <p:sp>
            <p:nvSpPr>
              <p:cNvPr id="1273" name="Google Shape;1273;p30"/>
              <p:cNvSpPr/>
              <p:nvPr/>
            </p:nvSpPr>
            <p:spPr>
              <a:xfrm>
                <a:off x="2749447" y="1282935"/>
                <a:ext cx="331099" cy="344110"/>
              </a:xfrm>
              <a:custGeom>
                <a:rect b="b" l="l" r="r" t="t"/>
                <a:pathLst>
                  <a:path extrusionOk="0" h="238" w="229">
                    <a:moveTo>
                      <a:pt x="229" y="112"/>
                    </a:moveTo>
                    <a:lnTo>
                      <a:pt x="200" y="81"/>
                    </a:lnTo>
                    <a:lnTo>
                      <a:pt x="200" y="104"/>
                    </a:lnTo>
                    <a:lnTo>
                      <a:pt x="125" y="104"/>
                    </a:lnTo>
                    <a:lnTo>
                      <a:pt x="125" y="0"/>
                    </a:lnTo>
                    <a:lnTo>
                      <a:pt x="0" y="0"/>
                    </a:lnTo>
                    <a:lnTo>
                      <a:pt x="0" y="15"/>
                    </a:lnTo>
                    <a:lnTo>
                      <a:pt x="110" y="15"/>
                    </a:lnTo>
                    <a:lnTo>
                      <a:pt x="110" y="104"/>
                    </a:lnTo>
                    <a:lnTo>
                      <a:pt x="5" y="104"/>
                    </a:lnTo>
                    <a:lnTo>
                      <a:pt x="5" y="119"/>
                    </a:lnTo>
                    <a:lnTo>
                      <a:pt x="110" y="119"/>
                    </a:lnTo>
                    <a:lnTo>
                      <a:pt x="110" y="223"/>
                    </a:lnTo>
                    <a:lnTo>
                      <a:pt x="0" y="223"/>
                    </a:lnTo>
                    <a:lnTo>
                      <a:pt x="0" y="238"/>
                    </a:lnTo>
                    <a:lnTo>
                      <a:pt x="125" y="238"/>
                    </a:lnTo>
                    <a:lnTo>
                      <a:pt x="125" y="119"/>
                    </a:lnTo>
                    <a:lnTo>
                      <a:pt x="200" y="119"/>
                    </a:lnTo>
                    <a:lnTo>
                      <a:pt x="200" y="141"/>
                    </a:lnTo>
                    <a:lnTo>
                      <a:pt x="229" y="112"/>
                    </a:lnTo>
                    <a:close/>
                  </a:path>
                </a:pathLst>
              </a:custGeom>
              <a:solidFill>
                <a:srgbClr val="EA1D24"/>
              </a:solidFill>
              <a:ln>
                <a:noFill/>
              </a:ln>
            </p:spPr>
            <p:txBody>
              <a:bodyPr anchorCtr="0" anchor="t" bIns="44800" lIns="89625" spcFirstLastPara="1" rIns="89625" wrap="square" tIns="44800">
                <a:noAutofit/>
              </a:bodyPr>
              <a:lstStyle/>
              <a:p>
                <a:pPr indent="0" lvl="0" marL="0" marR="0" rtl="0" algn="ctr">
                  <a:lnSpc>
                    <a:spcPct val="100000"/>
                  </a:lnSpc>
                  <a:spcBef>
                    <a:spcPts val="0"/>
                  </a:spcBef>
                  <a:spcAft>
                    <a:spcPts val="0"/>
                  </a:spcAft>
                  <a:buClr>
                    <a:schemeClr val="dk1"/>
                  </a:buClr>
                  <a:buSzPts val="1667"/>
                  <a:buFont typeface="Calibri"/>
                  <a:buNone/>
                </a:pPr>
                <a:r>
                  <a:t/>
                </a:r>
                <a:endParaRPr b="0" i="0" sz="1667" u="none" cap="none" strike="noStrike">
                  <a:solidFill>
                    <a:srgbClr val="505050"/>
                  </a:solidFill>
                  <a:latin typeface="Quattrocento Sans"/>
                  <a:ea typeface="Quattrocento Sans"/>
                  <a:cs typeface="Quattrocento Sans"/>
                  <a:sym typeface="Quattrocento Sans"/>
                </a:endParaRPr>
              </a:p>
            </p:txBody>
          </p:sp>
          <p:sp>
            <p:nvSpPr>
              <p:cNvPr id="1274" name="Google Shape;1274;p30"/>
              <p:cNvSpPr/>
              <p:nvPr/>
            </p:nvSpPr>
            <p:spPr>
              <a:xfrm>
                <a:off x="2669925" y="1378360"/>
                <a:ext cx="127234" cy="127234"/>
              </a:xfrm>
              <a:custGeom>
                <a:rect b="b" l="l" r="r" t="t"/>
                <a:pathLst>
                  <a:path extrusionOk="0" h="119" w="118">
                    <a:moveTo>
                      <a:pt x="118" y="66"/>
                    </a:moveTo>
                    <a:cubicBezTo>
                      <a:pt x="118" y="53"/>
                      <a:pt x="118" y="53"/>
                      <a:pt x="118" y="53"/>
                    </a:cubicBezTo>
                    <a:cubicBezTo>
                      <a:pt x="105" y="53"/>
                      <a:pt x="105" y="53"/>
                      <a:pt x="105" y="53"/>
                    </a:cubicBezTo>
                    <a:cubicBezTo>
                      <a:pt x="104" y="45"/>
                      <a:pt x="101" y="37"/>
                      <a:pt x="96" y="31"/>
                    </a:cubicBezTo>
                    <a:cubicBezTo>
                      <a:pt x="105" y="22"/>
                      <a:pt x="105" y="22"/>
                      <a:pt x="105" y="22"/>
                    </a:cubicBezTo>
                    <a:cubicBezTo>
                      <a:pt x="97" y="13"/>
                      <a:pt x="97" y="13"/>
                      <a:pt x="97" y="13"/>
                    </a:cubicBezTo>
                    <a:cubicBezTo>
                      <a:pt x="87" y="22"/>
                      <a:pt x="87" y="22"/>
                      <a:pt x="87" y="22"/>
                    </a:cubicBezTo>
                    <a:cubicBezTo>
                      <a:pt x="81" y="18"/>
                      <a:pt x="73" y="14"/>
                      <a:pt x="65" y="13"/>
                    </a:cubicBezTo>
                    <a:cubicBezTo>
                      <a:pt x="65" y="0"/>
                      <a:pt x="65" y="0"/>
                      <a:pt x="65" y="0"/>
                    </a:cubicBezTo>
                    <a:cubicBezTo>
                      <a:pt x="53" y="0"/>
                      <a:pt x="53" y="0"/>
                      <a:pt x="53" y="0"/>
                    </a:cubicBezTo>
                    <a:cubicBezTo>
                      <a:pt x="53" y="13"/>
                      <a:pt x="53" y="13"/>
                      <a:pt x="53" y="13"/>
                    </a:cubicBezTo>
                    <a:cubicBezTo>
                      <a:pt x="45" y="14"/>
                      <a:pt x="37" y="18"/>
                      <a:pt x="31" y="22"/>
                    </a:cubicBezTo>
                    <a:cubicBezTo>
                      <a:pt x="22" y="13"/>
                      <a:pt x="22" y="13"/>
                      <a:pt x="22" y="13"/>
                    </a:cubicBezTo>
                    <a:cubicBezTo>
                      <a:pt x="13" y="22"/>
                      <a:pt x="13" y="22"/>
                      <a:pt x="13" y="22"/>
                    </a:cubicBezTo>
                    <a:cubicBezTo>
                      <a:pt x="22" y="31"/>
                      <a:pt x="22" y="31"/>
                      <a:pt x="22" y="31"/>
                    </a:cubicBezTo>
                    <a:cubicBezTo>
                      <a:pt x="17" y="38"/>
                      <a:pt x="14" y="45"/>
                      <a:pt x="13" y="53"/>
                    </a:cubicBezTo>
                    <a:cubicBezTo>
                      <a:pt x="0" y="53"/>
                      <a:pt x="0" y="53"/>
                      <a:pt x="0" y="53"/>
                    </a:cubicBezTo>
                    <a:cubicBezTo>
                      <a:pt x="0" y="66"/>
                      <a:pt x="0" y="66"/>
                      <a:pt x="0" y="66"/>
                    </a:cubicBezTo>
                    <a:cubicBezTo>
                      <a:pt x="13" y="66"/>
                      <a:pt x="13" y="66"/>
                      <a:pt x="13" y="66"/>
                    </a:cubicBezTo>
                    <a:cubicBezTo>
                      <a:pt x="14" y="74"/>
                      <a:pt x="17" y="82"/>
                      <a:pt x="22" y="88"/>
                    </a:cubicBezTo>
                    <a:cubicBezTo>
                      <a:pt x="13" y="97"/>
                      <a:pt x="13" y="97"/>
                      <a:pt x="13" y="97"/>
                    </a:cubicBezTo>
                    <a:cubicBezTo>
                      <a:pt x="21" y="106"/>
                      <a:pt x="21" y="106"/>
                      <a:pt x="21" y="106"/>
                    </a:cubicBezTo>
                    <a:cubicBezTo>
                      <a:pt x="31" y="97"/>
                      <a:pt x="31" y="97"/>
                      <a:pt x="31" y="97"/>
                    </a:cubicBezTo>
                    <a:cubicBezTo>
                      <a:pt x="37" y="102"/>
                      <a:pt x="45" y="105"/>
                      <a:pt x="53" y="106"/>
                    </a:cubicBezTo>
                    <a:cubicBezTo>
                      <a:pt x="53" y="119"/>
                      <a:pt x="53" y="119"/>
                      <a:pt x="53" y="119"/>
                    </a:cubicBezTo>
                    <a:cubicBezTo>
                      <a:pt x="65" y="119"/>
                      <a:pt x="65" y="119"/>
                      <a:pt x="65" y="119"/>
                    </a:cubicBezTo>
                    <a:cubicBezTo>
                      <a:pt x="65" y="106"/>
                      <a:pt x="65" y="106"/>
                      <a:pt x="65" y="106"/>
                    </a:cubicBezTo>
                    <a:cubicBezTo>
                      <a:pt x="74" y="105"/>
                      <a:pt x="81" y="102"/>
                      <a:pt x="87" y="97"/>
                    </a:cubicBezTo>
                    <a:cubicBezTo>
                      <a:pt x="97" y="106"/>
                      <a:pt x="97" y="106"/>
                      <a:pt x="97" y="106"/>
                    </a:cubicBezTo>
                    <a:cubicBezTo>
                      <a:pt x="105" y="97"/>
                      <a:pt x="105" y="97"/>
                      <a:pt x="105" y="97"/>
                    </a:cubicBezTo>
                    <a:cubicBezTo>
                      <a:pt x="96" y="88"/>
                      <a:pt x="96" y="88"/>
                      <a:pt x="96" y="88"/>
                    </a:cubicBezTo>
                    <a:cubicBezTo>
                      <a:pt x="101" y="82"/>
                      <a:pt x="104" y="74"/>
                      <a:pt x="105" y="66"/>
                    </a:cubicBezTo>
                    <a:lnTo>
                      <a:pt x="118" y="66"/>
                    </a:lnTo>
                    <a:close/>
                  </a:path>
                </a:pathLst>
              </a:custGeom>
              <a:solidFill>
                <a:srgbClr val="EA1D24"/>
              </a:solidFill>
              <a:ln>
                <a:noFill/>
              </a:ln>
            </p:spPr>
            <p:txBody>
              <a:bodyPr anchorCtr="0" anchor="t" bIns="44800" lIns="89625" spcFirstLastPara="1" rIns="89625" wrap="square" tIns="44800">
                <a:noAutofit/>
              </a:bodyPr>
              <a:lstStyle/>
              <a:p>
                <a:pPr indent="0" lvl="0" marL="0" marR="0" rtl="0" algn="ctr">
                  <a:lnSpc>
                    <a:spcPct val="100000"/>
                  </a:lnSpc>
                  <a:spcBef>
                    <a:spcPts val="0"/>
                  </a:spcBef>
                  <a:spcAft>
                    <a:spcPts val="0"/>
                  </a:spcAft>
                  <a:buClr>
                    <a:schemeClr val="dk1"/>
                  </a:buClr>
                  <a:buSzPts val="1667"/>
                  <a:buFont typeface="Calibri"/>
                  <a:buNone/>
                </a:pPr>
                <a:r>
                  <a:t/>
                </a:r>
                <a:endParaRPr b="0" i="0" sz="1667" u="none" cap="none" strike="noStrike">
                  <a:solidFill>
                    <a:srgbClr val="505050"/>
                  </a:solidFill>
                  <a:latin typeface="Quattrocento Sans"/>
                  <a:ea typeface="Quattrocento Sans"/>
                  <a:cs typeface="Quattrocento Sans"/>
                  <a:sym typeface="Quattrocento Sans"/>
                </a:endParaRPr>
              </a:p>
            </p:txBody>
          </p:sp>
          <p:sp>
            <p:nvSpPr>
              <p:cNvPr id="1275" name="Google Shape;1275;p30"/>
              <p:cNvSpPr/>
              <p:nvPr/>
            </p:nvSpPr>
            <p:spPr>
              <a:xfrm>
                <a:off x="2708964" y="1418844"/>
                <a:ext cx="49159" cy="47713"/>
              </a:xfrm>
              <a:prstGeom prst="ellipse">
                <a:avLst/>
              </a:prstGeom>
              <a:solidFill>
                <a:srgbClr val="EA1D24"/>
              </a:solidFill>
              <a:ln>
                <a:noFill/>
              </a:ln>
            </p:spPr>
            <p:txBody>
              <a:bodyPr anchorCtr="0" anchor="t" bIns="44800" lIns="89625" spcFirstLastPara="1" rIns="89625" wrap="square" tIns="44800">
                <a:noAutofit/>
              </a:bodyPr>
              <a:lstStyle/>
              <a:p>
                <a:pPr indent="0" lvl="0" marL="0" marR="0" rtl="0" algn="ctr">
                  <a:lnSpc>
                    <a:spcPct val="100000"/>
                  </a:lnSpc>
                  <a:spcBef>
                    <a:spcPts val="0"/>
                  </a:spcBef>
                  <a:spcAft>
                    <a:spcPts val="0"/>
                  </a:spcAft>
                  <a:buClr>
                    <a:schemeClr val="dk1"/>
                  </a:buClr>
                  <a:buSzPts val="1667"/>
                  <a:buFont typeface="Calibri"/>
                  <a:buNone/>
                </a:pPr>
                <a:r>
                  <a:t/>
                </a:r>
                <a:endParaRPr b="0" i="0" sz="1667" u="none" cap="none" strike="noStrike">
                  <a:solidFill>
                    <a:srgbClr val="505050"/>
                  </a:solidFill>
                  <a:latin typeface="Quattrocento Sans"/>
                  <a:ea typeface="Quattrocento Sans"/>
                  <a:cs typeface="Quattrocento Sans"/>
                  <a:sym typeface="Quattrocento Sans"/>
                </a:endParaRPr>
              </a:p>
            </p:txBody>
          </p:sp>
          <p:sp>
            <p:nvSpPr>
              <p:cNvPr id="1276" name="Google Shape;1276;p30"/>
              <p:cNvSpPr/>
              <p:nvPr/>
            </p:nvSpPr>
            <p:spPr>
              <a:xfrm>
                <a:off x="2680047" y="1249680"/>
                <a:ext cx="108439" cy="108439"/>
              </a:xfrm>
              <a:prstGeom prst="rect">
                <a:avLst/>
              </a:prstGeom>
              <a:solidFill>
                <a:srgbClr val="EA1D24"/>
              </a:solidFill>
              <a:ln>
                <a:noFill/>
              </a:ln>
            </p:spPr>
            <p:txBody>
              <a:bodyPr anchorCtr="0" anchor="t" bIns="44800" lIns="89625" spcFirstLastPara="1" rIns="89625" wrap="square" tIns="44800">
                <a:noAutofit/>
              </a:bodyPr>
              <a:lstStyle/>
              <a:p>
                <a:pPr indent="0" lvl="0" marL="0" marR="0" rtl="0" algn="ctr">
                  <a:lnSpc>
                    <a:spcPct val="100000"/>
                  </a:lnSpc>
                  <a:spcBef>
                    <a:spcPts val="0"/>
                  </a:spcBef>
                  <a:spcAft>
                    <a:spcPts val="0"/>
                  </a:spcAft>
                  <a:buClr>
                    <a:schemeClr val="dk1"/>
                  </a:buClr>
                  <a:buSzPts val="1667"/>
                  <a:buFont typeface="Calibri"/>
                  <a:buNone/>
                </a:pPr>
                <a:r>
                  <a:t/>
                </a:r>
                <a:endParaRPr b="0" i="0" sz="1667" u="none" cap="none" strike="noStrike">
                  <a:solidFill>
                    <a:srgbClr val="505050"/>
                  </a:solidFill>
                  <a:latin typeface="Quattrocento Sans"/>
                  <a:ea typeface="Quattrocento Sans"/>
                  <a:cs typeface="Quattrocento Sans"/>
                  <a:sym typeface="Quattrocento Sans"/>
                </a:endParaRPr>
              </a:p>
            </p:txBody>
          </p:sp>
          <p:sp>
            <p:nvSpPr>
              <p:cNvPr id="1277" name="Google Shape;1277;p30"/>
              <p:cNvSpPr/>
              <p:nvPr/>
            </p:nvSpPr>
            <p:spPr>
              <a:xfrm>
                <a:off x="2668480" y="1521498"/>
                <a:ext cx="133018" cy="131572"/>
              </a:xfrm>
              <a:custGeom>
                <a:rect b="b" l="l" r="r" t="t"/>
                <a:pathLst>
                  <a:path extrusionOk="0" h="91" w="92">
                    <a:moveTo>
                      <a:pt x="92" y="46"/>
                    </a:moveTo>
                    <a:lnTo>
                      <a:pt x="46" y="0"/>
                    </a:lnTo>
                    <a:lnTo>
                      <a:pt x="0" y="46"/>
                    </a:lnTo>
                    <a:lnTo>
                      <a:pt x="46" y="91"/>
                    </a:lnTo>
                    <a:lnTo>
                      <a:pt x="92" y="46"/>
                    </a:lnTo>
                    <a:close/>
                  </a:path>
                </a:pathLst>
              </a:custGeom>
              <a:solidFill>
                <a:srgbClr val="EA1D24"/>
              </a:solidFill>
              <a:ln>
                <a:noFill/>
              </a:ln>
            </p:spPr>
            <p:txBody>
              <a:bodyPr anchorCtr="0" anchor="t" bIns="44800" lIns="89625" spcFirstLastPara="1" rIns="89625" wrap="square" tIns="44800">
                <a:noAutofit/>
              </a:bodyPr>
              <a:lstStyle/>
              <a:p>
                <a:pPr indent="0" lvl="0" marL="0" marR="0" rtl="0" algn="ctr">
                  <a:lnSpc>
                    <a:spcPct val="100000"/>
                  </a:lnSpc>
                  <a:spcBef>
                    <a:spcPts val="0"/>
                  </a:spcBef>
                  <a:spcAft>
                    <a:spcPts val="0"/>
                  </a:spcAft>
                  <a:buClr>
                    <a:schemeClr val="dk1"/>
                  </a:buClr>
                  <a:buSzPts val="1667"/>
                  <a:buFont typeface="Calibri"/>
                  <a:buNone/>
                </a:pPr>
                <a:r>
                  <a:t/>
                </a:r>
                <a:endParaRPr b="0" i="0" sz="1667" u="none" cap="none" strike="noStrike">
                  <a:solidFill>
                    <a:srgbClr val="505050"/>
                  </a:solidFill>
                  <a:latin typeface="Quattrocento Sans"/>
                  <a:ea typeface="Quattrocento Sans"/>
                  <a:cs typeface="Quattrocento Sans"/>
                  <a:sym typeface="Quattrocento Sans"/>
                </a:endParaRPr>
              </a:p>
            </p:txBody>
          </p:sp>
        </p:grpSp>
      </p:grpSp>
      <p:sp>
        <p:nvSpPr>
          <p:cNvPr id="1278" name="Google Shape;1278;p30"/>
          <p:cNvSpPr/>
          <p:nvPr/>
        </p:nvSpPr>
        <p:spPr>
          <a:xfrm>
            <a:off x="547612" y="1990243"/>
            <a:ext cx="10981823" cy="2588333"/>
          </a:xfrm>
          <a:prstGeom prst="rect">
            <a:avLst/>
          </a:prstGeom>
          <a:noFill/>
          <a:ln cap="flat" cmpd="sng" w="9525">
            <a:solidFill>
              <a:srgbClr val="7F7F7F"/>
            </a:solidFill>
            <a:prstDash val="solid"/>
            <a:miter lim="800000"/>
            <a:headEnd len="sm" w="sm" type="none"/>
            <a:tailEnd len="sm" w="sm" type="none"/>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279" name="Google Shape;1279;p30"/>
          <p:cNvSpPr/>
          <p:nvPr/>
        </p:nvSpPr>
        <p:spPr>
          <a:xfrm>
            <a:off x="547612" y="4765938"/>
            <a:ext cx="10964442" cy="1956137"/>
          </a:xfrm>
          <a:prstGeom prst="rect">
            <a:avLst/>
          </a:prstGeom>
          <a:noFill/>
          <a:ln cap="flat" cmpd="sng" w="9525">
            <a:solidFill>
              <a:srgbClr val="7F7F7F"/>
            </a:solidFill>
            <a:prstDash val="solid"/>
            <a:miter lim="800000"/>
            <a:headEnd len="sm" w="sm" type="none"/>
            <a:tailEnd len="sm" w="sm" type="none"/>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280" name="Google Shape;1280;p30"/>
          <p:cNvSpPr txBox="1"/>
          <p:nvPr/>
        </p:nvSpPr>
        <p:spPr>
          <a:xfrm>
            <a:off x="3619150" y="1863700"/>
            <a:ext cx="4761496" cy="246221"/>
          </a:xfrm>
          <a:prstGeom prst="rect">
            <a:avLst/>
          </a:prstGeom>
          <a:solidFill>
            <a:schemeClr val="lt1"/>
          </a:solidFill>
          <a:ln>
            <a:noFill/>
          </a:ln>
        </p:spPr>
        <p:txBody>
          <a:bodyPr anchorCtr="0" anchor="t" bIns="0" lIns="91425" spcFirstLastPara="1" rIns="91425" wrap="square" tIns="0">
            <a:spAutoFit/>
          </a:bodyPr>
          <a:lstStyle/>
          <a:p>
            <a:pPr indent="0" lvl="0" marL="0" marR="0" rtl="0" algn="ctr">
              <a:lnSpc>
                <a:spcPct val="100000"/>
              </a:lnSpc>
              <a:spcBef>
                <a:spcPts val="0"/>
              </a:spcBef>
              <a:spcAft>
                <a:spcPts val="0"/>
              </a:spcAft>
              <a:buClr>
                <a:srgbClr val="000000"/>
              </a:buClr>
              <a:buSzPts val="1600"/>
              <a:buFont typeface="Quattrocento Sans"/>
              <a:buNone/>
            </a:pPr>
            <a:r>
              <a:rPr b="0" i="1" lang="en-US" sz="1600" u="none" cap="none" strike="noStrike">
                <a:solidFill>
                  <a:srgbClr val="000000"/>
                </a:solidFill>
                <a:latin typeface="Quattrocento Sans"/>
                <a:ea typeface="Quattrocento Sans"/>
                <a:cs typeface="Quattrocento Sans"/>
                <a:sym typeface="Quattrocento Sans"/>
              </a:rPr>
              <a:t>Top Priorities – critical security modernization steps</a:t>
            </a:r>
            <a:endParaRPr/>
          </a:p>
        </p:txBody>
      </p:sp>
      <p:sp>
        <p:nvSpPr>
          <p:cNvPr id="1281" name="Google Shape;1281;p30"/>
          <p:cNvSpPr txBox="1"/>
          <p:nvPr/>
        </p:nvSpPr>
        <p:spPr>
          <a:xfrm>
            <a:off x="3068283" y="4626858"/>
            <a:ext cx="5828455" cy="246221"/>
          </a:xfrm>
          <a:prstGeom prst="rect">
            <a:avLst/>
          </a:prstGeom>
          <a:solidFill>
            <a:schemeClr val="lt1"/>
          </a:solidFill>
          <a:ln>
            <a:noFill/>
          </a:ln>
        </p:spPr>
        <p:txBody>
          <a:bodyPr anchorCtr="0" anchor="t" bIns="0" lIns="91425" spcFirstLastPara="1" rIns="91425" wrap="square" tIns="0">
            <a:spAutoFit/>
          </a:bodyPr>
          <a:lstStyle/>
          <a:p>
            <a:pPr indent="0" lvl="0" marL="0" marR="0" rtl="0" algn="ctr">
              <a:lnSpc>
                <a:spcPct val="100000"/>
              </a:lnSpc>
              <a:spcBef>
                <a:spcPts val="0"/>
              </a:spcBef>
              <a:spcAft>
                <a:spcPts val="0"/>
              </a:spcAft>
              <a:buClr>
                <a:srgbClr val="000000"/>
              </a:buClr>
              <a:buSzPts val="1600"/>
              <a:buFont typeface="Quattrocento Sans"/>
              <a:buNone/>
            </a:pPr>
            <a:r>
              <a:rPr b="0" i="1" lang="en-US" sz="1600" u="none" cap="none" strike="noStrike">
                <a:solidFill>
                  <a:srgbClr val="000000"/>
                </a:solidFill>
                <a:latin typeface="Quattrocento Sans"/>
                <a:ea typeface="Quattrocento Sans"/>
                <a:cs typeface="Quattrocento Sans"/>
                <a:sym typeface="Quattrocento Sans"/>
              </a:rPr>
              <a:t>As Needed – typically driven by cloud adoption or OT/IoT usage</a:t>
            </a:r>
            <a:endParaRPr/>
          </a:p>
        </p:txBody>
      </p:sp>
      <p:sp>
        <p:nvSpPr>
          <p:cNvPr id="1282" name="Google Shape;1282;p30"/>
          <p:cNvSpPr/>
          <p:nvPr/>
        </p:nvSpPr>
        <p:spPr>
          <a:xfrm>
            <a:off x="10666981" y="5719106"/>
            <a:ext cx="1276768" cy="815608"/>
          </a:xfrm>
          <a:prstGeom prst="wedgeRectCallout">
            <a:avLst>
              <a:gd fmla="val -30311" name="adj1"/>
              <a:gd fmla="val -30125" name="adj2"/>
            </a:avLst>
          </a:prstGeom>
          <a:solidFill>
            <a:schemeClr val="lt1"/>
          </a:solidFill>
          <a:ln>
            <a:noFill/>
          </a:ln>
          <a:effectLst>
            <a:outerShdw blurRad="190500" rotWithShape="0" algn="tl" dir="2700000" dist="50800">
              <a:srgbClr val="000000">
                <a:alpha val="20000"/>
              </a:srgbClr>
            </a:outerShdw>
          </a:effectLst>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1A1A1A"/>
              </a:buClr>
              <a:buSzPts val="1050"/>
              <a:buFont typeface="Quattrocento Sans"/>
              <a:buNone/>
            </a:pPr>
            <a:r>
              <a:rPr b="1" i="0" lang="en-US" sz="1050" u="none" cap="none" strike="noStrike">
                <a:solidFill>
                  <a:srgbClr val="1A1A1A"/>
                </a:solidFill>
                <a:latin typeface="Quattrocento Sans"/>
                <a:ea typeface="Quattrocento Sans"/>
                <a:cs typeface="Quattrocento Sans"/>
                <a:sym typeface="Quattrocento Sans"/>
              </a:rPr>
              <a:t>ZT builds on </a:t>
            </a:r>
            <a:br>
              <a:rPr b="1" i="0" lang="en-US" sz="1050" u="none" cap="none" strike="noStrike">
                <a:solidFill>
                  <a:srgbClr val="1A1A1A"/>
                </a:solidFill>
                <a:latin typeface="Quattrocento Sans"/>
                <a:ea typeface="Quattrocento Sans"/>
                <a:cs typeface="Quattrocento Sans"/>
                <a:sym typeface="Quattrocento Sans"/>
              </a:rPr>
            </a:br>
            <a:r>
              <a:rPr b="1" i="0" lang="en-US" sz="1050" u="none" cap="none" strike="noStrike">
                <a:solidFill>
                  <a:srgbClr val="1A1A1A"/>
                </a:solidFill>
                <a:latin typeface="Quattrocento Sans"/>
                <a:ea typeface="Quattrocento Sans"/>
                <a:cs typeface="Quattrocento Sans"/>
                <a:sym typeface="Quattrocento Sans"/>
              </a:rPr>
              <a:t>classic security</a:t>
            </a:r>
            <a:endParaRPr/>
          </a:p>
          <a:p>
            <a:pPr indent="0" lvl="0" marL="0" marR="0" rtl="0" algn="l">
              <a:lnSpc>
                <a:spcPct val="100000"/>
              </a:lnSpc>
              <a:spcBef>
                <a:spcPts val="0"/>
              </a:spcBef>
              <a:spcAft>
                <a:spcPts val="0"/>
              </a:spcAft>
              <a:buClr>
                <a:srgbClr val="1A1A1A"/>
              </a:buClr>
              <a:buSzPts val="1000"/>
              <a:buFont typeface="Quattrocento Sans"/>
              <a:buNone/>
            </a:pPr>
            <a:r>
              <a:rPr b="0" i="0" lang="en-US" sz="1000" u="none" cap="none" strike="noStrike">
                <a:solidFill>
                  <a:srgbClr val="1A1A1A"/>
                </a:solidFill>
                <a:latin typeface="Quattrocento Sans"/>
                <a:ea typeface="Quattrocento Sans"/>
                <a:cs typeface="Quattrocento Sans"/>
                <a:sym typeface="Quattrocento Sans"/>
              </a:rPr>
              <a:t>Align to cloud migration schedule</a:t>
            </a:r>
            <a:endParaRPr/>
          </a:p>
        </p:txBody>
      </p:sp>
      <p:sp>
        <p:nvSpPr>
          <p:cNvPr id="1283" name="Google Shape;1283;p30"/>
          <p:cNvSpPr/>
          <p:nvPr/>
        </p:nvSpPr>
        <p:spPr>
          <a:xfrm>
            <a:off x="9372868" y="1307796"/>
            <a:ext cx="2011680" cy="830997"/>
          </a:xfrm>
          <a:prstGeom prst="wedgeRectCallout">
            <a:avLst>
              <a:gd fmla="val 426" name="adj1"/>
              <a:gd fmla="val 82181" name="adj2"/>
            </a:avLst>
          </a:prstGeom>
          <a:solidFill>
            <a:schemeClr val="lt1"/>
          </a:solidFill>
          <a:ln>
            <a:noFill/>
          </a:ln>
          <a:effectLst>
            <a:outerShdw blurRad="190500" rotWithShape="0" algn="tl" dir="2700000" dist="50800">
              <a:srgbClr val="000000">
                <a:alpha val="20000"/>
              </a:srgbClr>
            </a:outerShdw>
          </a:effectLst>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1A1A1A"/>
              </a:buClr>
              <a:buSzPts val="1050"/>
              <a:buFont typeface="Quattrocento Sans"/>
              <a:buNone/>
            </a:pPr>
            <a:r>
              <a:rPr b="1" i="0" lang="en-US" sz="1050" u="none" cap="none" strike="noStrike">
                <a:solidFill>
                  <a:srgbClr val="1A1A1A"/>
                </a:solidFill>
                <a:latin typeface="Quattrocento Sans"/>
                <a:ea typeface="Quattrocento Sans"/>
                <a:cs typeface="Quattrocento Sans"/>
                <a:sym typeface="Quattrocento Sans"/>
              </a:rPr>
              <a:t>Roll out to IT Admins first</a:t>
            </a:r>
            <a:endParaRPr/>
          </a:p>
          <a:p>
            <a:pPr indent="-171450" lvl="0" marL="171450" marR="0" rtl="0" algn="l">
              <a:lnSpc>
                <a:spcPct val="100000"/>
              </a:lnSpc>
              <a:spcBef>
                <a:spcPts val="0"/>
              </a:spcBef>
              <a:spcAft>
                <a:spcPts val="0"/>
              </a:spcAft>
              <a:buClr>
                <a:srgbClr val="1A1A1A"/>
              </a:buClr>
              <a:buSzPts val="1050"/>
              <a:buFont typeface="Arial"/>
              <a:buChar char="•"/>
            </a:pPr>
            <a:r>
              <a:rPr b="0" i="0" lang="en-US" sz="1050" u="none" cap="none" strike="noStrike">
                <a:solidFill>
                  <a:srgbClr val="1A1A1A"/>
                </a:solidFill>
                <a:latin typeface="Quattrocento Sans"/>
                <a:ea typeface="Quattrocento Sans"/>
                <a:cs typeface="Quattrocento Sans"/>
                <a:sym typeface="Quattrocento Sans"/>
              </a:rPr>
              <a:t>Targeted by Attackers</a:t>
            </a:r>
            <a:endParaRPr/>
          </a:p>
          <a:p>
            <a:pPr indent="-171450" lvl="0" marL="171450" marR="0" rtl="0" algn="l">
              <a:lnSpc>
                <a:spcPct val="100000"/>
              </a:lnSpc>
              <a:spcBef>
                <a:spcPts val="0"/>
              </a:spcBef>
              <a:spcAft>
                <a:spcPts val="0"/>
              </a:spcAft>
              <a:buClr>
                <a:srgbClr val="1A1A1A"/>
              </a:buClr>
              <a:buSzPts val="1050"/>
              <a:buFont typeface="Arial"/>
              <a:buChar char="•"/>
            </a:pPr>
            <a:r>
              <a:rPr b="0" i="0" lang="en-US" sz="1050" u="none" cap="none" strike="noStrike">
                <a:solidFill>
                  <a:srgbClr val="1A1A1A"/>
                </a:solidFill>
                <a:latin typeface="Quattrocento Sans"/>
                <a:ea typeface="Quattrocento Sans"/>
                <a:cs typeface="Quattrocento Sans"/>
                <a:sym typeface="Quattrocento Sans"/>
              </a:rPr>
              <a:t>High potential impact </a:t>
            </a:r>
            <a:endParaRPr/>
          </a:p>
          <a:p>
            <a:pPr indent="-171450" lvl="0" marL="171450" marR="0" rtl="0" algn="l">
              <a:lnSpc>
                <a:spcPct val="100000"/>
              </a:lnSpc>
              <a:spcBef>
                <a:spcPts val="0"/>
              </a:spcBef>
              <a:spcAft>
                <a:spcPts val="0"/>
              </a:spcAft>
              <a:buClr>
                <a:srgbClr val="1A1A1A"/>
              </a:buClr>
              <a:buSzPts val="1050"/>
              <a:buFont typeface="Arial"/>
              <a:buChar char="•"/>
            </a:pPr>
            <a:r>
              <a:rPr b="0" i="0" lang="en-US" sz="1050" u="none" cap="none" strike="noStrike">
                <a:solidFill>
                  <a:srgbClr val="1A1A1A"/>
                </a:solidFill>
                <a:latin typeface="Quattrocento Sans"/>
                <a:ea typeface="Quattrocento Sans"/>
                <a:cs typeface="Quattrocento Sans"/>
                <a:sym typeface="Quattrocento Sans"/>
              </a:rPr>
              <a:t>Provide technical feedback</a:t>
            </a:r>
            <a:endParaRPr/>
          </a:p>
        </p:txBody>
      </p:sp>
      <p:sp>
        <p:nvSpPr>
          <p:cNvPr id="1284" name="Google Shape;1284;p30"/>
          <p:cNvSpPr txBox="1"/>
          <p:nvPr/>
        </p:nvSpPr>
        <p:spPr>
          <a:xfrm>
            <a:off x="141229" y="284565"/>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Comprehensive Zero Trust Rapid Modernization Plan</a:t>
            </a:r>
            <a:endParaRPr/>
          </a:p>
          <a:p>
            <a:pPr indent="0" lvl="0" marL="0" marR="0" rtl="0" algn="l">
              <a:lnSpc>
                <a:spcPct val="100000"/>
              </a:lnSpc>
              <a:spcBef>
                <a:spcPts val="0"/>
              </a:spcBef>
              <a:spcAft>
                <a:spcPts val="0"/>
              </a:spcAft>
              <a:buClr>
                <a:schemeClr val="dk1"/>
              </a:buClr>
              <a:buSzPts val="2800"/>
              <a:buFont typeface="Calibri"/>
              <a:buNone/>
            </a:pPr>
            <a:r>
              <a:t/>
            </a:r>
            <a:endParaRPr b="0" sz="2800" cap="non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0"/>
                                        </p:tgtEl>
                                        <p:attrNameLst>
                                          <p:attrName>style.visibility</p:attrName>
                                        </p:attrNameLst>
                                      </p:cBhvr>
                                      <p:to>
                                        <p:strVal val="visible"/>
                                      </p:to>
                                    </p:set>
                                    <p:animEffect filter="fade" transition="in">
                                      <p:cBhvr>
                                        <p:cTn dur="500"/>
                                        <p:tgtEl>
                                          <p:spTgt spid="1240"/>
                                        </p:tgtEl>
                                      </p:cBhvr>
                                    </p:animEffect>
                                  </p:childTnLst>
                                </p:cTn>
                              </p:par>
                              <p:par>
                                <p:cTn fill="hold" nodeType="with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500"/>
                                        <p:tgtEl>
                                          <p:spTgt spid="1241"/>
                                        </p:tgtEl>
                                      </p:cBhvr>
                                    </p:animEffect>
                                  </p:childTnLst>
                                </p:cTn>
                              </p:par>
                              <p:par>
                                <p:cTn fill="hold" nodeType="withEffect" presetClass="entr" presetID="10" presetSubtype="0">
                                  <p:stCondLst>
                                    <p:cond delay="0"/>
                                  </p:stCondLst>
                                  <p:childTnLst>
                                    <p:set>
                                      <p:cBhvr>
                                        <p:cTn dur="1" fill="hold">
                                          <p:stCondLst>
                                            <p:cond delay="0"/>
                                          </p:stCondLst>
                                        </p:cTn>
                                        <p:tgtEl>
                                          <p:spTgt spid="1283"/>
                                        </p:tgtEl>
                                        <p:attrNameLst>
                                          <p:attrName>style.visibility</p:attrName>
                                        </p:attrNameLst>
                                      </p:cBhvr>
                                      <p:to>
                                        <p:strVal val="visible"/>
                                      </p:to>
                                    </p:set>
                                    <p:animEffect filter="fade" transition="in">
                                      <p:cBhvr>
                                        <p:cTn dur="500"/>
                                        <p:tgtEl>
                                          <p:spTgt spid="1283"/>
                                        </p:tgtEl>
                                      </p:cBhvr>
                                    </p:animEffect>
                                  </p:childTnLst>
                                </p:cTn>
                              </p:par>
                              <p:par>
                                <p:cTn fill="hold" nodeType="withEffect" presetClass="entr" presetID="10" presetSubtype="0">
                                  <p:stCondLst>
                                    <p:cond delay="0"/>
                                  </p:stCondLst>
                                  <p:childTnLst>
                                    <p:set>
                                      <p:cBhvr>
                                        <p:cTn dur="1" fill="hold">
                                          <p:stCondLst>
                                            <p:cond delay="0"/>
                                          </p:stCondLst>
                                        </p:cTn>
                                        <p:tgtEl>
                                          <p:spTgt spid="1242"/>
                                        </p:tgtEl>
                                        <p:attrNameLst>
                                          <p:attrName>style.visibility</p:attrName>
                                        </p:attrNameLst>
                                      </p:cBhvr>
                                      <p:to>
                                        <p:strVal val="visible"/>
                                      </p:to>
                                    </p:set>
                                    <p:animEffect filter="fade" transition="in">
                                      <p:cBhvr>
                                        <p:cTn dur="500"/>
                                        <p:tgtEl>
                                          <p:spTgt spid="1242"/>
                                        </p:tgtEl>
                                      </p:cBhvr>
                                    </p:animEffect>
                                  </p:childTnLst>
                                </p:cTn>
                              </p:par>
                              <p:par>
                                <p:cTn fill="hold" nodeType="withEffect" presetClass="entr" presetID="10" presetSubtype="0">
                                  <p:stCondLst>
                                    <p:cond delay="0"/>
                                  </p:stCondLst>
                                  <p:childTnLst>
                                    <p:set>
                                      <p:cBhvr>
                                        <p:cTn dur="1" fill="hold">
                                          <p:stCondLst>
                                            <p:cond delay="0"/>
                                          </p:stCondLst>
                                        </p:cTn>
                                        <p:tgtEl>
                                          <p:spTgt spid="1282"/>
                                        </p:tgtEl>
                                        <p:attrNameLst>
                                          <p:attrName>style.visibility</p:attrName>
                                        </p:attrNameLst>
                                      </p:cBhvr>
                                      <p:to>
                                        <p:strVal val="visible"/>
                                      </p:to>
                                    </p:set>
                                    <p:animEffect filter="fade" transition="in">
                                      <p:cBhvr>
                                        <p:cTn dur="500"/>
                                        <p:tgtEl>
                                          <p:spTgt spid="1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grpSp>
        <p:nvGrpSpPr>
          <p:cNvPr id="1290" name="Google Shape;1290;p31"/>
          <p:cNvGrpSpPr/>
          <p:nvPr/>
        </p:nvGrpSpPr>
        <p:grpSpPr>
          <a:xfrm>
            <a:off x="5222083" y="3036194"/>
            <a:ext cx="627357" cy="1840606"/>
            <a:chOff x="6033545" y="3021069"/>
            <a:chExt cx="385147" cy="1825477"/>
          </a:xfrm>
        </p:grpSpPr>
        <p:sp>
          <p:nvSpPr>
            <p:cNvPr id="1291" name="Google Shape;1291;p31"/>
            <p:cNvSpPr/>
            <p:nvPr/>
          </p:nvSpPr>
          <p:spPr>
            <a:xfrm>
              <a:off x="6033545" y="3021069"/>
              <a:ext cx="385147" cy="1031118"/>
            </a:xfrm>
            <a:custGeom>
              <a:rect b="b" l="l" r="r" t="t"/>
              <a:pathLst>
                <a:path extrusionOk="0" h="1031118" w="385147">
                  <a:moveTo>
                    <a:pt x="384813" y="-276"/>
                  </a:moveTo>
                  <a:lnTo>
                    <a:pt x="335683" y="-276"/>
                  </a:lnTo>
                  <a:cubicBezTo>
                    <a:pt x="269698" y="4"/>
                    <a:pt x="216355" y="53567"/>
                    <a:pt x="216355" y="119552"/>
                  </a:cubicBezTo>
                  <a:lnTo>
                    <a:pt x="216355" y="911514"/>
                  </a:lnTo>
                  <a:cubicBezTo>
                    <a:pt x="216075" y="977499"/>
                    <a:pt x="162512" y="1030843"/>
                    <a:pt x="96527" y="1030843"/>
                  </a:cubicBezTo>
                  <a:lnTo>
                    <a:pt x="-335" y="1030843"/>
                  </a:lnTo>
                </a:path>
              </a:pathLst>
            </a:custGeom>
            <a:noFill/>
            <a:ln cap="flat" cmpd="sng" w="19050">
              <a:solidFill>
                <a:srgbClr val="D2D2D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Quattrocento Sans"/>
                <a:ea typeface="Quattrocento Sans"/>
                <a:cs typeface="Quattrocento Sans"/>
                <a:sym typeface="Quattrocento Sans"/>
              </a:endParaRPr>
            </a:p>
          </p:txBody>
        </p:sp>
        <p:sp>
          <p:nvSpPr>
            <p:cNvPr id="1292" name="Google Shape;1292;p31"/>
            <p:cNvSpPr/>
            <p:nvPr/>
          </p:nvSpPr>
          <p:spPr>
            <a:xfrm>
              <a:off x="6033645" y="4051788"/>
              <a:ext cx="385047" cy="794758"/>
            </a:xfrm>
            <a:custGeom>
              <a:rect b="b" l="l" r="r" t="t"/>
              <a:pathLst>
                <a:path extrusionOk="0" h="794758" w="385047">
                  <a:moveTo>
                    <a:pt x="384713" y="794482"/>
                  </a:moveTo>
                  <a:lnTo>
                    <a:pt x="323001" y="794482"/>
                  </a:lnTo>
                  <a:cubicBezTo>
                    <a:pt x="264106" y="794542"/>
                    <a:pt x="216315" y="746831"/>
                    <a:pt x="216255" y="687936"/>
                  </a:cubicBezTo>
                  <a:cubicBezTo>
                    <a:pt x="216255" y="687905"/>
                    <a:pt x="216255" y="687865"/>
                    <a:pt x="216255" y="687836"/>
                  </a:cubicBezTo>
                  <a:lnTo>
                    <a:pt x="216255" y="106471"/>
                  </a:lnTo>
                  <a:cubicBezTo>
                    <a:pt x="216195" y="47535"/>
                    <a:pt x="168443" y="-216"/>
                    <a:pt x="109508" y="-276"/>
                  </a:cubicBezTo>
                  <a:lnTo>
                    <a:pt x="-335" y="-276"/>
                  </a:lnTo>
                </a:path>
              </a:pathLst>
            </a:custGeom>
            <a:noFill/>
            <a:ln cap="flat" cmpd="sng" w="19050">
              <a:solidFill>
                <a:srgbClr val="D2D2D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Quattrocento Sans"/>
                <a:ea typeface="Quattrocento Sans"/>
                <a:cs typeface="Quattrocento Sans"/>
                <a:sym typeface="Quattrocento Sans"/>
              </a:endParaRPr>
            </a:p>
          </p:txBody>
        </p:sp>
        <p:cxnSp>
          <p:nvCxnSpPr>
            <p:cNvPr id="1293" name="Google Shape;1293;p31"/>
            <p:cNvCxnSpPr/>
            <p:nvPr/>
          </p:nvCxnSpPr>
          <p:spPr>
            <a:xfrm>
              <a:off x="6246668" y="3389231"/>
              <a:ext cx="172024" cy="0"/>
            </a:xfrm>
            <a:prstGeom prst="straightConnector1">
              <a:avLst/>
            </a:prstGeom>
            <a:noFill/>
            <a:ln cap="flat" cmpd="sng" w="19050">
              <a:solidFill>
                <a:srgbClr val="D2D2D2"/>
              </a:solidFill>
              <a:prstDash val="solid"/>
              <a:miter lim="800000"/>
              <a:headEnd len="sm" w="sm" type="none"/>
              <a:tailEnd len="sm" w="sm" type="none"/>
            </a:ln>
          </p:spPr>
        </p:cxnSp>
        <p:cxnSp>
          <p:nvCxnSpPr>
            <p:cNvPr id="1294" name="Google Shape;1294;p31"/>
            <p:cNvCxnSpPr/>
            <p:nvPr/>
          </p:nvCxnSpPr>
          <p:spPr>
            <a:xfrm>
              <a:off x="6246668" y="3724190"/>
              <a:ext cx="172024" cy="0"/>
            </a:xfrm>
            <a:prstGeom prst="straightConnector1">
              <a:avLst/>
            </a:prstGeom>
            <a:noFill/>
            <a:ln cap="flat" cmpd="sng" w="19050">
              <a:solidFill>
                <a:srgbClr val="D2D2D2"/>
              </a:solidFill>
              <a:prstDash val="solid"/>
              <a:miter lim="800000"/>
              <a:headEnd len="sm" w="sm" type="none"/>
              <a:tailEnd len="sm" w="sm" type="none"/>
            </a:ln>
          </p:spPr>
        </p:cxnSp>
        <p:cxnSp>
          <p:nvCxnSpPr>
            <p:cNvPr id="1295" name="Google Shape;1295;p31"/>
            <p:cNvCxnSpPr/>
            <p:nvPr/>
          </p:nvCxnSpPr>
          <p:spPr>
            <a:xfrm>
              <a:off x="6246668" y="3957184"/>
              <a:ext cx="172024" cy="0"/>
            </a:xfrm>
            <a:prstGeom prst="straightConnector1">
              <a:avLst/>
            </a:prstGeom>
            <a:noFill/>
            <a:ln cap="flat" cmpd="sng" w="19050">
              <a:solidFill>
                <a:srgbClr val="D2D2D2"/>
              </a:solidFill>
              <a:prstDash val="solid"/>
              <a:miter lim="800000"/>
              <a:headEnd len="sm" w="sm" type="none"/>
              <a:tailEnd len="sm" w="sm" type="none"/>
            </a:ln>
          </p:spPr>
        </p:cxnSp>
        <p:cxnSp>
          <p:nvCxnSpPr>
            <p:cNvPr id="1296" name="Google Shape;1296;p31"/>
            <p:cNvCxnSpPr/>
            <p:nvPr/>
          </p:nvCxnSpPr>
          <p:spPr>
            <a:xfrm>
              <a:off x="6246668" y="4173523"/>
              <a:ext cx="172024" cy="0"/>
            </a:xfrm>
            <a:prstGeom prst="straightConnector1">
              <a:avLst/>
            </a:prstGeom>
            <a:noFill/>
            <a:ln cap="flat" cmpd="sng" w="19050">
              <a:solidFill>
                <a:srgbClr val="D2D2D2"/>
              </a:solidFill>
              <a:prstDash val="solid"/>
              <a:miter lim="800000"/>
              <a:headEnd len="sm" w="sm" type="none"/>
              <a:tailEnd len="sm" w="sm" type="none"/>
            </a:ln>
          </p:spPr>
        </p:cxnSp>
        <p:cxnSp>
          <p:nvCxnSpPr>
            <p:cNvPr id="1297" name="Google Shape;1297;p31"/>
            <p:cNvCxnSpPr/>
            <p:nvPr/>
          </p:nvCxnSpPr>
          <p:spPr>
            <a:xfrm>
              <a:off x="6246668" y="4397927"/>
              <a:ext cx="172024" cy="0"/>
            </a:xfrm>
            <a:prstGeom prst="straightConnector1">
              <a:avLst/>
            </a:prstGeom>
            <a:noFill/>
            <a:ln cap="flat" cmpd="sng" w="19050">
              <a:solidFill>
                <a:srgbClr val="D2D2D2"/>
              </a:solidFill>
              <a:prstDash val="solid"/>
              <a:miter lim="800000"/>
              <a:headEnd len="sm" w="sm" type="none"/>
              <a:tailEnd len="sm" w="sm" type="none"/>
            </a:ln>
          </p:spPr>
        </p:cxnSp>
        <p:cxnSp>
          <p:nvCxnSpPr>
            <p:cNvPr id="1298" name="Google Shape;1298;p31"/>
            <p:cNvCxnSpPr/>
            <p:nvPr/>
          </p:nvCxnSpPr>
          <p:spPr>
            <a:xfrm>
              <a:off x="6246668" y="4624200"/>
              <a:ext cx="172024" cy="0"/>
            </a:xfrm>
            <a:prstGeom prst="straightConnector1">
              <a:avLst/>
            </a:prstGeom>
            <a:noFill/>
            <a:ln cap="flat" cmpd="sng" w="19050">
              <a:solidFill>
                <a:srgbClr val="D2D2D2"/>
              </a:solidFill>
              <a:prstDash val="solid"/>
              <a:miter lim="800000"/>
              <a:headEnd len="sm" w="sm" type="none"/>
              <a:tailEnd len="sm" w="sm" type="none"/>
            </a:ln>
          </p:spPr>
        </p:cxnSp>
      </p:grpSp>
      <p:grpSp>
        <p:nvGrpSpPr>
          <p:cNvPr descr="Access policy" id="1299" name="Google Shape;1299;p31"/>
          <p:cNvGrpSpPr/>
          <p:nvPr/>
        </p:nvGrpSpPr>
        <p:grpSpPr>
          <a:xfrm>
            <a:off x="3525256" y="3451455"/>
            <a:ext cx="1767891" cy="905352"/>
            <a:chOff x="4347611" y="3506960"/>
            <a:chExt cx="1767891" cy="905352"/>
          </a:xfrm>
        </p:grpSpPr>
        <p:pic>
          <p:nvPicPr>
            <p:cNvPr id="1300" name="Google Shape;1300;p31"/>
            <p:cNvPicPr preferRelativeResize="0"/>
            <p:nvPr/>
          </p:nvPicPr>
          <p:blipFill rotWithShape="1">
            <a:blip r:embed="rId3">
              <a:alphaModFix/>
            </a:blip>
            <a:srcRect b="0" l="0" r="0" t="0"/>
            <a:stretch/>
          </p:blipFill>
          <p:spPr>
            <a:xfrm flipH="1">
              <a:off x="4389320" y="3506960"/>
              <a:ext cx="1673285" cy="905352"/>
            </a:xfrm>
            <a:prstGeom prst="rect">
              <a:avLst/>
            </a:prstGeom>
            <a:noFill/>
            <a:ln>
              <a:noFill/>
            </a:ln>
          </p:spPr>
        </p:pic>
        <p:grpSp>
          <p:nvGrpSpPr>
            <p:cNvPr id="1301" name="Google Shape;1301;p31"/>
            <p:cNvGrpSpPr/>
            <p:nvPr/>
          </p:nvGrpSpPr>
          <p:grpSpPr>
            <a:xfrm>
              <a:off x="5207049" y="3667984"/>
              <a:ext cx="446302" cy="204662"/>
              <a:chOff x="4841248" y="2536588"/>
              <a:chExt cx="1278249" cy="586170"/>
            </a:xfrm>
          </p:grpSpPr>
          <p:sp>
            <p:nvSpPr>
              <p:cNvPr id="1302" name="Google Shape;1302;p31"/>
              <p:cNvSpPr/>
              <p:nvPr/>
            </p:nvSpPr>
            <p:spPr>
              <a:xfrm>
                <a:off x="4841248" y="2536588"/>
                <a:ext cx="874087" cy="586170"/>
              </a:xfrm>
              <a:prstGeom prst="flowChartDecision">
                <a:avLst/>
              </a:prstGeom>
              <a:noFill/>
              <a:ln cap="flat" cmpd="sng" w="28575">
                <a:solidFill>
                  <a:schemeClr val="lt1"/>
                </a:solidFill>
                <a:prstDash val="solid"/>
                <a:miter lim="800000"/>
                <a:headEnd len="sm" w="sm" type="none"/>
                <a:tailEnd len="sm" w="sm" type="none"/>
              </a:ln>
            </p:spPr>
            <p:txBody>
              <a:bodyPr anchorCtr="0" anchor="t"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cxnSp>
            <p:nvCxnSpPr>
              <p:cNvPr id="1303" name="Google Shape;1303;p31"/>
              <p:cNvCxnSpPr/>
              <p:nvPr/>
            </p:nvCxnSpPr>
            <p:spPr>
              <a:xfrm>
                <a:off x="5696374" y="2829673"/>
                <a:ext cx="423123" cy="0"/>
              </a:xfrm>
              <a:prstGeom prst="straightConnector1">
                <a:avLst/>
              </a:prstGeom>
              <a:noFill/>
              <a:ln cap="flat" cmpd="sng" w="28575">
                <a:solidFill>
                  <a:schemeClr val="lt1"/>
                </a:solidFill>
                <a:prstDash val="solid"/>
                <a:miter lim="800000"/>
                <a:headEnd len="sm" w="sm" type="none"/>
                <a:tailEnd len="med" w="med" type="triangle"/>
              </a:ln>
            </p:spPr>
          </p:cxnSp>
          <p:sp>
            <p:nvSpPr>
              <p:cNvPr id="1304" name="Google Shape;1304;p31"/>
              <p:cNvSpPr/>
              <p:nvPr/>
            </p:nvSpPr>
            <p:spPr>
              <a:xfrm>
                <a:off x="5184123" y="2808700"/>
                <a:ext cx="290368" cy="45719"/>
              </a:xfrm>
              <a:prstGeom prst="rect">
                <a:avLst/>
              </a:prstGeom>
              <a:solidFill>
                <a:schemeClr val="lt1"/>
              </a:solidFill>
              <a:ln>
                <a:noFill/>
              </a:ln>
            </p:spPr>
            <p:txBody>
              <a:bodyPr anchorCtr="0" anchor="t"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grpSp>
            <p:nvGrpSpPr>
              <p:cNvPr id="1305" name="Google Shape;1305;p31"/>
              <p:cNvGrpSpPr/>
              <p:nvPr/>
            </p:nvGrpSpPr>
            <p:grpSpPr>
              <a:xfrm>
                <a:off x="5184128" y="2729796"/>
                <a:ext cx="246315" cy="202204"/>
                <a:chOff x="5226988" y="2702783"/>
                <a:chExt cx="318420" cy="202204"/>
              </a:xfrm>
            </p:grpSpPr>
            <p:sp>
              <p:nvSpPr>
                <p:cNvPr id="1306" name="Google Shape;1306;p31"/>
                <p:cNvSpPr/>
                <p:nvPr/>
              </p:nvSpPr>
              <p:spPr>
                <a:xfrm>
                  <a:off x="5226988" y="2702783"/>
                  <a:ext cx="290368" cy="45719"/>
                </a:xfrm>
                <a:prstGeom prst="rect">
                  <a:avLst/>
                </a:prstGeom>
                <a:solidFill>
                  <a:schemeClr val="lt1"/>
                </a:solidFill>
                <a:ln>
                  <a:noFill/>
                </a:ln>
              </p:spPr>
              <p:txBody>
                <a:bodyPr anchorCtr="0" anchor="t"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307" name="Google Shape;1307;p31"/>
                <p:cNvSpPr/>
                <p:nvPr/>
              </p:nvSpPr>
              <p:spPr>
                <a:xfrm>
                  <a:off x="5226988" y="2859268"/>
                  <a:ext cx="318420" cy="45719"/>
                </a:xfrm>
                <a:prstGeom prst="rect">
                  <a:avLst/>
                </a:prstGeom>
                <a:solidFill>
                  <a:schemeClr val="lt1"/>
                </a:solidFill>
                <a:ln>
                  <a:noFill/>
                </a:ln>
              </p:spPr>
              <p:txBody>
                <a:bodyPr anchorCtr="0" anchor="t"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grpSp>
          <p:sp>
            <p:nvSpPr>
              <p:cNvPr id="1308" name="Google Shape;1308;p31"/>
              <p:cNvSpPr/>
              <p:nvPr/>
            </p:nvSpPr>
            <p:spPr>
              <a:xfrm>
                <a:off x="5112711" y="2730307"/>
                <a:ext cx="49292" cy="45719"/>
              </a:xfrm>
              <a:prstGeom prst="ellipse">
                <a:avLst/>
              </a:prstGeom>
              <a:solidFill>
                <a:schemeClr val="lt1"/>
              </a:solidFill>
              <a:ln>
                <a:noFill/>
              </a:ln>
            </p:spPr>
            <p:txBody>
              <a:bodyPr anchorCtr="0" anchor="t"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309" name="Google Shape;1309;p31"/>
              <p:cNvSpPr/>
              <p:nvPr/>
            </p:nvSpPr>
            <p:spPr>
              <a:xfrm>
                <a:off x="5107788" y="2890727"/>
                <a:ext cx="49292" cy="45719"/>
              </a:xfrm>
              <a:prstGeom prst="ellipse">
                <a:avLst/>
              </a:prstGeom>
              <a:solidFill>
                <a:schemeClr val="lt1"/>
              </a:solidFill>
              <a:ln>
                <a:noFill/>
              </a:ln>
            </p:spPr>
            <p:txBody>
              <a:bodyPr anchorCtr="0" anchor="t"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310" name="Google Shape;1310;p31"/>
              <p:cNvSpPr/>
              <p:nvPr/>
            </p:nvSpPr>
            <p:spPr>
              <a:xfrm>
                <a:off x="5107788" y="2807588"/>
                <a:ext cx="49292" cy="45719"/>
              </a:xfrm>
              <a:prstGeom prst="ellipse">
                <a:avLst/>
              </a:prstGeom>
              <a:solidFill>
                <a:schemeClr val="lt1"/>
              </a:solidFill>
              <a:ln>
                <a:noFill/>
              </a:ln>
            </p:spPr>
            <p:txBody>
              <a:bodyPr anchorCtr="0" anchor="t"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grpSp>
        <p:grpSp>
          <p:nvGrpSpPr>
            <p:cNvPr id="1311" name="Google Shape;1311;p31"/>
            <p:cNvGrpSpPr/>
            <p:nvPr/>
          </p:nvGrpSpPr>
          <p:grpSpPr>
            <a:xfrm>
              <a:off x="4768766" y="3590293"/>
              <a:ext cx="332454" cy="332454"/>
              <a:chOff x="6364588" y="5695686"/>
              <a:chExt cx="516315" cy="516315"/>
            </a:xfrm>
          </p:grpSpPr>
          <p:sp>
            <p:nvSpPr>
              <p:cNvPr id="1312" name="Google Shape;1312;p31"/>
              <p:cNvSpPr/>
              <p:nvPr/>
            </p:nvSpPr>
            <p:spPr>
              <a:xfrm>
                <a:off x="6364588" y="5695686"/>
                <a:ext cx="516315" cy="516315"/>
              </a:xfrm>
              <a:prstGeom prst="ellipse">
                <a:avLst/>
              </a:prstGeom>
              <a:solidFill>
                <a:srgbClr val="D2D2D2"/>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Quattrocento Sans"/>
                  <a:ea typeface="Quattrocento Sans"/>
                  <a:cs typeface="Quattrocento Sans"/>
                  <a:sym typeface="Quattrocento Sans"/>
                </a:endParaRPr>
              </a:p>
            </p:txBody>
          </p:sp>
          <p:grpSp>
            <p:nvGrpSpPr>
              <p:cNvPr id="1313" name="Google Shape;1313;p31"/>
              <p:cNvGrpSpPr/>
              <p:nvPr/>
            </p:nvGrpSpPr>
            <p:grpSpPr>
              <a:xfrm>
                <a:off x="6497358" y="5795347"/>
                <a:ext cx="250774" cy="280274"/>
                <a:chOff x="5593458" y="2766299"/>
                <a:chExt cx="268374" cy="299948"/>
              </a:xfrm>
            </p:grpSpPr>
            <p:sp>
              <p:nvSpPr>
                <p:cNvPr id="1314" name="Google Shape;1314;p31"/>
                <p:cNvSpPr/>
                <p:nvPr/>
              </p:nvSpPr>
              <p:spPr>
                <a:xfrm>
                  <a:off x="5593458" y="2934690"/>
                  <a:ext cx="268374" cy="131557"/>
                </a:xfrm>
                <a:custGeom>
                  <a:rect b="b" l="l" r="r" t="t"/>
                  <a:pathLst>
                    <a:path extrusionOk="0" h="32" w="64">
                      <a:moveTo>
                        <a:pt x="32" y="0"/>
                      </a:moveTo>
                      <a:cubicBezTo>
                        <a:pt x="14" y="0"/>
                        <a:pt x="0" y="14"/>
                        <a:pt x="0" y="32"/>
                      </a:cubicBezTo>
                      <a:cubicBezTo>
                        <a:pt x="64" y="32"/>
                        <a:pt x="64" y="32"/>
                        <a:pt x="64" y="32"/>
                      </a:cubicBezTo>
                      <a:cubicBezTo>
                        <a:pt x="64" y="14"/>
                        <a:pt x="50" y="0"/>
                        <a:pt x="32" y="0"/>
                      </a:cubicBezTo>
                      <a:close/>
                    </a:path>
                  </a:pathLst>
                </a:custGeom>
                <a:solidFill>
                  <a:srgbClr val="000000"/>
                </a:solidFill>
                <a:ln>
                  <a:noFill/>
                </a:ln>
              </p:spPr>
              <p:txBody>
                <a:bodyPr anchorCtr="0" anchor="t" bIns="54850" lIns="109725" spcFirstLastPara="1" rIns="109725" wrap="square" tIns="5485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3C3C41"/>
                    </a:solidFill>
                    <a:latin typeface="Quattrocento Sans"/>
                    <a:ea typeface="Quattrocento Sans"/>
                    <a:cs typeface="Quattrocento Sans"/>
                    <a:sym typeface="Quattrocento Sans"/>
                  </a:endParaRPr>
                </a:p>
              </p:txBody>
            </p:sp>
            <p:sp>
              <p:nvSpPr>
                <p:cNvPr id="1315" name="Google Shape;1315;p31"/>
                <p:cNvSpPr/>
                <p:nvPr/>
              </p:nvSpPr>
              <p:spPr>
                <a:xfrm>
                  <a:off x="5661869" y="2766299"/>
                  <a:ext cx="131557" cy="131557"/>
                </a:xfrm>
                <a:prstGeom prst="ellipse">
                  <a:avLst/>
                </a:prstGeom>
                <a:solidFill>
                  <a:srgbClr val="000000"/>
                </a:solidFill>
                <a:ln>
                  <a:noFill/>
                </a:ln>
              </p:spPr>
              <p:txBody>
                <a:bodyPr anchorCtr="0" anchor="t" bIns="54850" lIns="109725" spcFirstLastPara="1" rIns="109725" wrap="square" tIns="54850">
                  <a:noAutofit/>
                </a:bodyPr>
                <a:lstStyle/>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3C3C41"/>
                    </a:solidFill>
                    <a:latin typeface="Quattrocento Sans"/>
                    <a:ea typeface="Quattrocento Sans"/>
                    <a:cs typeface="Quattrocento Sans"/>
                    <a:sym typeface="Quattrocento Sans"/>
                  </a:endParaRPr>
                </a:p>
              </p:txBody>
            </p:sp>
          </p:grpSp>
        </p:grpSp>
        <p:sp>
          <p:nvSpPr>
            <p:cNvPr id="1316" name="Google Shape;1316;p31"/>
            <p:cNvSpPr txBox="1"/>
            <p:nvPr/>
          </p:nvSpPr>
          <p:spPr>
            <a:xfrm>
              <a:off x="4347611" y="4000342"/>
              <a:ext cx="1767891" cy="24622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1600"/>
                <a:buFont typeface="Quattrocento Sans"/>
                <a:buNone/>
              </a:pPr>
              <a:r>
                <a:rPr b="1" i="0" lang="en-US" sz="1600" u="none" cap="none" strike="noStrike">
                  <a:solidFill>
                    <a:srgbClr val="FFFFFF"/>
                  </a:solidFill>
                  <a:latin typeface="Quattrocento Sans"/>
                  <a:ea typeface="Quattrocento Sans"/>
                  <a:cs typeface="Quattrocento Sans"/>
                  <a:sym typeface="Quattrocento Sans"/>
                </a:rPr>
                <a:t>Access policy</a:t>
              </a:r>
              <a:endParaRPr/>
            </a:p>
          </p:txBody>
        </p:sp>
      </p:grpSp>
      <p:sp>
        <p:nvSpPr>
          <p:cNvPr id="1317" name="Google Shape;1317;p31"/>
          <p:cNvSpPr/>
          <p:nvPr/>
        </p:nvSpPr>
        <p:spPr>
          <a:xfrm>
            <a:off x="931159" y="2784971"/>
            <a:ext cx="10209224" cy="2651760"/>
          </a:xfrm>
          <a:prstGeom prst="round2SameRect">
            <a:avLst>
              <a:gd fmla="val 3874" name="adj1"/>
              <a:gd fmla="val 2546" name="adj2"/>
            </a:avLst>
          </a:prstGeom>
          <a:noFill/>
          <a:ln cap="flat" cmpd="sng" w="31750">
            <a:solidFill>
              <a:srgbClr val="0078D4"/>
            </a:solidFill>
            <a:prstDash val="solid"/>
            <a:miter lim="800000"/>
            <a:headEnd len="sm" w="sm" type="none"/>
            <a:tailEnd len="sm" w="sm" type="none"/>
          </a:ln>
        </p:spPr>
        <p:txBody>
          <a:bodyPr anchorCtr="0" anchor="ctr" bIns="146300" lIns="182875" spcFirstLastPara="1" rIns="182875" wrap="square" tIns="1463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grpSp>
        <p:nvGrpSpPr>
          <p:cNvPr descr="Software as a Service (SaaS)&#10;" id="1318" name="Google Shape;1318;p31"/>
          <p:cNvGrpSpPr/>
          <p:nvPr/>
        </p:nvGrpSpPr>
        <p:grpSpPr>
          <a:xfrm>
            <a:off x="717402" y="1831927"/>
            <a:ext cx="5109669" cy="656868"/>
            <a:chOff x="585876" y="1730912"/>
            <a:chExt cx="5109669" cy="656868"/>
          </a:xfrm>
        </p:grpSpPr>
        <p:sp>
          <p:nvSpPr>
            <p:cNvPr id="1319" name="Google Shape;1319;p31"/>
            <p:cNvSpPr/>
            <p:nvPr/>
          </p:nvSpPr>
          <p:spPr>
            <a:xfrm>
              <a:off x="585876" y="1738556"/>
              <a:ext cx="1695347" cy="649224"/>
            </a:xfrm>
            <a:prstGeom prst="roundRect">
              <a:avLst>
                <a:gd fmla="val 50000" name="adj"/>
              </a:avLst>
            </a:prstGeom>
            <a:solidFill>
              <a:srgbClr val="737373"/>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320" name="Google Shape;1320;p31"/>
            <p:cNvSpPr/>
            <p:nvPr/>
          </p:nvSpPr>
          <p:spPr>
            <a:xfrm>
              <a:off x="588263" y="1730912"/>
              <a:ext cx="5107282" cy="649224"/>
            </a:xfrm>
            <a:prstGeom prst="round2SameRect">
              <a:avLst>
                <a:gd fmla="val 50000" name="adj1"/>
                <a:gd fmla="val 50000" name="adj2"/>
              </a:avLst>
            </a:prstGeom>
            <a:noFill/>
            <a:ln cap="flat" cmpd="sng" w="25400">
              <a:solidFill>
                <a:srgbClr val="D2D2D2"/>
              </a:solidFill>
              <a:prstDash val="solid"/>
              <a:miter lim="800000"/>
              <a:headEnd len="sm" w="sm" type="none"/>
              <a:tailEnd len="sm" w="sm" type="none"/>
            </a:ln>
          </p:spPr>
          <p:txBody>
            <a:bodyPr anchorCtr="0" anchor="ctr" bIns="0" lIns="137150" spcFirstLastPara="1" rIns="182875" wrap="square" tIns="0">
              <a:noAutofit/>
            </a:bodyPr>
            <a:lstStyle/>
            <a:p>
              <a:pPr indent="0" lvl="0" marL="0" marR="0" rtl="0" algn="l">
                <a:lnSpc>
                  <a:spcPct val="100000"/>
                </a:lnSpc>
                <a:spcBef>
                  <a:spcPts val="0"/>
                </a:spcBef>
                <a:spcAft>
                  <a:spcPts val="0"/>
                </a:spcAft>
                <a:buClr>
                  <a:srgbClr val="FFFFFF"/>
                </a:buClr>
                <a:buSzPts val="1400"/>
                <a:buFont typeface="Quattrocento Sans"/>
                <a:buNone/>
              </a:pPr>
              <a:r>
                <a:rPr b="1" i="0" lang="en-US" sz="1400" u="none" cap="none" strike="noStrike">
                  <a:solidFill>
                    <a:srgbClr val="FFFFFF"/>
                  </a:solidFill>
                  <a:latin typeface="Quattrocento Sans"/>
                  <a:ea typeface="Quattrocento Sans"/>
                  <a:cs typeface="Quattrocento Sans"/>
                  <a:sym typeface="Quattrocento Sans"/>
                </a:rPr>
                <a:t>Software as </a:t>
              </a:r>
              <a:br>
                <a:rPr b="1" i="0" lang="en-US" sz="1400" u="none" cap="none" strike="noStrike">
                  <a:solidFill>
                    <a:srgbClr val="FFFFFF"/>
                  </a:solidFill>
                  <a:latin typeface="Quattrocento Sans"/>
                  <a:ea typeface="Quattrocento Sans"/>
                  <a:cs typeface="Quattrocento Sans"/>
                  <a:sym typeface="Quattrocento Sans"/>
                </a:rPr>
              </a:br>
              <a:r>
                <a:rPr b="1" i="0" lang="en-US" sz="1400" u="none" cap="none" strike="noStrike">
                  <a:solidFill>
                    <a:srgbClr val="FFFFFF"/>
                  </a:solidFill>
                  <a:latin typeface="Quattrocento Sans"/>
                  <a:ea typeface="Quattrocento Sans"/>
                  <a:cs typeface="Quattrocento Sans"/>
                  <a:sym typeface="Quattrocento Sans"/>
                </a:rPr>
                <a:t>a Service (SaaS)</a:t>
              </a:r>
              <a:endParaRPr/>
            </a:p>
          </p:txBody>
        </p:sp>
        <p:pic>
          <p:nvPicPr>
            <p:cNvPr id="1321" name="Google Shape;1321;p31"/>
            <p:cNvPicPr preferRelativeResize="0"/>
            <p:nvPr/>
          </p:nvPicPr>
          <p:blipFill rotWithShape="1">
            <a:blip r:embed="rId4">
              <a:alphaModFix/>
            </a:blip>
            <a:srcRect b="0" l="0" r="0" t="0"/>
            <a:stretch/>
          </p:blipFill>
          <p:spPr>
            <a:xfrm>
              <a:off x="2713924" y="1870794"/>
              <a:ext cx="144088" cy="191979"/>
            </a:xfrm>
            <a:prstGeom prst="rect">
              <a:avLst/>
            </a:prstGeom>
            <a:noFill/>
            <a:ln>
              <a:noFill/>
            </a:ln>
          </p:spPr>
        </p:pic>
        <p:pic>
          <p:nvPicPr>
            <p:cNvPr id="1322" name="Google Shape;1322;p31"/>
            <p:cNvPicPr preferRelativeResize="0"/>
            <p:nvPr/>
          </p:nvPicPr>
          <p:blipFill rotWithShape="1">
            <a:blip r:embed="rId5">
              <a:alphaModFix/>
            </a:blip>
            <a:srcRect b="0" l="0" r="0" t="0"/>
            <a:stretch/>
          </p:blipFill>
          <p:spPr>
            <a:xfrm>
              <a:off x="3685551" y="1896992"/>
              <a:ext cx="139583" cy="139582"/>
            </a:xfrm>
            <a:prstGeom prst="rect">
              <a:avLst/>
            </a:prstGeom>
            <a:noFill/>
            <a:ln>
              <a:noFill/>
            </a:ln>
          </p:spPr>
        </p:pic>
        <p:pic>
          <p:nvPicPr>
            <p:cNvPr id="1323" name="Google Shape;1323;p31"/>
            <p:cNvPicPr preferRelativeResize="0"/>
            <p:nvPr/>
          </p:nvPicPr>
          <p:blipFill rotWithShape="1">
            <a:blip r:embed="rId6">
              <a:alphaModFix/>
            </a:blip>
            <a:srcRect b="0" l="0" r="0" t="0"/>
            <a:stretch/>
          </p:blipFill>
          <p:spPr>
            <a:xfrm>
              <a:off x="3315626" y="1890317"/>
              <a:ext cx="218370" cy="152933"/>
            </a:xfrm>
            <a:prstGeom prst="rect">
              <a:avLst/>
            </a:prstGeom>
            <a:noFill/>
            <a:ln>
              <a:noFill/>
            </a:ln>
          </p:spPr>
        </p:pic>
        <p:pic>
          <p:nvPicPr>
            <p:cNvPr id="1324" name="Google Shape;1324;p31"/>
            <p:cNvPicPr preferRelativeResize="0"/>
            <p:nvPr/>
          </p:nvPicPr>
          <p:blipFill rotWithShape="1">
            <a:blip r:embed="rId7">
              <a:alphaModFix/>
            </a:blip>
            <a:srcRect b="0" l="0" r="0" t="0"/>
            <a:stretch/>
          </p:blipFill>
          <p:spPr>
            <a:xfrm>
              <a:off x="3009567" y="1889531"/>
              <a:ext cx="154504" cy="154504"/>
            </a:xfrm>
            <a:prstGeom prst="rect">
              <a:avLst/>
            </a:prstGeom>
            <a:noFill/>
            <a:ln>
              <a:noFill/>
            </a:ln>
          </p:spPr>
        </p:pic>
        <p:pic>
          <p:nvPicPr>
            <p:cNvPr id="1325" name="Google Shape;1325;p31"/>
            <p:cNvPicPr preferRelativeResize="0"/>
            <p:nvPr/>
          </p:nvPicPr>
          <p:blipFill rotWithShape="1">
            <a:blip r:embed="rId8">
              <a:alphaModFix/>
            </a:blip>
            <a:srcRect b="0" l="0" r="0" t="0"/>
            <a:stretch/>
          </p:blipFill>
          <p:spPr>
            <a:xfrm>
              <a:off x="3976689" y="1880137"/>
              <a:ext cx="175591" cy="173293"/>
            </a:xfrm>
            <a:prstGeom prst="rect">
              <a:avLst/>
            </a:prstGeom>
            <a:noFill/>
            <a:ln>
              <a:noFill/>
            </a:ln>
          </p:spPr>
        </p:pic>
        <p:grpSp>
          <p:nvGrpSpPr>
            <p:cNvPr id="1326" name="Google Shape;1326;p31"/>
            <p:cNvGrpSpPr/>
            <p:nvPr/>
          </p:nvGrpSpPr>
          <p:grpSpPr>
            <a:xfrm>
              <a:off x="5273749" y="1953676"/>
              <a:ext cx="113570" cy="26214"/>
              <a:chOff x="2345739" y="758385"/>
              <a:chExt cx="412246" cy="115305"/>
            </a:xfrm>
          </p:grpSpPr>
          <p:sp>
            <p:nvSpPr>
              <p:cNvPr id="1327" name="Google Shape;1327;p31"/>
              <p:cNvSpPr/>
              <p:nvPr/>
            </p:nvSpPr>
            <p:spPr>
              <a:xfrm>
                <a:off x="2345739" y="758385"/>
                <a:ext cx="95147" cy="115296"/>
              </a:xfrm>
              <a:prstGeom prst="ellipse">
                <a:avLst/>
              </a:prstGeom>
              <a:solidFill>
                <a:srgbClr val="595959"/>
              </a:solidFill>
              <a:ln>
                <a:noFill/>
              </a:ln>
            </p:spPr>
            <p:txBody>
              <a:bodyPr anchorCtr="0" anchor="t" bIns="146300" lIns="182875" spcFirstLastPara="1" rIns="182875" wrap="square" tIns="146300">
                <a:noAutofit/>
              </a:bodyPr>
              <a:lstStyle/>
              <a:p>
                <a:pPr indent="0" lvl="0" marL="0" marR="0" rtl="0" algn="l">
                  <a:lnSpc>
                    <a:spcPct val="90000"/>
                  </a:lnSpc>
                  <a:spcBef>
                    <a:spcPts val="0"/>
                  </a:spcBef>
                  <a:spcAft>
                    <a:spcPts val="0"/>
                  </a:spcAft>
                  <a:buClr>
                    <a:schemeClr val="dk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328" name="Google Shape;1328;p31"/>
              <p:cNvSpPr/>
              <p:nvPr/>
            </p:nvSpPr>
            <p:spPr>
              <a:xfrm>
                <a:off x="2504292" y="758394"/>
                <a:ext cx="95147" cy="115296"/>
              </a:xfrm>
              <a:prstGeom prst="ellipse">
                <a:avLst/>
              </a:prstGeom>
              <a:solidFill>
                <a:srgbClr val="595959"/>
              </a:solidFill>
              <a:ln>
                <a:noFill/>
              </a:ln>
            </p:spPr>
            <p:txBody>
              <a:bodyPr anchorCtr="0" anchor="t" bIns="146300" lIns="182875" spcFirstLastPara="1" rIns="182875" wrap="square" tIns="146300">
                <a:noAutofit/>
              </a:bodyPr>
              <a:lstStyle/>
              <a:p>
                <a:pPr indent="0" lvl="0" marL="0" marR="0" rtl="0" algn="l">
                  <a:lnSpc>
                    <a:spcPct val="90000"/>
                  </a:lnSpc>
                  <a:spcBef>
                    <a:spcPts val="0"/>
                  </a:spcBef>
                  <a:spcAft>
                    <a:spcPts val="0"/>
                  </a:spcAft>
                  <a:buClr>
                    <a:schemeClr val="dk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329" name="Google Shape;1329;p31"/>
              <p:cNvSpPr/>
              <p:nvPr/>
            </p:nvSpPr>
            <p:spPr>
              <a:xfrm>
                <a:off x="2662838" y="758385"/>
                <a:ext cx="95147" cy="115296"/>
              </a:xfrm>
              <a:prstGeom prst="ellipse">
                <a:avLst/>
              </a:prstGeom>
              <a:solidFill>
                <a:srgbClr val="595959"/>
              </a:solidFill>
              <a:ln>
                <a:noFill/>
              </a:ln>
            </p:spPr>
            <p:txBody>
              <a:bodyPr anchorCtr="0" anchor="t" bIns="146300" lIns="182875" spcFirstLastPara="1" rIns="182875" wrap="square" tIns="146300">
                <a:noAutofit/>
              </a:bodyPr>
              <a:lstStyle/>
              <a:p>
                <a:pPr indent="0" lvl="0" marL="0" marR="0" rtl="0" algn="l">
                  <a:lnSpc>
                    <a:spcPct val="90000"/>
                  </a:lnSpc>
                  <a:spcBef>
                    <a:spcPts val="0"/>
                  </a:spcBef>
                  <a:spcAft>
                    <a:spcPts val="0"/>
                  </a:spcAft>
                  <a:buClr>
                    <a:schemeClr val="dk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grpSp>
        <p:pic>
          <p:nvPicPr>
            <p:cNvPr id="1330" name="Google Shape;1330;p31"/>
            <p:cNvPicPr preferRelativeResize="0"/>
            <p:nvPr/>
          </p:nvPicPr>
          <p:blipFill rotWithShape="1">
            <a:blip r:embed="rId9">
              <a:alphaModFix/>
            </a:blip>
            <a:srcRect b="0" l="0" r="0" t="0"/>
            <a:stretch/>
          </p:blipFill>
          <p:spPr>
            <a:xfrm>
              <a:off x="4303835" y="1901835"/>
              <a:ext cx="139758" cy="129896"/>
            </a:xfrm>
            <a:prstGeom prst="rect">
              <a:avLst/>
            </a:prstGeom>
            <a:noFill/>
            <a:ln>
              <a:noFill/>
            </a:ln>
          </p:spPr>
        </p:pic>
        <p:pic>
          <p:nvPicPr>
            <p:cNvPr id="1331" name="Google Shape;1331;p31"/>
            <p:cNvPicPr preferRelativeResize="0"/>
            <p:nvPr/>
          </p:nvPicPr>
          <p:blipFill rotWithShape="1">
            <a:blip r:embed="rId10">
              <a:alphaModFix/>
            </a:blip>
            <a:srcRect b="0" l="0" r="0" t="0"/>
            <a:stretch/>
          </p:blipFill>
          <p:spPr>
            <a:xfrm>
              <a:off x="4595148" y="1891939"/>
              <a:ext cx="149690" cy="149688"/>
            </a:xfrm>
            <a:prstGeom prst="rect">
              <a:avLst/>
            </a:prstGeom>
            <a:noFill/>
            <a:ln>
              <a:noFill/>
            </a:ln>
          </p:spPr>
        </p:pic>
        <p:pic>
          <p:nvPicPr>
            <p:cNvPr id="1332" name="Google Shape;1332;p31"/>
            <p:cNvPicPr preferRelativeResize="0"/>
            <p:nvPr/>
          </p:nvPicPr>
          <p:blipFill rotWithShape="1">
            <a:blip r:embed="rId11">
              <a:alphaModFix/>
            </a:blip>
            <a:srcRect b="0" l="0" r="0" t="0"/>
            <a:stretch/>
          </p:blipFill>
          <p:spPr>
            <a:xfrm>
              <a:off x="4896393" y="1848741"/>
              <a:ext cx="225798" cy="236084"/>
            </a:xfrm>
            <a:prstGeom prst="rect">
              <a:avLst/>
            </a:prstGeom>
            <a:noFill/>
            <a:ln>
              <a:noFill/>
            </a:ln>
          </p:spPr>
        </p:pic>
        <p:pic>
          <p:nvPicPr>
            <p:cNvPr descr="A close up of a logo&#10;&#10;Description automatically generated" id="1333" name="Google Shape;1333;p31"/>
            <p:cNvPicPr preferRelativeResize="0"/>
            <p:nvPr/>
          </p:nvPicPr>
          <p:blipFill rotWithShape="1">
            <a:blip r:embed="rId12">
              <a:alphaModFix/>
            </a:blip>
            <a:srcRect b="0" l="0" r="0" t="0"/>
            <a:stretch/>
          </p:blipFill>
          <p:spPr>
            <a:xfrm>
              <a:off x="2367513" y="1873113"/>
              <a:ext cx="194856" cy="187341"/>
            </a:xfrm>
            <a:prstGeom prst="rect">
              <a:avLst/>
            </a:prstGeom>
            <a:noFill/>
            <a:ln>
              <a:noFill/>
            </a:ln>
          </p:spPr>
        </p:pic>
      </p:grpSp>
      <p:grpSp>
        <p:nvGrpSpPr>
          <p:cNvPr id="1334" name="Google Shape;1334;p31"/>
          <p:cNvGrpSpPr/>
          <p:nvPr/>
        </p:nvGrpSpPr>
        <p:grpSpPr>
          <a:xfrm>
            <a:off x="2435358" y="2188268"/>
            <a:ext cx="3312398" cy="230832"/>
            <a:chOff x="2303832" y="2087253"/>
            <a:chExt cx="3312398" cy="230832"/>
          </a:xfrm>
        </p:grpSpPr>
        <p:sp>
          <p:nvSpPr>
            <p:cNvPr id="1335" name="Google Shape;1335;p31"/>
            <p:cNvSpPr/>
            <p:nvPr/>
          </p:nvSpPr>
          <p:spPr>
            <a:xfrm>
              <a:off x="4610390" y="2087253"/>
              <a:ext cx="1005840" cy="2308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Quattrocento Sans"/>
                <a:buNone/>
              </a:pPr>
              <a:r>
                <a:rPr b="0" i="0" lang="en-US" sz="900" u="none" cap="none" strike="noStrike">
                  <a:solidFill>
                    <a:srgbClr val="000000"/>
                  </a:solidFill>
                  <a:latin typeface="Quattrocento Sans"/>
                  <a:ea typeface="Quattrocento Sans"/>
                  <a:cs typeface="Quattrocento Sans"/>
                  <a:sym typeface="Quattrocento Sans"/>
                </a:rPr>
                <a:t>Unsanctioned</a:t>
              </a:r>
              <a:endParaRPr/>
            </a:p>
          </p:txBody>
        </p:sp>
        <p:sp>
          <p:nvSpPr>
            <p:cNvPr id="1336" name="Google Shape;1336;p31"/>
            <p:cNvSpPr/>
            <p:nvPr/>
          </p:nvSpPr>
          <p:spPr>
            <a:xfrm>
              <a:off x="2303832" y="2087253"/>
              <a:ext cx="822960" cy="23083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Quattrocento Sans"/>
                <a:buNone/>
              </a:pPr>
              <a:r>
                <a:rPr b="0" i="0" lang="en-US" sz="900" u="none" cap="none" strike="noStrike">
                  <a:solidFill>
                    <a:srgbClr val="000000"/>
                  </a:solidFill>
                  <a:latin typeface="Quattrocento Sans"/>
                  <a:ea typeface="Quattrocento Sans"/>
                  <a:cs typeface="Quattrocento Sans"/>
                  <a:sym typeface="Quattrocento Sans"/>
                </a:rPr>
                <a:t>Sanctioned</a:t>
              </a:r>
              <a:endParaRPr/>
            </a:p>
          </p:txBody>
        </p:sp>
        <p:cxnSp>
          <p:nvCxnSpPr>
            <p:cNvPr id="1337" name="Google Shape;1337;p31"/>
            <p:cNvCxnSpPr/>
            <p:nvPr/>
          </p:nvCxnSpPr>
          <p:spPr>
            <a:xfrm>
              <a:off x="3126792" y="2212240"/>
              <a:ext cx="1530874" cy="0"/>
            </a:xfrm>
            <a:prstGeom prst="straightConnector1">
              <a:avLst/>
            </a:prstGeom>
            <a:noFill/>
            <a:ln cap="flat" cmpd="sng" w="15875">
              <a:solidFill>
                <a:schemeClr val="dk1"/>
              </a:solidFill>
              <a:prstDash val="solid"/>
              <a:miter lim="800000"/>
              <a:headEnd len="med" w="med" type="stealth"/>
              <a:tailEnd len="med" w="med" type="stealth"/>
            </a:ln>
          </p:spPr>
        </p:cxnSp>
      </p:grpSp>
      <p:cxnSp>
        <p:nvCxnSpPr>
          <p:cNvPr id="1338" name="Google Shape;1338;p31"/>
          <p:cNvCxnSpPr/>
          <p:nvPr/>
        </p:nvCxnSpPr>
        <p:spPr>
          <a:xfrm>
            <a:off x="4408778" y="4469257"/>
            <a:ext cx="0" cy="569698"/>
          </a:xfrm>
          <a:prstGeom prst="straightConnector1">
            <a:avLst/>
          </a:prstGeom>
          <a:solidFill>
            <a:schemeClr val="lt1"/>
          </a:solidFill>
          <a:ln cap="flat" cmpd="sng" w="19050">
            <a:solidFill>
              <a:srgbClr val="0078D4"/>
            </a:solidFill>
            <a:prstDash val="solid"/>
            <a:miter lim="800000"/>
            <a:headEnd len="sm" w="sm" type="none"/>
            <a:tailEnd len="sm" w="sm" type="none"/>
          </a:ln>
        </p:spPr>
      </p:cxnSp>
      <p:sp>
        <p:nvSpPr>
          <p:cNvPr id="1339" name="Google Shape;1339;p31"/>
          <p:cNvSpPr/>
          <p:nvPr/>
        </p:nvSpPr>
        <p:spPr>
          <a:xfrm>
            <a:off x="3696312" y="4289088"/>
            <a:ext cx="1424932" cy="233798"/>
          </a:xfrm>
          <a:prstGeom prst="roundRect">
            <a:avLst>
              <a:gd fmla="val 50000" name="adj"/>
            </a:avLst>
          </a:prstGeom>
          <a:solidFill>
            <a:schemeClr val="lt1"/>
          </a:solidFill>
          <a:ln cap="flat" cmpd="sng" w="19050">
            <a:solidFill>
              <a:srgbClr val="0078D4"/>
            </a:solidFill>
            <a:prstDash val="solid"/>
            <a:round/>
            <a:headEnd len="sm" w="sm" type="none"/>
            <a:tailEnd len="sm" w="sm" type="none"/>
          </a:ln>
        </p:spPr>
        <p:txBody>
          <a:bodyPr anchorCtr="0" anchor="ctr" bIns="146300" lIns="45700" spcFirstLastPara="1" rIns="45700" wrap="square" tIns="146300">
            <a:noAutofit/>
          </a:bodyPr>
          <a:lstStyle/>
          <a:p>
            <a:pPr indent="0" lvl="0" marL="0" marR="0" rtl="0" algn="ctr">
              <a:lnSpc>
                <a:spcPct val="90000"/>
              </a:lnSpc>
              <a:spcBef>
                <a:spcPts val="0"/>
              </a:spcBef>
              <a:spcAft>
                <a:spcPts val="0"/>
              </a:spcAft>
              <a:buClr>
                <a:srgbClr val="000000"/>
              </a:buClr>
              <a:buSzPts val="800"/>
              <a:buFont typeface="Quattrocento Sans"/>
              <a:buNone/>
            </a:pPr>
            <a:r>
              <a:rPr b="1" i="0" lang="en-US" sz="800" u="none" cap="none" strike="noStrike">
                <a:solidFill>
                  <a:srgbClr val="000000"/>
                </a:solidFill>
                <a:latin typeface="Quattrocento Sans"/>
                <a:ea typeface="Quattrocento Sans"/>
                <a:cs typeface="Quattrocento Sans"/>
                <a:sym typeface="Quattrocento Sans"/>
              </a:rPr>
              <a:t>Identity as a Service</a:t>
            </a:r>
            <a:endParaRPr/>
          </a:p>
        </p:txBody>
      </p:sp>
      <p:grpSp>
        <p:nvGrpSpPr>
          <p:cNvPr descr="BYOD and Partner devices/users, Managed users and devices,&#10;Corporate/IT environment and IoT and OT environment&#10;&#10;" id="1340" name="Google Shape;1340;p31"/>
          <p:cNvGrpSpPr/>
          <p:nvPr/>
        </p:nvGrpSpPr>
        <p:grpSpPr>
          <a:xfrm>
            <a:off x="490946" y="5728897"/>
            <a:ext cx="11181393" cy="651222"/>
            <a:chOff x="607909" y="5760796"/>
            <a:chExt cx="11181393" cy="651222"/>
          </a:xfrm>
        </p:grpSpPr>
        <p:sp>
          <p:nvSpPr>
            <p:cNvPr id="1341" name="Google Shape;1341;p31"/>
            <p:cNvSpPr/>
            <p:nvPr/>
          </p:nvSpPr>
          <p:spPr>
            <a:xfrm>
              <a:off x="607909" y="5760796"/>
              <a:ext cx="11181393" cy="651222"/>
            </a:xfrm>
            <a:prstGeom prst="round2SameRect">
              <a:avLst>
                <a:gd fmla="val 50000" name="adj1"/>
                <a:gd fmla="val 50000" name="adj2"/>
              </a:avLst>
            </a:prstGeom>
            <a:solidFill>
              <a:srgbClr val="F2F2F2"/>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342" name="Google Shape;1342;p31"/>
            <p:cNvSpPr txBox="1"/>
            <p:nvPr/>
          </p:nvSpPr>
          <p:spPr>
            <a:xfrm>
              <a:off x="7387669" y="5970583"/>
              <a:ext cx="1727718" cy="2462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Quattrocento Sans"/>
                <a:buNone/>
              </a:pPr>
              <a:r>
                <a:rPr b="0" i="0" lang="en-US" sz="1000" u="none" cap="none" strike="noStrike">
                  <a:solidFill>
                    <a:srgbClr val="000000"/>
                  </a:solidFill>
                  <a:latin typeface="Quattrocento Sans"/>
                  <a:ea typeface="Quattrocento Sans"/>
                  <a:cs typeface="Quattrocento Sans"/>
                  <a:sym typeface="Quattrocento Sans"/>
                </a:rPr>
                <a:t>Corporate/IT environment</a:t>
              </a:r>
              <a:endParaRPr/>
            </a:p>
          </p:txBody>
        </p:sp>
        <p:sp>
          <p:nvSpPr>
            <p:cNvPr id="1343" name="Google Shape;1343;p31"/>
            <p:cNvSpPr txBox="1"/>
            <p:nvPr/>
          </p:nvSpPr>
          <p:spPr>
            <a:xfrm>
              <a:off x="4713385" y="5970583"/>
              <a:ext cx="1890692" cy="2462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Quattrocento Sans"/>
                <a:buNone/>
              </a:pPr>
              <a:r>
                <a:rPr b="0" i="0" lang="en-US" sz="1000" u="none" cap="none" strike="noStrike">
                  <a:solidFill>
                    <a:srgbClr val="000000"/>
                  </a:solidFill>
                  <a:latin typeface="Quattrocento Sans"/>
                  <a:ea typeface="Quattrocento Sans"/>
                  <a:cs typeface="Quattrocento Sans"/>
                  <a:sym typeface="Quattrocento Sans"/>
                </a:rPr>
                <a:t>Managed users and devices</a:t>
              </a:r>
              <a:endParaRPr/>
            </a:p>
          </p:txBody>
        </p:sp>
        <p:sp>
          <p:nvSpPr>
            <p:cNvPr id="1344" name="Google Shape;1344;p31"/>
            <p:cNvSpPr txBox="1"/>
            <p:nvPr/>
          </p:nvSpPr>
          <p:spPr>
            <a:xfrm>
              <a:off x="9816182" y="5970583"/>
              <a:ext cx="1805957" cy="2462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Quattrocento Sans"/>
                <a:buNone/>
              </a:pPr>
              <a:r>
                <a:rPr b="0" i="0" lang="en-US" sz="1000" u="none" cap="none" strike="noStrike">
                  <a:solidFill>
                    <a:srgbClr val="000000"/>
                  </a:solidFill>
                  <a:latin typeface="Quattrocento Sans"/>
                  <a:ea typeface="Quattrocento Sans"/>
                  <a:cs typeface="Quattrocento Sans"/>
                  <a:sym typeface="Quattrocento Sans"/>
                </a:rPr>
                <a:t>IoT and OT environment</a:t>
              </a:r>
              <a:endParaRPr/>
            </a:p>
          </p:txBody>
        </p:sp>
        <p:sp>
          <p:nvSpPr>
            <p:cNvPr descr="&#10;" id="1345" name="Google Shape;1345;p31"/>
            <p:cNvSpPr txBox="1"/>
            <p:nvPr/>
          </p:nvSpPr>
          <p:spPr>
            <a:xfrm>
              <a:off x="1668154" y="5970583"/>
              <a:ext cx="2065966" cy="2462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Quattrocento Sans"/>
                <a:buNone/>
              </a:pPr>
              <a:r>
                <a:rPr b="0" i="0" lang="en-US" sz="1000" u="none" cap="none" strike="noStrike">
                  <a:solidFill>
                    <a:srgbClr val="000000"/>
                  </a:solidFill>
                  <a:latin typeface="Quattrocento Sans"/>
                  <a:ea typeface="Quattrocento Sans"/>
                  <a:cs typeface="Quattrocento Sans"/>
                  <a:sym typeface="Quattrocento Sans"/>
                </a:rPr>
                <a:t>BYOD and partner devices/users</a:t>
              </a:r>
              <a:endParaRPr/>
            </a:p>
          </p:txBody>
        </p:sp>
        <p:grpSp>
          <p:nvGrpSpPr>
            <p:cNvPr id="1346" name="Google Shape;1346;p31"/>
            <p:cNvGrpSpPr/>
            <p:nvPr/>
          </p:nvGrpSpPr>
          <p:grpSpPr>
            <a:xfrm>
              <a:off x="9405155" y="5892526"/>
              <a:ext cx="402336" cy="402336"/>
              <a:chOff x="9736584" y="2152723"/>
              <a:chExt cx="808661" cy="808661"/>
            </a:xfrm>
          </p:grpSpPr>
          <p:sp>
            <p:nvSpPr>
              <p:cNvPr id="1347" name="Google Shape;1347;p31"/>
              <p:cNvSpPr/>
              <p:nvPr/>
            </p:nvSpPr>
            <p:spPr>
              <a:xfrm>
                <a:off x="9736584" y="2152723"/>
                <a:ext cx="808661" cy="808661"/>
              </a:xfrm>
              <a:prstGeom prst="ellipse">
                <a:avLst/>
              </a:prstGeom>
              <a:solidFill>
                <a:srgbClr val="107C10"/>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348" name="Google Shape;1348;p31"/>
              <p:cNvSpPr/>
              <p:nvPr/>
            </p:nvSpPr>
            <p:spPr>
              <a:xfrm>
                <a:off x="9906521" y="2411896"/>
                <a:ext cx="468787" cy="290314"/>
              </a:xfrm>
              <a:custGeom>
                <a:rect b="b" l="l" r="r" t="t"/>
                <a:pathLst>
                  <a:path extrusionOk="0" h="244" w="394">
                    <a:moveTo>
                      <a:pt x="394" y="101"/>
                    </a:moveTo>
                    <a:lnTo>
                      <a:pt x="394" y="244"/>
                    </a:lnTo>
                    <a:lnTo>
                      <a:pt x="0" y="244"/>
                    </a:lnTo>
                    <a:lnTo>
                      <a:pt x="0" y="101"/>
                    </a:lnTo>
                    <a:lnTo>
                      <a:pt x="76" y="45"/>
                    </a:lnTo>
                    <a:lnTo>
                      <a:pt x="76" y="101"/>
                    </a:lnTo>
                    <a:lnTo>
                      <a:pt x="160" y="45"/>
                    </a:lnTo>
                    <a:lnTo>
                      <a:pt x="160" y="101"/>
                    </a:lnTo>
                    <a:lnTo>
                      <a:pt x="394" y="101"/>
                    </a:lnTo>
                    <a:moveTo>
                      <a:pt x="309" y="101"/>
                    </a:moveTo>
                    <a:lnTo>
                      <a:pt x="289" y="0"/>
                    </a:lnTo>
                    <a:lnTo>
                      <a:pt x="273" y="0"/>
                    </a:lnTo>
                    <a:lnTo>
                      <a:pt x="256" y="101"/>
                    </a:lnTo>
                    <a:moveTo>
                      <a:pt x="378" y="101"/>
                    </a:moveTo>
                    <a:lnTo>
                      <a:pt x="358" y="0"/>
                    </a:lnTo>
                    <a:lnTo>
                      <a:pt x="340" y="0"/>
                    </a:lnTo>
                    <a:lnTo>
                      <a:pt x="324" y="101"/>
                    </a:lnTo>
                    <a:moveTo>
                      <a:pt x="57" y="144"/>
                    </a:moveTo>
                    <a:lnTo>
                      <a:pt x="36" y="144"/>
                    </a:lnTo>
                    <a:lnTo>
                      <a:pt x="36" y="165"/>
                    </a:lnTo>
                    <a:lnTo>
                      <a:pt x="57" y="165"/>
                    </a:lnTo>
                    <a:lnTo>
                      <a:pt x="57" y="144"/>
                    </a:lnTo>
                    <a:moveTo>
                      <a:pt x="131" y="144"/>
                    </a:moveTo>
                    <a:lnTo>
                      <a:pt x="112" y="144"/>
                    </a:lnTo>
                    <a:lnTo>
                      <a:pt x="112" y="165"/>
                    </a:lnTo>
                    <a:lnTo>
                      <a:pt x="131" y="165"/>
                    </a:lnTo>
                    <a:lnTo>
                      <a:pt x="131" y="144"/>
                    </a:lnTo>
                    <a:moveTo>
                      <a:pt x="207" y="144"/>
                    </a:moveTo>
                    <a:lnTo>
                      <a:pt x="188" y="144"/>
                    </a:lnTo>
                    <a:lnTo>
                      <a:pt x="188" y="165"/>
                    </a:lnTo>
                    <a:lnTo>
                      <a:pt x="207" y="165"/>
                    </a:lnTo>
                    <a:lnTo>
                      <a:pt x="207" y="144"/>
                    </a:lnTo>
                    <a:moveTo>
                      <a:pt x="283" y="144"/>
                    </a:moveTo>
                    <a:lnTo>
                      <a:pt x="262" y="144"/>
                    </a:lnTo>
                    <a:lnTo>
                      <a:pt x="262" y="165"/>
                    </a:lnTo>
                    <a:lnTo>
                      <a:pt x="283" y="165"/>
                    </a:lnTo>
                    <a:lnTo>
                      <a:pt x="283" y="144"/>
                    </a:lnTo>
                    <a:moveTo>
                      <a:pt x="358" y="144"/>
                    </a:moveTo>
                    <a:lnTo>
                      <a:pt x="338" y="144"/>
                    </a:lnTo>
                    <a:lnTo>
                      <a:pt x="338" y="165"/>
                    </a:lnTo>
                    <a:lnTo>
                      <a:pt x="358" y="165"/>
                    </a:lnTo>
                    <a:lnTo>
                      <a:pt x="358" y="144"/>
                    </a:lnTo>
                  </a:path>
                </a:pathLst>
              </a:custGeom>
              <a:noFill/>
              <a:ln cap="flat" cmpd="sng" w="12700">
                <a:solidFill>
                  <a:srgbClr val="FFFFFF"/>
                </a:solidFill>
                <a:prstDash val="solid"/>
                <a:miter lim="800000"/>
                <a:headEnd len="med" w="med" type="none"/>
                <a:tailEnd len="med" w="med" type="none"/>
              </a:ln>
            </p:spPr>
            <p:txBody>
              <a:bodyPr anchorCtr="0" anchor="t" bIns="44800" lIns="89625" spcFirstLastPara="1" rIns="89625" wrap="square" tIns="44800">
                <a:noAutofit/>
              </a:bodyPr>
              <a:lstStyle/>
              <a:p>
                <a:pPr indent="0" lvl="0" marL="0" marR="0" rtl="0" algn="l">
                  <a:lnSpc>
                    <a:spcPct val="100000"/>
                  </a:lnSpc>
                  <a:spcBef>
                    <a:spcPts val="0"/>
                  </a:spcBef>
                  <a:spcAft>
                    <a:spcPts val="0"/>
                  </a:spcAft>
                  <a:buClr>
                    <a:schemeClr val="dk1"/>
                  </a:buClr>
                  <a:buSzPts val="1730"/>
                  <a:buFont typeface="Calibri"/>
                  <a:buNone/>
                </a:pPr>
                <a:r>
                  <a:t/>
                </a:r>
                <a:endParaRPr b="0" i="0" sz="1729" u="none" cap="none" strike="noStrike">
                  <a:solidFill>
                    <a:srgbClr val="505050"/>
                  </a:solidFill>
                  <a:latin typeface="Quattrocento Sans"/>
                  <a:ea typeface="Quattrocento Sans"/>
                  <a:cs typeface="Quattrocento Sans"/>
                  <a:sym typeface="Quattrocento Sans"/>
                </a:endParaRPr>
              </a:p>
            </p:txBody>
          </p:sp>
        </p:grpSp>
        <p:grpSp>
          <p:nvGrpSpPr>
            <p:cNvPr id="1349" name="Google Shape;1349;p31"/>
            <p:cNvGrpSpPr/>
            <p:nvPr/>
          </p:nvGrpSpPr>
          <p:grpSpPr>
            <a:xfrm>
              <a:off x="6975554" y="5892526"/>
              <a:ext cx="402336" cy="402336"/>
              <a:chOff x="2291784" y="2143758"/>
              <a:chExt cx="808661" cy="808661"/>
            </a:xfrm>
          </p:grpSpPr>
          <p:sp>
            <p:nvSpPr>
              <p:cNvPr id="1350" name="Google Shape;1350;p31"/>
              <p:cNvSpPr/>
              <p:nvPr/>
            </p:nvSpPr>
            <p:spPr>
              <a:xfrm>
                <a:off x="2291784" y="2143758"/>
                <a:ext cx="808661" cy="808661"/>
              </a:xfrm>
              <a:prstGeom prst="ellipse">
                <a:avLst/>
              </a:prstGeom>
              <a:solidFill>
                <a:srgbClr val="FFB900"/>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351" name="Google Shape;1351;p31"/>
              <p:cNvSpPr/>
              <p:nvPr/>
            </p:nvSpPr>
            <p:spPr>
              <a:xfrm>
                <a:off x="2517558" y="2368803"/>
                <a:ext cx="357113" cy="358570"/>
              </a:xfrm>
              <a:custGeom>
                <a:rect b="b" l="l" r="r" t="t"/>
                <a:pathLst>
                  <a:path extrusionOk="0" h="246" w="245">
                    <a:moveTo>
                      <a:pt x="245" y="246"/>
                    </a:moveTo>
                    <a:lnTo>
                      <a:pt x="140" y="246"/>
                    </a:lnTo>
                    <a:lnTo>
                      <a:pt x="140" y="0"/>
                    </a:lnTo>
                    <a:lnTo>
                      <a:pt x="245" y="0"/>
                    </a:lnTo>
                    <a:lnTo>
                      <a:pt x="245" y="246"/>
                    </a:lnTo>
                    <a:moveTo>
                      <a:pt x="105" y="69"/>
                    </a:moveTo>
                    <a:lnTo>
                      <a:pt x="0" y="69"/>
                    </a:lnTo>
                    <a:lnTo>
                      <a:pt x="0" y="246"/>
                    </a:lnTo>
                    <a:lnTo>
                      <a:pt x="105" y="246"/>
                    </a:lnTo>
                    <a:lnTo>
                      <a:pt x="105" y="69"/>
                    </a:lnTo>
                    <a:moveTo>
                      <a:pt x="58" y="246"/>
                    </a:moveTo>
                    <a:lnTo>
                      <a:pt x="58" y="203"/>
                    </a:lnTo>
                    <a:lnTo>
                      <a:pt x="45" y="203"/>
                    </a:lnTo>
                    <a:lnTo>
                      <a:pt x="45" y="246"/>
                    </a:lnTo>
                    <a:moveTo>
                      <a:pt x="198" y="246"/>
                    </a:moveTo>
                    <a:lnTo>
                      <a:pt x="198" y="203"/>
                    </a:lnTo>
                    <a:lnTo>
                      <a:pt x="185" y="203"/>
                    </a:lnTo>
                    <a:lnTo>
                      <a:pt x="185" y="246"/>
                    </a:lnTo>
                    <a:moveTo>
                      <a:pt x="179" y="33"/>
                    </a:moveTo>
                    <a:lnTo>
                      <a:pt x="179" y="29"/>
                    </a:lnTo>
                    <a:lnTo>
                      <a:pt x="172" y="29"/>
                    </a:lnTo>
                    <a:lnTo>
                      <a:pt x="172" y="38"/>
                    </a:lnTo>
                    <a:lnTo>
                      <a:pt x="179" y="38"/>
                    </a:lnTo>
                    <a:lnTo>
                      <a:pt x="179" y="33"/>
                    </a:lnTo>
                    <a:moveTo>
                      <a:pt x="214" y="33"/>
                    </a:moveTo>
                    <a:lnTo>
                      <a:pt x="214" y="29"/>
                    </a:lnTo>
                    <a:lnTo>
                      <a:pt x="206" y="29"/>
                    </a:lnTo>
                    <a:lnTo>
                      <a:pt x="206" y="38"/>
                    </a:lnTo>
                    <a:lnTo>
                      <a:pt x="214" y="38"/>
                    </a:lnTo>
                    <a:lnTo>
                      <a:pt x="214" y="33"/>
                    </a:lnTo>
                    <a:moveTo>
                      <a:pt x="179" y="103"/>
                    </a:moveTo>
                    <a:lnTo>
                      <a:pt x="179" y="99"/>
                    </a:lnTo>
                    <a:lnTo>
                      <a:pt x="172" y="99"/>
                    </a:lnTo>
                    <a:lnTo>
                      <a:pt x="172" y="107"/>
                    </a:lnTo>
                    <a:lnTo>
                      <a:pt x="179" y="107"/>
                    </a:lnTo>
                    <a:lnTo>
                      <a:pt x="179" y="103"/>
                    </a:lnTo>
                    <a:moveTo>
                      <a:pt x="214" y="103"/>
                    </a:moveTo>
                    <a:lnTo>
                      <a:pt x="214" y="99"/>
                    </a:lnTo>
                    <a:lnTo>
                      <a:pt x="206" y="99"/>
                    </a:lnTo>
                    <a:lnTo>
                      <a:pt x="206" y="107"/>
                    </a:lnTo>
                    <a:lnTo>
                      <a:pt x="214" y="107"/>
                    </a:lnTo>
                    <a:lnTo>
                      <a:pt x="214" y="103"/>
                    </a:lnTo>
                    <a:moveTo>
                      <a:pt x="179" y="137"/>
                    </a:moveTo>
                    <a:lnTo>
                      <a:pt x="179" y="134"/>
                    </a:lnTo>
                    <a:lnTo>
                      <a:pt x="172" y="134"/>
                    </a:lnTo>
                    <a:lnTo>
                      <a:pt x="172" y="142"/>
                    </a:lnTo>
                    <a:lnTo>
                      <a:pt x="179" y="142"/>
                    </a:lnTo>
                    <a:lnTo>
                      <a:pt x="179" y="137"/>
                    </a:lnTo>
                    <a:moveTo>
                      <a:pt x="214" y="137"/>
                    </a:moveTo>
                    <a:lnTo>
                      <a:pt x="214" y="134"/>
                    </a:lnTo>
                    <a:lnTo>
                      <a:pt x="206" y="134"/>
                    </a:lnTo>
                    <a:lnTo>
                      <a:pt x="206" y="142"/>
                    </a:lnTo>
                    <a:lnTo>
                      <a:pt x="214" y="142"/>
                    </a:lnTo>
                    <a:lnTo>
                      <a:pt x="214" y="137"/>
                    </a:lnTo>
                    <a:moveTo>
                      <a:pt x="179" y="172"/>
                    </a:moveTo>
                    <a:lnTo>
                      <a:pt x="179" y="169"/>
                    </a:lnTo>
                    <a:lnTo>
                      <a:pt x="172" y="169"/>
                    </a:lnTo>
                    <a:lnTo>
                      <a:pt x="172" y="177"/>
                    </a:lnTo>
                    <a:lnTo>
                      <a:pt x="179" y="177"/>
                    </a:lnTo>
                    <a:lnTo>
                      <a:pt x="179" y="172"/>
                    </a:lnTo>
                    <a:moveTo>
                      <a:pt x="214" y="172"/>
                    </a:moveTo>
                    <a:lnTo>
                      <a:pt x="214" y="169"/>
                    </a:lnTo>
                    <a:lnTo>
                      <a:pt x="206" y="169"/>
                    </a:lnTo>
                    <a:lnTo>
                      <a:pt x="206" y="177"/>
                    </a:lnTo>
                    <a:lnTo>
                      <a:pt x="214" y="177"/>
                    </a:lnTo>
                    <a:lnTo>
                      <a:pt x="214" y="172"/>
                    </a:lnTo>
                    <a:moveTo>
                      <a:pt x="179" y="68"/>
                    </a:moveTo>
                    <a:lnTo>
                      <a:pt x="179" y="64"/>
                    </a:lnTo>
                    <a:lnTo>
                      <a:pt x="172" y="64"/>
                    </a:lnTo>
                    <a:lnTo>
                      <a:pt x="172" y="73"/>
                    </a:lnTo>
                    <a:lnTo>
                      <a:pt x="179" y="73"/>
                    </a:lnTo>
                    <a:lnTo>
                      <a:pt x="179" y="68"/>
                    </a:lnTo>
                    <a:moveTo>
                      <a:pt x="214" y="68"/>
                    </a:moveTo>
                    <a:lnTo>
                      <a:pt x="214" y="64"/>
                    </a:lnTo>
                    <a:lnTo>
                      <a:pt x="206" y="64"/>
                    </a:lnTo>
                    <a:lnTo>
                      <a:pt x="206" y="73"/>
                    </a:lnTo>
                    <a:lnTo>
                      <a:pt x="214" y="73"/>
                    </a:lnTo>
                    <a:lnTo>
                      <a:pt x="214" y="68"/>
                    </a:lnTo>
                    <a:moveTo>
                      <a:pt x="39" y="104"/>
                    </a:moveTo>
                    <a:lnTo>
                      <a:pt x="39" y="100"/>
                    </a:lnTo>
                    <a:lnTo>
                      <a:pt x="31" y="100"/>
                    </a:lnTo>
                    <a:lnTo>
                      <a:pt x="31" y="108"/>
                    </a:lnTo>
                    <a:lnTo>
                      <a:pt x="39" y="108"/>
                    </a:lnTo>
                    <a:lnTo>
                      <a:pt x="39" y="104"/>
                    </a:lnTo>
                    <a:moveTo>
                      <a:pt x="74" y="104"/>
                    </a:moveTo>
                    <a:lnTo>
                      <a:pt x="74" y="100"/>
                    </a:lnTo>
                    <a:lnTo>
                      <a:pt x="66" y="100"/>
                    </a:lnTo>
                    <a:lnTo>
                      <a:pt x="66" y="108"/>
                    </a:lnTo>
                    <a:lnTo>
                      <a:pt x="74" y="108"/>
                    </a:lnTo>
                    <a:lnTo>
                      <a:pt x="74" y="104"/>
                    </a:lnTo>
                    <a:moveTo>
                      <a:pt x="39" y="175"/>
                    </a:moveTo>
                    <a:lnTo>
                      <a:pt x="39" y="171"/>
                    </a:lnTo>
                    <a:lnTo>
                      <a:pt x="31" y="171"/>
                    </a:lnTo>
                    <a:lnTo>
                      <a:pt x="31" y="179"/>
                    </a:lnTo>
                    <a:lnTo>
                      <a:pt x="39" y="179"/>
                    </a:lnTo>
                    <a:lnTo>
                      <a:pt x="39" y="175"/>
                    </a:lnTo>
                    <a:moveTo>
                      <a:pt x="74" y="175"/>
                    </a:moveTo>
                    <a:lnTo>
                      <a:pt x="74" y="171"/>
                    </a:lnTo>
                    <a:lnTo>
                      <a:pt x="66" y="171"/>
                    </a:lnTo>
                    <a:lnTo>
                      <a:pt x="66" y="179"/>
                    </a:lnTo>
                    <a:lnTo>
                      <a:pt x="74" y="179"/>
                    </a:lnTo>
                    <a:lnTo>
                      <a:pt x="74" y="175"/>
                    </a:lnTo>
                    <a:moveTo>
                      <a:pt x="39" y="140"/>
                    </a:moveTo>
                    <a:lnTo>
                      <a:pt x="39" y="135"/>
                    </a:lnTo>
                    <a:lnTo>
                      <a:pt x="31" y="135"/>
                    </a:lnTo>
                    <a:lnTo>
                      <a:pt x="31" y="144"/>
                    </a:lnTo>
                    <a:lnTo>
                      <a:pt x="39" y="144"/>
                    </a:lnTo>
                    <a:lnTo>
                      <a:pt x="39" y="140"/>
                    </a:lnTo>
                    <a:moveTo>
                      <a:pt x="74" y="140"/>
                    </a:moveTo>
                    <a:lnTo>
                      <a:pt x="74" y="135"/>
                    </a:lnTo>
                    <a:lnTo>
                      <a:pt x="66" y="135"/>
                    </a:lnTo>
                    <a:lnTo>
                      <a:pt x="66" y="144"/>
                    </a:lnTo>
                    <a:lnTo>
                      <a:pt x="74" y="144"/>
                    </a:lnTo>
                    <a:lnTo>
                      <a:pt x="74" y="140"/>
                    </a:lnTo>
                  </a:path>
                </a:pathLst>
              </a:custGeom>
              <a:noFill/>
              <a:ln cap="sq" cmpd="sng" w="12700">
                <a:solidFill>
                  <a:schemeClr val="dk1"/>
                </a:solidFill>
                <a:prstDash val="solid"/>
                <a:miter lim="800000"/>
                <a:headEnd len="med" w="med" type="none"/>
                <a:tailEnd len="med" w="med" type="none"/>
              </a:ln>
            </p:spPr>
            <p:txBody>
              <a:bodyPr anchorCtr="0" anchor="t" bIns="44800" lIns="89625" spcFirstLastPara="1" rIns="89625" wrap="square" tIns="44800">
                <a:noAutofit/>
              </a:bodyPr>
              <a:lstStyle/>
              <a:p>
                <a:pPr indent="0" lvl="0" marL="0" marR="0" rtl="0" algn="l">
                  <a:lnSpc>
                    <a:spcPct val="100000"/>
                  </a:lnSpc>
                  <a:spcBef>
                    <a:spcPts val="0"/>
                  </a:spcBef>
                  <a:spcAft>
                    <a:spcPts val="0"/>
                  </a:spcAft>
                  <a:buClr>
                    <a:schemeClr val="dk1"/>
                  </a:buClr>
                  <a:buSzPts val="1730"/>
                  <a:buFont typeface="Calibri"/>
                  <a:buNone/>
                </a:pPr>
                <a:r>
                  <a:t/>
                </a:r>
                <a:endParaRPr b="0" i="0" sz="1729" u="none" cap="none" strike="noStrike">
                  <a:solidFill>
                    <a:srgbClr val="505050"/>
                  </a:solidFill>
                  <a:latin typeface="Quattrocento Sans"/>
                  <a:ea typeface="Quattrocento Sans"/>
                  <a:cs typeface="Quattrocento Sans"/>
                  <a:sym typeface="Quattrocento Sans"/>
                </a:endParaRPr>
              </a:p>
            </p:txBody>
          </p:sp>
        </p:grpSp>
        <p:grpSp>
          <p:nvGrpSpPr>
            <p:cNvPr id="1352" name="Google Shape;1352;p31"/>
            <p:cNvGrpSpPr/>
            <p:nvPr/>
          </p:nvGrpSpPr>
          <p:grpSpPr>
            <a:xfrm>
              <a:off x="4190493" y="5933002"/>
              <a:ext cx="484057" cy="321384"/>
              <a:chOff x="4464689" y="6172289"/>
              <a:chExt cx="484057" cy="321384"/>
            </a:xfrm>
          </p:grpSpPr>
          <p:grpSp>
            <p:nvGrpSpPr>
              <p:cNvPr id="1353" name="Google Shape;1353;p31"/>
              <p:cNvGrpSpPr/>
              <p:nvPr/>
            </p:nvGrpSpPr>
            <p:grpSpPr>
              <a:xfrm>
                <a:off x="4650333" y="6189253"/>
                <a:ext cx="112064" cy="140078"/>
                <a:chOff x="9444088" y="2885171"/>
                <a:chExt cx="107950" cy="134938"/>
              </a:xfrm>
            </p:grpSpPr>
            <p:sp>
              <p:nvSpPr>
                <p:cNvPr id="1354" name="Google Shape;1354;p31"/>
                <p:cNvSpPr/>
                <p:nvPr/>
              </p:nvSpPr>
              <p:spPr>
                <a:xfrm>
                  <a:off x="9496476" y="2885171"/>
                  <a:ext cx="30163" cy="31750"/>
                </a:xfrm>
                <a:custGeom>
                  <a:rect b="b" l="l" r="r" t="t"/>
                  <a:pathLst>
                    <a:path extrusionOk="0" h="196" w="188">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55" name="Google Shape;1355;p31"/>
                <p:cNvSpPr/>
                <p:nvPr/>
              </p:nvSpPr>
              <p:spPr>
                <a:xfrm>
                  <a:off x="9444088" y="2916921"/>
                  <a:ext cx="107950" cy="103188"/>
                </a:xfrm>
                <a:custGeom>
                  <a:rect b="b" l="l" r="r" t="t"/>
                  <a:pathLst>
                    <a:path extrusionOk="0" h="643" w="682">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grpSp>
          <p:grpSp>
            <p:nvGrpSpPr>
              <p:cNvPr id="1356" name="Google Shape;1356;p31"/>
              <p:cNvGrpSpPr/>
              <p:nvPr/>
            </p:nvGrpSpPr>
            <p:grpSpPr>
              <a:xfrm>
                <a:off x="4464689" y="6178714"/>
                <a:ext cx="119770" cy="161157"/>
                <a:chOff x="5049" y="1841"/>
                <a:chExt cx="57" cy="59"/>
              </a:xfrm>
            </p:grpSpPr>
            <p:sp>
              <p:nvSpPr>
                <p:cNvPr id="1357" name="Google Shape;1357;p31"/>
                <p:cNvSpPr/>
                <p:nvPr/>
              </p:nvSpPr>
              <p:spPr>
                <a:xfrm>
                  <a:off x="5049" y="1859"/>
                  <a:ext cx="9" cy="23"/>
                </a:xfrm>
                <a:custGeom>
                  <a:rect b="b" l="l" r="r" t="t"/>
                  <a:pathLst>
                    <a:path extrusionOk="0" h="212" w="81">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58" name="Google Shape;1358;p31"/>
                <p:cNvSpPr/>
                <p:nvPr/>
              </p:nvSpPr>
              <p:spPr>
                <a:xfrm>
                  <a:off x="5097" y="1859"/>
                  <a:ext cx="9" cy="23"/>
                </a:xfrm>
                <a:custGeom>
                  <a:rect b="b" l="l" r="r" t="t"/>
                  <a:pathLst>
                    <a:path extrusionOk="0" h="212" w="8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59" name="Google Shape;1359;p31"/>
                <p:cNvSpPr/>
                <p:nvPr/>
              </p:nvSpPr>
              <p:spPr>
                <a:xfrm>
                  <a:off x="5066" y="1877"/>
                  <a:ext cx="9" cy="23"/>
                </a:xfrm>
                <a:custGeom>
                  <a:rect b="b" l="l" r="r" t="t"/>
                  <a:pathLst>
                    <a:path extrusionOk="0" h="211" w="8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60" name="Google Shape;1360;p31"/>
                <p:cNvSpPr/>
                <p:nvPr/>
              </p:nvSpPr>
              <p:spPr>
                <a:xfrm>
                  <a:off x="5079" y="1877"/>
                  <a:ext cx="10" cy="23"/>
                </a:xfrm>
                <a:custGeom>
                  <a:rect b="b" l="l" r="r" t="t"/>
                  <a:pathLst>
                    <a:path extrusionOk="0" h="211" w="82">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61" name="Google Shape;1361;p31"/>
                <p:cNvSpPr/>
                <p:nvPr/>
              </p:nvSpPr>
              <p:spPr>
                <a:xfrm>
                  <a:off x="5060" y="1859"/>
                  <a:ext cx="35" cy="28"/>
                </a:xfrm>
                <a:custGeom>
                  <a:rect b="b" l="l" r="r" t="t"/>
                  <a:pathLst>
                    <a:path extrusionOk="0" h="264" w="30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62" name="Google Shape;1362;p31"/>
                <p:cNvSpPr/>
                <p:nvPr/>
              </p:nvSpPr>
              <p:spPr>
                <a:xfrm>
                  <a:off x="5060" y="1845"/>
                  <a:ext cx="35" cy="13"/>
                </a:xfrm>
                <a:custGeom>
                  <a:rect b="b" l="l" r="r" t="t"/>
                  <a:pathLst>
                    <a:path extrusionOk="0" h="118" w="304">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63" name="Google Shape;1363;p31"/>
                <p:cNvSpPr/>
                <p:nvPr/>
              </p:nvSpPr>
              <p:spPr>
                <a:xfrm>
                  <a:off x="5064" y="1841"/>
                  <a:ext cx="10" cy="10"/>
                </a:xfrm>
                <a:custGeom>
                  <a:rect b="b" l="l" r="r" t="t"/>
                  <a:pathLst>
                    <a:path extrusionOk="0" h="101" w="85">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64" name="Google Shape;1364;p31"/>
                <p:cNvSpPr/>
                <p:nvPr/>
              </p:nvSpPr>
              <p:spPr>
                <a:xfrm>
                  <a:off x="5081" y="1841"/>
                  <a:ext cx="10" cy="10"/>
                </a:xfrm>
                <a:custGeom>
                  <a:rect b="b" l="l" r="r" t="t"/>
                  <a:pathLst>
                    <a:path extrusionOk="0" h="101" w="85">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grpSp>
          <p:grpSp>
            <p:nvGrpSpPr>
              <p:cNvPr id="1365" name="Google Shape;1365;p31"/>
              <p:cNvGrpSpPr/>
              <p:nvPr/>
            </p:nvGrpSpPr>
            <p:grpSpPr>
              <a:xfrm>
                <a:off x="4809012" y="6172289"/>
                <a:ext cx="139734" cy="174007"/>
                <a:chOff x="1596" y="1479"/>
                <a:chExt cx="159" cy="198"/>
              </a:xfrm>
            </p:grpSpPr>
            <p:sp>
              <p:nvSpPr>
                <p:cNvPr id="1366" name="Google Shape;1366;p31"/>
                <p:cNvSpPr/>
                <p:nvPr/>
              </p:nvSpPr>
              <p:spPr>
                <a:xfrm>
                  <a:off x="1622" y="1479"/>
                  <a:ext cx="106" cy="106"/>
                </a:xfrm>
                <a:custGeom>
                  <a:rect b="b" l="l" r="r" t="t"/>
                  <a:pathLst>
                    <a:path extrusionOk="0" h="170" w="170">
                      <a:moveTo>
                        <a:pt x="85" y="170"/>
                      </a:moveTo>
                      <a:lnTo>
                        <a:pt x="85" y="170"/>
                      </a:lnTo>
                      <a:cubicBezTo>
                        <a:pt x="132" y="170"/>
                        <a:pt x="170" y="132"/>
                        <a:pt x="170" y="85"/>
                      </a:cubicBezTo>
                      <a:cubicBezTo>
                        <a:pt x="170" y="50"/>
                        <a:pt x="150" y="21"/>
                        <a:pt x="120" y="7"/>
                      </a:cubicBezTo>
                      <a:cubicBezTo>
                        <a:pt x="110" y="2"/>
                        <a:pt x="98" y="0"/>
                        <a:pt x="85" y="0"/>
                      </a:cubicBezTo>
                      <a:cubicBezTo>
                        <a:pt x="72" y="0"/>
                        <a:pt x="60" y="2"/>
                        <a:pt x="50" y="7"/>
                      </a:cubicBezTo>
                      <a:cubicBezTo>
                        <a:pt x="20" y="21"/>
                        <a:pt x="0" y="50"/>
                        <a:pt x="0" y="85"/>
                      </a:cubicBezTo>
                      <a:cubicBezTo>
                        <a:pt x="0" y="132"/>
                        <a:pt x="38" y="170"/>
                        <a:pt x="85" y="170"/>
                      </a:cubicBezTo>
                      <a:close/>
                    </a:path>
                  </a:pathLst>
                </a:custGeom>
                <a:solidFill>
                  <a:srgbClr val="000000"/>
                </a:solidFill>
                <a:ln>
                  <a:noFill/>
                </a:ln>
              </p:spPr>
              <p:txBody>
                <a:bodyPr anchorCtr="0" anchor="t" bIns="54850" lIns="109725" spcFirstLastPara="1" rIns="109725" wrap="square" tIns="5485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C3C41"/>
                    </a:solidFill>
                    <a:latin typeface="Quattrocento Sans"/>
                    <a:ea typeface="Quattrocento Sans"/>
                    <a:cs typeface="Quattrocento Sans"/>
                    <a:sym typeface="Quattrocento Sans"/>
                  </a:endParaRPr>
                </a:p>
              </p:txBody>
            </p:sp>
            <p:sp>
              <p:nvSpPr>
                <p:cNvPr id="1367" name="Google Shape;1367;p31"/>
                <p:cNvSpPr/>
                <p:nvPr/>
              </p:nvSpPr>
              <p:spPr>
                <a:xfrm>
                  <a:off x="1596" y="1598"/>
                  <a:ext cx="159" cy="79"/>
                </a:xfrm>
                <a:custGeom>
                  <a:rect b="b" l="l" r="r" t="t"/>
                  <a:pathLst>
                    <a:path extrusionOk="0" h="128" w="256">
                      <a:moveTo>
                        <a:pt x="128" y="0"/>
                      </a:moveTo>
                      <a:lnTo>
                        <a:pt x="128" y="0"/>
                      </a:lnTo>
                      <a:cubicBezTo>
                        <a:pt x="57" y="0"/>
                        <a:pt x="0" y="57"/>
                        <a:pt x="0" y="128"/>
                      </a:cubicBezTo>
                      <a:lnTo>
                        <a:pt x="256" y="128"/>
                      </a:lnTo>
                      <a:cubicBezTo>
                        <a:pt x="256" y="57"/>
                        <a:pt x="199" y="0"/>
                        <a:pt x="128" y="0"/>
                      </a:cubicBezTo>
                      <a:close/>
                    </a:path>
                  </a:pathLst>
                </a:custGeom>
                <a:solidFill>
                  <a:srgbClr val="000000"/>
                </a:solidFill>
                <a:ln>
                  <a:noFill/>
                </a:ln>
              </p:spPr>
              <p:txBody>
                <a:bodyPr anchorCtr="0" anchor="t" bIns="54850" lIns="109725" spcFirstLastPara="1" rIns="109725" wrap="square" tIns="5485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C3C41"/>
                    </a:solidFill>
                    <a:latin typeface="Quattrocento Sans"/>
                    <a:ea typeface="Quattrocento Sans"/>
                    <a:cs typeface="Quattrocento Sans"/>
                    <a:sym typeface="Quattrocento Sans"/>
                  </a:endParaRPr>
                </a:p>
              </p:txBody>
            </p:sp>
          </p:grpSp>
          <p:pic>
            <p:nvPicPr>
              <p:cNvPr id="1368" name="Google Shape;1368;p31"/>
              <p:cNvPicPr preferRelativeResize="0"/>
              <p:nvPr/>
            </p:nvPicPr>
            <p:blipFill rotWithShape="1">
              <a:blip r:embed="rId13">
                <a:alphaModFix/>
              </a:blip>
              <a:srcRect b="0" l="0" r="0" t="0"/>
              <a:stretch/>
            </p:blipFill>
            <p:spPr>
              <a:xfrm>
                <a:off x="4476087" y="6395598"/>
                <a:ext cx="463134" cy="98075"/>
              </a:xfrm>
              <a:prstGeom prst="rect">
                <a:avLst/>
              </a:prstGeom>
              <a:noFill/>
              <a:ln>
                <a:noFill/>
              </a:ln>
            </p:spPr>
          </p:pic>
        </p:grpSp>
        <p:grpSp>
          <p:nvGrpSpPr>
            <p:cNvPr id="1369" name="Google Shape;1369;p31"/>
            <p:cNvGrpSpPr/>
            <p:nvPr/>
          </p:nvGrpSpPr>
          <p:grpSpPr>
            <a:xfrm>
              <a:off x="1144723" y="5933002"/>
              <a:ext cx="484057" cy="321384"/>
              <a:chOff x="4464689" y="6172289"/>
              <a:chExt cx="484057" cy="321384"/>
            </a:xfrm>
          </p:grpSpPr>
          <p:grpSp>
            <p:nvGrpSpPr>
              <p:cNvPr id="1370" name="Google Shape;1370;p31"/>
              <p:cNvGrpSpPr/>
              <p:nvPr/>
            </p:nvGrpSpPr>
            <p:grpSpPr>
              <a:xfrm>
                <a:off x="4650333" y="6189253"/>
                <a:ext cx="112064" cy="140078"/>
                <a:chOff x="9444088" y="2885171"/>
                <a:chExt cx="107950" cy="134938"/>
              </a:xfrm>
            </p:grpSpPr>
            <p:sp>
              <p:nvSpPr>
                <p:cNvPr id="1371" name="Google Shape;1371;p31"/>
                <p:cNvSpPr/>
                <p:nvPr/>
              </p:nvSpPr>
              <p:spPr>
                <a:xfrm>
                  <a:off x="9496476" y="2885171"/>
                  <a:ext cx="30163" cy="31750"/>
                </a:xfrm>
                <a:custGeom>
                  <a:rect b="b" l="l" r="r" t="t"/>
                  <a:pathLst>
                    <a:path extrusionOk="0" h="196" w="188">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72" name="Google Shape;1372;p31"/>
                <p:cNvSpPr/>
                <p:nvPr/>
              </p:nvSpPr>
              <p:spPr>
                <a:xfrm>
                  <a:off x="9444088" y="2916921"/>
                  <a:ext cx="107950" cy="103188"/>
                </a:xfrm>
                <a:custGeom>
                  <a:rect b="b" l="l" r="r" t="t"/>
                  <a:pathLst>
                    <a:path extrusionOk="0" h="643" w="682">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grpSp>
          <p:grpSp>
            <p:nvGrpSpPr>
              <p:cNvPr id="1373" name="Google Shape;1373;p31"/>
              <p:cNvGrpSpPr/>
              <p:nvPr/>
            </p:nvGrpSpPr>
            <p:grpSpPr>
              <a:xfrm>
                <a:off x="4464689" y="6178714"/>
                <a:ext cx="119770" cy="161157"/>
                <a:chOff x="5049" y="1841"/>
                <a:chExt cx="57" cy="59"/>
              </a:xfrm>
            </p:grpSpPr>
            <p:sp>
              <p:nvSpPr>
                <p:cNvPr id="1374" name="Google Shape;1374;p31"/>
                <p:cNvSpPr/>
                <p:nvPr/>
              </p:nvSpPr>
              <p:spPr>
                <a:xfrm>
                  <a:off x="5049" y="1859"/>
                  <a:ext cx="9" cy="23"/>
                </a:xfrm>
                <a:custGeom>
                  <a:rect b="b" l="l" r="r" t="t"/>
                  <a:pathLst>
                    <a:path extrusionOk="0" h="212" w="81">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75" name="Google Shape;1375;p31"/>
                <p:cNvSpPr/>
                <p:nvPr/>
              </p:nvSpPr>
              <p:spPr>
                <a:xfrm>
                  <a:off x="5097" y="1859"/>
                  <a:ext cx="9" cy="23"/>
                </a:xfrm>
                <a:custGeom>
                  <a:rect b="b" l="l" r="r" t="t"/>
                  <a:pathLst>
                    <a:path extrusionOk="0" h="212" w="8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76" name="Google Shape;1376;p31"/>
                <p:cNvSpPr/>
                <p:nvPr/>
              </p:nvSpPr>
              <p:spPr>
                <a:xfrm>
                  <a:off x="5066" y="1877"/>
                  <a:ext cx="9" cy="23"/>
                </a:xfrm>
                <a:custGeom>
                  <a:rect b="b" l="l" r="r" t="t"/>
                  <a:pathLst>
                    <a:path extrusionOk="0" h="211" w="8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77" name="Google Shape;1377;p31"/>
                <p:cNvSpPr/>
                <p:nvPr/>
              </p:nvSpPr>
              <p:spPr>
                <a:xfrm>
                  <a:off x="5079" y="1877"/>
                  <a:ext cx="10" cy="23"/>
                </a:xfrm>
                <a:custGeom>
                  <a:rect b="b" l="l" r="r" t="t"/>
                  <a:pathLst>
                    <a:path extrusionOk="0" h="211" w="82">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78" name="Google Shape;1378;p31"/>
                <p:cNvSpPr/>
                <p:nvPr/>
              </p:nvSpPr>
              <p:spPr>
                <a:xfrm>
                  <a:off x="5060" y="1859"/>
                  <a:ext cx="35" cy="28"/>
                </a:xfrm>
                <a:custGeom>
                  <a:rect b="b" l="l" r="r" t="t"/>
                  <a:pathLst>
                    <a:path extrusionOk="0" h="264" w="30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79" name="Google Shape;1379;p31"/>
                <p:cNvSpPr/>
                <p:nvPr/>
              </p:nvSpPr>
              <p:spPr>
                <a:xfrm>
                  <a:off x="5060" y="1845"/>
                  <a:ext cx="35" cy="13"/>
                </a:xfrm>
                <a:custGeom>
                  <a:rect b="b" l="l" r="r" t="t"/>
                  <a:pathLst>
                    <a:path extrusionOk="0" h="118" w="304">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80" name="Google Shape;1380;p31"/>
                <p:cNvSpPr/>
                <p:nvPr/>
              </p:nvSpPr>
              <p:spPr>
                <a:xfrm>
                  <a:off x="5064" y="1841"/>
                  <a:ext cx="10" cy="10"/>
                </a:xfrm>
                <a:custGeom>
                  <a:rect b="b" l="l" r="r" t="t"/>
                  <a:pathLst>
                    <a:path extrusionOk="0" h="101" w="85">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sp>
              <p:nvSpPr>
                <p:cNvPr id="1381" name="Google Shape;1381;p31"/>
                <p:cNvSpPr/>
                <p:nvPr/>
              </p:nvSpPr>
              <p:spPr>
                <a:xfrm>
                  <a:off x="5081" y="1841"/>
                  <a:ext cx="10" cy="10"/>
                </a:xfrm>
                <a:custGeom>
                  <a:rect b="b" l="l" r="r" t="t"/>
                  <a:pathLst>
                    <a:path extrusionOk="0" h="101" w="85">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505050"/>
                    </a:solidFill>
                    <a:latin typeface="Quattrocento Sans"/>
                    <a:ea typeface="Quattrocento Sans"/>
                    <a:cs typeface="Quattrocento Sans"/>
                    <a:sym typeface="Quattrocento Sans"/>
                  </a:endParaRPr>
                </a:p>
              </p:txBody>
            </p:sp>
          </p:grpSp>
          <p:grpSp>
            <p:nvGrpSpPr>
              <p:cNvPr id="1382" name="Google Shape;1382;p31"/>
              <p:cNvGrpSpPr/>
              <p:nvPr/>
            </p:nvGrpSpPr>
            <p:grpSpPr>
              <a:xfrm>
                <a:off x="4809012" y="6172289"/>
                <a:ext cx="139734" cy="174007"/>
                <a:chOff x="1596" y="1479"/>
                <a:chExt cx="159" cy="198"/>
              </a:xfrm>
            </p:grpSpPr>
            <p:sp>
              <p:nvSpPr>
                <p:cNvPr id="1383" name="Google Shape;1383;p31"/>
                <p:cNvSpPr/>
                <p:nvPr/>
              </p:nvSpPr>
              <p:spPr>
                <a:xfrm>
                  <a:off x="1622" y="1479"/>
                  <a:ext cx="106" cy="106"/>
                </a:xfrm>
                <a:custGeom>
                  <a:rect b="b" l="l" r="r" t="t"/>
                  <a:pathLst>
                    <a:path extrusionOk="0" h="170" w="170">
                      <a:moveTo>
                        <a:pt x="85" y="170"/>
                      </a:moveTo>
                      <a:lnTo>
                        <a:pt x="85" y="170"/>
                      </a:lnTo>
                      <a:cubicBezTo>
                        <a:pt x="132" y="170"/>
                        <a:pt x="170" y="132"/>
                        <a:pt x="170" y="85"/>
                      </a:cubicBezTo>
                      <a:cubicBezTo>
                        <a:pt x="170" y="50"/>
                        <a:pt x="150" y="21"/>
                        <a:pt x="120" y="7"/>
                      </a:cubicBezTo>
                      <a:cubicBezTo>
                        <a:pt x="110" y="2"/>
                        <a:pt x="98" y="0"/>
                        <a:pt x="85" y="0"/>
                      </a:cubicBezTo>
                      <a:cubicBezTo>
                        <a:pt x="72" y="0"/>
                        <a:pt x="60" y="2"/>
                        <a:pt x="50" y="7"/>
                      </a:cubicBezTo>
                      <a:cubicBezTo>
                        <a:pt x="20" y="21"/>
                        <a:pt x="0" y="50"/>
                        <a:pt x="0" y="85"/>
                      </a:cubicBezTo>
                      <a:cubicBezTo>
                        <a:pt x="0" y="132"/>
                        <a:pt x="38" y="170"/>
                        <a:pt x="85" y="170"/>
                      </a:cubicBezTo>
                      <a:close/>
                    </a:path>
                  </a:pathLst>
                </a:custGeom>
                <a:solidFill>
                  <a:srgbClr val="000000"/>
                </a:solidFill>
                <a:ln>
                  <a:noFill/>
                </a:ln>
              </p:spPr>
              <p:txBody>
                <a:bodyPr anchorCtr="0" anchor="t" bIns="54850" lIns="109725" spcFirstLastPara="1" rIns="109725" wrap="square" tIns="5485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C3C41"/>
                    </a:solidFill>
                    <a:latin typeface="Quattrocento Sans"/>
                    <a:ea typeface="Quattrocento Sans"/>
                    <a:cs typeface="Quattrocento Sans"/>
                    <a:sym typeface="Quattrocento Sans"/>
                  </a:endParaRPr>
                </a:p>
              </p:txBody>
            </p:sp>
            <p:sp>
              <p:nvSpPr>
                <p:cNvPr id="1384" name="Google Shape;1384;p31"/>
                <p:cNvSpPr/>
                <p:nvPr/>
              </p:nvSpPr>
              <p:spPr>
                <a:xfrm>
                  <a:off x="1596" y="1598"/>
                  <a:ext cx="159" cy="79"/>
                </a:xfrm>
                <a:custGeom>
                  <a:rect b="b" l="l" r="r" t="t"/>
                  <a:pathLst>
                    <a:path extrusionOk="0" h="128" w="256">
                      <a:moveTo>
                        <a:pt x="128" y="0"/>
                      </a:moveTo>
                      <a:lnTo>
                        <a:pt x="128" y="0"/>
                      </a:lnTo>
                      <a:cubicBezTo>
                        <a:pt x="57" y="0"/>
                        <a:pt x="0" y="57"/>
                        <a:pt x="0" y="128"/>
                      </a:cubicBezTo>
                      <a:lnTo>
                        <a:pt x="256" y="128"/>
                      </a:lnTo>
                      <a:cubicBezTo>
                        <a:pt x="256" y="57"/>
                        <a:pt x="199" y="0"/>
                        <a:pt x="128" y="0"/>
                      </a:cubicBezTo>
                      <a:close/>
                    </a:path>
                  </a:pathLst>
                </a:custGeom>
                <a:solidFill>
                  <a:srgbClr val="000000"/>
                </a:solidFill>
                <a:ln>
                  <a:noFill/>
                </a:ln>
              </p:spPr>
              <p:txBody>
                <a:bodyPr anchorCtr="0" anchor="t" bIns="54850" lIns="109725" spcFirstLastPara="1" rIns="109725" wrap="square" tIns="5485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3C3C41"/>
                    </a:solidFill>
                    <a:latin typeface="Quattrocento Sans"/>
                    <a:ea typeface="Quattrocento Sans"/>
                    <a:cs typeface="Quattrocento Sans"/>
                    <a:sym typeface="Quattrocento Sans"/>
                  </a:endParaRPr>
                </a:p>
              </p:txBody>
            </p:sp>
          </p:grpSp>
          <p:pic>
            <p:nvPicPr>
              <p:cNvPr id="1385" name="Google Shape;1385;p31"/>
              <p:cNvPicPr preferRelativeResize="0"/>
              <p:nvPr/>
            </p:nvPicPr>
            <p:blipFill rotWithShape="1">
              <a:blip r:embed="rId13">
                <a:alphaModFix/>
              </a:blip>
              <a:srcRect b="0" l="0" r="0" t="0"/>
              <a:stretch/>
            </p:blipFill>
            <p:spPr>
              <a:xfrm>
                <a:off x="4476087" y="6395598"/>
                <a:ext cx="463134" cy="98075"/>
              </a:xfrm>
              <a:prstGeom prst="rect">
                <a:avLst/>
              </a:prstGeom>
              <a:noFill/>
              <a:ln>
                <a:noFill/>
              </a:ln>
            </p:spPr>
          </p:pic>
        </p:grpSp>
      </p:grpSp>
      <p:sp>
        <p:nvSpPr>
          <p:cNvPr id="1386" name="Google Shape;1386;p31"/>
          <p:cNvSpPr txBox="1"/>
          <p:nvPr/>
        </p:nvSpPr>
        <p:spPr>
          <a:xfrm>
            <a:off x="1159917" y="3012858"/>
            <a:ext cx="2157020" cy="4154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107C10"/>
              </a:buClr>
              <a:buSzPts val="1600"/>
              <a:buFont typeface="Quattrocento Sans"/>
              <a:buNone/>
            </a:pPr>
            <a:r>
              <a:rPr b="1" i="0" lang="en-US" sz="1600" u="none" cap="none" strike="noStrike">
                <a:solidFill>
                  <a:srgbClr val="107C10"/>
                </a:solidFill>
                <a:latin typeface="Quattrocento Sans"/>
                <a:ea typeface="Quattrocento Sans"/>
                <a:cs typeface="Quattrocento Sans"/>
                <a:sym typeface="Quattrocento Sans"/>
              </a:rPr>
              <a:t>Security</a:t>
            </a:r>
            <a:endParaRPr/>
          </a:p>
          <a:p>
            <a:pPr indent="0" lvl="0" marL="0" marR="0" rtl="0" algn="l">
              <a:lnSpc>
                <a:spcPct val="100000"/>
              </a:lnSpc>
              <a:spcBef>
                <a:spcPts val="0"/>
              </a:spcBef>
              <a:spcAft>
                <a:spcPts val="0"/>
              </a:spcAft>
              <a:buClr>
                <a:srgbClr val="000000"/>
              </a:buClr>
              <a:buSzPts val="1100"/>
              <a:buFont typeface="Quattrocento Sans"/>
              <a:buNone/>
            </a:pPr>
            <a:r>
              <a:rPr b="1" i="0" lang="en-US" sz="1100" u="none" cap="none" strike="noStrike">
                <a:solidFill>
                  <a:srgbClr val="000000"/>
                </a:solidFill>
                <a:latin typeface="Quattrocento Sans"/>
                <a:ea typeface="Quattrocento Sans"/>
                <a:cs typeface="Quattrocento Sans"/>
                <a:sym typeface="Quattrocento Sans"/>
              </a:rPr>
              <a:t>Resilient, simple, adaptable</a:t>
            </a:r>
            <a:endParaRPr/>
          </a:p>
        </p:txBody>
      </p:sp>
      <p:sp>
        <p:nvSpPr>
          <p:cNvPr id="1387" name="Google Shape;1387;p31"/>
          <p:cNvSpPr txBox="1"/>
          <p:nvPr/>
        </p:nvSpPr>
        <p:spPr>
          <a:xfrm>
            <a:off x="1159917" y="4875499"/>
            <a:ext cx="2013770" cy="4154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78D4"/>
              </a:buClr>
              <a:buSzPts val="1600"/>
              <a:buFont typeface="Quattrocento Sans"/>
              <a:buNone/>
            </a:pPr>
            <a:r>
              <a:rPr b="1" i="0" lang="en-US" sz="1600" u="none" cap="none" strike="noStrike">
                <a:solidFill>
                  <a:srgbClr val="0078D4"/>
                </a:solidFill>
                <a:latin typeface="Quattrocento Sans"/>
                <a:ea typeface="Quattrocento Sans"/>
                <a:cs typeface="Quattrocento Sans"/>
                <a:sym typeface="Quattrocento Sans"/>
              </a:rPr>
              <a:t>User experience</a:t>
            </a:r>
            <a:endParaRPr/>
          </a:p>
          <a:p>
            <a:pPr indent="0" lvl="0" marL="0" marR="0" rtl="0" algn="l">
              <a:lnSpc>
                <a:spcPct val="100000"/>
              </a:lnSpc>
              <a:spcBef>
                <a:spcPts val="0"/>
              </a:spcBef>
              <a:spcAft>
                <a:spcPts val="0"/>
              </a:spcAft>
              <a:buClr>
                <a:srgbClr val="000000"/>
              </a:buClr>
              <a:buSzPts val="1100"/>
              <a:buFont typeface="Quattrocento Sans"/>
              <a:buNone/>
            </a:pPr>
            <a:r>
              <a:rPr b="1" i="0" lang="en-US" sz="1100" u="none" cap="none" strike="noStrike">
                <a:solidFill>
                  <a:srgbClr val="000000"/>
                </a:solidFill>
                <a:latin typeface="Quattrocento Sans"/>
                <a:ea typeface="Quattrocento Sans"/>
                <a:cs typeface="Quattrocento Sans"/>
                <a:sym typeface="Quattrocento Sans"/>
              </a:rPr>
              <a:t>Slow is the new broken </a:t>
            </a:r>
            <a:endParaRPr b="1" i="0" sz="1200" u="none" cap="none" strike="noStrike">
              <a:solidFill>
                <a:srgbClr val="000000"/>
              </a:solidFill>
              <a:latin typeface="Quattrocento Sans"/>
              <a:ea typeface="Quattrocento Sans"/>
              <a:cs typeface="Quattrocento Sans"/>
              <a:sym typeface="Quattrocento Sans"/>
            </a:endParaRPr>
          </a:p>
        </p:txBody>
      </p:sp>
      <p:sp>
        <p:nvSpPr>
          <p:cNvPr id="1388" name="Google Shape;1388;p31"/>
          <p:cNvSpPr/>
          <p:nvPr/>
        </p:nvSpPr>
        <p:spPr>
          <a:xfrm>
            <a:off x="4687979" y="2673389"/>
            <a:ext cx="2468880" cy="219445"/>
          </a:xfrm>
          <a:prstGeom prst="rect">
            <a:avLst/>
          </a:prstGeom>
          <a:solidFill>
            <a:schemeClr val="lt1">
              <a:alpha val="92941"/>
            </a:schemeClr>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Quattrocento Sans"/>
              <a:buNone/>
            </a:pPr>
            <a:r>
              <a:rPr b="0" i="0" lang="en-US" sz="1000" u="none" cap="none" strike="noStrike">
                <a:solidFill>
                  <a:srgbClr val="000000"/>
                </a:solidFill>
                <a:latin typeface="Quattrocento Sans"/>
                <a:ea typeface="Quattrocento Sans"/>
                <a:cs typeface="Quattrocento Sans"/>
                <a:sym typeface="Quattrocento Sans"/>
              </a:rPr>
              <a:t>Policy evaluation + enforcement points</a:t>
            </a:r>
            <a:endParaRPr/>
          </a:p>
        </p:txBody>
      </p:sp>
      <p:sp>
        <p:nvSpPr>
          <p:cNvPr id="1389" name="Google Shape;1389;p31"/>
          <p:cNvSpPr/>
          <p:nvPr/>
        </p:nvSpPr>
        <p:spPr>
          <a:xfrm>
            <a:off x="7901407" y="2673389"/>
            <a:ext cx="1463040" cy="219445"/>
          </a:xfrm>
          <a:prstGeom prst="rect">
            <a:avLst/>
          </a:prstGeom>
          <a:solidFill>
            <a:schemeClr val="lt1">
              <a:alpha val="92941"/>
            </a:schemeClr>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Quattrocento Sans"/>
              <a:buNone/>
            </a:pPr>
            <a:r>
              <a:rPr b="0" i="0" lang="en-US" sz="1000" u="none" cap="none" strike="noStrike">
                <a:solidFill>
                  <a:srgbClr val="000000"/>
                </a:solidFill>
                <a:latin typeface="Quattrocento Sans"/>
                <a:ea typeface="Quattrocento Sans"/>
                <a:cs typeface="Quattrocento Sans"/>
                <a:sym typeface="Quattrocento Sans"/>
              </a:rPr>
              <a:t>Microsoft capabilities</a:t>
            </a:r>
            <a:endParaRPr/>
          </a:p>
        </p:txBody>
      </p:sp>
      <p:sp>
        <p:nvSpPr>
          <p:cNvPr id="1390" name="Google Shape;1390;p31"/>
          <p:cNvSpPr/>
          <p:nvPr/>
        </p:nvSpPr>
        <p:spPr>
          <a:xfrm>
            <a:off x="9673497" y="2673389"/>
            <a:ext cx="1371600" cy="219445"/>
          </a:xfrm>
          <a:prstGeom prst="rect">
            <a:avLst/>
          </a:prstGeom>
          <a:solidFill>
            <a:schemeClr val="lt1">
              <a:alpha val="92941"/>
            </a:schemeClr>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Quattrocento Sans"/>
              <a:buNone/>
            </a:pPr>
            <a:r>
              <a:rPr b="0" i="0" lang="en-US" sz="1000" u="none" cap="none" strike="noStrike">
                <a:solidFill>
                  <a:srgbClr val="000000"/>
                </a:solidFill>
                <a:latin typeface="Quattrocento Sans"/>
                <a:ea typeface="Quattrocento Sans"/>
                <a:cs typeface="Quattrocento Sans"/>
                <a:sym typeface="Quattrocento Sans"/>
              </a:rPr>
              <a:t>Partner capabilities</a:t>
            </a:r>
            <a:endParaRPr/>
          </a:p>
        </p:txBody>
      </p:sp>
      <p:sp>
        <p:nvSpPr>
          <p:cNvPr id="1391" name="Google Shape;1391;p31"/>
          <p:cNvSpPr/>
          <p:nvPr/>
        </p:nvSpPr>
        <p:spPr>
          <a:xfrm>
            <a:off x="1073996" y="2663467"/>
            <a:ext cx="788959" cy="235448"/>
          </a:xfrm>
          <a:prstGeom prst="rect">
            <a:avLst/>
          </a:prstGeom>
          <a:solidFill>
            <a:schemeClr val="lt1">
              <a:alpha val="92941"/>
            </a:schemeClr>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Quattrocento Sans"/>
              <a:buNone/>
            </a:pPr>
            <a:r>
              <a:rPr b="0" i="0" lang="en-US" sz="1000" u="none" cap="none" strike="noStrike">
                <a:solidFill>
                  <a:srgbClr val="000000"/>
                </a:solidFill>
                <a:latin typeface="Quattrocento Sans"/>
                <a:ea typeface="Quattrocento Sans"/>
                <a:cs typeface="Quattrocento Sans"/>
                <a:sym typeface="Quattrocento Sans"/>
              </a:rPr>
              <a:t>Outcomes</a:t>
            </a:r>
            <a:endParaRPr/>
          </a:p>
        </p:txBody>
      </p:sp>
      <p:sp>
        <p:nvSpPr>
          <p:cNvPr id="1392" name="Google Shape;1392;p31"/>
          <p:cNvSpPr/>
          <p:nvPr/>
        </p:nvSpPr>
        <p:spPr>
          <a:xfrm>
            <a:off x="2374648" y="2684418"/>
            <a:ext cx="1097280" cy="219445"/>
          </a:xfrm>
          <a:prstGeom prst="rect">
            <a:avLst/>
          </a:prstGeom>
          <a:solidFill>
            <a:schemeClr val="lt1">
              <a:alpha val="92941"/>
            </a:schemeClr>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Quattrocento Sans"/>
              <a:buNone/>
            </a:pPr>
            <a:r>
              <a:rPr b="0" i="0" lang="en-US" sz="1000" u="none" cap="none" strike="noStrike">
                <a:solidFill>
                  <a:srgbClr val="000000"/>
                </a:solidFill>
                <a:latin typeface="Quattrocento Sans"/>
                <a:ea typeface="Quattrocento Sans"/>
                <a:cs typeface="Quattrocento Sans"/>
                <a:sym typeface="Quattrocento Sans"/>
              </a:rPr>
              <a:t>Key enablers</a:t>
            </a:r>
            <a:endParaRPr/>
          </a:p>
        </p:txBody>
      </p:sp>
      <p:grpSp>
        <p:nvGrpSpPr>
          <p:cNvPr descr="Measure Identity Security&#10;" id="1393" name="Google Shape;1393;p31"/>
          <p:cNvGrpSpPr/>
          <p:nvPr/>
        </p:nvGrpSpPr>
        <p:grpSpPr>
          <a:xfrm>
            <a:off x="1102777" y="3678111"/>
            <a:ext cx="2254099" cy="349713"/>
            <a:chOff x="2292762" y="3654310"/>
            <a:chExt cx="1727809" cy="261332"/>
          </a:xfrm>
        </p:grpSpPr>
        <p:sp>
          <p:nvSpPr>
            <p:cNvPr id="1394" name="Google Shape;1394;p31"/>
            <p:cNvSpPr/>
            <p:nvPr/>
          </p:nvSpPr>
          <p:spPr>
            <a:xfrm>
              <a:off x="2292762" y="3654310"/>
              <a:ext cx="1636830" cy="2613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C3C3C"/>
                </a:buClr>
                <a:buSzPts val="1050"/>
                <a:buFont typeface="Quattrocento Sans"/>
                <a:buNone/>
              </a:pPr>
              <a:r>
                <a:rPr b="0" i="0" lang="en-US" sz="1050" u="none" cap="none" strike="noStrike">
                  <a:solidFill>
                    <a:srgbClr val="3C3C3C"/>
                  </a:solidFill>
                  <a:latin typeface="Quattrocento Sans"/>
                  <a:ea typeface="Quattrocento Sans"/>
                  <a:cs typeface="Quattrocento Sans"/>
                  <a:sym typeface="Quattrocento Sans"/>
                </a:rPr>
                <a:t>Measure identity and device security posture</a:t>
              </a:r>
              <a:endParaRPr/>
            </a:p>
          </p:txBody>
        </p:sp>
        <p:sp>
          <p:nvSpPr>
            <p:cNvPr id="1395" name="Google Shape;1395;p31"/>
            <p:cNvSpPr/>
            <p:nvPr/>
          </p:nvSpPr>
          <p:spPr>
            <a:xfrm>
              <a:off x="3866036" y="3687226"/>
              <a:ext cx="81598" cy="132994"/>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737373">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Quattrocento Sans"/>
                <a:ea typeface="Quattrocento Sans"/>
                <a:cs typeface="Quattrocento Sans"/>
                <a:sym typeface="Quattrocento Sans"/>
              </a:endParaRPr>
            </a:p>
          </p:txBody>
        </p:sp>
        <p:sp>
          <p:nvSpPr>
            <p:cNvPr id="1396" name="Google Shape;1396;p31"/>
            <p:cNvSpPr/>
            <p:nvPr/>
          </p:nvSpPr>
          <p:spPr>
            <a:xfrm>
              <a:off x="3938973" y="3687906"/>
              <a:ext cx="81598" cy="132994"/>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737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Quattrocento Sans"/>
                <a:ea typeface="Quattrocento Sans"/>
                <a:cs typeface="Quattrocento Sans"/>
                <a:sym typeface="Quattrocento Sans"/>
              </a:endParaRPr>
            </a:p>
          </p:txBody>
        </p:sp>
      </p:grpSp>
      <p:grpSp>
        <p:nvGrpSpPr>
          <p:cNvPr descr="Global Scale and Availability&#10;" id="1397" name="Google Shape;1397;p31"/>
          <p:cNvGrpSpPr/>
          <p:nvPr/>
        </p:nvGrpSpPr>
        <p:grpSpPr>
          <a:xfrm>
            <a:off x="1093117" y="4062152"/>
            <a:ext cx="2262431" cy="164592"/>
            <a:chOff x="2311041" y="4048006"/>
            <a:chExt cx="1892668" cy="164592"/>
          </a:xfrm>
        </p:grpSpPr>
        <p:sp>
          <p:nvSpPr>
            <p:cNvPr id="1398" name="Google Shape;1398;p31"/>
            <p:cNvSpPr/>
            <p:nvPr/>
          </p:nvSpPr>
          <p:spPr>
            <a:xfrm>
              <a:off x="2311041" y="4048006"/>
              <a:ext cx="1811573" cy="164592"/>
            </a:xfrm>
            <a:prstGeom prst="rect">
              <a:avLst/>
            </a:prstGeom>
            <a:solidFill>
              <a:schemeClr val="lt1"/>
            </a:solidFill>
            <a:ln>
              <a:noFill/>
            </a:ln>
          </p:spPr>
          <p:txBody>
            <a:bodyPr anchorCtr="0" anchor="t" bIns="45700" lIns="91425" spcFirstLastPara="1" rIns="91425" wrap="square" tIns="18275">
              <a:noAutofit/>
            </a:bodyPr>
            <a:lstStyle/>
            <a:p>
              <a:pPr indent="0" lvl="0" marL="0" marR="0" rtl="0" algn="l">
                <a:lnSpc>
                  <a:spcPct val="100000"/>
                </a:lnSpc>
                <a:spcBef>
                  <a:spcPts val="0"/>
                </a:spcBef>
                <a:spcAft>
                  <a:spcPts val="0"/>
                </a:spcAft>
                <a:buClr>
                  <a:srgbClr val="3C3C3C"/>
                </a:buClr>
                <a:buSzPts val="1050"/>
                <a:buFont typeface="Quattrocento Sans"/>
                <a:buNone/>
              </a:pPr>
              <a:r>
                <a:rPr b="0" i="0" lang="en-US" sz="1050" u="none" cap="none" strike="noStrike">
                  <a:solidFill>
                    <a:srgbClr val="3C3C3C"/>
                  </a:solidFill>
                  <a:latin typeface="Quattrocento Sans"/>
                  <a:ea typeface="Quattrocento Sans"/>
                  <a:cs typeface="Quattrocento Sans"/>
                  <a:sym typeface="Quattrocento Sans"/>
                </a:rPr>
                <a:t>Global scale and availability</a:t>
              </a:r>
              <a:endParaRPr/>
            </a:p>
          </p:txBody>
        </p:sp>
        <p:sp>
          <p:nvSpPr>
            <p:cNvPr id="1399" name="Google Shape;1399;p31"/>
            <p:cNvSpPr/>
            <p:nvPr/>
          </p:nvSpPr>
          <p:spPr>
            <a:xfrm>
              <a:off x="4049174" y="4071577"/>
              <a:ext cx="81598" cy="132994"/>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737373">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Quattrocento Sans"/>
                <a:ea typeface="Quattrocento Sans"/>
                <a:cs typeface="Quattrocento Sans"/>
                <a:sym typeface="Quattrocento Sans"/>
              </a:endParaRPr>
            </a:p>
          </p:txBody>
        </p:sp>
        <p:sp>
          <p:nvSpPr>
            <p:cNvPr id="1400" name="Google Shape;1400;p31"/>
            <p:cNvSpPr/>
            <p:nvPr/>
          </p:nvSpPr>
          <p:spPr>
            <a:xfrm>
              <a:off x="4122111" y="4072257"/>
              <a:ext cx="81598" cy="132994"/>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737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Quattrocento Sans"/>
                <a:ea typeface="Quattrocento Sans"/>
                <a:cs typeface="Quattrocento Sans"/>
                <a:sym typeface="Quattrocento Sans"/>
              </a:endParaRPr>
            </a:p>
          </p:txBody>
        </p:sp>
      </p:grpSp>
      <p:grpSp>
        <p:nvGrpSpPr>
          <p:cNvPr descr="Threat Intelligence&#10;High Volume + High Diversity&#10;" id="1401" name="Google Shape;1401;p31"/>
          <p:cNvGrpSpPr/>
          <p:nvPr/>
        </p:nvGrpSpPr>
        <p:grpSpPr>
          <a:xfrm>
            <a:off x="1110783" y="4276595"/>
            <a:ext cx="2244761" cy="334301"/>
            <a:chOff x="2311041" y="4262449"/>
            <a:chExt cx="1802238" cy="277287"/>
          </a:xfrm>
        </p:grpSpPr>
        <p:sp>
          <p:nvSpPr>
            <p:cNvPr id="1402" name="Google Shape;1402;p31"/>
            <p:cNvSpPr/>
            <p:nvPr/>
          </p:nvSpPr>
          <p:spPr>
            <a:xfrm>
              <a:off x="2311041" y="4262449"/>
              <a:ext cx="1636830" cy="27728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C3C3C"/>
                </a:buClr>
                <a:buSzPts val="1050"/>
                <a:buFont typeface="Quattrocento Sans"/>
                <a:buNone/>
              </a:pPr>
              <a:r>
                <a:rPr b="0" i="0" lang="en-US" sz="1050" u="none" cap="none" strike="noStrike">
                  <a:solidFill>
                    <a:srgbClr val="3C3C3C"/>
                  </a:solidFill>
                  <a:latin typeface="Quattrocento Sans"/>
                  <a:ea typeface="Quattrocento Sans"/>
                  <a:cs typeface="Quattrocento Sans"/>
                  <a:sym typeface="Quattrocento Sans"/>
                </a:rPr>
                <a:t>Threat Intelligence</a:t>
              </a:r>
              <a:endParaRPr/>
            </a:p>
            <a:p>
              <a:pPr indent="0" lvl="0" marL="0" marR="0" rtl="0" algn="l">
                <a:lnSpc>
                  <a:spcPct val="100000"/>
                </a:lnSpc>
                <a:spcBef>
                  <a:spcPts val="0"/>
                </a:spcBef>
                <a:spcAft>
                  <a:spcPts val="0"/>
                </a:spcAft>
                <a:buClr>
                  <a:srgbClr val="3C3C3C"/>
                </a:buClr>
                <a:buSzPts val="1000"/>
                <a:buFont typeface="Quattrocento Sans"/>
                <a:buNone/>
              </a:pPr>
              <a:r>
                <a:rPr b="0" i="1" lang="en-US" sz="1000" u="none" cap="none" strike="noStrike">
                  <a:solidFill>
                    <a:srgbClr val="3C3C3C"/>
                  </a:solidFill>
                  <a:latin typeface="Quattrocento Sans"/>
                  <a:ea typeface="Quattrocento Sans"/>
                  <a:cs typeface="Quattrocento Sans"/>
                  <a:sym typeface="Quattrocento Sans"/>
                </a:rPr>
                <a:t>High volume + high diversity</a:t>
              </a:r>
              <a:endParaRPr/>
            </a:p>
          </p:txBody>
        </p:sp>
        <p:sp>
          <p:nvSpPr>
            <p:cNvPr id="1403" name="Google Shape;1403;p31"/>
            <p:cNvSpPr/>
            <p:nvPr/>
          </p:nvSpPr>
          <p:spPr>
            <a:xfrm>
              <a:off x="3958744" y="4336627"/>
              <a:ext cx="81598" cy="132994"/>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737373">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Quattrocento Sans"/>
                <a:ea typeface="Quattrocento Sans"/>
                <a:cs typeface="Quattrocento Sans"/>
                <a:sym typeface="Quattrocento Sans"/>
              </a:endParaRPr>
            </a:p>
          </p:txBody>
        </p:sp>
        <p:sp>
          <p:nvSpPr>
            <p:cNvPr id="1404" name="Google Shape;1404;p31"/>
            <p:cNvSpPr/>
            <p:nvPr/>
          </p:nvSpPr>
          <p:spPr>
            <a:xfrm>
              <a:off x="4031681" y="4337307"/>
              <a:ext cx="81598" cy="132994"/>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737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Quattrocento Sans"/>
                <a:ea typeface="Quattrocento Sans"/>
                <a:cs typeface="Quattrocento Sans"/>
                <a:sym typeface="Quattrocento Sans"/>
              </a:endParaRPr>
            </a:p>
          </p:txBody>
        </p:sp>
      </p:grpSp>
      <p:grpSp>
        <p:nvGrpSpPr>
          <p:cNvPr descr="Azure Active Directory – Passwordless, MFA, Leaked Credential Protections, Behavioral Analytics, PIM, Identity Governance, and more&#10;" id="1405" name="Google Shape;1405;p31"/>
          <p:cNvGrpSpPr/>
          <p:nvPr/>
        </p:nvGrpSpPr>
        <p:grpSpPr>
          <a:xfrm>
            <a:off x="3820900" y="5038955"/>
            <a:ext cx="7133959" cy="274320"/>
            <a:chOff x="4525856" y="5030662"/>
            <a:chExt cx="7132320" cy="274320"/>
          </a:xfrm>
        </p:grpSpPr>
        <p:sp>
          <p:nvSpPr>
            <p:cNvPr id="1406" name="Google Shape;1406;p31"/>
            <p:cNvSpPr/>
            <p:nvPr/>
          </p:nvSpPr>
          <p:spPr>
            <a:xfrm>
              <a:off x="4525856" y="5030662"/>
              <a:ext cx="7132320" cy="274320"/>
            </a:xfrm>
            <a:prstGeom prst="roundRect">
              <a:avLst>
                <a:gd fmla="val 50000" name="adj"/>
              </a:avLst>
            </a:prstGeom>
            <a:solidFill>
              <a:schemeClr val="lt1"/>
            </a:solidFill>
            <a:ln cap="flat" cmpd="sng" w="19050">
              <a:solidFill>
                <a:srgbClr val="0078D4"/>
              </a:solidFill>
              <a:prstDash val="solid"/>
              <a:miter lim="800000"/>
              <a:headEnd len="sm" w="sm" type="none"/>
              <a:tailEnd len="sm" w="sm" type="none"/>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Azure Active Directory – Passwordless, MFA, Leaked Credential Protections, Behavioral Analytics, PIM, Identity Governance, and more</a:t>
              </a:r>
              <a:endParaRPr/>
            </a:p>
          </p:txBody>
        </p:sp>
        <p:pic>
          <p:nvPicPr>
            <p:cNvPr id="1407" name="Google Shape;1407;p31"/>
            <p:cNvPicPr preferRelativeResize="0"/>
            <p:nvPr/>
          </p:nvPicPr>
          <p:blipFill rotWithShape="1">
            <a:blip r:embed="rId14">
              <a:alphaModFix/>
            </a:blip>
            <a:srcRect b="0" l="0" r="0" t="0"/>
            <a:stretch/>
          </p:blipFill>
          <p:spPr>
            <a:xfrm>
              <a:off x="4630948" y="5098602"/>
              <a:ext cx="142975" cy="142234"/>
            </a:xfrm>
            <a:prstGeom prst="rect">
              <a:avLst/>
            </a:prstGeom>
            <a:noFill/>
            <a:ln>
              <a:noFill/>
            </a:ln>
          </p:spPr>
        </p:pic>
      </p:grpSp>
      <p:cxnSp>
        <p:nvCxnSpPr>
          <p:cNvPr id="1408" name="Google Shape;1408;p31"/>
          <p:cNvCxnSpPr/>
          <p:nvPr/>
        </p:nvCxnSpPr>
        <p:spPr>
          <a:xfrm rot="10800000">
            <a:off x="5541768" y="5532837"/>
            <a:ext cx="0" cy="365760"/>
          </a:xfrm>
          <a:prstGeom prst="straightConnector1">
            <a:avLst/>
          </a:prstGeom>
          <a:noFill/>
          <a:ln cap="flat" cmpd="sng" w="15875">
            <a:solidFill>
              <a:srgbClr val="595959"/>
            </a:solidFill>
            <a:prstDash val="solid"/>
            <a:miter lim="800000"/>
            <a:headEnd len="med" w="med" type="stealth"/>
            <a:tailEnd len="med" w="med" type="stealth"/>
          </a:ln>
        </p:spPr>
      </p:cxnSp>
      <p:cxnSp>
        <p:nvCxnSpPr>
          <p:cNvPr id="1409" name="Google Shape;1409;p31"/>
          <p:cNvCxnSpPr/>
          <p:nvPr/>
        </p:nvCxnSpPr>
        <p:spPr>
          <a:xfrm rot="10800000">
            <a:off x="8134565" y="5532837"/>
            <a:ext cx="0" cy="365760"/>
          </a:xfrm>
          <a:prstGeom prst="straightConnector1">
            <a:avLst/>
          </a:prstGeom>
          <a:noFill/>
          <a:ln cap="flat" cmpd="sng" w="15875">
            <a:solidFill>
              <a:srgbClr val="595959"/>
            </a:solidFill>
            <a:prstDash val="solid"/>
            <a:miter lim="800000"/>
            <a:headEnd len="med" w="med" type="stealth"/>
            <a:tailEnd len="med" w="med" type="stealth"/>
          </a:ln>
        </p:spPr>
      </p:cxnSp>
      <p:cxnSp>
        <p:nvCxnSpPr>
          <p:cNvPr id="1410" name="Google Shape;1410;p31"/>
          <p:cNvCxnSpPr/>
          <p:nvPr/>
        </p:nvCxnSpPr>
        <p:spPr>
          <a:xfrm rot="10800000">
            <a:off x="3592632" y="2307629"/>
            <a:ext cx="0" cy="365760"/>
          </a:xfrm>
          <a:prstGeom prst="straightConnector1">
            <a:avLst/>
          </a:prstGeom>
          <a:noFill/>
          <a:ln cap="flat" cmpd="sng" w="15875">
            <a:solidFill>
              <a:srgbClr val="595959"/>
            </a:solidFill>
            <a:prstDash val="solid"/>
            <a:miter lim="800000"/>
            <a:headEnd len="med" w="med" type="stealth"/>
            <a:tailEnd len="med" w="med" type="stealth"/>
          </a:ln>
        </p:spPr>
      </p:cxnSp>
      <p:grpSp>
        <p:nvGrpSpPr>
          <p:cNvPr id="1411" name="Google Shape;1411;p31"/>
          <p:cNvGrpSpPr/>
          <p:nvPr/>
        </p:nvGrpSpPr>
        <p:grpSpPr>
          <a:xfrm>
            <a:off x="2027684" y="2680907"/>
            <a:ext cx="214184" cy="214182"/>
            <a:chOff x="4135931" y="2671786"/>
            <a:chExt cx="214184" cy="214182"/>
          </a:xfrm>
        </p:grpSpPr>
        <p:sp>
          <p:nvSpPr>
            <p:cNvPr id="1412" name="Google Shape;1412;p31"/>
            <p:cNvSpPr/>
            <p:nvPr/>
          </p:nvSpPr>
          <p:spPr>
            <a:xfrm>
              <a:off x="4135931" y="2671786"/>
              <a:ext cx="214184" cy="214182"/>
            </a:xfrm>
            <a:prstGeom prst="ellipse">
              <a:avLst/>
            </a:prstGeom>
            <a:solidFill>
              <a:srgbClr val="107C10"/>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413" name="Google Shape;1413;p31"/>
            <p:cNvSpPr/>
            <p:nvPr/>
          </p:nvSpPr>
          <p:spPr>
            <a:xfrm>
              <a:off x="4212460" y="2712380"/>
              <a:ext cx="81598" cy="132994"/>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Quattrocento Sans"/>
                <a:ea typeface="Quattrocento Sans"/>
                <a:cs typeface="Quattrocento Sans"/>
                <a:sym typeface="Quattrocento Sans"/>
              </a:endParaRPr>
            </a:p>
          </p:txBody>
        </p:sp>
      </p:grpSp>
      <p:grpSp>
        <p:nvGrpSpPr>
          <p:cNvPr id="1414" name="Google Shape;1414;p31"/>
          <p:cNvGrpSpPr/>
          <p:nvPr/>
        </p:nvGrpSpPr>
        <p:grpSpPr>
          <a:xfrm>
            <a:off x="3827417" y="2689681"/>
            <a:ext cx="214184" cy="214182"/>
            <a:chOff x="4135931" y="2671786"/>
            <a:chExt cx="214184" cy="214182"/>
          </a:xfrm>
        </p:grpSpPr>
        <p:sp>
          <p:nvSpPr>
            <p:cNvPr id="1415" name="Google Shape;1415;p31"/>
            <p:cNvSpPr/>
            <p:nvPr/>
          </p:nvSpPr>
          <p:spPr>
            <a:xfrm>
              <a:off x="4135931" y="2671786"/>
              <a:ext cx="214184" cy="214182"/>
            </a:xfrm>
            <a:prstGeom prst="ellipse">
              <a:avLst/>
            </a:prstGeom>
            <a:solidFill>
              <a:srgbClr val="107C10"/>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416" name="Google Shape;1416;p31"/>
            <p:cNvSpPr/>
            <p:nvPr/>
          </p:nvSpPr>
          <p:spPr>
            <a:xfrm>
              <a:off x="4212460" y="2712380"/>
              <a:ext cx="81598" cy="132994"/>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Quattrocento Sans"/>
                <a:ea typeface="Quattrocento Sans"/>
                <a:cs typeface="Quattrocento Sans"/>
                <a:sym typeface="Quattrocento Sans"/>
              </a:endParaRPr>
            </a:p>
          </p:txBody>
        </p:sp>
      </p:grpSp>
      <p:grpSp>
        <p:nvGrpSpPr>
          <p:cNvPr id="1417" name="Google Shape;1417;p31"/>
          <p:cNvGrpSpPr/>
          <p:nvPr/>
        </p:nvGrpSpPr>
        <p:grpSpPr>
          <a:xfrm>
            <a:off x="7448075" y="2689681"/>
            <a:ext cx="214184" cy="214182"/>
            <a:chOff x="4135931" y="2671786"/>
            <a:chExt cx="214184" cy="214182"/>
          </a:xfrm>
        </p:grpSpPr>
        <p:sp>
          <p:nvSpPr>
            <p:cNvPr id="1418" name="Google Shape;1418;p31"/>
            <p:cNvSpPr/>
            <p:nvPr/>
          </p:nvSpPr>
          <p:spPr>
            <a:xfrm>
              <a:off x="4135931" y="2671786"/>
              <a:ext cx="214184" cy="214182"/>
            </a:xfrm>
            <a:prstGeom prst="ellipse">
              <a:avLst/>
            </a:prstGeom>
            <a:solidFill>
              <a:srgbClr val="107C10"/>
            </a:solidFill>
            <a:ln>
              <a:noFill/>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419" name="Google Shape;1419;p31"/>
            <p:cNvSpPr/>
            <p:nvPr/>
          </p:nvSpPr>
          <p:spPr>
            <a:xfrm>
              <a:off x="4212460" y="2712380"/>
              <a:ext cx="81598" cy="132994"/>
            </a:xfrm>
            <a:custGeom>
              <a:rect b="b" l="l" r="r" t="t"/>
              <a:pathLst>
                <a:path extrusionOk="0" h="1934760" w="1187037">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Quattrocento Sans"/>
                <a:ea typeface="Quattrocento Sans"/>
                <a:cs typeface="Quattrocento Sans"/>
                <a:sym typeface="Quattrocento Sans"/>
              </a:endParaRPr>
            </a:p>
          </p:txBody>
        </p:sp>
      </p:grpSp>
      <p:cxnSp>
        <p:nvCxnSpPr>
          <p:cNvPr id="1420" name="Google Shape;1420;p31"/>
          <p:cNvCxnSpPr/>
          <p:nvPr/>
        </p:nvCxnSpPr>
        <p:spPr>
          <a:xfrm rot="10800000">
            <a:off x="2584174" y="5532837"/>
            <a:ext cx="0" cy="365760"/>
          </a:xfrm>
          <a:prstGeom prst="straightConnector1">
            <a:avLst/>
          </a:prstGeom>
          <a:noFill/>
          <a:ln cap="flat" cmpd="sng" w="15875">
            <a:solidFill>
              <a:srgbClr val="595959"/>
            </a:solidFill>
            <a:prstDash val="solid"/>
            <a:miter lim="800000"/>
            <a:headEnd len="med" w="med" type="stealth"/>
            <a:tailEnd len="med" w="med" type="stealth"/>
          </a:ln>
        </p:spPr>
      </p:cxnSp>
      <p:cxnSp>
        <p:nvCxnSpPr>
          <p:cNvPr id="1421" name="Google Shape;1421;p31"/>
          <p:cNvCxnSpPr/>
          <p:nvPr/>
        </p:nvCxnSpPr>
        <p:spPr>
          <a:xfrm rot="10800000">
            <a:off x="10602197" y="5532837"/>
            <a:ext cx="0" cy="365760"/>
          </a:xfrm>
          <a:prstGeom prst="straightConnector1">
            <a:avLst/>
          </a:prstGeom>
          <a:noFill/>
          <a:ln cap="flat" cmpd="sng" w="15875">
            <a:solidFill>
              <a:srgbClr val="595959"/>
            </a:solidFill>
            <a:prstDash val="solid"/>
            <a:miter lim="800000"/>
            <a:headEnd len="med" w="med" type="stealth"/>
            <a:tailEnd len="med" w="med" type="stealth"/>
          </a:ln>
        </p:spPr>
      </p:cxnSp>
      <p:grpSp>
        <p:nvGrpSpPr>
          <p:cNvPr descr="Public and private cloud IaaS, PaaS, on-premises" id="1422" name="Google Shape;1422;p31"/>
          <p:cNvGrpSpPr/>
          <p:nvPr/>
        </p:nvGrpSpPr>
        <p:grpSpPr>
          <a:xfrm>
            <a:off x="5975034" y="1811076"/>
            <a:ext cx="5362877" cy="656868"/>
            <a:chOff x="6047183" y="1731939"/>
            <a:chExt cx="5362877" cy="656868"/>
          </a:xfrm>
        </p:grpSpPr>
        <p:pic>
          <p:nvPicPr>
            <p:cNvPr id="1423" name="Google Shape;1423;p31"/>
            <p:cNvPicPr preferRelativeResize="0"/>
            <p:nvPr/>
          </p:nvPicPr>
          <p:blipFill rotWithShape="1">
            <a:blip r:embed="rId15">
              <a:alphaModFix/>
            </a:blip>
            <a:srcRect b="0" l="0" r="0" t="0"/>
            <a:stretch/>
          </p:blipFill>
          <p:spPr>
            <a:xfrm>
              <a:off x="9288864" y="1972119"/>
              <a:ext cx="282460" cy="168864"/>
            </a:xfrm>
            <a:prstGeom prst="rect">
              <a:avLst/>
            </a:prstGeom>
            <a:noFill/>
            <a:ln>
              <a:noFill/>
            </a:ln>
          </p:spPr>
        </p:pic>
        <p:pic>
          <p:nvPicPr>
            <p:cNvPr id="1424" name="Google Shape;1424;p31"/>
            <p:cNvPicPr preferRelativeResize="0"/>
            <p:nvPr/>
          </p:nvPicPr>
          <p:blipFill rotWithShape="1">
            <a:blip r:embed="rId16">
              <a:alphaModFix/>
            </a:blip>
            <a:srcRect b="0" l="0" r="85330" t="0"/>
            <a:stretch/>
          </p:blipFill>
          <p:spPr>
            <a:xfrm>
              <a:off x="9804149" y="1931159"/>
              <a:ext cx="288231" cy="250784"/>
            </a:xfrm>
            <a:prstGeom prst="rect">
              <a:avLst/>
            </a:prstGeom>
            <a:noFill/>
            <a:ln>
              <a:noFill/>
            </a:ln>
          </p:spPr>
        </p:pic>
        <p:grpSp>
          <p:nvGrpSpPr>
            <p:cNvPr id="1425" name="Google Shape;1425;p31"/>
            <p:cNvGrpSpPr/>
            <p:nvPr/>
          </p:nvGrpSpPr>
          <p:grpSpPr>
            <a:xfrm flipH="1" rot="10800000">
              <a:off x="10819444" y="2025709"/>
              <a:ext cx="261414" cy="61684"/>
              <a:chOff x="6620419" y="3107375"/>
              <a:chExt cx="149722" cy="35332"/>
            </a:xfrm>
          </p:grpSpPr>
          <p:sp>
            <p:nvSpPr>
              <p:cNvPr id="1426" name="Google Shape;1426;p31"/>
              <p:cNvSpPr/>
              <p:nvPr/>
            </p:nvSpPr>
            <p:spPr>
              <a:xfrm>
                <a:off x="6620419" y="3107710"/>
                <a:ext cx="34997" cy="34997"/>
              </a:xfrm>
              <a:prstGeom prst="ellipse">
                <a:avLst/>
              </a:prstGeom>
              <a:solidFill>
                <a:srgbClr val="595959"/>
              </a:solidFill>
              <a:ln>
                <a:noFill/>
              </a:ln>
            </p:spPr>
            <p:txBody>
              <a:bodyPr anchorCtr="0" anchor="t" bIns="146300" lIns="182875" spcFirstLastPara="1" rIns="182875" wrap="square" tIns="146300">
                <a:noAutofit/>
              </a:bodyPr>
              <a:lstStyle/>
              <a:p>
                <a:pPr indent="0" lvl="0" marL="0" marR="0" rtl="0" algn="r">
                  <a:lnSpc>
                    <a:spcPct val="90000"/>
                  </a:lnSpc>
                  <a:spcBef>
                    <a:spcPts val="0"/>
                  </a:spcBef>
                  <a:spcAft>
                    <a:spcPts val="0"/>
                  </a:spcAft>
                  <a:buClr>
                    <a:schemeClr val="dk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427" name="Google Shape;1427;p31"/>
              <p:cNvSpPr/>
              <p:nvPr/>
            </p:nvSpPr>
            <p:spPr>
              <a:xfrm>
                <a:off x="6677781" y="3107375"/>
                <a:ext cx="34997" cy="34997"/>
              </a:xfrm>
              <a:prstGeom prst="ellipse">
                <a:avLst/>
              </a:prstGeom>
              <a:solidFill>
                <a:srgbClr val="595959"/>
              </a:solidFill>
              <a:ln>
                <a:noFill/>
              </a:ln>
            </p:spPr>
            <p:txBody>
              <a:bodyPr anchorCtr="0" anchor="t" bIns="146300" lIns="182875" spcFirstLastPara="1" rIns="182875" wrap="square" tIns="146300">
                <a:noAutofit/>
              </a:bodyPr>
              <a:lstStyle/>
              <a:p>
                <a:pPr indent="0" lvl="0" marL="0" marR="0" rtl="0" algn="r">
                  <a:lnSpc>
                    <a:spcPct val="90000"/>
                  </a:lnSpc>
                  <a:spcBef>
                    <a:spcPts val="0"/>
                  </a:spcBef>
                  <a:spcAft>
                    <a:spcPts val="0"/>
                  </a:spcAft>
                  <a:buClr>
                    <a:schemeClr val="dk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sp>
            <p:nvSpPr>
              <p:cNvPr id="1428" name="Google Shape;1428;p31"/>
              <p:cNvSpPr/>
              <p:nvPr/>
            </p:nvSpPr>
            <p:spPr>
              <a:xfrm>
                <a:off x="6735144" y="3107694"/>
                <a:ext cx="34997" cy="34997"/>
              </a:xfrm>
              <a:prstGeom prst="ellipse">
                <a:avLst/>
              </a:prstGeom>
              <a:solidFill>
                <a:srgbClr val="595959"/>
              </a:solidFill>
              <a:ln>
                <a:noFill/>
              </a:ln>
            </p:spPr>
            <p:txBody>
              <a:bodyPr anchorCtr="0" anchor="t" bIns="146300" lIns="182875" spcFirstLastPara="1" rIns="182875" wrap="square" tIns="146300">
                <a:noAutofit/>
              </a:bodyPr>
              <a:lstStyle/>
              <a:p>
                <a:pPr indent="0" lvl="0" marL="0" marR="0" rtl="0" algn="r">
                  <a:lnSpc>
                    <a:spcPct val="90000"/>
                  </a:lnSpc>
                  <a:spcBef>
                    <a:spcPts val="0"/>
                  </a:spcBef>
                  <a:spcAft>
                    <a:spcPts val="0"/>
                  </a:spcAft>
                  <a:buClr>
                    <a:schemeClr val="dk1"/>
                  </a:buClr>
                  <a:buSzPts val="2400"/>
                  <a:buFont typeface="Calibri"/>
                  <a:buNone/>
                </a:pPr>
                <a:r>
                  <a:t/>
                </a:r>
                <a:endParaRPr b="0" i="0" sz="2400" u="none" cap="none" strike="noStrike">
                  <a:solidFill>
                    <a:srgbClr val="FFFFFF"/>
                  </a:solidFill>
                  <a:latin typeface="Quattrocento Sans"/>
                  <a:ea typeface="Quattrocento Sans"/>
                  <a:cs typeface="Quattrocento Sans"/>
                  <a:sym typeface="Quattrocento Sans"/>
                </a:endParaRPr>
              </a:p>
            </p:txBody>
          </p:sp>
        </p:grpSp>
        <p:pic>
          <p:nvPicPr>
            <p:cNvPr id="1429" name="Google Shape;1429;p31"/>
            <p:cNvPicPr preferRelativeResize="0"/>
            <p:nvPr/>
          </p:nvPicPr>
          <p:blipFill rotWithShape="1">
            <a:blip r:embed="rId17">
              <a:alphaModFix/>
            </a:blip>
            <a:srcRect b="0" l="0" r="0" t="0"/>
            <a:stretch/>
          </p:blipFill>
          <p:spPr>
            <a:xfrm>
              <a:off x="10325205" y="1925437"/>
              <a:ext cx="261414" cy="262228"/>
            </a:xfrm>
            <a:prstGeom prst="rect">
              <a:avLst/>
            </a:prstGeom>
            <a:noFill/>
            <a:ln>
              <a:noFill/>
            </a:ln>
          </p:spPr>
        </p:pic>
        <p:sp>
          <p:nvSpPr>
            <p:cNvPr id="1430" name="Google Shape;1430;p31"/>
            <p:cNvSpPr/>
            <p:nvPr/>
          </p:nvSpPr>
          <p:spPr>
            <a:xfrm>
              <a:off x="6047183" y="1739583"/>
              <a:ext cx="2460151" cy="649224"/>
            </a:xfrm>
            <a:prstGeom prst="roundRect">
              <a:avLst>
                <a:gd fmla="val 50000" name="adj"/>
              </a:avLst>
            </a:prstGeom>
            <a:solidFill>
              <a:schemeClr val="accent1"/>
            </a:solidFill>
            <a:ln>
              <a:noFill/>
            </a:ln>
          </p:spPr>
          <p:txBody>
            <a:bodyPr anchorCtr="0" anchor="t" bIns="146300" lIns="182875" spcFirstLastPara="1" rIns="9142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431" name="Google Shape;1431;p31"/>
            <p:cNvSpPr/>
            <p:nvPr/>
          </p:nvSpPr>
          <p:spPr>
            <a:xfrm>
              <a:off x="6049569" y="1731939"/>
              <a:ext cx="5360491" cy="649224"/>
            </a:xfrm>
            <a:prstGeom prst="round2SameRect">
              <a:avLst>
                <a:gd fmla="val 50000" name="adj1"/>
                <a:gd fmla="val 50000" name="adj2"/>
              </a:avLst>
            </a:prstGeom>
            <a:noFill/>
            <a:ln cap="flat" cmpd="sng" w="25400">
              <a:solidFill>
                <a:srgbClr val="D2D2D2"/>
              </a:solidFill>
              <a:prstDash val="solid"/>
              <a:miter lim="800000"/>
              <a:headEnd len="sm" w="sm" type="none"/>
              <a:tailEnd len="sm" w="sm" type="none"/>
            </a:ln>
          </p:spPr>
          <p:txBody>
            <a:bodyPr anchorCtr="0" anchor="ctr" bIns="0" lIns="137150" spcFirstLastPara="1" rIns="182875" wrap="square" tIns="0">
              <a:noAutofit/>
            </a:bodyPr>
            <a:lstStyle/>
            <a:p>
              <a:pPr indent="0" lvl="0" marL="0" marR="0" rtl="0" algn="l">
                <a:lnSpc>
                  <a:spcPct val="100000"/>
                </a:lnSpc>
                <a:spcBef>
                  <a:spcPts val="0"/>
                </a:spcBef>
                <a:spcAft>
                  <a:spcPts val="0"/>
                </a:spcAft>
                <a:buClr>
                  <a:srgbClr val="FFFFFF"/>
                </a:buClr>
                <a:buSzPts val="1400"/>
                <a:buFont typeface="Quattrocento Sans"/>
                <a:buNone/>
              </a:pPr>
              <a:r>
                <a:rPr b="1" i="0" lang="en-US" sz="1400" u="none" cap="none" strike="noStrike">
                  <a:solidFill>
                    <a:srgbClr val="FFFFFF"/>
                  </a:solidFill>
                  <a:latin typeface="Quattrocento Sans"/>
                  <a:ea typeface="Quattrocento Sans"/>
                  <a:cs typeface="Quattrocento Sans"/>
                  <a:sym typeface="Quattrocento Sans"/>
                </a:rPr>
                <a:t>Public and private cloud</a:t>
              </a:r>
              <a:br>
                <a:rPr b="1" i="0" lang="en-US" sz="1400" u="none" cap="none" strike="noStrike">
                  <a:solidFill>
                    <a:srgbClr val="FFFFFF"/>
                  </a:solidFill>
                  <a:latin typeface="Quattrocento Sans"/>
                  <a:ea typeface="Quattrocento Sans"/>
                  <a:cs typeface="Quattrocento Sans"/>
                  <a:sym typeface="Quattrocento Sans"/>
                </a:rPr>
              </a:br>
              <a:r>
                <a:rPr b="1" i="0" lang="en-US" sz="1400" u="none" cap="none" strike="noStrike">
                  <a:solidFill>
                    <a:srgbClr val="FFFFFF"/>
                  </a:solidFill>
                  <a:latin typeface="Quattrocento Sans"/>
                  <a:ea typeface="Quattrocento Sans"/>
                  <a:cs typeface="Quattrocento Sans"/>
                  <a:sym typeface="Quattrocento Sans"/>
                </a:rPr>
                <a:t>IaaS, PaaS, on-premises</a:t>
              </a:r>
              <a:endParaRPr/>
            </a:p>
          </p:txBody>
        </p:sp>
        <p:sp>
          <p:nvSpPr>
            <p:cNvPr id="1432" name="Google Shape;1432;p31"/>
            <p:cNvSpPr/>
            <p:nvPr/>
          </p:nvSpPr>
          <p:spPr>
            <a:xfrm>
              <a:off x="8836535" y="1937352"/>
              <a:ext cx="219504" cy="238398"/>
            </a:xfrm>
            <a:custGeom>
              <a:rect b="b" l="l" r="r" t="t"/>
              <a:pathLst>
                <a:path extrusionOk="0" h="429" w="395">
                  <a:moveTo>
                    <a:pt x="299" y="151"/>
                  </a:moveTo>
                  <a:lnTo>
                    <a:pt x="299" y="429"/>
                  </a:lnTo>
                  <a:lnTo>
                    <a:pt x="242" y="429"/>
                  </a:lnTo>
                  <a:lnTo>
                    <a:pt x="242" y="333"/>
                  </a:lnTo>
                  <a:lnTo>
                    <a:pt x="181" y="333"/>
                  </a:lnTo>
                  <a:lnTo>
                    <a:pt x="181" y="429"/>
                  </a:lnTo>
                  <a:lnTo>
                    <a:pt x="121" y="429"/>
                  </a:lnTo>
                  <a:lnTo>
                    <a:pt x="121" y="151"/>
                  </a:lnTo>
                  <a:lnTo>
                    <a:pt x="211" y="151"/>
                  </a:lnTo>
                  <a:lnTo>
                    <a:pt x="299" y="151"/>
                  </a:lnTo>
                  <a:moveTo>
                    <a:pt x="211" y="151"/>
                  </a:moveTo>
                  <a:lnTo>
                    <a:pt x="211" y="92"/>
                  </a:lnTo>
                  <a:lnTo>
                    <a:pt x="0" y="92"/>
                  </a:lnTo>
                  <a:lnTo>
                    <a:pt x="0" y="429"/>
                  </a:lnTo>
                  <a:moveTo>
                    <a:pt x="395" y="429"/>
                  </a:moveTo>
                  <a:lnTo>
                    <a:pt x="395" y="123"/>
                  </a:lnTo>
                  <a:lnTo>
                    <a:pt x="268" y="0"/>
                  </a:lnTo>
                  <a:lnTo>
                    <a:pt x="268" y="151"/>
                  </a:lnTo>
                  <a:moveTo>
                    <a:pt x="62" y="151"/>
                  </a:moveTo>
                  <a:lnTo>
                    <a:pt x="56" y="151"/>
                  </a:lnTo>
                  <a:lnTo>
                    <a:pt x="56" y="155"/>
                  </a:lnTo>
                  <a:lnTo>
                    <a:pt x="62" y="155"/>
                  </a:lnTo>
                  <a:lnTo>
                    <a:pt x="62" y="151"/>
                  </a:lnTo>
                  <a:moveTo>
                    <a:pt x="62" y="211"/>
                  </a:moveTo>
                  <a:lnTo>
                    <a:pt x="56" y="211"/>
                  </a:lnTo>
                  <a:lnTo>
                    <a:pt x="56" y="217"/>
                  </a:lnTo>
                  <a:lnTo>
                    <a:pt x="62" y="217"/>
                  </a:lnTo>
                  <a:lnTo>
                    <a:pt x="62" y="211"/>
                  </a:lnTo>
                  <a:moveTo>
                    <a:pt x="62" y="271"/>
                  </a:moveTo>
                  <a:lnTo>
                    <a:pt x="56" y="271"/>
                  </a:lnTo>
                  <a:lnTo>
                    <a:pt x="56" y="277"/>
                  </a:lnTo>
                  <a:lnTo>
                    <a:pt x="62" y="277"/>
                  </a:lnTo>
                  <a:lnTo>
                    <a:pt x="62" y="271"/>
                  </a:lnTo>
                  <a:moveTo>
                    <a:pt x="62" y="332"/>
                  </a:moveTo>
                  <a:lnTo>
                    <a:pt x="56" y="332"/>
                  </a:lnTo>
                  <a:lnTo>
                    <a:pt x="56" y="337"/>
                  </a:lnTo>
                  <a:lnTo>
                    <a:pt x="62" y="337"/>
                  </a:lnTo>
                  <a:lnTo>
                    <a:pt x="62" y="332"/>
                  </a:lnTo>
                  <a:moveTo>
                    <a:pt x="62" y="392"/>
                  </a:moveTo>
                  <a:lnTo>
                    <a:pt x="56" y="392"/>
                  </a:lnTo>
                  <a:lnTo>
                    <a:pt x="56" y="397"/>
                  </a:lnTo>
                  <a:lnTo>
                    <a:pt x="62" y="397"/>
                  </a:lnTo>
                  <a:lnTo>
                    <a:pt x="62" y="392"/>
                  </a:lnTo>
                  <a:moveTo>
                    <a:pt x="182" y="211"/>
                  </a:moveTo>
                  <a:lnTo>
                    <a:pt x="177" y="211"/>
                  </a:lnTo>
                  <a:lnTo>
                    <a:pt x="177" y="217"/>
                  </a:lnTo>
                  <a:lnTo>
                    <a:pt x="182" y="217"/>
                  </a:lnTo>
                  <a:lnTo>
                    <a:pt x="182" y="211"/>
                  </a:lnTo>
                  <a:moveTo>
                    <a:pt x="182" y="273"/>
                  </a:moveTo>
                  <a:lnTo>
                    <a:pt x="177" y="273"/>
                  </a:lnTo>
                  <a:lnTo>
                    <a:pt x="177" y="277"/>
                  </a:lnTo>
                  <a:lnTo>
                    <a:pt x="182" y="277"/>
                  </a:lnTo>
                  <a:lnTo>
                    <a:pt x="182" y="273"/>
                  </a:lnTo>
                  <a:moveTo>
                    <a:pt x="243" y="211"/>
                  </a:moveTo>
                  <a:lnTo>
                    <a:pt x="237" y="211"/>
                  </a:lnTo>
                  <a:lnTo>
                    <a:pt x="237" y="217"/>
                  </a:lnTo>
                  <a:lnTo>
                    <a:pt x="243" y="217"/>
                  </a:lnTo>
                  <a:lnTo>
                    <a:pt x="243" y="211"/>
                  </a:lnTo>
                  <a:moveTo>
                    <a:pt x="243" y="273"/>
                  </a:moveTo>
                  <a:lnTo>
                    <a:pt x="237" y="273"/>
                  </a:lnTo>
                  <a:lnTo>
                    <a:pt x="237" y="277"/>
                  </a:lnTo>
                  <a:lnTo>
                    <a:pt x="243" y="277"/>
                  </a:lnTo>
                  <a:lnTo>
                    <a:pt x="243" y="273"/>
                  </a:lnTo>
                </a:path>
              </a:pathLst>
            </a:custGeom>
            <a:noFill/>
            <a:ln cap="sq" cmpd="sng" w="12700">
              <a:solidFill>
                <a:schemeClr val="dk1"/>
              </a:solidFill>
              <a:prstDash val="solid"/>
              <a:miter lim="800000"/>
              <a:headEnd len="med" w="med" type="none"/>
              <a:tailEnd len="med" w="med" type="none"/>
            </a:ln>
          </p:spPr>
          <p:txBody>
            <a:bodyPr anchorCtr="0" anchor="t" bIns="44800" lIns="89625" spcFirstLastPara="1" rIns="89625" wrap="square" tIns="44800">
              <a:noAutofit/>
            </a:bodyPr>
            <a:lstStyle/>
            <a:p>
              <a:pPr indent="0" lvl="0" marL="0" marR="0" rtl="0" algn="l">
                <a:lnSpc>
                  <a:spcPct val="100000"/>
                </a:lnSpc>
                <a:spcBef>
                  <a:spcPts val="0"/>
                </a:spcBef>
                <a:spcAft>
                  <a:spcPts val="0"/>
                </a:spcAft>
                <a:buClr>
                  <a:schemeClr val="dk1"/>
                </a:buClr>
                <a:buSzPts val="1730"/>
                <a:buFont typeface="Calibri"/>
                <a:buNone/>
              </a:pPr>
              <a:r>
                <a:t/>
              </a:r>
              <a:endParaRPr b="0" i="0" sz="1729" u="none" cap="none" strike="noStrike">
                <a:solidFill>
                  <a:srgbClr val="000000"/>
                </a:solidFill>
                <a:latin typeface="Quattrocento Sans"/>
                <a:ea typeface="Quattrocento Sans"/>
                <a:cs typeface="Quattrocento Sans"/>
                <a:sym typeface="Quattrocento Sans"/>
              </a:endParaRPr>
            </a:p>
          </p:txBody>
        </p:sp>
      </p:grpSp>
      <p:cxnSp>
        <p:nvCxnSpPr>
          <p:cNvPr id="1433" name="Google Shape;1433;p31"/>
          <p:cNvCxnSpPr/>
          <p:nvPr/>
        </p:nvCxnSpPr>
        <p:spPr>
          <a:xfrm rot="10800000">
            <a:off x="9487994" y="2286443"/>
            <a:ext cx="0" cy="365760"/>
          </a:xfrm>
          <a:prstGeom prst="straightConnector1">
            <a:avLst/>
          </a:prstGeom>
          <a:noFill/>
          <a:ln cap="flat" cmpd="sng" w="15875">
            <a:solidFill>
              <a:srgbClr val="595959"/>
            </a:solidFill>
            <a:prstDash val="solid"/>
            <a:miter lim="800000"/>
            <a:headEnd len="med" w="med" type="stealth"/>
            <a:tailEnd len="med" w="med" type="stealth"/>
          </a:ln>
        </p:spPr>
      </p:cxnSp>
      <p:sp>
        <p:nvSpPr>
          <p:cNvPr id="1434" name="Google Shape;1434;p31"/>
          <p:cNvSpPr/>
          <p:nvPr/>
        </p:nvSpPr>
        <p:spPr>
          <a:xfrm>
            <a:off x="5861006" y="4334321"/>
            <a:ext cx="1874520" cy="192239"/>
          </a:xfrm>
          <a:prstGeom prst="roundRect">
            <a:avLst>
              <a:gd fmla="val 2746" name="adj"/>
            </a:avLst>
          </a:prstGeom>
          <a:solidFill>
            <a:srgbClr val="FFFFFF"/>
          </a:solidFill>
          <a:ln cap="flat" cmpd="sng" w="12700">
            <a:solidFill>
              <a:srgbClr val="BFBFBF"/>
            </a:solidFill>
            <a:prstDash val="solid"/>
            <a:round/>
            <a:headEnd len="sm" w="sm" type="none"/>
            <a:tailEnd len="sm" w="sm" type="none"/>
          </a:ln>
        </p:spPr>
        <p:txBody>
          <a:bodyPr anchorCtr="0" anchor="ctr" bIns="146300" lIns="45700" spcFirstLastPara="1" rIns="45700" wrap="square" tIns="146300">
            <a:noAutofit/>
          </a:bodyPr>
          <a:lstStyle/>
          <a:p>
            <a:pPr indent="0" lvl="0" marL="0" marR="0" rtl="0" algn="ctr">
              <a:lnSpc>
                <a:spcPct val="90000"/>
              </a:lnSpc>
              <a:spcBef>
                <a:spcPts val="0"/>
              </a:spcBef>
              <a:spcAft>
                <a:spcPts val="0"/>
              </a:spcAft>
              <a:buClr>
                <a:srgbClr val="000000"/>
              </a:buClr>
              <a:buSzPts val="800"/>
              <a:buFont typeface="Quattrocento Sans"/>
              <a:buNone/>
            </a:pPr>
            <a:r>
              <a:rPr b="1" i="0" lang="en-US" sz="800" u="none" cap="none" strike="noStrike">
                <a:solidFill>
                  <a:srgbClr val="000000"/>
                </a:solidFill>
                <a:latin typeface="Quattrocento Sans"/>
                <a:ea typeface="Quattrocento Sans"/>
                <a:cs typeface="Quattrocento Sans"/>
                <a:sym typeface="Quattrocento Sans"/>
              </a:rPr>
              <a:t>Web Application Firewall (WAF)</a:t>
            </a:r>
            <a:endParaRPr/>
          </a:p>
        </p:txBody>
      </p:sp>
      <p:sp>
        <p:nvSpPr>
          <p:cNvPr id="1435" name="Google Shape;1435;p31"/>
          <p:cNvSpPr/>
          <p:nvPr/>
        </p:nvSpPr>
        <p:spPr>
          <a:xfrm>
            <a:off x="5861006" y="3640322"/>
            <a:ext cx="1874520" cy="192239"/>
          </a:xfrm>
          <a:prstGeom prst="roundRect">
            <a:avLst>
              <a:gd fmla="val 2746" name="adj"/>
            </a:avLst>
          </a:prstGeom>
          <a:solidFill>
            <a:srgbClr val="FFFFFF"/>
          </a:solidFill>
          <a:ln cap="flat" cmpd="sng" w="12700">
            <a:solidFill>
              <a:srgbClr val="BFBFBF"/>
            </a:solidFill>
            <a:prstDash val="solid"/>
            <a:round/>
            <a:headEnd len="sm" w="sm" type="none"/>
            <a:tailEnd len="sm" w="sm" type="none"/>
          </a:ln>
        </p:spPr>
        <p:txBody>
          <a:bodyPr anchorCtr="0" anchor="ctr" bIns="146300" lIns="45700" spcFirstLastPara="1" rIns="45700" wrap="square" tIns="146300">
            <a:noAutofit/>
          </a:bodyPr>
          <a:lstStyle/>
          <a:p>
            <a:pPr indent="0" lvl="0" marL="0" marR="0" rtl="0" algn="ctr">
              <a:lnSpc>
                <a:spcPct val="90000"/>
              </a:lnSpc>
              <a:spcBef>
                <a:spcPts val="0"/>
              </a:spcBef>
              <a:spcAft>
                <a:spcPts val="0"/>
              </a:spcAft>
              <a:buClr>
                <a:srgbClr val="000000"/>
              </a:buClr>
              <a:buSzPts val="800"/>
              <a:buFont typeface="Quattrocento Sans"/>
              <a:buNone/>
            </a:pPr>
            <a:r>
              <a:rPr b="1" i="0" lang="en-US" sz="800" u="none" cap="none" strike="noStrike">
                <a:solidFill>
                  <a:srgbClr val="000000"/>
                </a:solidFill>
                <a:latin typeface="Quattrocento Sans"/>
                <a:ea typeface="Quattrocento Sans"/>
                <a:cs typeface="Quattrocento Sans"/>
                <a:sym typeface="Quattrocento Sans"/>
              </a:rPr>
              <a:t>Secure Web Gateway (SWG)</a:t>
            </a:r>
            <a:endParaRPr/>
          </a:p>
        </p:txBody>
      </p:sp>
      <p:sp>
        <p:nvSpPr>
          <p:cNvPr id="1436" name="Google Shape;1436;p31"/>
          <p:cNvSpPr/>
          <p:nvPr/>
        </p:nvSpPr>
        <p:spPr>
          <a:xfrm>
            <a:off x="5861006" y="3185980"/>
            <a:ext cx="1874520" cy="415248"/>
          </a:xfrm>
          <a:prstGeom prst="roundRect">
            <a:avLst>
              <a:gd fmla="val 2746" name="adj"/>
            </a:avLst>
          </a:prstGeom>
          <a:solidFill>
            <a:srgbClr val="FFFFFF"/>
          </a:solidFill>
          <a:ln cap="flat" cmpd="sng" w="12700">
            <a:solidFill>
              <a:srgbClr val="BFBFBF"/>
            </a:solidFill>
            <a:prstDash val="solid"/>
            <a:round/>
            <a:headEnd len="sm" w="sm" type="none"/>
            <a:tailEnd len="sm" w="sm" type="none"/>
          </a:ln>
        </p:spPr>
        <p:txBody>
          <a:bodyPr anchorCtr="0" anchor="ctr" bIns="146300" lIns="45700" spcFirstLastPara="1" rIns="45700" wrap="square" tIns="146300">
            <a:noAutofit/>
          </a:bodyPr>
          <a:lstStyle/>
          <a:p>
            <a:pPr indent="0" lvl="0" marL="0" marR="0" rtl="0" algn="ctr">
              <a:lnSpc>
                <a:spcPct val="90000"/>
              </a:lnSpc>
              <a:spcBef>
                <a:spcPts val="0"/>
              </a:spcBef>
              <a:spcAft>
                <a:spcPts val="0"/>
              </a:spcAft>
              <a:buClr>
                <a:srgbClr val="000000"/>
              </a:buClr>
              <a:buSzPts val="800"/>
              <a:buFont typeface="Quattrocento Sans"/>
              <a:buNone/>
            </a:pPr>
            <a:r>
              <a:rPr b="1" i="0" lang="en-US" sz="800" u="none" cap="none" strike="noStrike">
                <a:solidFill>
                  <a:srgbClr val="000000"/>
                </a:solidFill>
                <a:latin typeface="Quattrocento Sans"/>
                <a:ea typeface="Quattrocento Sans"/>
                <a:cs typeface="Quattrocento Sans"/>
                <a:sym typeface="Quattrocento Sans"/>
              </a:rPr>
              <a:t>Zero Trust Network Access (ZTNA)</a:t>
            </a:r>
            <a:endParaRPr/>
          </a:p>
        </p:txBody>
      </p:sp>
      <p:sp>
        <p:nvSpPr>
          <p:cNvPr id="1437" name="Google Shape;1437;p31"/>
          <p:cNvSpPr/>
          <p:nvPr/>
        </p:nvSpPr>
        <p:spPr>
          <a:xfrm>
            <a:off x="5861006" y="4102988"/>
            <a:ext cx="1874520" cy="192239"/>
          </a:xfrm>
          <a:prstGeom prst="roundRect">
            <a:avLst>
              <a:gd fmla="val 2746" name="adj"/>
            </a:avLst>
          </a:prstGeom>
          <a:solidFill>
            <a:srgbClr val="FFFFFF"/>
          </a:solidFill>
          <a:ln cap="flat" cmpd="sng" w="12700">
            <a:solidFill>
              <a:srgbClr val="BFBFBF"/>
            </a:solidFill>
            <a:prstDash val="solid"/>
            <a:round/>
            <a:headEnd len="sm" w="sm" type="none"/>
            <a:tailEnd len="sm" w="sm" type="none"/>
          </a:ln>
        </p:spPr>
        <p:txBody>
          <a:bodyPr anchorCtr="0" anchor="ctr" bIns="146300" lIns="45700" spcFirstLastPara="1" rIns="45700" wrap="square" tIns="146300">
            <a:noAutofit/>
          </a:bodyPr>
          <a:lstStyle/>
          <a:p>
            <a:pPr indent="0" lvl="0" marL="0" marR="0" rtl="0" algn="ctr">
              <a:lnSpc>
                <a:spcPct val="90000"/>
              </a:lnSpc>
              <a:spcBef>
                <a:spcPts val="0"/>
              </a:spcBef>
              <a:spcAft>
                <a:spcPts val="0"/>
              </a:spcAft>
              <a:buClr>
                <a:srgbClr val="000000"/>
              </a:buClr>
              <a:buSzPts val="800"/>
              <a:buFont typeface="Quattrocento Sans"/>
              <a:buNone/>
            </a:pPr>
            <a:r>
              <a:rPr b="1" i="0" lang="en-US" sz="800" u="none" cap="none" strike="noStrike">
                <a:solidFill>
                  <a:srgbClr val="000000"/>
                </a:solidFill>
                <a:latin typeface="Quattrocento Sans"/>
                <a:ea typeface="Quattrocento Sans"/>
                <a:cs typeface="Quattrocento Sans"/>
                <a:sym typeface="Quattrocento Sans"/>
              </a:rPr>
              <a:t>Software Defined WAN (SD-WAN)</a:t>
            </a:r>
            <a:endParaRPr/>
          </a:p>
        </p:txBody>
      </p:sp>
      <p:sp>
        <p:nvSpPr>
          <p:cNvPr id="1438" name="Google Shape;1438;p31"/>
          <p:cNvSpPr/>
          <p:nvPr/>
        </p:nvSpPr>
        <p:spPr>
          <a:xfrm>
            <a:off x="5861006" y="4565654"/>
            <a:ext cx="1874520" cy="192239"/>
          </a:xfrm>
          <a:prstGeom prst="roundRect">
            <a:avLst>
              <a:gd fmla="val 2746" name="adj"/>
            </a:avLst>
          </a:prstGeom>
          <a:solidFill>
            <a:srgbClr val="FFFFFF"/>
          </a:solidFill>
          <a:ln cap="flat" cmpd="sng" w="12700">
            <a:solidFill>
              <a:srgbClr val="BFBFBF"/>
            </a:solidFill>
            <a:prstDash val="solid"/>
            <a:round/>
            <a:headEnd len="sm" w="sm" type="none"/>
            <a:tailEnd len="sm" w="sm" type="none"/>
          </a:ln>
        </p:spPr>
        <p:txBody>
          <a:bodyPr anchorCtr="0" anchor="ctr" bIns="146300" lIns="45700" spcFirstLastPara="1" rIns="45700" wrap="square" tIns="146300">
            <a:noAutofit/>
          </a:bodyPr>
          <a:lstStyle/>
          <a:p>
            <a:pPr indent="0" lvl="0" marL="0" marR="0" rtl="0" algn="ctr">
              <a:lnSpc>
                <a:spcPct val="90000"/>
              </a:lnSpc>
              <a:spcBef>
                <a:spcPts val="0"/>
              </a:spcBef>
              <a:spcAft>
                <a:spcPts val="0"/>
              </a:spcAft>
              <a:buClr>
                <a:srgbClr val="000000"/>
              </a:buClr>
              <a:buSzPts val="800"/>
              <a:buFont typeface="Quattrocento Sans"/>
              <a:buNone/>
            </a:pPr>
            <a:r>
              <a:rPr b="1" i="0" lang="en-US" sz="800" u="none" cap="none" strike="noStrike">
                <a:solidFill>
                  <a:srgbClr val="000000"/>
                </a:solidFill>
                <a:latin typeface="Quattrocento Sans"/>
                <a:ea typeface="Quattrocento Sans"/>
                <a:cs typeface="Quattrocento Sans"/>
                <a:sym typeface="Quattrocento Sans"/>
              </a:rPr>
              <a:t>Content Delivery Network (CDN)</a:t>
            </a:r>
            <a:endParaRPr/>
          </a:p>
        </p:txBody>
      </p:sp>
      <p:sp>
        <p:nvSpPr>
          <p:cNvPr id="1439" name="Google Shape;1439;p31"/>
          <p:cNvSpPr/>
          <p:nvPr/>
        </p:nvSpPr>
        <p:spPr>
          <a:xfrm>
            <a:off x="5861006" y="2950356"/>
            <a:ext cx="1874520" cy="196530"/>
          </a:xfrm>
          <a:prstGeom prst="roundRect">
            <a:avLst>
              <a:gd fmla="val 2746" name="adj"/>
            </a:avLst>
          </a:prstGeom>
          <a:solidFill>
            <a:srgbClr val="FFFFFF"/>
          </a:solidFill>
          <a:ln cap="flat" cmpd="sng" w="12700">
            <a:solidFill>
              <a:srgbClr val="BFBFBF"/>
            </a:solidFill>
            <a:prstDash val="solid"/>
            <a:round/>
            <a:headEnd len="sm" w="sm" type="none"/>
            <a:tailEnd len="sm" w="sm" type="none"/>
          </a:ln>
        </p:spPr>
        <p:txBody>
          <a:bodyPr anchorCtr="0" anchor="ctr" bIns="146300" lIns="45700" spcFirstLastPara="1" rIns="45700" wrap="square" tIns="146300">
            <a:noAutofit/>
          </a:bodyPr>
          <a:lstStyle/>
          <a:p>
            <a:pPr indent="0" lvl="0" marL="0" marR="0" rtl="0" algn="ctr">
              <a:lnSpc>
                <a:spcPct val="90000"/>
              </a:lnSpc>
              <a:spcBef>
                <a:spcPts val="0"/>
              </a:spcBef>
              <a:spcAft>
                <a:spcPts val="0"/>
              </a:spcAft>
              <a:buClr>
                <a:srgbClr val="000000"/>
              </a:buClr>
              <a:buSzPts val="800"/>
              <a:buFont typeface="Quattrocento Sans"/>
              <a:buNone/>
            </a:pPr>
            <a:r>
              <a:rPr b="1" i="0" lang="en-US" sz="800" u="none" cap="none" strike="noStrike">
                <a:solidFill>
                  <a:srgbClr val="000000"/>
                </a:solidFill>
                <a:latin typeface="Quattrocento Sans"/>
                <a:ea typeface="Quattrocento Sans"/>
                <a:cs typeface="Quattrocento Sans"/>
                <a:sym typeface="Quattrocento Sans"/>
              </a:rPr>
              <a:t>Cloud Access Security Broker (CASB)</a:t>
            </a:r>
            <a:endParaRPr/>
          </a:p>
        </p:txBody>
      </p:sp>
      <p:sp>
        <p:nvSpPr>
          <p:cNvPr id="1440" name="Google Shape;1440;p31"/>
          <p:cNvSpPr/>
          <p:nvPr/>
        </p:nvSpPr>
        <p:spPr>
          <a:xfrm>
            <a:off x="5861006" y="3871655"/>
            <a:ext cx="1874520" cy="192239"/>
          </a:xfrm>
          <a:prstGeom prst="roundRect">
            <a:avLst>
              <a:gd fmla="val 2746" name="adj"/>
            </a:avLst>
          </a:prstGeom>
          <a:solidFill>
            <a:srgbClr val="FFFFFF"/>
          </a:solidFill>
          <a:ln cap="flat" cmpd="sng" w="12700">
            <a:solidFill>
              <a:srgbClr val="BFBFBF"/>
            </a:solidFill>
            <a:prstDash val="solid"/>
            <a:round/>
            <a:headEnd len="sm" w="sm" type="none"/>
            <a:tailEnd len="sm" w="sm" type="none"/>
          </a:ln>
        </p:spPr>
        <p:txBody>
          <a:bodyPr anchorCtr="0" anchor="ctr" bIns="146300" lIns="45700" spcFirstLastPara="1" rIns="45700" wrap="square" tIns="146300">
            <a:noAutofit/>
          </a:bodyPr>
          <a:lstStyle/>
          <a:p>
            <a:pPr indent="0" lvl="0" marL="0" marR="0" rtl="0" algn="ctr">
              <a:lnSpc>
                <a:spcPct val="90000"/>
              </a:lnSpc>
              <a:spcBef>
                <a:spcPts val="0"/>
              </a:spcBef>
              <a:spcAft>
                <a:spcPts val="0"/>
              </a:spcAft>
              <a:buClr>
                <a:srgbClr val="000000"/>
              </a:buClr>
              <a:buSzPts val="800"/>
              <a:buFont typeface="Quattrocento Sans"/>
              <a:buNone/>
            </a:pPr>
            <a:r>
              <a:rPr b="1" i="0" lang="en-US" sz="800" u="none" cap="none" strike="noStrike">
                <a:solidFill>
                  <a:srgbClr val="000000"/>
                </a:solidFill>
                <a:latin typeface="Quattrocento Sans"/>
                <a:ea typeface="Quattrocento Sans"/>
                <a:cs typeface="Quattrocento Sans"/>
                <a:sym typeface="Quattrocento Sans"/>
              </a:rPr>
              <a:t>Firewall as a Service (FWaaS)</a:t>
            </a:r>
            <a:endParaRPr/>
          </a:p>
        </p:txBody>
      </p:sp>
      <p:grpSp>
        <p:nvGrpSpPr>
          <p:cNvPr id="1441" name="Google Shape;1441;p31"/>
          <p:cNvGrpSpPr/>
          <p:nvPr/>
        </p:nvGrpSpPr>
        <p:grpSpPr>
          <a:xfrm>
            <a:off x="7849143" y="3869756"/>
            <a:ext cx="1798780" cy="192239"/>
            <a:chOff x="8483179" y="4146973"/>
            <a:chExt cx="1798780" cy="192239"/>
          </a:xfrm>
        </p:grpSpPr>
        <p:sp>
          <p:nvSpPr>
            <p:cNvPr id="1442" name="Google Shape;1442;p31">
              <a:hlinkClick r:id="rId18"/>
            </p:cNvPr>
            <p:cNvSpPr/>
            <p:nvPr/>
          </p:nvSpPr>
          <p:spPr>
            <a:xfrm>
              <a:off x="8483179" y="4146973"/>
              <a:ext cx="1798780" cy="192239"/>
            </a:xfrm>
            <a:prstGeom prst="rect">
              <a:avLst/>
            </a:prstGeom>
            <a:solidFill>
              <a:srgbClr val="FFFFFF"/>
            </a:solidFill>
            <a:ln cap="flat" cmpd="sng" w="14200">
              <a:solidFill>
                <a:srgbClr val="CFCFCF"/>
              </a:solidFill>
              <a:prstDash val="solid"/>
              <a:round/>
              <a:headEnd len="sm" w="sm" type="none"/>
              <a:tailEnd len="sm" w="sm" type="none"/>
            </a:ln>
          </p:spPr>
          <p:txBody>
            <a:bodyPr anchorCtr="0" anchor="ctr" bIns="45700" lIns="228600" spcFirstLastPara="1" rIns="91425" wrap="square" tIns="45700">
              <a:noAutofit/>
            </a:bodyPr>
            <a:lstStyle/>
            <a:p>
              <a:pPr indent="0" lvl="0" marL="0" marR="0" rtl="0" algn="l">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Azure Firewall</a:t>
              </a:r>
              <a:endParaRPr/>
            </a:p>
          </p:txBody>
        </p:sp>
        <p:grpSp>
          <p:nvGrpSpPr>
            <p:cNvPr id="1443" name="Google Shape;1443;p31"/>
            <p:cNvGrpSpPr/>
            <p:nvPr/>
          </p:nvGrpSpPr>
          <p:grpSpPr>
            <a:xfrm>
              <a:off x="8507762" y="4179859"/>
              <a:ext cx="173366" cy="127841"/>
              <a:chOff x="4787760" y="956202"/>
              <a:chExt cx="587793" cy="433438"/>
            </a:xfrm>
          </p:grpSpPr>
          <p:sp>
            <p:nvSpPr>
              <p:cNvPr id="1444" name="Google Shape;1444;p31"/>
              <p:cNvSpPr/>
              <p:nvPr/>
            </p:nvSpPr>
            <p:spPr>
              <a:xfrm>
                <a:off x="5003940" y="956202"/>
                <a:ext cx="371613" cy="236754"/>
              </a:xfrm>
              <a:custGeom>
                <a:rect b="b" l="l" r="r" t="t"/>
                <a:pathLst>
                  <a:path extrusionOk="0" h="217" w="344">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rgbClr val="FFFFFF"/>
              </a:solidFill>
              <a:ln cap="sq" cmpd="sng" w="9525">
                <a:solidFill>
                  <a:srgbClr val="0078D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900"/>
                  <a:buFont typeface="Calibri"/>
                  <a:buNone/>
                </a:pPr>
                <a:r>
                  <a:t/>
                </a:r>
                <a:endParaRPr b="0" i="0" sz="900" u="none" cap="none" strike="noStrike">
                  <a:solidFill>
                    <a:srgbClr val="505050"/>
                  </a:solidFill>
                  <a:latin typeface="Quattrocento Sans"/>
                  <a:ea typeface="Quattrocento Sans"/>
                  <a:cs typeface="Quattrocento Sans"/>
                  <a:sym typeface="Quattrocento Sans"/>
                </a:endParaRPr>
              </a:p>
            </p:txBody>
          </p:sp>
          <p:pic>
            <p:nvPicPr>
              <p:cNvPr id="1445" name="Google Shape;1445;p31"/>
              <p:cNvPicPr preferRelativeResize="0"/>
              <p:nvPr/>
            </p:nvPicPr>
            <p:blipFill rotWithShape="1">
              <a:blip r:embed="rId19">
                <a:alphaModFix/>
              </a:blip>
              <a:srcRect b="0" l="0" r="0" t="0"/>
              <a:stretch/>
            </p:blipFill>
            <p:spPr>
              <a:xfrm>
                <a:off x="4787760" y="1112170"/>
                <a:ext cx="371613" cy="277470"/>
              </a:xfrm>
              <a:prstGeom prst="rect">
                <a:avLst/>
              </a:prstGeom>
              <a:noFill/>
              <a:ln>
                <a:noFill/>
              </a:ln>
            </p:spPr>
          </p:pic>
        </p:grpSp>
      </p:grpSp>
      <p:grpSp>
        <p:nvGrpSpPr>
          <p:cNvPr id="1446" name="Google Shape;1446;p31"/>
          <p:cNvGrpSpPr/>
          <p:nvPr/>
        </p:nvGrpSpPr>
        <p:grpSpPr>
          <a:xfrm>
            <a:off x="7849143" y="4331468"/>
            <a:ext cx="1798780" cy="192239"/>
            <a:chOff x="8483179" y="4367096"/>
            <a:chExt cx="1798780" cy="192239"/>
          </a:xfrm>
        </p:grpSpPr>
        <p:sp>
          <p:nvSpPr>
            <p:cNvPr id="1447" name="Google Shape;1447;p31">
              <a:hlinkClick r:id="rId20"/>
            </p:cNvPr>
            <p:cNvSpPr/>
            <p:nvPr/>
          </p:nvSpPr>
          <p:spPr>
            <a:xfrm>
              <a:off x="8483179" y="4367096"/>
              <a:ext cx="1798780" cy="192239"/>
            </a:xfrm>
            <a:prstGeom prst="rect">
              <a:avLst/>
            </a:prstGeom>
            <a:solidFill>
              <a:srgbClr val="FFFFFF"/>
            </a:solidFill>
            <a:ln cap="flat" cmpd="sng" w="14200">
              <a:solidFill>
                <a:srgbClr val="CFCFCF"/>
              </a:solidFill>
              <a:prstDash val="solid"/>
              <a:round/>
              <a:headEnd len="sm" w="sm" type="none"/>
              <a:tailEnd len="sm" w="sm" type="none"/>
            </a:ln>
          </p:spPr>
          <p:txBody>
            <a:bodyPr anchorCtr="0" anchor="ctr" bIns="45700" lIns="228600" spcFirstLastPara="1" rIns="91425" wrap="square" tIns="45700">
              <a:noAutofit/>
            </a:bodyPr>
            <a:lstStyle/>
            <a:p>
              <a:pPr indent="0" lvl="0" marL="0" marR="0" rtl="0" algn="l">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Azure WAF</a:t>
              </a:r>
              <a:endParaRPr/>
            </a:p>
          </p:txBody>
        </p:sp>
        <p:pic>
          <p:nvPicPr>
            <p:cNvPr descr="A picture containing text&#10;&#10;Description generated with high confidence" id="1448" name="Google Shape;1448;p31"/>
            <p:cNvPicPr preferRelativeResize="0"/>
            <p:nvPr/>
          </p:nvPicPr>
          <p:blipFill rotWithShape="1">
            <a:blip r:embed="rId21">
              <a:alphaModFix/>
            </a:blip>
            <a:srcRect b="0" l="0" r="0" t="0"/>
            <a:stretch/>
          </p:blipFill>
          <p:spPr>
            <a:xfrm>
              <a:off x="8510288" y="4380700"/>
              <a:ext cx="168314" cy="165488"/>
            </a:xfrm>
            <a:prstGeom prst="rect">
              <a:avLst/>
            </a:prstGeom>
            <a:noFill/>
            <a:ln>
              <a:noFill/>
            </a:ln>
          </p:spPr>
        </p:pic>
      </p:grpSp>
      <p:sp>
        <p:nvSpPr>
          <p:cNvPr id="1449" name="Google Shape;1449;p31"/>
          <p:cNvSpPr/>
          <p:nvPr/>
        </p:nvSpPr>
        <p:spPr>
          <a:xfrm>
            <a:off x="9797291" y="3639059"/>
            <a:ext cx="1065556" cy="180079"/>
          </a:xfrm>
          <a:prstGeom prst="rect">
            <a:avLst/>
          </a:prstGeom>
          <a:solidFill>
            <a:srgbClr val="FFFFFF"/>
          </a:solidFill>
          <a:ln>
            <a:noFill/>
          </a:ln>
        </p:spPr>
        <p:txBody>
          <a:bodyPr anchorCtr="0" anchor="ctr" bIns="0" lIns="0" spcFirstLastPara="1" rIns="0" wrap="square" tIns="0">
            <a:noAutofit/>
          </a:bodyPr>
          <a:lstStyle/>
          <a:p>
            <a:pPr indent="0" lvl="0" marL="114300" marR="0" rtl="0" algn="l">
              <a:lnSpc>
                <a:spcPct val="97000"/>
              </a:lnSpc>
              <a:spcBef>
                <a:spcPts val="0"/>
              </a:spcBef>
              <a:spcAft>
                <a:spcPts val="0"/>
              </a:spcAft>
              <a:buClr>
                <a:srgbClr val="3C3C3C"/>
              </a:buClr>
              <a:buSzPts val="800"/>
              <a:buFont typeface="Quattrocento Sans"/>
              <a:buNone/>
            </a:pPr>
            <a:r>
              <a:rPr b="0" i="1" lang="en-US" sz="800" u="none" cap="none" strike="noStrike">
                <a:solidFill>
                  <a:srgbClr val="3C3C3C"/>
                </a:solidFill>
                <a:latin typeface="Quattrocento Sans"/>
                <a:ea typeface="Quattrocento Sans"/>
                <a:cs typeface="Quattrocento Sans"/>
                <a:sym typeface="Quattrocento Sans"/>
              </a:rPr>
              <a:t>Full SWG capabilities</a:t>
            </a:r>
            <a:endParaRPr/>
          </a:p>
        </p:txBody>
      </p:sp>
      <p:grpSp>
        <p:nvGrpSpPr>
          <p:cNvPr id="1450" name="Google Shape;1450;p31"/>
          <p:cNvGrpSpPr/>
          <p:nvPr/>
        </p:nvGrpSpPr>
        <p:grpSpPr>
          <a:xfrm>
            <a:off x="7844292" y="2952332"/>
            <a:ext cx="1798780" cy="192239"/>
            <a:chOff x="8545398" y="411358"/>
            <a:chExt cx="1835769" cy="226036"/>
          </a:xfrm>
        </p:grpSpPr>
        <p:sp>
          <p:nvSpPr>
            <p:cNvPr id="1451" name="Google Shape;1451;p31">
              <a:hlinkClick r:id="rId22"/>
            </p:cNvPr>
            <p:cNvSpPr/>
            <p:nvPr/>
          </p:nvSpPr>
          <p:spPr>
            <a:xfrm>
              <a:off x="8545398" y="411358"/>
              <a:ext cx="1835769" cy="226036"/>
            </a:xfrm>
            <a:prstGeom prst="rect">
              <a:avLst/>
            </a:prstGeom>
            <a:solidFill>
              <a:srgbClr val="FFFFFF"/>
            </a:solidFill>
            <a:ln cap="flat" cmpd="sng" w="14200">
              <a:solidFill>
                <a:srgbClr val="CFCFCF"/>
              </a:solidFill>
              <a:prstDash val="solid"/>
              <a:round/>
              <a:headEnd len="sm" w="sm" type="none"/>
              <a:tailEnd len="sm" w="sm" type="none"/>
            </a:ln>
          </p:spPr>
          <p:txBody>
            <a:bodyPr anchorCtr="0" anchor="ctr" bIns="45700" lIns="228600" spcFirstLastPara="1" rIns="91425" wrap="square" tIns="45700">
              <a:noAutofit/>
            </a:bodyPr>
            <a:lstStyle/>
            <a:p>
              <a:pPr indent="0" lvl="0" marL="0" marR="0" rtl="0" algn="l">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Defender for Cloud Apps</a:t>
              </a:r>
              <a:endParaRPr/>
            </a:p>
          </p:txBody>
        </p:sp>
        <p:pic>
          <p:nvPicPr>
            <p:cNvPr descr="Icon&#10;&#10;Description automatically generated with medium confidence" id="1452" name="Google Shape;1452;p31"/>
            <p:cNvPicPr preferRelativeResize="0"/>
            <p:nvPr/>
          </p:nvPicPr>
          <p:blipFill rotWithShape="1">
            <a:blip r:embed="rId23">
              <a:alphaModFix/>
            </a:blip>
            <a:srcRect b="0" l="0" r="0" t="0"/>
            <a:stretch/>
          </p:blipFill>
          <p:spPr>
            <a:xfrm>
              <a:off x="8583884" y="464334"/>
              <a:ext cx="165894" cy="125994"/>
            </a:xfrm>
            <a:prstGeom prst="rect">
              <a:avLst/>
            </a:prstGeom>
            <a:noFill/>
            <a:ln>
              <a:noFill/>
            </a:ln>
          </p:spPr>
        </p:pic>
      </p:grpSp>
      <p:sp>
        <p:nvSpPr>
          <p:cNvPr id="1453" name="Google Shape;1453;p31"/>
          <p:cNvSpPr/>
          <p:nvPr/>
        </p:nvSpPr>
        <p:spPr>
          <a:xfrm>
            <a:off x="5861006" y="4796986"/>
            <a:ext cx="1874520" cy="186902"/>
          </a:xfrm>
          <a:prstGeom prst="roundRect">
            <a:avLst>
              <a:gd fmla="val 2746" name="adj"/>
            </a:avLst>
          </a:prstGeom>
          <a:solidFill>
            <a:srgbClr val="FFFFFF"/>
          </a:solidFill>
          <a:ln cap="flat" cmpd="sng" w="12700">
            <a:solidFill>
              <a:srgbClr val="BFBFBF"/>
            </a:solidFill>
            <a:prstDash val="solid"/>
            <a:round/>
            <a:headEnd len="sm" w="sm" type="none"/>
            <a:tailEnd len="sm" w="sm" type="none"/>
          </a:ln>
        </p:spPr>
        <p:txBody>
          <a:bodyPr anchorCtr="0" anchor="ctr" bIns="146300" lIns="45700" spcFirstLastPara="1" rIns="45700" wrap="square" tIns="146300">
            <a:noAutofit/>
          </a:bodyPr>
          <a:lstStyle/>
          <a:p>
            <a:pPr indent="0" lvl="0" marL="0" marR="0" rtl="0" algn="ctr">
              <a:lnSpc>
                <a:spcPct val="90000"/>
              </a:lnSpc>
              <a:spcBef>
                <a:spcPts val="0"/>
              </a:spcBef>
              <a:spcAft>
                <a:spcPts val="0"/>
              </a:spcAft>
              <a:buClr>
                <a:srgbClr val="000000"/>
              </a:buClr>
              <a:buSzPts val="800"/>
              <a:buFont typeface="Quattrocento Sans"/>
              <a:buNone/>
            </a:pPr>
            <a:r>
              <a:rPr b="1" i="0" lang="en-US" sz="800" u="none" cap="none" strike="noStrike">
                <a:solidFill>
                  <a:srgbClr val="000000"/>
                </a:solidFill>
                <a:latin typeface="Quattrocento Sans"/>
                <a:ea typeface="Quattrocento Sans"/>
                <a:cs typeface="Quattrocento Sans"/>
                <a:sym typeface="Quattrocento Sans"/>
              </a:rPr>
              <a:t>DNS Protection</a:t>
            </a:r>
            <a:endParaRPr b="1" i="0" sz="800" u="none" cap="none" strike="noStrike">
              <a:solidFill>
                <a:srgbClr val="0078D4"/>
              </a:solidFill>
              <a:latin typeface="Quattrocento Sans"/>
              <a:ea typeface="Quattrocento Sans"/>
              <a:cs typeface="Quattrocento Sans"/>
              <a:sym typeface="Quattrocento Sans"/>
            </a:endParaRPr>
          </a:p>
        </p:txBody>
      </p:sp>
      <p:sp>
        <p:nvSpPr>
          <p:cNvPr id="1454" name="Google Shape;1454;p31"/>
          <p:cNvSpPr/>
          <p:nvPr/>
        </p:nvSpPr>
        <p:spPr>
          <a:xfrm>
            <a:off x="9657390" y="4796610"/>
            <a:ext cx="1403813" cy="192239"/>
          </a:xfrm>
          <a:prstGeom prst="rect">
            <a:avLst/>
          </a:prstGeom>
          <a:solidFill>
            <a:srgbClr val="FFFFFF"/>
          </a:solidFill>
          <a:ln>
            <a:noFill/>
          </a:ln>
        </p:spPr>
        <p:txBody>
          <a:bodyPr anchorCtr="0" anchor="ctr" bIns="0" lIns="0" spcFirstLastPara="1" rIns="0" wrap="square" tIns="0">
            <a:noAutofit/>
          </a:bodyPr>
          <a:lstStyle/>
          <a:p>
            <a:pPr indent="0" lvl="0" marL="114300" marR="0" rtl="0" algn="l">
              <a:lnSpc>
                <a:spcPct val="97000"/>
              </a:lnSpc>
              <a:spcBef>
                <a:spcPts val="0"/>
              </a:spcBef>
              <a:spcAft>
                <a:spcPts val="0"/>
              </a:spcAft>
              <a:buClr>
                <a:srgbClr val="3C3C3C"/>
              </a:buClr>
              <a:buSzPts val="800"/>
              <a:buFont typeface="Quattrocento Sans"/>
              <a:buNone/>
            </a:pPr>
            <a:r>
              <a:rPr b="0" i="1" lang="en-US" sz="800" u="none" cap="none" strike="noStrike">
                <a:solidFill>
                  <a:srgbClr val="3C3C3C"/>
                </a:solidFill>
                <a:latin typeface="Quattrocento Sans"/>
                <a:ea typeface="Quattrocento Sans"/>
                <a:cs typeface="Quattrocento Sans"/>
                <a:sym typeface="Quattrocento Sans"/>
              </a:rPr>
              <a:t>Other DNS Services/Servers</a:t>
            </a:r>
            <a:endParaRPr/>
          </a:p>
        </p:txBody>
      </p:sp>
      <p:grpSp>
        <p:nvGrpSpPr>
          <p:cNvPr id="1455" name="Google Shape;1455;p31"/>
          <p:cNvGrpSpPr/>
          <p:nvPr/>
        </p:nvGrpSpPr>
        <p:grpSpPr>
          <a:xfrm>
            <a:off x="8693075" y="3183508"/>
            <a:ext cx="948147" cy="192239"/>
            <a:chOff x="8483180" y="4608791"/>
            <a:chExt cx="948147" cy="192239"/>
          </a:xfrm>
        </p:grpSpPr>
        <p:sp>
          <p:nvSpPr>
            <p:cNvPr id="1456" name="Google Shape;1456;p31">
              <a:hlinkClick r:id="rId24"/>
            </p:cNvPr>
            <p:cNvSpPr/>
            <p:nvPr/>
          </p:nvSpPr>
          <p:spPr>
            <a:xfrm>
              <a:off x="8483180" y="4608791"/>
              <a:ext cx="948147" cy="192239"/>
            </a:xfrm>
            <a:prstGeom prst="rect">
              <a:avLst/>
            </a:prstGeom>
            <a:solidFill>
              <a:srgbClr val="FFFFFF"/>
            </a:solidFill>
            <a:ln cap="flat" cmpd="sng" w="14200">
              <a:solidFill>
                <a:srgbClr val="CFCFCF"/>
              </a:solidFill>
              <a:prstDash val="solid"/>
              <a:round/>
              <a:headEnd len="sm" w="sm" type="none"/>
              <a:tailEnd len="sm" w="sm" type="none"/>
            </a:ln>
          </p:spPr>
          <p:txBody>
            <a:bodyPr anchorCtr="0" anchor="ctr" bIns="45700" lIns="228600" spcFirstLastPara="1" rIns="0" wrap="square" tIns="45700">
              <a:noAutofit/>
            </a:bodyPr>
            <a:lstStyle/>
            <a:p>
              <a:pPr indent="0" lvl="0" marL="0" marR="0" rtl="0" algn="l">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Azure VPN</a:t>
              </a:r>
              <a:endParaRPr/>
            </a:p>
          </p:txBody>
        </p:sp>
        <p:pic>
          <p:nvPicPr>
            <p:cNvPr id="1457" name="Google Shape;1457;p31"/>
            <p:cNvPicPr preferRelativeResize="0"/>
            <p:nvPr/>
          </p:nvPicPr>
          <p:blipFill rotWithShape="1">
            <a:blip r:embed="rId17">
              <a:alphaModFix/>
            </a:blip>
            <a:srcRect b="0" l="0" r="0" t="0"/>
            <a:stretch/>
          </p:blipFill>
          <p:spPr>
            <a:xfrm>
              <a:off x="8528171" y="4626076"/>
              <a:ext cx="132548" cy="132961"/>
            </a:xfrm>
            <a:prstGeom prst="rect">
              <a:avLst/>
            </a:prstGeom>
            <a:noFill/>
            <a:ln>
              <a:noFill/>
            </a:ln>
          </p:spPr>
        </p:pic>
      </p:grpSp>
      <p:grpSp>
        <p:nvGrpSpPr>
          <p:cNvPr id="1458" name="Google Shape;1458;p31"/>
          <p:cNvGrpSpPr/>
          <p:nvPr/>
        </p:nvGrpSpPr>
        <p:grpSpPr>
          <a:xfrm>
            <a:off x="7844720" y="4564390"/>
            <a:ext cx="1798780" cy="192239"/>
            <a:chOff x="8483179" y="5060223"/>
            <a:chExt cx="1798780" cy="192239"/>
          </a:xfrm>
        </p:grpSpPr>
        <p:sp>
          <p:nvSpPr>
            <p:cNvPr id="1459" name="Google Shape;1459;p31">
              <a:hlinkClick r:id="rId25"/>
            </p:cNvPr>
            <p:cNvSpPr/>
            <p:nvPr/>
          </p:nvSpPr>
          <p:spPr>
            <a:xfrm>
              <a:off x="8483179" y="5060223"/>
              <a:ext cx="1798780" cy="192239"/>
            </a:xfrm>
            <a:prstGeom prst="rect">
              <a:avLst/>
            </a:prstGeom>
            <a:solidFill>
              <a:srgbClr val="FFFFFF"/>
            </a:solidFill>
            <a:ln cap="flat" cmpd="sng" w="14200">
              <a:solidFill>
                <a:srgbClr val="CFCFCF"/>
              </a:solidFill>
              <a:prstDash val="solid"/>
              <a:round/>
              <a:headEnd len="sm" w="sm" type="none"/>
              <a:tailEnd len="sm" w="sm" type="none"/>
            </a:ln>
          </p:spPr>
          <p:txBody>
            <a:bodyPr anchorCtr="0" anchor="ctr" bIns="45700" lIns="228600" spcFirstLastPara="1" rIns="91425" wrap="square" tIns="45700">
              <a:noAutofit/>
            </a:bodyPr>
            <a:lstStyle/>
            <a:p>
              <a:pPr indent="0" lvl="0" marL="0" marR="0" rtl="0" algn="l">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Azure Front Door</a:t>
              </a:r>
              <a:endParaRPr/>
            </a:p>
          </p:txBody>
        </p:sp>
        <p:pic>
          <p:nvPicPr>
            <p:cNvPr id="1460" name="Google Shape;1460;p31"/>
            <p:cNvPicPr preferRelativeResize="0"/>
            <p:nvPr/>
          </p:nvPicPr>
          <p:blipFill rotWithShape="1">
            <a:blip r:embed="rId26">
              <a:alphaModFix/>
            </a:blip>
            <a:srcRect b="0" l="0" r="0" t="0"/>
            <a:stretch/>
          </p:blipFill>
          <p:spPr>
            <a:xfrm>
              <a:off x="8508720" y="5070022"/>
              <a:ext cx="171450" cy="171450"/>
            </a:xfrm>
            <a:prstGeom prst="rect">
              <a:avLst/>
            </a:prstGeom>
            <a:noFill/>
            <a:ln>
              <a:noFill/>
            </a:ln>
          </p:spPr>
        </p:pic>
      </p:grpSp>
      <p:grpSp>
        <p:nvGrpSpPr>
          <p:cNvPr id="1461" name="Google Shape;1461;p31"/>
          <p:cNvGrpSpPr/>
          <p:nvPr/>
        </p:nvGrpSpPr>
        <p:grpSpPr>
          <a:xfrm>
            <a:off x="7849143" y="4100854"/>
            <a:ext cx="1798780" cy="192239"/>
            <a:chOff x="8483179" y="4832891"/>
            <a:chExt cx="1798780" cy="192239"/>
          </a:xfrm>
        </p:grpSpPr>
        <p:sp>
          <p:nvSpPr>
            <p:cNvPr id="1462" name="Google Shape;1462;p31">
              <a:hlinkClick r:id="rId27"/>
            </p:cNvPr>
            <p:cNvSpPr/>
            <p:nvPr/>
          </p:nvSpPr>
          <p:spPr>
            <a:xfrm>
              <a:off x="8483179" y="4832891"/>
              <a:ext cx="1798780" cy="192239"/>
            </a:xfrm>
            <a:prstGeom prst="rect">
              <a:avLst/>
            </a:prstGeom>
            <a:solidFill>
              <a:srgbClr val="FFFFFF"/>
            </a:solidFill>
            <a:ln cap="flat" cmpd="sng" w="14200">
              <a:solidFill>
                <a:srgbClr val="CFCFCF"/>
              </a:solidFill>
              <a:prstDash val="solid"/>
              <a:round/>
              <a:headEnd len="sm" w="sm" type="none"/>
              <a:tailEnd len="sm" w="sm" type="none"/>
            </a:ln>
          </p:spPr>
          <p:txBody>
            <a:bodyPr anchorCtr="0" anchor="ctr" bIns="45700" lIns="228600" spcFirstLastPara="1" rIns="91425" wrap="square" tIns="45700">
              <a:noAutofit/>
            </a:bodyPr>
            <a:lstStyle/>
            <a:p>
              <a:pPr indent="0" lvl="0" marL="0" marR="0" rtl="0" algn="l">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Azure Virtual WAN</a:t>
              </a:r>
              <a:endParaRPr/>
            </a:p>
          </p:txBody>
        </p:sp>
        <p:pic>
          <p:nvPicPr>
            <p:cNvPr id="1463" name="Google Shape;1463;p31"/>
            <p:cNvPicPr preferRelativeResize="0"/>
            <p:nvPr/>
          </p:nvPicPr>
          <p:blipFill rotWithShape="1">
            <a:blip r:embed="rId28">
              <a:alphaModFix/>
            </a:blip>
            <a:srcRect b="0" l="0" r="0" t="0"/>
            <a:stretch/>
          </p:blipFill>
          <p:spPr>
            <a:xfrm>
              <a:off x="8526917" y="4865521"/>
              <a:ext cx="135056" cy="135056"/>
            </a:xfrm>
            <a:prstGeom prst="rect">
              <a:avLst/>
            </a:prstGeom>
            <a:noFill/>
            <a:ln>
              <a:noFill/>
            </a:ln>
          </p:spPr>
        </p:pic>
      </p:grpSp>
      <p:grpSp>
        <p:nvGrpSpPr>
          <p:cNvPr id="1464" name="Google Shape;1464;p31"/>
          <p:cNvGrpSpPr/>
          <p:nvPr/>
        </p:nvGrpSpPr>
        <p:grpSpPr>
          <a:xfrm>
            <a:off x="7842441" y="4796610"/>
            <a:ext cx="1798780" cy="192239"/>
            <a:chOff x="8483179" y="5284530"/>
            <a:chExt cx="1798780" cy="192239"/>
          </a:xfrm>
        </p:grpSpPr>
        <p:sp>
          <p:nvSpPr>
            <p:cNvPr id="1465" name="Google Shape;1465;p31">
              <a:hlinkClick r:id="rId29"/>
            </p:cNvPr>
            <p:cNvSpPr/>
            <p:nvPr/>
          </p:nvSpPr>
          <p:spPr>
            <a:xfrm>
              <a:off x="8483179" y="5284530"/>
              <a:ext cx="1798780" cy="192239"/>
            </a:xfrm>
            <a:prstGeom prst="rect">
              <a:avLst/>
            </a:prstGeom>
            <a:solidFill>
              <a:srgbClr val="FFFFFF"/>
            </a:solidFill>
            <a:ln cap="flat" cmpd="sng" w="14200">
              <a:solidFill>
                <a:srgbClr val="CFCFCF"/>
              </a:solidFill>
              <a:prstDash val="solid"/>
              <a:round/>
              <a:headEnd len="sm" w="sm" type="none"/>
              <a:tailEnd len="sm" w="sm" type="none"/>
            </a:ln>
          </p:spPr>
          <p:txBody>
            <a:bodyPr anchorCtr="0" anchor="ctr" bIns="45700" lIns="228600" spcFirstLastPara="1" rIns="91425" wrap="square" tIns="45700">
              <a:noAutofit/>
            </a:bodyPr>
            <a:lstStyle/>
            <a:p>
              <a:pPr indent="0" lvl="0" marL="0" marR="0" rtl="0" algn="l">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Defender for DNS</a:t>
              </a:r>
              <a:endParaRPr/>
            </a:p>
          </p:txBody>
        </p:sp>
        <p:pic>
          <p:nvPicPr>
            <p:cNvPr id="1466" name="Google Shape;1466;p31"/>
            <p:cNvPicPr preferRelativeResize="0"/>
            <p:nvPr/>
          </p:nvPicPr>
          <p:blipFill rotWithShape="1">
            <a:blip r:embed="rId30">
              <a:alphaModFix/>
            </a:blip>
            <a:srcRect b="0" l="0" r="0" t="0"/>
            <a:stretch/>
          </p:blipFill>
          <p:spPr>
            <a:xfrm>
              <a:off x="8527350" y="5314199"/>
              <a:ext cx="134190" cy="134190"/>
            </a:xfrm>
            <a:prstGeom prst="rect">
              <a:avLst/>
            </a:prstGeom>
            <a:noFill/>
            <a:ln>
              <a:noFill/>
            </a:ln>
          </p:spPr>
        </p:pic>
      </p:grpSp>
      <p:grpSp>
        <p:nvGrpSpPr>
          <p:cNvPr id="1467" name="Google Shape;1467;p31"/>
          <p:cNvGrpSpPr/>
          <p:nvPr/>
        </p:nvGrpSpPr>
        <p:grpSpPr>
          <a:xfrm>
            <a:off x="7849143" y="3183430"/>
            <a:ext cx="810933" cy="416257"/>
            <a:chOff x="8482751" y="3704975"/>
            <a:chExt cx="810933" cy="413301"/>
          </a:xfrm>
        </p:grpSpPr>
        <p:sp>
          <p:nvSpPr>
            <p:cNvPr id="1468" name="Google Shape;1468;p31">
              <a:hlinkClick r:id="rId31"/>
            </p:cNvPr>
            <p:cNvSpPr/>
            <p:nvPr/>
          </p:nvSpPr>
          <p:spPr>
            <a:xfrm>
              <a:off x="8482751" y="3704975"/>
              <a:ext cx="810933" cy="413301"/>
            </a:xfrm>
            <a:prstGeom prst="rect">
              <a:avLst/>
            </a:prstGeom>
            <a:solidFill>
              <a:srgbClr val="FFFFFF"/>
            </a:solidFill>
            <a:ln cap="flat" cmpd="sng" w="14200">
              <a:solidFill>
                <a:srgbClr val="CFCFCF"/>
              </a:solidFill>
              <a:prstDash val="solid"/>
              <a:round/>
              <a:headEnd len="sm" w="sm" type="none"/>
              <a:tailEnd len="sm" w="sm" type="none"/>
            </a:ln>
          </p:spPr>
          <p:txBody>
            <a:bodyPr anchorCtr="0" anchor="b" bIns="45700" lIns="182875" spcFirstLastPara="1" rIns="91425" wrap="square" tIns="45700">
              <a:noAutofit/>
            </a:bodyPr>
            <a:lstStyle/>
            <a:p>
              <a:pPr indent="0" lvl="0" marL="0" marR="0" rtl="0" algn="ctr">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Azure AD App Proxy</a:t>
              </a:r>
              <a:endParaRPr/>
            </a:p>
          </p:txBody>
        </p:sp>
        <p:pic>
          <p:nvPicPr>
            <p:cNvPr id="1469" name="Google Shape;1469;p31"/>
            <p:cNvPicPr preferRelativeResize="0"/>
            <p:nvPr/>
          </p:nvPicPr>
          <p:blipFill rotWithShape="1">
            <a:blip r:embed="rId14">
              <a:alphaModFix/>
            </a:blip>
            <a:srcRect b="0" l="0" r="0" t="0"/>
            <a:stretch/>
          </p:blipFill>
          <p:spPr>
            <a:xfrm>
              <a:off x="8509532" y="3803338"/>
              <a:ext cx="156188" cy="156188"/>
            </a:xfrm>
            <a:prstGeom prst="rect">
              <a:avLst/>
            </a:prstGeom>
            <a:noFill/>
            <a:ln>
              <a:noFill/>
            </a:ln>
          </p:spPr>
        </p:pic>
      </p:grpSp>
      <p:grpSp>
        <p:nvGrpSpPr>
          <p:cNvPr id="1470" name="Google Shape;1470;p31"/>
          <p:cNvGrpSpPr/>
          <p:nvPr/>
        </p:nvGrpSpPr>
        <p:grpSpPr>
          <a:xfrm>
            <a:off x="7848634" y="3641970"/>
            <a:ext cx="1515814" cy="184184"/>
            <a:chOff x="8483178" y="3905641"/>
            <a:chExt cx="1587085" cy="199585"/>
          </a:xfrm>
        </p:grpSpPr>
        <p:sp>
          <p:nvSpPr>
            <p:cNvPr id="1471" name="Google Shape;1471;p31">
              <a:hlinkClick r:id="rId32"/>
            </p:cNvPr>
            <p:cNvSpPr/>
            <p:nvPr/>
          </p:nvSpPr>
          <p:spPr>
            <a:xfrm>
              <a:off x="8483178" y="3905641"/>
              <a:ext cx="1587085" cy="199585"/>
            </a:xfrm>
            <a:prstGeom prst="rect">
              <a:avLst/>
            </a:prstGeom>
            <a:solidFill>
              <a:srgbClr val="FFFFFF"/>
            </a:solidFill>
            <a:ln cap="flat" cmpd="sng" w="14200">
              <a:solidFill>
                <a:srgbClr val="CFCFCF"/>
              </a:solidFill>
              <a:prstDash val="solid"/>
              <a:round/>
              <a:headEnd len="sm" w="sm" type="none"/>
              <a:tailEnd len="sm" w="sm" type="none"/>
            </a:ln>
          </p:spPr>
          <p:txBody>
            <a:bodyPr anchorCtr="0" anchor="ctr" bIns="45700" lIns="228600" spcFirstLastPara="1" rIns="91425" wrap="square" tIns="45700">
              <a:noAutofit/>
            </a:bodyPr>
            <a:lstStyle/>
            <a:p>
              <a:pPr indent="0" lvl="0" marL="0" marR="0" rtl="0" algn="l">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Defender for Endpoint</a:t>
              </a:r>
              <a:r>
                <a:rPr b="0" i="0" lang="en-US" sz="1200" u="none" cap="none" strike="noStrike">
                  <a:solidFill>
                    <a:srgbClr val="0078D4"/>
                  </a:solidFill>
                  <a:latin typeface="Quattrocento Sans"/>
                  <a:ea typeface="Quattrocento Sans"/>
                  <a:cs typeface="Quattrocento Sans"/>
                  <a:sym typeface="Quattrocento Sans"/>
                </a:rPr>
                <a:t>*</a:t>
              </a:r>
              <a:endParaRPr b="0" i="0" sz="900" u="none" cap="none" strike="noStrike">
                <a:solidFill>
                  <a:srgbClr val="0078D4"/>
                </a:solidFill>
                <a:latin typeface="Quattrocento Sans"/>
                <a:ea typeface="Quattrocento Sans"/>
                <a:cs typeface="Quattrocento Sans"/>
                <a:sym typeface="Quattrocento Sans"/>
              </a:endParaRPr>
            </a:p>
          </p:txBody>
        </p:sp>
        <p:pic>
          <p:nvPicPr>
            <p:cNvPr id="1472" name="Google Shape;1472;p31"/>
            <p:cNvPicPr preferRelativeResize="0"/>
            <p:nvPr/>
          </p:nvPicPr>
          <p:blipFill rotWithShape="1">
            <a:blip r:embed="rId33">
              <a:alphaModFix/>
            </a:blip>
            <a:srcRect b="0" l="0" r="0" t="0"/>
            <a:stretch/>
          </p:blipFill>
          <p:spPr>
            <a:xfrm>
              <a:off x="8527605" y="3931855"/>
              <a:ext cx="133680" cy="133680"/>
            </a:xfrm>
            <a:prstGeom prst="rect">
              <a:avLst/>
            </a:prstGeom>
            <a:noFill/>
            <a:ln>
              <a:noFill/>
            </a:ln>
          </p:spPr>
        </p:pic>
      </p:grpSp>
      <p:cxnSp>
        <p:nvCxnSpPr>
          <p:cNvPr id="1473" name="Google Shape;1473;p31"/>
          <p:cNvCxnSpPr/>
          <p:nvPr/>
        </p:nvCxnSpPr>
        <p:spPr>
          <a:xfrm>
            <a:off x="7601550" y="2818625"/>
            <a:ext cx="45578" cy="0"/>
          </a:xfrm>
          <a:prstGeom prst="straightConnector1">
            <a:avLst/>
          </a:prstGeom>
          <a:solidFill>
            <a:srgbClr val="FFFFFF"/>
          </a:solidFill>
          <a:ln cap="flat" cmpd="sng" w="19050">
            <a:solidFill>
              <a:srgbClr val="107C10"/>
            </a:solidFill>
            <a:prstDash val="solid"/>
            <a:round/>
            <a:headEnd len="sm" w="sm" type="none"/>
            <a:tailEnd len="med" w="med" type="stealth"/>
          </a:ln>
        </p:spPr>
      </p:cxnSp>
      <p:sp>
        <p:nvSpPr>
          <p:cNvPr id="1474" name="Google Shape;1474;p31"/>
          <p:cNvSpPr/>
          <p:nvPr/>
        </p:nvSpPr>
        <p:spPr>
          <a:xfrm>
            <a:off x="9808259" y="4124743"/>
            <a:ext cx="1185535" cy="192239"/>
          </a:xfrm>
          <a:prstGeom prst="rect">
            <a:avLst/>
          </a:prstGeom>
          <a:noFill/>
          <a:ln>
            <a:noFill/>
          </a:ln>
        </p:spPr>
        <p:txBody>
          <a:bodyPr anchorCtr="0" anchor="ctr" bIns="0" lIns="45700" spcFirstLastPara="1" rIns="0" wrap="square" tIns="0">
            <a:noAutofit/>
          </a:bodyPr>
          <a:lstStyle/>
          <a:p>
            <a:pPr indent="0" lvl="0" marL="0" marR="0" rtl="0" algn="l">
              <a:lnSpc>
                <a:spcPct val="97000"/>
              </a:lnSpc>
              <a:spcBef>
                <a:spcPts val="0"/>
              </a:spcBef>
              <a:spcAft>
                <a:spcPts val="0"/>
              </a:spcAft>
              <a:buClr>
                <a:srgbClr val="3C3C3C"/>
              </a:buClr>
              <a:buSzPts val="800"/>
              <a:buFont typeface="Quattrocento Sans"/>
              <a:buNone/>
            </a:pPr>
            <a:r>
              <a:rPr b="0" i="1" lang="en-US" sz="800" u="none" cap="none" strike="noStrike">
                <a:solidFill>
                  <a:srgbClr val="3C3C3C"/>
                </a:solidFill>
                <a:latin typeface="Quattrocento Sans"/>
                <a:ea typeface="Quattrocento Sans"/>
                <a:cs typeface="Quattrocento Sans"/>
                <a:sym typeface="Quattrocento Sans"/>
              </a:rPr>
              <a:t>On-Prem &amp; multi-cloud</a:t>
            </a:r>
            <a:endParaRPr/>
          </a:p>
        </p:txBody>
      </p:sp>
      <p:sp>
        <p:nvSpPr>
          <p:cNvPr id="1475" name="Google Shape;1475;p31">
            <a:hlinkClick r:id="rId34"/>
          </p:cNvPr>
          <p:cNvSpPr/>
          <p:nvPr/>
        </p:nvSpPr>
        <p:spPr>
          <a:xfrm>
            <a:off x="8693075" y="3404356"/>
            <a:ext cx="951845" cy="192239"/>
          </a:xfrm>
          <a:prstGeom prst="rect">
            <a:avLst/>
          </a:prstGeom>
          <a:solidFill>
            <a:srgbClr val="FFFFFF"/>
          </a:solidFill>
          <a:ln cap="flat" cmpd="sng" w="14200">
            <a:solidFill>
              <a:srgbClr val="CFCFCF"/>
            </a:solidFill>
            <a:prstDash val="solid"/>
            <a:round/>
            <a:headEnd len="sm" w="sm" type="none"/>
            <a:tailEnd len="sm" w="sm" type="none"/>
          </a:ln>
        </p:spPr>
        <p:txBody>
          <a:bodyPr anchorCtr="0" anchor="ctr" bIns="45700" lIns="45700" spcFirstLastPara="1" rIns="0" wrap="square" tIns="45700">
            <a:noAutofit/>
          </a:bodyPr>
          <a:lstStyle/>
          <a:p>
            <a:pPr indent="0" lvl="0" marL="0" marR="0" rtl="0" algn="l">
              <a:lnSpc>
                <a:spcPct val="100000"/>
              </a:lnSpc>
              <a:spcBef>
                <a:spcPts val="0"/>
              </a:spcBef>
              <a:spcAft>
                <a:spcPts val="0"/>
              </a:spcAft>
              <a:buClr>
                <a:srgbClr val="3C3C3C"/>
              </a:buClr>
              <a:buSzPts val="900"/>
              <a:buFont typeface="Quattrocento Sans"/>
              <a:buNone/>
            </a:pPr>
            <a:r>
              <a:rPr b="0" i="0" lang="en-US" sz="900" u="none" cap="none" strike="noStrike">
                <a:solidFill>
                  <a:srgbClr val="3C3C3C"/>
                </a:solidFill>
                <a:latin typeface="Quattrocento Sans"/>
                <a:ea typeface="Quattrocento Sans"/>
                <a:cs typeface="Quattrocento Sans"/>
                <a:sym typeface="Quattrocento Sans"/>
              </a:rPr>
              <a:t>Microsoft Tunnel</a:t>
            </a:r>
            <a:endParaRPr/>
          </a:p>
        </p:txBody>
      </p:sp>
      <p:sp>
        <p:nvSpPr>
          <p:cNvPr id="1476" name="Google Shape;1476;p31"/>
          <p:cNvSpPr/>
          <p:nvPr/>
        </p:nvSpPr>
        <p:spPr>
          <a:xfrm>
            <a:off x="9672507" y="3896136"/>
            <a:ext cx="150041" cy="656657"/>
          </a:xfrm>
          <a:prstGeom prst="rightBrace">
            <a:avLst>
              <a:gd fmla="val 0" name="adj1"/>
              <a:gd fmla="val 50000" name="adj2"/>
            </a:avLst>
          </a:prstGeom>
          <a:noFill/>
          <a:ln cap="flat" cmpd="sng" w="9525">
            <a:solidFill>
              <a:srgbClr val="BFBFBF"/>
            </a:solidFill>
            <a:prstDash val="dash"/>
            <a:miter lim="800000"/>
            <a:headEnd len="sm" w="sm" type="none"/>
            <a:tailEnd len="sm" w="sm" type="none"/>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477" name="Google Shape;1477;p31"/>
          <p:cNvSpPr/>
          <p:nvPr/>
        </p:nvSpPr>
        <p:spPr>
          <a:xfrm>
            <a:off x="9822546" y="3650770"/>
            <a:ext cx="1130287" cy="172281"/>
          </a:xfrm>
          <a:prstGeom prst="rect">
            <a:avLst/>
          </a:prstGeom>
          <a:noFill/>
          <a:ln cap="flat" cmpd="sng" w="9525">
            <a:solidFill>
              <a:srgbClr val="BFBFBF"/>
            </a:solidFill>
            <a:prstDash val="dash"/>
            <a:miter lim="800000"/>
            <a:headEnd len="sm" w="sm" type="none"/>
            <a:tailEnd len="sm" w="sm" type="none"/>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478" name="Google Shape;1478;p31"/>
          <p:cNvSpPr/>
          <p:nvPr/>
        </p:nvSpPr>
        <p:spPr>
          <a:xfrm>
            <a:off x="9822548" y="4146436"/>
            <a:ext cx="1132310" cy="163498"/>
          </a:xfrm>
          <a:prstGeom prst="rect">
            <a:avLst/>
          </a:prstGeom>
          <a:noFill/>
          <a:ln cap="flat" cmpd="sng" w="9525">
            <a:solidFill>
              <a:srgbClr val="BFBFBF"/>
            </a:solidFill>
            <a:prstDash val="dash"/>
            <a:miter lim="800000"/>
            <a:headEnd len="sm" w="sm" type="none"/>
            <a:tailEnd len="sm" w="sm" type="none"/>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479" name="Google Shape;1479;p31"/>
          <p:cNvSpPr/>
          <p:nvPr/>
        </p:nvSpPr>
        <p:spPr>
          <a:xfrm>
            <a:off x="9728527" y="4818271"/>
            <a:ext cx="1276287" cy="153156"/>
          </a:xfrm>
          <a:prstGeom prst="rect">
            <a:avLst/>
          </a:prstGeom>
          <a:noFill/>
          <a:ln cap="flat" cmpd="sng" w="9525">
            <a:solidFill>
              <a:srgbClr val="BFBFBF"/>
            </a:solidFill>
            <a:prstDash val="dash"/>
            <a:miter lim="800000"/>
            <a:headEnd len="sm" w="sm" type="none"/>
            <a:tailEnd len="sm" w="sm" type="none"/>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cxnSp>
        <p:nvCxnSpPr>
          <p:cNvPr id="1480" name="Google Shape;1480;p31"/>
          <p:cNvCxnSpPr>
            <a:stCxn id="1471" idx="3"/>
            <a:endCxn id="1477" idx="1"/>
          </p:cNvCxnSpPr>
          <p:nvPr/>
        </p:nvCxnSpPr>
        <p:spPr>
          <a:xfrm>
            <a:off x="9364448" y="3734062"/>
            <a:ext cx="458100" cy="2700"/>
          </a:xfrm>
          <a:prstGeom prst="straightConnector1">
            <a:avLst/>
          </a:prstGeom>
          <a:noFill/>
          <a:ln cap="flat" cmpd="sng" w="9525">
            <a:solidFill>
              <a:srgbClr val="BFBFBF"/>
            </a:solidFill>
            <a:prstDash val="dash"/>
            <a:miter lim="800000"/>
            <a:headEnd len="sm" w="sm" type="none"/>
            <a:tailEnd len="sm" w="sm" type="none"/>
          </a:ln>
        </p:spPr>
      </p:cxnSp>
      <p:cxnSp>
        <p:nvCxnSpPr>
          <p:cNvPr id="1481" name="Google Shape;1481;p31"/>
          <p:cNvCxnSpPr>
            <a:stCxn id="1465" idx="3"/>
            <a:endCxn id="1479" idx="1"/>
          </p:cNvCxnSpPr>
          <p:nvPr/>
        </p:nvCxnSpPr>
        <p:spPr>
          <a:xfrm>
            <a:off x="9641221" y="4892730"/>
            <a:ext cx="87300" cy="2100"/>
          </a:xfrm>
          <a:prstGeom prst="straightConnector1">
            <a:avLst/>
          </a:prstGeom>
          <a:noFill/>
          <a:ln cap="flat" cmpd="sng" w="9525">
            <a:solidFill>
              <a:srgbClr val="BFBFBF"/>
            </a:solidFill>
            <a:prstDash val="dash"/>
            <a:miter lim="800000"/>
            <a:headEnd len="sm" w="sm" type="none"/>
            <a:tailEnd len="sm" w="sm" type="none"/>
          </a:ln>
        </p:spPr>
      </p:cxnSp>
      <p:sp>
        <p:nvSpPr>
          <p:cNvPr id="1482" name="Google Shape;1482;p31"/>
          <p:cNvSpPr txBox="1"/>
          <p:nvPr/>
        </p:nvSpPr>
        <p:spPr>
          <a:xfrm>
            <a:off x="288782" y="6444613"/>
            <a:ext cx="11614436"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100"/>
              <a:buFont typeface="Quattrocento Sans"/>
              <a:buNone/>
            </a:pPr>
            <a:r>
              <a:rPr b="0" i="1" lang="en-US" sz="1100" u="none" cap="none" strike="noStrike">
                <a:solidFill>
                  <a:srgbClr val="7F7F7F"/>
                </a:solidFill>
                <a:latin typeface="Quattrocento Sans"/>
                <a:ea typeface="Quattrocento Sans"/>
                <a:cs typeface="Quattrocento Sans"/>
                <a:sym typeface="Quattrocento Sans"/>
              </a:rPr>
              <a:t>*</a:t>
            </a:r>
            <a:r>
              <a:rPr b="0" i="1" lang="en-US" sz="1050" u="none" cap="none" strike="noStrike">
                <a:solidFill>
                  <a:srgbClr val="7F7F7F"/>
                </a:solidFill>
                <a:latin typeface="Quattrocento Sans"/>
                <a:ea typeface="Quattrocento Sans"/>
                <a:cs typeface="Quattrocento Sans"/>
                <a:sym typeface="Quattrocento Sans"/>
              </a:rPr>
              <a:t>Microsoft Defender for Endpoint (MDE) addresses many of the use-cases of an internet gateway solution and works with MISA partners to provide full SWG capabilities</a:t>
            </a:r>
            <a:endParaRPr b="0" i="1" sz="800" u="none" cap="none" strike="noStrike">
              <a:solidFill>
                <a:srgbClr val="7F7F7F"/>
              </a:solidFill>
              <a:latin typeface="Quattrocento Sans"/>
              <a:ea typeface="Quattrocento Sans"/>
              <a:cs typeface="Quattrocento Sans"/>
              <a:sym typeface="Quattrocento Sans"/>
            </a:endParaRPr>
          </a:p>
        </p:txBody>
      </p:sp>
      <p:sp>
        <p:nvSpPr>
          <p:cNvPr id="1483" name="Google Shape;1483;p31"/>
          <p:cNvSpPr/>
          <p:nvPr/>
        </p:nvSpPr>
        <p:spPr>
          <a:xfrm>
            <a:off x="9781893" y="3196255"/>
            <a:ext cx="1065556" cy="369332"/>
          </a:xfrm>
          <a:prstGeom prst="rect">
            <a:avLst/>
          </a:prstGeom>
          <a:solidFill>
            <a:srgbClr val="FFFFFF"/>
          </a:solidFill>
          <a:ln>
            <a:noFill/>
          </a:ln>
        </p:spPr>
        <p:txBody>
          <a:bodyPr anchorCtr="0" anchor="ctr" bIns="0" lIns="0" spcFirstLastPara="1" rIns="0" wrap="square" tIns="0">
            <a:noAutofit/>
          </a:bodyPr>
          <a:lstStyle/>
          <a:p>
            <a:pPr indent="0" lvl="0" marL="114300" marR="0" rtl="0" algn="l">
              <a:lnSpc>
                <a:spcPct val="97000"/>
              </a:lnSpc>
              <a:spcBef>
                <a:spcPts val="0"/>
              </a:spcBef>
              <a:spcAft>
                <a:spcPts val="0"/>
              </a:spcAft>
              <a:buClr>
                <a:srgbClr val="3C3C3C"/>
              </a:buClr>
              <a:buSzPts val="800"/>
              <a:buFont typeface="Quattrocento Sans"/>
              <a:buNone/>
            </a:pPr>
            <a:r>
              <a:rPr b="0" i="1" lang="en-US" sz="800" u="none" cap="none" strike="noStrike">
                <a:solidFill>
                  <a:srgbClr val="3C3C3C"/>
                </a:solidFill>
                <a:latin typeface="Quattrocento Sans"/>
                <a:ea typeface="Quattrocento Sans"/>
                <a:cs typeface="Quattrocento Sans"/>
                <a:sym typeface="Quattrocento Sans"/>
              </a:rPr>
              <a:t>Secure Hybrid Access</a:t>
            </a:r>
            <a:endParaRPr/>
          </a:p>
        </p:txBody>
      </p:sp>
      <p:sp>
        <p:nvSpPr>
          <p:cNvPr id="1484" name="Google Shape;1484;p31"/>
          <p:cNvSpPr/>
          <p:nvPr/>
        </p:nvSpPr>
        <p:spPr>
          <a:xfrm>
            <a:off x="9822547" y="3179548"/>
            <a:ext cx="1132311" cy="409513"/>
          </a:xfrm>
          <a:prstGeom prst="rect">
            <a:avLst/>
          </a:prstGeom>
          <a:noFill/>
          <a:ln cap="flat" cmpd="sng" w="9525">
            <a:solidFill>
              <a:srgbClr val="BFBFBF"/>
            </a:solidFill>
            <a:prstDash val="dash"/>
            <a:miter lim="800000"/>
            <a:headEnd len="sm" w="sm" type="none"/>
            <a:tailEnd len="sm" w="sm" type="none"/>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485" name="Google Shape;1485;p31"/>
          <p:cNvSpPr/>
          <p:nvPr/>
        </p:nvSpPr>
        <p:spPr>
          <a:xfrm>
            <a:off x="9665297" y="3183430"/>
            <a:ext cx="137374" cy="400434"/>
          </a:xfrm>
          <a:prstGeom prst="rightBrace">
            <a:avLst>
              <a:gd fmla="val 0" name="adj1"/>
              <a:gd fmla="val 50000" name="adj2"/>
            </a:avLst>
          </a:prstGeom>
          <a:noFill/>
          <a:ln cap="flat" cmpd="sng" w="9525">
            <a:solidFill>
              <a:srgbClr val="BFBFBF"/>
            </a:solidFill>
            <a:prstDash val="dash"/>
            <a:miter lim="800000"/>
            <a:headEnd len="sm" w="sm" type="none"/>
            <a:tailEnd len="sm" w="sm" type="none"/>
          </a:ln>
        </p:spPr>
        <p:txBody>
          <a:bodyPr anchorCtr="0" anchor="t" bIns="146300" lIns="182875" spcFirstLastPara="1" rIns="182875" wrap="square" tIns="146300">
            <a:noAutofit/>
          </a:bodyPr>
          <a:lstStyle/>
          <a:p>
            <a:pPr indent="0" lvl="0" marL="0" marR="0" rtl="0" algn="l">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Quattrocento Sans"/>
              <a:ea typeface="Quattrocento Sans"/>
              <a:cs typeface="Quattrocento Sans"/>
              <a:sym typeface="Quattrocento Sans"/>
            </a:endParaRPr>
          </a:p>
        </p:txBody>
      </p:sp>
      <p:sp>
        <p:nvSpPr>
          <p:cNvPr id="1486" name="Google Shape;1486;p31"/>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Microsoft and partner solutions for SASE</a:t>
            </a:r>
            <a:endParaRPr/>
          </a:p>
        </p:txBody>
      </p:sp>
      <p:sp>
        <p:nvSpPr>
          <p:cNvPr id="1487" name="Google Shape;1487;p31"/>
          <p:cNvSpPr txBox="1"/>
          <p:nvPr/>
        </p:nvSpPr>
        <p:spPr>
          <a:xfrm>
            <a:off x="589533" y="1376845"/>
            <a:ext cx="1101725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Architecture for secure, responsive, and pervasive productivity</a:t>
            </a:r>
            <a:endParaRPr/>
          </a:p>
        </p:txBody>
      </p:sp>
      <p:sp>
        <p:nvSpPr>
          <p:cNvPr id="1488" name="Google Shape;1488;p31"/>
          <p:cNvSpPr txBox="1"/>
          <p:nvPr/>
        </p:nvSpPr>
        <p:spPr>
          <a:xfrm>
            <a:off x="11568314" y="635963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26</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489" name="Google Shape;1489;p31"/>
          <p:cNvSpPr txBox="1"/>
          <p:nvPr/>
        </p:nvSpPr>
        <p:spPr>
          <a:xfrm>
            <a:off x="507075" y="640080"/>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Microsoft and partner solutions for SASE</a:t>
            </a:r>
            <a:endParaRPr b="0" sz="2800" cap="none">
              <a:solidFill>
                <a:schemeClr val="lt1"/>
              </a:solidFill>
              <a:latin typeface="Open Sans"/>
              <a:ea typeface="Open Sans"/>
              <a:cs typeface="Open Sans"/>
              <a:sym typeface="Open Sans"/>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6"/>
                                        </p:tgtEl>
                                        <p:attrNameLst>
                                          <p:attrName>style.visibility</p:attrName>
                                        </p:attrNameLst>
                                      </p:cBhvr>
                                      <p:to>
                                        <p:strVal val="visible"/>
                                      </p:to>
                                    </p:set>
                                    <p:animEffect filter="fade" transition="in">
                                      <p:cBhvr>
                                        <p:cTn dur="250"/>
                                        <p:tgtEl>
                                          <p:spTgt spid="1386"/>
                                        </p:tgtEl>
                                      </p:cBhvr>
                                    </p:animEffect>
                                  </p:childTnLst>
                                </p:cTn>
                              </p:par>
                              <p:par>
                                <p:cTn fill="hold" nodeType="withEffect" presetClass="entr" presetID="10" presetSubtype="0">
                                  <p:stCondLst>
                                    <p:cond delay="0"/>
                                  </p:stCondLst>
                                  <p:childTnLst>
                                    <p:set>
                                      <p:cBhvr>
                                        <p:cTn dur="1" fill="hold">
                                          <p:stCondLst>
                                            <p:cond delay="0"/>
                                          </p:stCondLst>
                                        </p:cTn>
                                        <p:tgtEl>
                                          <p:spTgt spid="1387"/>
                                        </p:tgtEl>
                                        <p:attrNameLst>
                                          <p:attrName>style.visibility</p:attrName>
                                        </p:attrNameLst>
                                      </p:cBhvr>
                                      <p:to>
                                        <p:strVal val="visible"/>
                                      </p:to>
                                    </p:set>
                                    <p:animEffect filter="fade" transition="in">
                                      <p:cBhvr>
                                        <p:cTn dur="250"/>
                                        <p:tgtEl>
                                          <p:spTgt spid="1387"/>
                                        </p:tgtEl>
                                      </p:cBhvr>
                                    </p:animEffect>
                                  </p:childTnLst>
                                </p:cTn>
                              </p:par>
                              <p:par>
                                <p:cTn fill="hold" nodeType="withEffect" presetClass="entr" presetID="10" presetSubtype="0">
                                  <p:stCondLst>
                                    <p:cond delay="0"/>
                                  </p:stCondLst>
                                  <p:childTnLst>
                                    <p:set>
                                      <p:cBhvr>
                                        <p:cTn dur="1" fill="hold">
                                          <p:stCondLst>
                                            <p:cond delay="0"/>
                                          </p:stCondLst>
                                        </p:cTn>
                                        <p:tgtEl>
                                          <p:spTgt spid="1317"/>
                                        </p:tgtEl>
                                        <p:attrNameLst>
                                          <p:attrName>style.visibility</p:attrName>
                                        </p:attrNameLst>
                                      </p:cBhvr>
                                      <p:to>
                                        <p:strVal val="visible"/>
                                      </p:to>
                                    </p:set>
                                    <p:animEffect filter="fade" transition="in">
                                      <p:cBhvr>
                                        <p:cTn dur="250"/>
                                        <p:tgtEl>
                                          <p:spTgt spid="1317"/>
                                        </p:tgtEl>
                                      </p:cBhvr>
                                    </p:animEffect>
                                  </p:childTnLst>
                                </p:cTn>
                              </p:par>
                              <p:par>
                                <p:cTn fill="hold" nodeType="withEffect" presetClass="entr" presetID="10" presetSubtype="0">
                                  <p:stCondLst>
                                    <p:cond delay="0"/>
                                  </p:stCondLst>
                                  <p:childTnLst>
                                    <p:set>
                                      <p:cBhvr>
                                        <p:cTn dur="1" fill="hold">
                                          <p:stCondLst>
                                            <p:cond delay="0"/>
                                          </p:stCondLst>
                                        </p:cTn>
                                        <p:tgtEl>
                                          <p:spTgt spid="1391"/>
                                        </p:tgtEl>
                                        <p:attrNameLst>
                                          <p:attrName>style.visibility</p:attrName>
                                        </p:attrNameLst>
                                      </p:cBhvr>
                                      <p:to>
                                        <p:strVal val="visible"/>
                                      </p:to>
                                    </p:set>
                                    <p:animEffect filter="fade" transition="in">
                                      <p:cBhvr>
                                        <p:cTn dur="250"/>
                                        <p:tgtEl>
                                          <p:spTgt spid="1391"/>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1420"/>
                                        </p:tgtEl>
                                        <p:attrNameLst>
                                          <p:attrName>style.visibility</p:attrName>
                                        </p:attrNameLst>
                                      </p:cBhvr>
                                      <p:to>
                                        <p:strVal val="visible"/>
                                      </p:to>
                                    </p:set>
                                    <p:animEffect filter="fade" transition="in">
                                      <p:cBhvr>
                                        <p:cTn dur="250"/>
                                        <p:tgtEl>
                                          <p:spTgt spid="1420"/>
                                        </p:tgtEl>
                                      </p:cBhvr>
                                    </p:animEffect>
                                  </p:childTnLst>
                                </p:cTn>
                              </p:par>
                              <p:par>
                                <p:cTn fill="hold" nodeType="withEffect" presetClass="entr" presetID="10" presetSubtype="0">
                                  <p:stCondLst>
                                    <p:cond delay="0"/>
                                  </p:stCondLst>
                                  <p:childTnLst>
                                    <p:set>
                                      <p:cBhvr>
                                        <p:cTn dur="1" fill="hold">
                                          <p:stCondLst>
                                            <p:cond delay="0"/>
                                          </p:stCondLst>
                                        </p:cTn>
                                        <p:tgtEl>
                                          <p:spTgt spid="1408"/>
                                        </p:tgtEl>
                                        <p:attrNameLst>
                                          <p:attrName>style.visibility</p:attrName>
                                        </p:attrNameLst>
                                      </p:cBhvr>
                                      <p:to>
                                        <p:strVal val="visible"/>
                                      </p:to>
                                    </p:set>
                                    <p:animEffect filter="fade" transition="in">
                                      <p:cBhvr>
                                        <p:cTn dur="250"/>
                                        <p:tgtEl>
                                          <p:spTgt spid="1408"/>
                                        </p:tgtEl>
                                      </p:cBhvr>
                                    </p:animEffect>
                                  </p:childTnLst>
                                </p:cTn>
                              </p:par>
                              <p:par>
                                <p:cTn fill="hold" nodeType="withEffect" presetClass="entr" presetID="10" presetSubtype="0">
                                  <p:stCondLst>
                                    <p:cond delay="0"/>
                                  </p:stCondLst>
                                  <p:childTnLst>
                                    <p:set>
                                      <p:cBhvr>
                                        <p:cTn dur="1" fill="hold">
                                          <p:stCondLst>
                                            <p:cond delay="0"/>
                                          </p:stCondLst>
                                        </p:cTn>
                                        <p:tgtEl>
                                          <p:spTgt spid="1433"/>
                                        </p:tgtEl>
                                        <p:attrNameLst>
                                          <p:attrName>style.visibility</p:attrName>
                                        </p:attrNameLst>
                                      </p:cBhvr>
                                      <p:to>
                                        <p:strVal val="visible"/>
                                      </p:to>
                                    </p:set>
                                    <p:animEffect filter="fade" transition="in">
                                      <p:cBhvr>
                                        <p:cTn dur="250"/>
                                        <p:tgtEl>
                                          <p:spTgt spid="1433"/>
                                        </p:tgtEl>
                                      </p:cBhvr>
                                    </p:animEffect>
                                  </p:childTnLst>
                                </p:cTn>
                              </p:par>
                              <p:par>
                                <p:cTn fill="hold" nodeType="withEffect" presetClass="entr" presetID="10" presetSubtype="0">
                                  <p:stCondLst>
                                    <p:cond delay="0"/>
                                  </p:stCondLst>
                                  <p:childTnLst>
                                    <p:set>
                                      <p:cBhvr>
                                        <p:cTn dur="1" fill="hold">
                                          <p:stCondLst>
                                            <p:cond delay="0"/>
                                          </p:stCondLst>
                                        </p:cTn>
                                        <p:tgtEl>
                                          <p:spTgt spid="1410"/>
                                        </p:tgtEl>
                                        <p:attrNameLst>
                                          <p:attrName>style.visibility</p:attrName>
                                        </p:attrNameLst>
                                      </p:cBhvr>
                                      <p:to>
                                        <p:strVal val="visible"/>
                                      </p:to>
                                    </p:set>
                                    <p:animEffect filter="fade" transition="in">
                                      <p:cBhvr>
                                        <p:cTn dur="250"/>
                                        <p:tgtEl>
                                          <p:spTgt spid="1410"/>
                                        </p:tgtEl>
                                      </p:cBhvr>
                                    </p:animEffect>
                                  </p:childTnLst>
                                </p:cTn>
                              </p:par>
                              <p:par>
                                <p:cTn fill="hold" nodeType="withEffect" presetClass="entr" presetID="10" presetSubtype="0">
                                  <p:stCondLst>
                                    <p:cond delay="0"/>
                                  </p:stCondLst>
                                  <p:childTnLst>
                                    <p:set>
                                      <p:cBhvr>
                                        <p:cTn dur="1" fill="hold">
                                          <p:stCondLst>
                                            <p:cond delay="0"/>
                                          </p:stCondLst>
                                        </p:cTn>
                                        <p:tgtEl>
                                          <p:spTgt spid="1409"/>
                                        </p:tgtEl>
                                        <p:attrNameLst>
                                          <p:attrName>style.visibility</p:attrName>
                                        </p:attrNameLst>
                                      </p:cBhvr>
                                      <p:to>
                                        <p:strVal val="visible"/>
                                      </p:to>
                                    </p:set>
                                    <p:animEffect filter="fade" transition="in">
                                      <p:cBhvr>
                                        <p:cTn dur="250"/>
                                        <p:tgtEl>
                                          <p:spTgt spid="1409"/>
                                        </p:tgtEl>
                                      </p:cBhvr>
                                    </p:animEffect>
                                  </p:childTnLst>
                                </p:cTn>
                              </p:par>
                              <p:par>
                                <p:cTn fill="hold" nodeType="withEffect" presetClass="entr" presetID="10" presetSubtype="0">
                                  <p:stCondLst>
                                    <p:cond delay="0"/>
                                  </p:stCondLst>
                                  <p:childTnLst>
                                    <p:set>
                                      <p:cBhvr>
                                        <p:cTn dur="1" fill="hold">
                                          <p:stCondLst>
                                            <p:cond delay="0"/>
                                          </p:stCondLst>
                                        </p:cTn>
                                        <p:tgtEl>
                                          <p:spTgt spid="1421"/>
                                        </p:tgtEl>
                                        <p:attrNameLst>
                                          <p:attrName>style.visibility</p:attrName>
                                        </p:attrNameLst>
                                      </p:cBhvr>
                                      <p:to>
                                        <p:strVal val="visible"/>
                                      </p:to>
                                    </p:set>
                                    <p:animEffect filter="fade" transition="in">
                                      <p:cBhvr>
                                        <p:cTn dur="250"/>
                                        <p:tgtEl>
                                          <p:spTgt spid="14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11"/>
                                        </p:tgtEl>
                                        <p:attrNameLst>
                                          <p:attrName>style.visibility</p:attrName>
                                        </p:attrNameLst>
                                      </p:cBhvr>
                                      <p:to>
                                        <p:strVal val="visible"/>
                                      </p:to>
                                    </p:set>
                                    <p:animEffect filter="fade" transition="in">
                                      <p:cBhvr>
                                        <p:cTn dur="250"/>
                                        <p:tgtEl>
                                          <p:spTgt spid="1411"/>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392"/>
                                        </p:tgtEl>
                                        <p:attrNameLst>
                                          <p:attrName>style.visibility</p:attrName>
                                        </p:attrNameLst>
                                      </p:cBhvr>
                                      <p:to>
                                        <p:strVal val="visible"/>
                                      </p:to>
                                    </p:set>
                                    <p:animEffect filter="fade" transition="in">
                                      <p:cBhvr>
                                        <p:cTn dur="250"/>
                                        <p:tgtEl>
                                          <p:spTgt spid="13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93"/>
                                        </p:tgtEl>
                                        <p:attrNameLst>
                                          <p:attrName>style.visibility</p:attrName>
                                        </p:attrNameLst>
                                      </p:cBhvr>
                                      <p:to>
                                        <p:strVal val="visible"/>
                                      </p:to>
                                    </p:set>
                                    <p:animEffect filter="fade" transition="in">
                                      <p:cBhvr>
                                        <p:cTn dur="250"/>
                                        <p:tgtEl>
                                          <p:spTgt spid="1393"/>
                                        </p:tgtEl>
                                      </p:cBhvr>
                                    </p:animEffect>
                                  </p:childTnLst>
                                </p:cTn>
                              </p:par>
                              <p:par>
                                <p:cTn fill="hold" nodeType="withEffect" presetClass="entr" presetID="10" presetSubtype="0">
                                  <p:stCondLst>
                                    <p:cond delay="0"/>
                                  </p:stCondLst>
                                  <p:childTnLst>
                                    <p:set>
                                      <p:cBhvr>
                                        <p:cTn dur="1" fill="hold">
                                          <p:stCondLst>
                                            <p:cond delay="0"/>
                                          </p:stCondLst>
                                        </p:cTn>
                                        <p:tgtEl>
                                          <p:spTgt spid="1397"/>
                                        </p:tgtEl>
                                        <p:attrNameLst>
                                          <p:attrName>style.visibility</p:attrName>
                                        </p:attrNameLst>
                                      </p:cBhvr>
                                      <p:to>
                                        <p:strVal val="visible"/>
                                      </p:to>
                                    </p:set>
                                    <p:animEffect filter="fade" transition="in">
                                      <p:cBhvr>
                                        <p:cTn dur="250"/>
                                        <p:tgtEl>
                                          <p:spTgt spid="1397"/>
                                        </p:tgtEl>
                                      </p:cBhvr>
                                    </p:animEffect>
                                  </p:childTnLst>
                                </p:cTn>
                              </p:par>
                              <p:par>
                                <p:cTn fill="hold" nodeType="withEffect" presetClass="entr" presetID="10" presetSubtype="0">
                                  <p:stCondLst>
                                    <p:cond delay="0"/>
                                  </p:stCondLst>
                                  <p:childTnLst>
                                    <p:set>
                                      <p:cBhvr>
                                        <p:cTn dur="1" fill="hold">
                                          <p:stCondLst>
                                            <p:cond delay="0"/>
                                          </p:stCondLst>
                                        </p:cTn>
                                        <p:tgtEl>
                                          <p:spTgt spid="1401"/>
                                        </p:tgtEl>
                                        <p:attrNameLst>
                                          <p:attrName>style.visibility</p:attrName>
                                        </p:attrNameLst>
                                      </p:cBhvr>
                                      <p:to>
                                        <p:strVal val="visible"/>
                                      </p:to>
                                    </p:set>
                                    <p:animEffect filter="fade" transition="in">
                                      <p:cBhvr>
                                        <p:cTn dur="250"/>
                                        <p:tgtEl>
                                          <p:spTgt spid="1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4"/>
                                        </p:tgtEl>
                                        <p:attrNameLst>
                                          <p:attrName>style.visibility</p:attrName>
                                        </p:attrNameLst>
                                      </p:cBhvr>
                                      <p:to>
                                        <p:strVal val="visible"/>
                                      </p:to>
                                    </p:set>
                                    <p:animEffect filter="fade" transition="in">
                                      <p:cBhvr>
                                        <p:cTn dur="250"/>
                                        <p:tgtEl>
                                          <p:spTgt spid="1414"/>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1388"/>
                                        </p:tgtEl>
                                        <p:attrNameLst>
                                          <p:attrName>style.visibility</p:attrName>
                                        </p:attrNameLst>
                                      </p:cBhvr>
                                      <p:to>
                                        <p:strVal val="visible"/>
                                      </p:to>
                                    </p:set>
                                    <p:animEffect filter="fade" transition="in">
                                      <p:cBhvr>
                                        <p:cTn dur="250"/>
                                        <p:tgtEl>
                                          <p:spTgt spid="13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99"/>
                                        </p:tgtEl>
                                        <p:attrNameLst>
                                          <p:attrName>style.visibility</p:attrName>
                                        </p:attrNameLst>
                                      </p:cBhvr>
                                      <p:to>
                                        <p:strVal val="visible"/>
                                      </p:to>
                                    </p:set>
                                    <p:animEffect filter="fade" transition="in">
                                      <p:cBhvr>
                                        <p:cTn dur="250"/>
                                        <p:tgtEl>
                                          <p:spTgt spid="129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339"/>
                                        </p:tgtEl>
                                        <p:attrNameLst>
                                          <p:attrName>style.visibility</p:attrName>
                                        </p:attrNameLst>
                                      </p:cBhvr>
                                      <p:to>
                                        <p:strVal val="visible"/>
                                      </p:to>
                                    </p:set>
                                    <p:animEffect filter="fade" transition="in">
                                      <p:cBhvr>
                                        <p:cTn dur="250"/>
                                        <p:tgtEl>
                                          <p:spTgt spid="13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90"/>
                                        </p:tgtEl>
                                        <p:attrNameLst>
                                          <p:attrName>style.visibility</p:attrName>
                                        </p:attrNameLst>
                                      </p:cBhvr>
                                      <p:to>
                                        <p:strVal val="visible"/>
                                      </p:to>
                                    </p:set>
                                    <p:animEffect filter="fade" transition="in">
                                      <p:cBhvr>
                                        <p:cTn dur="250"/>
                                        <p:tgtEl>
                                          <p:spTgt spid="1290"/>
                                        </p:tgtEl>
                                      </p:cBhvr>
                                    </p:animEffect>
                                  </p:childTnLst>
                                </p:cTn>
                              </p:par>
                              <p:par>
                                <p:cTn fill="hold" nodeType="withEffect" presetClass="entr" presetID="10" presetSubtype="0">
                                  <p:stCondLst>
                                    <p:cond delay="0"/>
                                  </p:stCondLst>
                                  <p:childTnLst>
                                    <p:set>
                                      <p:cBhvr>
                                        <p:cTn dur="1" fill="hold">
                                          <p:stCondLst>
                                            <p:cond delay="0"/>
                                          </p:stCondLst>
                                        </p:cTn>
                                        <p:tgtEl>
                                          <p:spTgt spid="1439"/>
                                        </p:tgtEl>
                                        <p:attrNameLst>
                                          <p:attrName>style.visibility</p:attrName>
                                        </p:attrNameLst>
                                      </p:cBhvr>
                                      <p:to>
                                        <p:strVal val="visible"/>
                                      </p:to>
                                    </p:set>
                                    <p:animEffect filter="fade" transition="in">
                                      <p:cBhvr>
                                        <p:cTn dur="250"/>
                                        <p:tgtEl>
                                          <p:spTgt spid="1439"/>
                                        </p:tgtEl>
                                      </p:cBhvr>
                                    </p:animEffect>
                                  </p:childTnLst>
                                </p:cTn>
                              </p:par>
                              <p:par>
                                <p:cTn fill="hold" nodeType="withEffect" presetClass="entr" presetID="10" presetSubtype="0">
                                  <p:stCondLst>
                                    <p:cond delay="0"/>
                                  </p:stCondLst>
                                  <p:childTnLst>
                                    <p:set>
                                      <p:cBhvr>
                                        <p:cTn dur="1" fill="hold">
                                          <p:stCondLst>
                                            <p:cond delay="0"/>
                                          </p:stCondLst>
                                        </p:cTn>
                                        <p:tgtEl>
                                          <p:spTgt spid="1436"/>
                                        </p:tgtEl>
                                        <p:attrNameLst>
                                          <p:attrName>style.visibility</p:attrName>
                                        </p:attrNameLst>
                                      </p:cBhvr>
                                      <p:to>
                                        <p:strVal val="visible"/>
                                      </p:to>
                                    </p:set>
                                    <p:animEffect filter="fade" transition="in">
                                      <p:cBhvr>
                                        <p:cTn dur="250"/>
                                        <p:tgtEl>
                                          <p:spTgt spid="1436"/>
                                        </p:tgtEl>
                                      </p:cBhvr>
                                    </p:animEffect>
                                  </p:childTnLst>
                                </p:cTn>
                              </p:par>
                              <p:par>
                                <p:cTn fill="hold" nodeType="withEffect" presetClass="entr" presetID="10" presetSubtype="0">
                                  <p:stCondLst>
                                    <p:cond delay="0"/>
                                  </p:stCondLst>
                                  <p:childTnLst>
                                    <p:set>
                                      <p:cBhvr>
                                        <p:cTn dur="1" fill="hold">
                                          <p:stCondLst>
                                            <p:cond delay="0"/>
                                          </p:stCondLst>
                                        </p:cTn>
                                        <p:tgtEl>
                                          <p:spTgt spid="1435"/>
                                        </p:tgtEl>
                                        <p:attrNameLst>
                                          <p:attrName>style.visibility</p:attrName>
                                        </p:attrNameLst>
                                      </p:cBhvr>
                                      <p:to>
                                        <p:strVal val="visible"/>
                                      </p:to>
                                    </p:set>
                                    <p:animEffect filter="fade" transition="in">
                                      <p:cBhvr>
                                        <p:cTn dur="250"/>
                                        <p:tgtEl>
                                          <p:spTgt spid="1435"/>
                                        </p:tgtEl>
                                      </p:cBhvr>
                                    </p:animEffect>
                                  </p:childTnLst>
                                </p:cTn>
                              </p:par>
                              <p:par>
                                <p:cTn fill="hold" nodeType="withEffect" presetClass="entr" presetID="10" presetSubtype="0">
                                  <p:stCondLst>
                                    <p:cond delay="0"/>
                                  </p:stCondLst>
                                  <p:childTnLst>
                                    <p:set>
                                      <p:cBhvr>
                                        <p:cTn dur="1" fill="hold">
                                          <p:stCondLst>
                                            <p:cond delay="0"/>
                                          </p:stCondLst>
                                        </p:cTn>
                                        <p:tgtEl>
                                          <p:spTgt spid="1440"/>
                                        </p:tgtEl>
                                        <p:attrNameLst>
                                          <p:attrName>style.visibility</p:attrName>
                                        </p:attrNameLst>
                                      </p:cBhvr>
                                      <p:to>
                                        <p:strVal val="visible"/>
                                      </p:to>
                                    </p:set>
                                    <p:animEffect filter="fade" transition="in">
                                      <p:cBhvr>
                                        <p:cTn dur="250"/>
                                        <p:tgtEl>
                                          <p:spTgt spid="1440"/>
                                        </p:tgtEl>
                                      </p:cBhvr>
                                    </p:animEffect>
                                  </p:childTnLst>
                                </p:cTn>
                              </p:par>
                              <p:par>
                                <p:cTn fill="hold" nodeType="withEffect" presetClass="entr" presetID="10" presetSubtype="0">
                                  <p:stCondLst>
                                    <p:cond delay="0"/>
                                  </p:stCondLst>
                                  <p:childTnLst>
                                    <p:set>
                                      <p:cBhvr>
                                        <p:cTn dur="1" fill="hold">
                                          <p:stCondLst>
                                            <p:cond delay="0"/>
                                          </p:stCondLst>
                                        </p:cTn>
                                        <p:tgtEl>
                                          <p:spTgt spid="1437"/>
                                        </p:tgtEl>
                                        <p:attrNameLst>
                                          <p:attrName>style.visibility</p:attrName>
                                        </p:attrNameLst>
                                      </p:cBhvr>
                                      <p:to>
                                        <p:strVal val="visible"/>
                                      </p:to>
                                    </p:set>
                                    <p:animEffect filter="fade" transition="in">
                                      <p:cBhvr>
                                        <p:cTn dur="250"/>
                                        <p:tgtEl>
                                          <p:spTgt spid="1437"/>
                                        </p:tgtEl>
                                      </p:cBhvr>
                                    </p:animEffect>
                                  </p:childTnLst>
                                </p:cTn>
                              </p:par>
                              <p:par>
                                <p:cTn fill="hold" nodeType="withEffect" presetClass="entr" presetID="10" presetSubtype="0">
                                  <p:stCondLst>
                                    <p:cond delay="0"/>
                                  </p:stCondLst>
                                  <p:childTnLst>
                                    <p:set>
                                      <p:cBhvr>
                                        <p:cTn dur="1" fill="hold">
                                          <p:stCondLst>
                                            <p:cond delay="0"/>
                                          </p:stCondLst>
                                        </p:cTn>
                                        <p:tgtEl>
                                          <p:spTgt spid="1434"/>
                                        </p:tgtEl>
                                        <p:attrNameLst>
                                          <p:attrName>style.visibility</p:attrName>
                                        </p:attrNameLst>
                                      </p:cBhvr>
                                      <p:to>
                                        <p:strVal val="visible"/>
                                      </p:to>
                                    </p:set>
                                    <p:animEffect filter="fade" transition="in">
                                      <p:cBhvr>
                                        <p:cTn dur="250"/>
                                        <p:tgtEl>
                                          <p:spTgt spid="1434"/>
                                        </p:tgtEl>
                                      </p:cBhvr>
                                    </p:animEffect>
                                  </p:childTnLst>
                                </p:cTn>
                              </p:par>
                              <p:par>
                                <p:cTn fill="hold" nodeType="withEffect" presetClass="entr" presetID="10" presetSubtype="0">
                                  <p:stCondLst>
                                    <p:cond delay="0"/>
                                  </p:stCondLst>
                                  <p:childTnLst>
                                    <p:set>
                                      <p:cBhvr>
                                        <p:cTn dur="1" fill="hold">
                                          <p:stCondLst>
                                            <p:cond delay="0"/>
                                          </p:stCondLst>
                                        </p:cTn>
                                        <p:tgtEl>
                                          <p:spTgt spid="1438"/>
                                        </p:tgtEl>
                                        <p:attrNameLst>
                                          <p:attrName>style.visibility</p:attrName>
                                        </p:attrNameLst>
                                      </p:cBhvr>
                                      <p:to>
                                        <p:strVal val="visible"/>
                                      </p:to>
                                    </p:set>
                                    <p:animEffect filter="fade" transition="in">
                                      <p:cBhvr>
                                        <p:cTn dur="250"/>
                                        <p:tgtEl>
                                          <p:spTgt spid="1438"/>
                                        </p:tgtEl>
                                      </p:cBhvr>
                                    </p:animEffect>
                                  </p:childTnLst>
                                </p:cTn>
                              </p:par>
                              <p:par>
                                <p:cTn fill="hold" nodeType="withEffect" presetClass="entr" presetID="10" presetSubtype="0">
                                  <p:stCondLst>
                                    <p:cond delay="0"/>
                                  </p:stCondLst>
                                  <p:childTnLst>
                                    <p:set>
                                      <p:cBhvr>
                                        <p:cTn dur="1" fill="hold">
                                          <p:stCondLst>
                                            <p:cond delay="0"/>
                                          </p:stCondLst>
                                        </p:cTn>
                                        <p:tgtEl>
                                          <p:spTgt spid="1453"/>
                                        </p:tgtEl>
                                        <p:attrNameLst>
                                          <p:attrName>style.visibility</p:attrName>
                                        </p:attrNameLst>
                                      </p:cBhvr>
                                      <p:to>
                                        <p:strVal val="visible"/>
                                      </p:to>
                                    </p:set>
                                    <p:animEffect filter="fade" transition="in">
                                      <p:cBhvr>
                                        <p:cTn dur="250"/>
                                        <p:tgtEl>
                                          <p:spTgt spid="1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7"/>
                                        </p:tgtEl>
                                        <p:attrNameLst>
                                          <p:attrName>style.visibility</p:attrName>
                                        </p:attrNameLst>
                                      </p:cBhvr>
                                      <p:to>
                                        <p:strVal val="visible"/>
                                      </p:to>
                                    </p:set>
                                    <p:animEffect filter="fade" transition="in">
                                      <p:cBhvr>
                                        <p:cTn dur="250"/>
                                        <p:tgtEl>
                                          <p:spTgt spid="1417"/>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1389"/>
                                        </p:tgtEl>
                                        <p:attrNameLst>
                                          <p:attrName>style.visibility</p:attrName>
                                        </p:attrNameLst>
                                      </p:cBhvr>
                                      <p:to>
                                        <p:strVal val="visible"/>
                                      </p:to>
                                    </p:set>
                                    <p:animEffect filter="fade" transition="in">
                                      <p:cBhvr>
                                        <p:cTn dur="250"/>
                                        <p:tgtEl>
                                          <p:spTgt spid="1389"/>
                                        </p:tgtEl>
                                      </p:cBhvr>
                                    </p:animEffect>
                                  </p:childTnLst>
                                </p:cTn>
                              </p:par>
                              <p:par>
                                <p:cTn fill="hold" nodeType="withEffect" presetClass="entr" presetID="10" presetSubtype="0">
                                  <p:stCondLst>
                                    <p:cond delay="0"/>
                                  </p:stCondLst>
                                  <p:childTnLst>
                                    <p:set>
                                      <p:cBhvr>
                                        <p:cTn dur="1" fill="hold">
                                          <p:stCondLst>
                                            <p:cond delay="0"/>
                                          </p:stCondLst>
                                        </p:cTn>
                                        <p:tgtEl>
                                          <p:spTgt spid="1450"/>
                                        </p:tgtEl>
                                        <p:attrNameLst>
                                          <p:attrName>style.visibility</p:attrName>
                                        </p:attrNameLst>
                                      </p:cBhvr>
                                      <p:to>
                                        <p:strVal val="visible"/>
                                      </p:to>
                                    </p:set>
                                    <p:animEffect filter="fade" transition="in">
                                      <p:cBhvr>
                                        <p:cTn dur="250"/>
                                        <p:tgtEl>
                                          <p:spTgt spid="1450"/>
                                        </p:tgtEl>
                                      </p:cBhvr>
                                    </p:animEffect>
                                  </p:childTnLst>
                                </p:cTn>
                              </p:par>
                              <p:par>
                                <p:cTn fill="hold" nodeType="withEffect" presetClass="entr" presetID="10" presetSubtype="0">
                                  <p:stCondLst>
                                    <p:cond delay="0"/>
                                  </p:stCondLst>
                                  <p:childTnLst>
                                    <p:set>
                                      <p:cBhvr>
                                        <p:cTn dur="1" fill="hold">
                                          <p:stCondLst>
                                            <p:cond delay="0"/>
                                          </p:stCondLst>
                                        </p:cTn>
                                        <p:tgtEl>
                                          <p:spTgt spid="1467"/>
                                        </p:tgtEl>
                                        <p:attrNameLst>
                                          <p:attrName>style.visibility</p:attrName>
                                        </p:attrNameLst>
                                      </p:cBhvr>
                                      <p:to>
                                        <p:strVal val="visible"/>
                                      </p:to>
                                    </p:set>
                                    <p:animEffect filter="fade" transition="in">
                                      <p:cBhvr>
                                        <p:cTn dur="250"/>
                                        <p:tgtEl>
                                          <p:spTgt spid="1467"/>
                                        </p:tgtEl>
                                      </p:cBhvr>
                                    </p:animEffect>
                                  </p:childTnLst>
                                </p:cTn>
                              </p:par>
                              <p:par>
                                <p:cTn fill="hold" nodeType="withEffect" presetClass="entr" presetID="10" presetSubtype="0">
                                  <p:stCondLst>
                                    <p:cond delay="0"/>
                                  </p:stCondLst>
                                  <p:childTnLst>
                                    <p:set>
                                      <p:cBhvr>
                                        <p:cTn dur="1" fill="hold">
                                          <p:stCondLst>
                                            <p:cond delay="0"/>
                                          </p:stCondLst>
                                        </p:cTn>
                                        <p:tgtEl>
                                          <p:spTgt spid="1455"/>
                                        </p:tgtEl>
                                        <p:attrNameLst>
                                          <p:attrName>style.visibility</p:attrName>
                                        </p:attrNameLst>
                                      </p:cBhvr>
                                      <p:to>
                                        <p:strVal val="visible"/>
                                      </p:to>
                                    </p:set>
                                    <p:animEffect filter="fade" transition="in">
                                      <p:cBhvr>
                                        <p:cTn dur="250"/>
                                        <p:tgtEl>
                                          <p:spTgt spid="1455"/>
                                        </p:tgtEl>
                                      </p:cBhvr>
                                    </p:animEffect>
                                  </p:childTnLst>
                                </p:cTn>
                              </p:par>
                              <p:par>
                                <p:cTn fill="hold" nodeType="withEffect" presetClass="entr" presetID="10" presetSubtype="0">
                                  <p:stCondLst>
                                    <p:cond delay="0"/>
                                  </p:stCondLst>
                                  <p:childTnLst>
                                    <p:set>
                                      <p:cBhvr>
                                        <p:cTn dur="1" fill="hold">
                                          <p:stCondLst>
                                            <p:cond delay="0"/>
                                          </p:stCondLst>
                                        </p:cTn>
                                        <p:tgtEl>
                                          <p:spTgt spid="1475"/>
                                        </p:tgtEl>
                                        <p:attrNameLst>
                                          <p:attrName>style.visibility</p:attrName>
                                        </p:attrNameLst>
                                      </p:cBhvr>
                                      <p:to>
                                        <p:strVal val="visible"/>
                                      </p:to>
                                    </p:set>
                                    <p:animEffect filter="fade" transition="in">
                                      <p:cBhvr>
                                        <p:cTn dur="250"/>
                                        <p:tgtEl>
                                          <p:spTgt spid="1475"/>
                                        </p:tgtEl>
                                      </p:cBhvr>
                                    </p:animEffect>
                                  </p:childTnLst>
                                </p:cTn>
                              </p:par>
                              <p:par>
                                <p:cTn fill="hold" nodeType="withEffect" presetClass="entr" presetID="10" presetSubtype="0">
                                  <p:stCondLst>
                                    <p:cond delay="0"/>
                                  </p:stCondLst>
                                  <p:childTnLst>
                                    <p:set>
                                      <p:cBhvr>
                                        <p:cTn dur="1" fill="hold">
                                          <p:stCondLst>
                                            <p:cond delay="0"/>
                                          </p:stCondLst>
                                        </p:cTn>
                                        <p:tgtEl>
                                          <p:spTgt spid="1470"/>
                                        </p:tgtEl>
                                        <p:attrNameLst>
                                          <p:attrName>style.visibility</p:attrName>
                                        </p:attrNameLst>
                                      </p:cBhvr>
                                      <p:to>
                                        <p:strVal val="visible"/>
                                      </p:to>
                                    </p:set>
                                    <p:animEffect filter="fade" transition="in">
                                      <p:cBhvr>
                                        <p:cTn dur="250"/>
                                        <p:tgtEl>
                                          <p:spTgt spid="1470"/>
                                        </p:tgtEl>
                                      </p:cBhvr>
                                    </p:animEffect>
                                  </p:childTnLst>
                                </p:cTn>
                              </p:par>
                              <p:par>
                                <p:cTn fill="hold" nodeType="withEffect" presetClass="entr" presetID="10" presetSubtype="0">
                                  <p:stCondLst>
                                    <p:cond delay="0"/>
                                  </p:stCondLst>
                                  <p:childTnLst>
                                    <p:set>
                                      <p:cBhvr>
                                        <p:cTn dur="1" fill="hold">
                                          <p:stCondLst>
                                            <p:cond delay="0"/>
                                          </p:stCondLst>
                                        </p:cTn>
                                        <p:tgtEl>
                                          <p:spTgt spid="1441"/>
                                        </p:tgtEl>
                                        <p:attrNameLst>
                                          <p:attrName>style.visibility</p:attrName>
                                        </p:attrNameLst>
                                      </p:cBhvr>
                                      <p:to>
                                        <p:strVal val="visible"/>
                                      </p:to>
                                    </p:set>
                                    <p:animEffect filter="fade" transition="in">
                                      <p:cBhvr>
                                        <p:cTn dur="250"/>
                                        <p:tgtEl>
                                          <p:spTgt spid="1441"/>
                                        </p:tgtEl>
                                      </p:cBhvr>
                                    </p:animEffect>
                                  </p:childTnLst>
                                </p:cTn>
                              </p:par>
                              <p:par>
                                <p:cTn fill="hold" nodeType="withEffect" presetClass="entr" presetID="10" presetSubtype="0">
                                  <p:stCondLst>
                                    <p:cond delay="0"/>
                                  </p:stCondLst>
                                  <p:childTnLst>
                                    <p:set>
                                      <p:cBhvr>
                                        <p:cTn dur="1" fill="hold">
                                          <p:stCondLst>
                                            <p:cond delay="0"/>
                                          </p:stCondLst>
                                        </p:cTn>
                                        <p:tgtEl>
                                          <p:spTgt spid="1461"/>
                                        </p:tgtEl>
                                        <p:attrNameLst>
                                          <p:attrName>style.visibility</p:attrName>
                                        </p:attrNameLst>
                                      </p:cBhvr>
                                      <p:to>
                                        <p:strVal val="visible"/>
                                      </p:to>
                                    </p:set>
                                    <p:animEffect filter="fade" transition="in">
                                      <p:cBhvr>
                                        <p:cTn dur="250"/>
                                        <p:tgtEl>
                                          <p:spTgt spid="1461"/>
                                        </p:tgtEl>
                                      </p:cBhvr>
                                    </p:animEffect>
                                  </p:childTnLst>
                                </p:cTn>
                              </p:par>
                              <p:par>
                                <p:cTn fill="hold" nodeType="withEffect" presetClass="entr" presetID="10" presetSubtype="0">
                                  <p:stCondLst>
                                    <p:cond delay="0"/>
                                  </p:stCondLst>
                                  <p:childTnLst>
                                    <p:set>
                                      <p:cBhvr>
                                        <p:cTn dur="1" fill="hold">
                                          <p:stCondLst>
                                            <p:cond delay="0"/>
                                          </p:stCondLst>
                                        </p:cTn>
                                        <p:tgtEl>
                                          <p:spTgt spid="1446"/>
                                        </p:tgtEl>
                                        <p:attrNameLst>
                                          <p:attrName>style.visibility</p:attrName>
                                        </p:attrNameLst>
                                      </p:cBhvr>
                                      <p:to>
                                        <p:strVal val="visible"/>
                                      </p:to>
                                    </p:set>
                                    <p:animEffect filter="fade" transition="in">
                                      <p:cBhvr>
                                        <p:cTn dur="250"/>
                                        <p:tgtEl>
                                          <p:spTgt spid="1446"/>
                                        </p:tgtEl>
                                      </p:cBhvr>
                                    </p:animEffect>
                                  </p:childTnLst>
                                </p:cTn>
                              </p:par>
                              <p:par>
                                <p:cTn fill="hold" nodeType="withEffect" presetClass="entr" presetID="10" presetSubtype="0">
                                  <p:stCondLst>
                                    <p:cond delay="0"/>
                                  </p:stCondLst>
                                  <p:childTnLst>
                                    <p:set>
                                      <p:cBhvr>
                                        <p:cTn dur="1" fill="hold">
                                          <p:stCondLst>
                                            <p:cond delay="0"/>
                                          </p:stCondLst>
                                        </p:cTn>
                                        <p:tgtEl>
                                          <p:spTgt spid="1458"/>
                                        </p:tgtEl>
                                        <p:attrNameLst>
                                          <p:attrName>style.visibility</p:attrName>
                                        </p:attrNameLst>
                                      </p:cBhvr>
                                      <p:to>
                                        <p:strVal val="visible"/>
                                      </p:to>
                                    </p:set>
                                    <p:animEffect filter="fade" transition="in">
                                      <p:cBhvr>
                                        <p:cTn dur="250"/>
                                        <p:tgtEl>
                                          <p:spTgt spid="1458"/>
                                        </p:tgtEl>
                                      </p:cBhvr>
                                    </p:animEffect>
                                  </p:childTnLst>
                                </p:cTn>
                              </p:par>
                              <p:par>
                                <p:cTn fill="hold" nodeType="withEffect" presetClass="entr" presetID="10" presetSubtype="0">
                                  <p:stCondLst>
                                    <p:cond delay="0"/>
                                  </p:stCondLst>
                                  <p:childTnLst>
                                    <p:set>
                                      <p:cBhvr>
                                        <p:cTn dur="1" fill="hold">
                                          <p:stCondLst>
                                            <p:cond delay="0"/>
                                          </p:stCondLst>
                                        </p:cTn>
                                        <p:tgtEl>
                                          <p:spTgt spid="1464"/>
                                        </p:tgtEl>
                                        <p:attrNameLst>
                                          <p:attrName>style.visibility</p:attrName>
                                        </p:attrNameLst>
                                      </p:cBhvr>
                                      <p:to>
                                        <p:strVal val="visible"/>
                                      </p:to>
                                    </p:set>
                                    <p:animEffect filter="fade" transition="in">
                                      <p:cBhvr>
                                        <p:cTn dur="250"/>
                                        <p:tgtEl>
                                          <p:spTgt spid="14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90"/>
                                        </p:tgtEl>
                                        <p:attrNameLst>
                                          <p:attrName>style.visibility</p:attrName>
                                        </p:attrNameLst>
                                      </p:cBhvr>
                                      <p:to>
                                        <p:strVal val="visible"/>
                                      </p:to>
                                    </p:set>
                                    <p:animEffect filter="fade" transition="in">
                                      <p:cBhvr>
                                        <p:cTn dur="250"/>
                                        <p:tgtEl>
                                          <p:spTgt spid="1390"/>
                                        </p:tgtEl>
                                      </p:cBhvr>
                                    </p:animEffect>
                                  </p:childTnLst>
                                </p:cTn>
                              </p:par>
                              <p:par>
                                <p:cTn fill="hold" nodeType="withEffect" presetClass="entr" presetID="10" presetSubtype="0">
                                  <p:stCondLst>
                                    <p:cond delay="0"/>
                                  </p:stCondLst>
                                  <p:childTnLst>
                                    <p:set>
                                      <p:cBhvr>
                                        <p:cTn dur="1" fill="hold">
                                          <p:stCondLst>
                                            <p:cond delay="0"/>
                                          </p:stCondLst>
                                        </p:cTn>
                                        <p:tgtEl>
                                          <p:spTgt spid="1449"/>
                                        </p:tgtEl>
                                        <p:attrNameLst>
                                          <p:attrName>style.visibility</p:attrName>
                                        </p:attrNameLst>
                                      </p:cBhvr>
                                      <p:to>
                                        <p:strVal val="visible"/>
                                      </p:to>
                                    </p:set>
                                    <p:animEffect filter="fade" transition="in">
                                      <p:cBhvr>
                                        <p:cTn dur="250"/>
                                        <p:tgtEl>
                                          <p:spTgt spid="1449"/>
                                        </p:tgtEl>
                                      </p:cBhvr>
                                    </p:animEffect>
                                  </p:childTnLst>
                                </p:cTn>
                              </p:par>
                              <p:par>
                                <p:cTn fill="hold" nodeType="withEffect" presetClass="entr" presetID="10" presetSubtype="0">
                                  <p:stCondLst>
                                    <p:cond delay="0"/>
                                  </p:stCondLst>
                                  <p:childTnLst>
                                    <p:set>
                                      <p:cBhvr>
                                        <p:cTn dur="1" fill="hold">
                                          <p:stCondLst>
                                            <p:cond delay="0"/>
                                          </p:stCondLst>
                                        </p:cTn>
                                        <p:tgtEl>
                                          <p:spTgt spid="1476"/>
                                        </p:tgtEl>
                                        <p:attrNameLst>
                                          <p:attrName>style.visibility</p:attrName>
                                        </p:attrNameLst>
                                      </p:cBhvr>
                                      <p:to>
                                        <p:strVal val="visible"/>
                                      </p:to>
                                    </p:set>
                                    <p:animEffect filter="fade" transition="in">
                                      <p:cBhvr>
                                        <p:cTn dur="250"/>
                                        <p:tgtEl>
                                          <p:spTgt spid="1476"/>
                                        </p:tgtEl>
                                      </p:cBhvr>
                                    </p:animEffect>
                                  </p:childTnLst>
                                </p:cTn>
                              </p:par>
                              <p:par>
                                <p:cTn fill="hold" nodeType="withEffect" presetClass="entr" presetID="10" presetSubtype="0">
                                  <p:stCondLst>
                                    <p:cond delay="0"/>
                                  </p:stCondLst>
                                  <p:childTnLst>
                                    <p:set>
                                      <p:cBhvr>
                                        <p:cTn dur="1" fill="hold">
                                          <p:stCondLst>
                                            <p:cond delay="0"/>
                                          </p:stCondLst>
                                        </p:cTn>
                                        <p:tgtEl>
                                          <p:spTgt spid="1474"/>
                                        </p:tgtEl>
                                        <p:attrNameLst>
                                          <p:attrName>style.visibility</p:attrName>
                                        </p:attrNameLst>
                                      </p:cBhvr>
                                      <p:to>
                                        <p:strVal val="visible"/>
                                      </p:to>
                                    </p:set>
                                    <p:animEffect filter="fade" transition="in">
                                      <p:cBhvr>
                                        <p:cTn dur="250"/>
                                        <p:tgtEl>
                                          <p:spTgt spid="1474"/>
                                        </p:tgtEl>
                                      </p:cBhvr>
                                    </p:animEffect>
                                  </p:childTnLst>
                                </p:cTn>
                              </p:par>
                              <p:par>
                                <p:cTn fill="hold" nodeType="withEffect" presetClass="entr" presetID="10" presetSubtype="0">
                                  <p:stCondLst>
                                    <p:cond delay="0"/>
                                  </p:stCondLst>
                                  <p:childTnLst>
                                    <p:set>
                                      <p:cBhvr>
                                        <p:cTn dur="1" fill="hold">
                                          <p:stCondLst>
                                            <p:cond delay="0"/>
                                          </p:stCondLst>
                                        </p:cTn>
                                        <p:tgtEl>
                                          <p:spTgt spid="1454"/>
                                        </p:tgtEl>
                                        <p:attrNameLst>
                                          <p:attrName>style.visibility</p:attrName>
                                        </p:attrNameLst>
                                      </p:cBhvr>
                                      <p:to>
                                        <p:strVal val="visible"/>
                                      </p:to>
                                    </p:set>
                                    <p:animEffect filter="fade" transition="in">
                                      <p:cBhvr>
                                        <p:cTn dur="250"/>
                                        <p:tgtEl>
                                          <p:spTgt spid="1454"/>
                                        </p:tgtEl>
                                      </p:cBhvr>
                                    </p:animEffect>
                                  </p:childTnLst>
                                </p:cTn>
                              </p:par>
                              <p:par>
                                <p:cTn fill="hold" nodeType="withEffect" presetClass="entr" presetID="1" presetSubtype="0">
                                  <p:stCondLst>
                                    <p:cond delay="0"/>
                                  </p:stCondLst>
                                  <p:childTnLst>
                                    <p:set>
                                      <p:cBhvr>
                                        <p:cTn dur="1" fill="hold">
                                          <p:stCondLst>
                                            <p:cond delay="0"/>
                                          </p:stCondLst>
                                        </p:cTn>
                                        <p:tgtEl>
                                          <p:spTgt spid="14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1"/>
                                        </p:tgtEl>
                                        <p:attrNameLst>
                                          <p:attrName>style.visibility</p:attrName>
                                        </p:attrNameLst>
                                      </p:cBhvr>
                                      <p:to>
                                        <p:strVal val="visible"/>
                                      </p:to>
                                    </p:se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405"/>
                                        </p:tgtEl>
                                        <p:attrNameLst>
                                          <p:attrName>style.visibility</p:attrName>
                                        </p:attrNameLst>
                                      </p:cBhvr>
                                      <p:to>
                                        <p:strVal val="visible"/>
                                      </p:to>
                                    </p:set>
                                    <p:animEffect filter="fade" transition="in">
                                      <p:cBhvr>
                                        <p:cTn dur="250"/>
                                        <p:tgtEl>
                                          <p:spTgt spid="1405"/>
                                        </p:tgtEl>
                                      </p:cBhvr>
                                    </p:animEffect>
                                  </p:childTnLst>
                                </p:cTn>
                              </p:par>
                              <p:par>
                                <p:cTn fill="hold" nodeType="withEffect" presetClass="entr" presetID="10" presetSubtype="0">
                                  <p:stCondLst>
                                    <p:cond delay="0"/>
                                  </p:stCondLst>
                                  <p:childTnLst>
                                    <p:set>
                                      <p:cBhvr>
                                        <p:cTn dur="1" fill="hold">
                                          <p:stCondLst>
                                            <p:cond delay="0"/>
                                          </p:stCondLst>
                                        </p:cTn>
                                        <p:tgtEl>
                                          <p:spTgt spid="1338"/>
                                        </p:tgtEl>
                                        <p:attrNameLst>
                                          <p:attrName>style.visibility</p:attrName>
                                        </p:attrNameLst>
                                      </p:cBhvr>
                                      <p:to>
                                        <p:strVal val="visible"/>
                                      </p:to>
                                    </p:set>
                                    <p:animEffect filter="fade" transition="in">
                                      <p:cBhvr>
                                        <p:cTn dur="250"/>
                                        <p:tgtEl>
                                          <p:spTgt spid="1338"/>
                                        </p:tgtEl>
                                      </p:cBhvr>
                                    </p:animEffect>
                                  </p:childTnLst>
                                </p:cTn>
                              </p:par>
                              <p:par>
                                <p:cTn fill="hold" nodeType="withEffect" presetClass="entr" presetID="10" presetSubtype="0">
                                  <p:stCondLst>
                                    <p:cond delay="0"/>
                                  </p:stCondLst>
                                  <p:childTnLst>
                                    <p:set>
                                      <p:cBhvr>
                                        <p:cTn dur="1" fill="hold">
                                          <p:stCondLst>
                                            <p:cond delay="0"/>
                                          </p:stCondLst>
                                        </p:cTn>
                                        <p:tgtEl>
                                          <p:spTgt spid="1473"/>
                                        </p:tgtEl>
                                        <p:attrNameLst>
                                          <p:attrName>style.visibility</p:attrName>
                                        </p:attrNameLst>
                                      </p:cBhvr>
                                      <p:to>
                                        <p:strVal val="visible"/>
                                      </p:to>
                                    </p:set>
                                    <p:animEffect filter="fade" transition="in">
                                      <p:cBhvr>
                                        <p:cTn dur="250"/>
                                        <p:tgtEl>
                                          <p:spTgt spid="1473"/>
                                        </p:tgtEl>
                                      </p:cBhvr>
                                    </p:animEffect>
                                  </p:childTnLst>
                                </p:cTn>
                              </p:par>
                              <p:par>
                                <p:cTn fill="hold" nodeType="withEffect" presetClass="entr" presetID="10" presetSubtype="0">
                                  <p:stCondLst>
                                    <p:cond delay="0"/>
                                  </p:stCondLst>
                                  <p:childTnLst>
                                    <p:set>
                                      <p:cBhvr>
                                        <p:cTn dur="1" fill="hold">
                                          <p:stCondLst>
                                            <p:cond delay="0"/>
                                          </p:stCondLst>
                                        </p:cTn>
                                        <p:tgtEl>
                                          <p:spTgt spid="1483"/>
                                        </p:tgtEl>
                                        <p:attrNameLst>
                                          <p:attrName>style.visibility</p:attrName>
                                        </p:attrNameLst>
                                      </p:cBhvr>
                                      <p:to>
                                        <p:strVal val="visible"/>
                                      </p:to>
                                    </p:set>
                                    <p:animEffect filter="fade" transition="in">
                                      <p:cBhvr>
                                        <p:cTn dur="250"/>
                                        <p:tgtEl>
                                          <p:spTgt spid="1483"/>
                                        </p:tgtEl>
                                      </p:cBhvr>
                                    </p:animEffect>
                                  </p:childTnLst>
                                </p:cTn>
                              </p:par>
                              <p:par>
                                <p:cTn fill="hold" nodeType="withEffect" presetClass="entr" presetID="1" presetSubtype="0">
                                  <p:stCondLst>
                                    <p:cond delay="0"/>
                                  </p:stCondLst>
                                  <p:childTnLst>
                                    <p:set>
                                      <p:cBhvr>
                                        <p:cTn dur="1" fill="hold">
                                          <p:stCondLst>
                                            <p:cond delay="0"/>
                                          </p:stCondLst>
                                        </p:cTn>
                                        <p:tgtEl>
                                          <p:spTgt spid="1484"/>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485"/>
                                        </p:tgtEl>
                                        <p:attrNameLst>
                                          <p:attrName>style.visibility</p:attrName>
                                        </p:attrNameLst>
                                      </p:cBhvr>
                                      <p:to>
                                        <p:strVal val="visible"/>
                                      </p:to>
                                    </p:set>
                                    <p:animEffect filter="fade" transition="in">
                                      <p:cBhvr>
                                        <p:cTn dur="250"/>
                                        <p:tgtEl>
                                          <p:spTgt spid="1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pic>
        <p:nvPicPr>
          <p:cNvPr descr="A picture containing food&#10;&#10;Description generated with very high confidence" id="1498" name="Google Shape;1498;p32"/>
          <p:cNvPicPr preferRelativeResize="0"/>
          <p:nvPr/>
        </p:nvPicPr>
        <p:blipFill rotWithShape="1">
          <a:blip r:embed="rId3">
            <a:alphaModFix/>
          </a:blip>
          <a:srcRect b="0" l="0" r="0" t="0"/>
          <a:stretch/>
        </p:blipFill>
        <p:spPr>
          <a:xfrm>
            <a:off x="7573311" y="3459466"/>
            <a:ext cx="664602" cy="212925"/>
          </a:xfrm>
          <a:prstGeom prst="rect">
            <a:avLst/>
          </a:prstGeom>
          <a:noFill/>
          <a:ln>
            <a:noFill/>
          </a:ln>
        </p:spPr>
      </p:pic>
      <p:pic>
        <p:nvPicPr>
          <p:cNvPr id="1499" name="Google Shape;1499;p32"/>
          <p:cNvPicPr preferRelativeResize="0"/>
          <p:nvPr/>
        </p:nvPicPr>
        <p:blipFill rotWithShape="1">
          <a:blip r:embed="rId4">
            <a:alphaModFix/>
          </a:blip>
          <a:srcRect b="0" l="0" r="0" t="0"/>
          <a:stretch/>
        </p:blipFill>
        <p:spPr>
          <a:xfrm>
            <a:off x="7568593" y="1958540"/>
            <a:ext cx="674038" cy="235912"/>
          </a:xfrm>
          <a:prstGeom prst="rect">
            <a:avLst/>
          </a:prstGeom>
          <a:noFill/>
          <a:ln>
            <a:noFill/>
          </a:ln>
        </p:spPr>
      </p:pic>
      <p:pic>
        <p:nvPicPr>
          <p:cNvPr descr="Image result for swimlane png logo" id="1500" name="Google Shape;1500;p32"/>
          <p:cNvPicPr preferRelativeResize="0"/>
          <p:nvPr/>
        </p:nvPicPr>
        <p:blipFill rotWithShape="1">
          <a:blip r:embed="rId5">
            <a:alphaModFix/>
          </a:blip>
          <a:srcRect b="0" l="0" r="0" t="0"/>
          <a:stretch/>
        </p:blipFill>
        <p:spPr>
          <a:xfrm>
            <a:off x="7641557" y="3758892"/>
            <a:ext cx="528110" cy="388496"/>
          </a:xfrm>
          <a:prstGeom prst="rect">
            <a:avLst/>
          </a:prstGeom>
          <a:noFill/>
          <a:ln>
            <a:noFill/>
          </a:ln>
        </p:spPr>
      </p:pic>
      <p:pic>
        <p:nvPicPr>
          <p:cNvPr id="1501" name="Google Shape;1501;p32"/>
          <p:cNvPicPr preferRelativeResize="0"/>
          <p:nvPr/>
        </p:nvPicPr>
        <p:blipFill rotWithShape="1">
          <a:blip r:embed="rId6">
            <a:alphaModFix/>
          </a:blip>
          <a:srcRect b="0" l="0" r="0" t="0"/>
          <a:stretch/>
        </p:blipFill>
        <p:spPr>
          <a:xfrm>
            <a:off x="7590421" y="4133059"/>
            <a:ext cx="630382" cy="420253"/>
          </a:xfrm>
          <a:prstGeom prst="rect">
            <a:avLst/>
          </a:prstGeom>
          <a:noFill/>
          <a:ln>
            <a:noFill/>
          </a:ln>
        </p:spPr>
      </p:pic>
      <p:pic>
        <p:nvPicPr>
          <p:cNvPr descr="A close up of a sign&#10;&#10;Description automatically generated" id="1502" name="Google Shape;1502;p32"/>
          <p:cNvPicPr preferRelativeResize="0"/>
          <p:nvPr/>
        </p:nvPicPr>
        <p:blipFill rotWithShape="1">
          <a:blip r:embed="rId7">
            <a:alphaModFix/>
          </a:blip>
          <a:srcRect b="0" l="0" r="0" t="0"/>
          <a:stretch/>
        </p:blipFill>
        <p:spPr>
          <a:xfrm>
            <a:off x="7531774" y="5440255"/>
            <a:ext cx="747677" cy="149246"/>
          </a:xfrm>
          <a:prstGeom prst="rect">
            <a:avLst/>
          </a:prstGeom>
          <a:noFill/>
          <a:ln>
            <a:noFill/>
          </a:ln>
        </p:spPr>
      </p:pic>
      <p:pic>
        <p:nvPicPr>
          <p:cNvPr descr="A close up of a sign&#10;&#10;Description automatically generated" id="1503" name="Google Shape;1503;p32"/>
          <p:cNvPicPr preferRelativeResize="0"/>
          <p:nvPr/>
        </p:nvPicPr>
        <p:blipFill rotWithShape="1">
          <a:blip r:embed="rId8">
            <a:alphaModFix/>
          </a:blip>
          <a:srcRect b="0" l="0" r="0" t="0"/>
          <a:stretch/>
        </p:blipFill>
        <p:spPr>
          <a:xfrm>
            <a:off x="7565896" y="4606426"/>
            <a:ext cx="679432" cy="219422"/>
          </a:xfrm>
          <a:prstGeom prst="rect">
            <a:avLst/>
          </a:prstGeom>
          <a:noFill/>
          <a:ln>
            <a:noFill/>
          </a:ln>
        </p:spPr>
      </p:pic>
      <p:pic>
        <p:nvPicPr>
          <p:cNvPr id="1504" name="Google Shape;1504;p32"/>
          <p:cNvPicPr preferRelativeResize="0"/>
          <p:nvPr/>
        </p:nvPicPr>
        <p:blipFill rotWithShape="1">
          <a:blip r:embed="rId9">
            <a:alphaModFix/>
          </a:blip>
          <a:srcRect b="0" l="0" r="0" t="0"/>
          <a:stretch/>
        </p:blipFill>
        <p:spPr>
          <a:xfrm>
            <a:off x="7531775" y="5063058"/>
            <a:ext cx="747675" cy="99957"/>
          </a:xfrm>
          <a:prstGeom prst="rect">
            <a:avLst/>
          </a:prstGeom>
          <a:noFill/>
          <a:ln>
            <a:noFill/>
          </a:ln>
        </p:spPr>
      </p:pic>
      <p:pic>
        <p:nvPicPr>
          <p:cNvPr id="1505" name="Google Shape;1505;p32"/>
          <p:cNvPicPr preferRelativeResize="0"/>
          <p:nvPr/>
        </p:nvPicPr>
        <p:blipFill rotWithShape="1">
          <a:blip r:embed="rId10">
            <a:alphaModFix/>
          </a:blip>
          <a:srcRect b="0" l="0" r="0" t="0"/>
          <a:stretch/>
        </p:blipFill>
        <p:spPr>
          <a:xfrm>
            <a:off x="7636307" y="2229514"/>
            <a:ext cx="538611" cy="394981"/>
          </a:xfrm>
          <a:prstGeom prst="rect">
            <a:avLst/>
          </a:prstGeom>
          <a:noFill/>
          <a:ln>
            <a:noFill/>
          </a:ln>
        </p:spPr>
      </p:pic>
      <p:pic>
        <p:nvPicPr>
          <p:cNvPr id="1506" name="Google Shape;1506;p32"/>
          <p:cNvPicPr preferRelativeResize="0"/>
          <p:nvPr/>
        </p:nvPicPr>
        <p:blipFill rotWithShape="1">
          <a:blip r:embed="rId11">
            <a:alphaModFix/>
          </a:blip>
          <a:srcRect b="0" l="0" r="0" t="0"/>
          <a:stretch/>
        </p:blipFill>
        <p:spPr>
          <a:xfrm>
            <a:off x="7569253" y="2737813"/>
            <a:ext cx="672717" cy="154725"/>
          </a:xfrm>
          <a:prstGeom prst="rect">
            <a:avLst/>
          </a:prstGeom>
          <a:noFill/>
          <a:ln>
            <a:noFill/>
          </a:ln>
        </p:spPr>
      </p:pic>
      <p:pic>
        <p:nvPicPr>
          <p:cNvPr descr="A picture containing graphics, drawing&#10;&#10;Description automatically generated" id="1507" name="Google Shape;1507;p32"/>
          <p:cNvPicPr preferRelativeResize="0"/>
          <p:nvPr/>
        </p:nvPicPr>
        <p:blipFill rotWithShape="1">
          <a:blip r:embed="rId12">
            <a:alphaModFix/>
          </a:blip>
          <a:srcRect b="0" l="0" r="0" t="0"/>
          <a:stretch/>
        </p:blipFill>
        <p:spPr>
          <a:xfrm>
            <a:off x="8535129" y="3074199"/>
            <a:ext cx="831489" cy="184917"/>
          </a:xfrm>
          <a:prstGeom prst="rect">
            <a:avLst/>
          </a:prstGeom>
          <a:noFill/>
          <a:ln>
            <a:noFill/>
          </a:ln>
        </p:spPr>
      </p:pic>
      <p:pic>
        <p:nvPicPr>
          <p:cNvPr descr="A close up of a logo&#10;&#10;Description automatically generated" id="1508" name="Google Shape;1508;p32"/>
          <p:cNvPicPr preferRelativeResize="0"/>
          <p:nvPr/>
        </p:nvPicPr>
        <p:blipFill rotWithShape="1">
          <a:blip r:embed="rId13">
            <a:alphaModFix/>
          </a:blip>
          <a:srcRect b="0" l="0" r="0" t="0"/>
          <a:stretch/>
        </p:blipFill>
        <p:spPr>
          <a:xfrm>
            <a:off x="7531773" y="5692866"/>
            <a:ext cx="747678" cy="498452"/>
          </a:xfrm>
          <a:prstGeom prst="rect">
            <a:avLst/>
          </a:prstGeom>
          <a:noFill/>
          <a:ln>
            <a:noFill/>
          </a:ln>
        </p:spPr>
      </p:pic>
      <p:pic>
        <p:nvPicPr>
          <p:cNvPr descr="A close up of a logo&#10;&#10;Description automatically generated" id="1509" name="Google Shape;1509;p32"/>
          <p:cNvPicPr preferRelativeResize="0"/>
          <p:nvPr/>
        </p:nvPicPr>
        <p:blipFill rotWithShape="1">
          <a:blip r:embed="rId14">
            <a:alphaModFix/>
          </a:blip>
          <a:srcRect b="0" l="0" r="0" t="0"/>
          <a:stretch/>
        </p:blipFill>
        <p:spPr>
          <a:xfrm>
            <a:off x="6553564" y="3243800"/>
            <a:ext cx="644256" cy="644256"/>
          </a:xfrm>
          <a:prstGeom prst="rect">
            <a:avLst/>
          </a:prstGeom>
          <a:noFill/>
          <a:ln>
            <a:noFill/>
          </a:ln>
        </p:spPr>
      </p:pic>
      <p:pic>
        <p:nvPicPr>
          <p:cNvPr id="1510" name="Google Shape;1510;p32"/>
          <p:cNvPicPr preferRelativeResize="0"/>
          <p:nvPr/>
        </p:nvPicPr>
        <p:blipFill rotWithShape="1">
          <a:blip r:embed="rId15">
            <a:alphaModFix/>
          </a:blip>
          <a:srcRect b="0" l="0" r="0" t="0"/>
          <a:stretch/>
        </p:blipFill>
        <p:spPr>
          <a:xfrm>
            <a:off x="6632293" y="1898005"/>
            <a:ext cx="486795" cy="356983"/>
          </a:xfrm>
          <a:prstGeom prst="rect">
            <a:avLst/>
          </a:prstGeom>
          <a:noFill/>
          <a:ln>
            <a:noFill/>
          </a:ln>
        </p:spPr>
      </p:pic>
      <p:pic>
        <p:nvPicPr>
          <p:cNvPr id="1511" name="Google Shape;1511;p32"/>
          <p:cNvPicPr preferRelativeResize="0"/>
          <p:nvPr/>
        </p:nvPicPr>
        <p:blipFill rotWithShape="1">
          <a:blip r:embed="rId16">
            <a:alphaModFix/>
          </a:blip>
          <a:srcRect b="0" l="0" r="0" t="0"/>
          <a:stretch/>
        </p:blipFill>
        <p:spPr>
          <a:xfrm>
            <a:off x="6564649" y="3902595"/>
            <a:ext cx="622084" cy="101089"/>
          </a:xfrm>
          <a:prstGeom prst="rect">
            <a:avLst/>
          </a:prstGeom>
          <a:noFill/>
          <a:ln>
            <a:noFill/>
          </a:ln>
        </p:spPr>
      </p:pic>
      <p:pic>
        <p:nvPicPr>
          <p:cNvPr id="1512" name="Google Shape;1512;p32"/>
          <p:cNvPicPr preferRelativeResize="0"/>
          <p:nvPr/>
        </p:nvPicPr>
        <p:blipFill rotWithShape="1">
          <a:blip r:embed="rId17">
            <a:alphaModFix/>
          </a:blip>
          <a:srcRect b="0" l="0" r="0" t="0"/>
          <a:stretch/>
        </p:blipFill>
        <p:spPr>
          <a:xfrm>
            <a:off x="6522997" y="4216216"/>
            <a:ext cx="705390" cy="253941"/>
          </a:xfrm>
          <a:prstGeom prst="rect">
            <a:avLst/>
          </a:prstGeom>
          <a:noFill/>
          <a:ln>
            <a:noFill/>
          </a:ln>
        </p:spPr>
      </p:pic>
      <p:pic>
        <p:nvPicPr>
          <p:cNvPr id="1513" name="Google Shape;1513;p32"/>
          <p:cNvPicPr preferRelativeResize="0"/>
          <p:nvPr/>
        </p:nvPicPr>
        <p:blipFill rotWithShape="1">
          <a:blip r:embed="rId18">
            <a:alphaModFix/>
          </a:blip>
          <a:srcRect b="0" l="0" r="0" t="0"/>
          <a:stretch/>
        </p:blipFill>
        <p:spPr>
          <a:xfrm>
            <a:off x="6584927" y="5448035"/>
            <a:ext cx="581530" cy="133683"/>
          </a:xfrm>
          <a:prstGeom prst="rect">
            <a:avLst/>
          </a:prstGeom>
          <a:noFill/>
          <a:ln>
            <a:noFill/>
          </a:ln>
        </p:spPr>
      </p:pic>
      <p:pic>
        <p:nvPicPr>
          <p:cNvPr descr="Related image" id="1514" name="Google Shape;1514;p32"/>
          <p:cNvPicPr preferRelativeResize="0"/>
          <p:nvPr/>
        </p:nvPicPr>
        <p:blipFill rotWithShape="1">
          <a:blip r:embed="rId19">
            <a:alphaModFix/>
          </a:blip>
          <a:srcRect b="0" l="0" r="0" t="0"/>
          <a:stretch/>
        </p:blipFill>
        <p:spPr>
          <a:xfrm>
            <a:off x="6613262" y="4508668"/>
            <a:ext cx="524858" cy="414941"/>
          </a:xfrm>
          <a:prstGeom prst="rect">
            <a:avLst/>
          </a:prstGeom>
          <a:noFill/>
          <a:ln>
            <a:noFill/>
          </a:ln>
        </p:spPr>
      </p:pic>
      <p:pic>
        <p:nvPicPr>
          <p:cNvPr descr="A close up of a sign&#10;&#10;Description automatically generated" id="1515" name="Google Shape;1515;p32"/>
          <p:cNvPicPr preferRelativeResize="0"/>
          <p:nvPr/>
        </p:nvPicPr>
        <p:blipFill rotWithShape="1">
          <a:blip r:embed="rId20">
            <a:alphaModFix/>
          </a:blip>
          <a:srcRect b="0" l="0" r="0" t="0"/>
          <a:stretch/>
        </p:blipFill>
        <p:spPr>
          <a:xfrm>
            <a:off x="6501853" y="4988922"/>
            <a:ext cx="747677" cy="248229"/>
          </a:xfrm>
          <a:prstGeom prst="rect">
            <a:avLst/>
          </a:prstGeom>
          <a:noFill/>
          <a:ln>
            <a:noFill/>
          </a:ln>
        </p:spPr>
      </p:pic>
      <p:pic>
        <p:nvPicPr>
          <p:cNvPr descr="A close up of a logo&#10;&#10;Description generated with very high confidence" id="1516" name="Google Shape;1516;p32"/>
          <p:cNvPicPr preferRelativeResize="0"/>
          <p:nvPr/>
        </p:nvPicPr>
        <p:blipFill rotWithShape="1">
          <a:blip r:embed="rId21">
            <a:alphaModFix/>
          </a:blip>
          <a:srcRect b="0" l="0" r="0" t="0"/>
          <a:stretch/>
        </p:blipFill>
        <p:spPr>
          <a:xfrm>
            <a:off x="6586674" y="2231916"/>
            <a:ext cx="578036" cy="390174"/>
          </a:xfrm>
          <a:prstGeom prst="rect">
            <a:avLst/>
          </a:prstGeom>
          <a:noFill/>
          <a:ln>
            <a:noFill/>
          </a:ln>
        </p:spPr>
      </p:pic>
      <p:pic>
        <p:nvPicPr>
          <p:cNvPr id="1517" name="Google Shape;1517;p32"/>
          <p:cNvPicPr preferRelativeResize="0"/>
          <p:nvPr/>
        </p:nvPicPr>
        <p:blipFill rotWithShape="1">
          <a:blip r:embed="rId22">
            <a:alphaModFix/>
          </a:blip>
          <a:srcRect b="0" l="0" r="0" t="0"/>
          <a:stretch/>
        </p:blipFill>
        <p:spPr>
          <a:xfrm>
            <a:off x="6644441" y="2740405"/>
            <a:ext cx="462501" cy="149542"/>
          </a:xfrm>
          <a:prstGeom prst="rect">
            <a:avLst/>
          </a:prstGeom>
          <a:noFill/>
          <a:ln>
            <a:noFill/>
          </a:ln>
        </p:spPr>
      </p:pic>
      <p:pic>
        <p:nvPicPr>
          <p:cNvPr id="1518" name="Google Shape;1518;p32"/>
          <p:cNvPicPr preferRelativeResize="0"/>
          <p:nvPr/>
        </p:nvPicPr>
        <p:blipFill rotWithShape="1">
          <a:blip r:embed="rId23">
            <a:alphaModFix/>
          </a:blip>
          <a:srcRect b="0" l="0" r="0" t="0"/>
          <a:stretch/>
        </p:blipFill>
        <p:spPr>
          <a:xfrm>
            <a:off x="7501227" y="2870107"/>
            <a:ext cx="808770" cy="593099"/>
          </a:xfrm>
          <a:prstGeom prst="rect">
            <a:avLst/>
          </a:prstGeom>
          <a:noFill/>
          <a:ln>
            <a:noFill/>
          </a:ln>
        </p:spPr>
      </p:pic>
      <p:pic>
        <p:nvPicPr>
          <p:cNvPr descr="A close up of a logo&#10;&#10;Description automatically generated" id="1519" name="Google Shape;1519;p32"/>
          <p:cNvPicPr preferRelativeResize="0"/>
          <p:nvPr/>
        </p:nvPicPr>
        <p:blipFill rotWithShape="1">
          <a:blip r:embed="rId24">
            <a:alphaModFix/>
          </a:blip>
          <a:srcRect b="0" l="0" r="0" t="0"/>
          <a:stretch/>
        </p:blipFill>
        <p:spPr>
          <a:xfrm>
            <a:off x="6501853" y="5692866"/>
            <a:ext cx="747678" cy="498452"/>
          </a:xfrm>
          <a:prstGeom prst="rect">
            <a:avLst/>
          </a:prstGeom>
          <a:noFill/>
          <a:ln>
            <a:noFill/>
          </a:ln>
        </p:spPr>
      </p:pic>
      <p:pic>
        <p:nvPicPr>
          <p:cNvPr descr="A close up of a sign&#10;&#10;Description automatically generated" id="1520" name="Google Shape;1520;p32"/>
          <p:cNvPicPr preferRelativeResize="0"/>
          <p:nvPr/>
        </p:nvPicPr>
        <p:blipFill rotWithShape="1">
          <a:blip r:embed="rId25">
            <a:alphaModFix/>
          </a:blip>
          <a:srcRect b="0" l="0" r="0" t="0"/>
          <a:stretch/>
        </p:blipFill>
        <p:spPr>
          <a:xfrm>
            <a:off x="8638162" y="3357453"/>
            <a:ext cx="625426" cy="416949"/>
          </a:xfrm>
          <a:prstGeom prst="rect">
            <a:avLst/>
          </a:prstGeom>
          <a:noFill/>
          <a:ln>
            <a:noFill/>
          </a:ln>
        </p:spPr>
      </p:pic>
      <p:pic>
        <p:nvPicPr>
          <p:cNvPr descr="A close up of a logo&#10;&#10;Description generated with high confidence" id="1521" name="Google Shape;1521;p32"/>
          <p:cNvPicPr preferRelativeResize="0"/>
          <p:nvPr/>
        </p:nvPicPr>
        <p:blipFill rotWithShape="1">
          <a:blip r:embed="rId26">
            <a:alphaModFix/>
          </a:blip>
          <a:srcRect b="0" l="0" r="0" t="0"/>
          <a:stretch/>
        </p:blipFill>
        <p:spPr>
          <a:xfrm>
            <a:off x="8634770" y="2013582"/>
            <a:ext cx="632207" cy="125828"/>
          </a:xfrm>
          <a:prstGeom prst="rect">
            <a:avLst/>
          </a:prstGeom>
          <a:noFill/>
          <a:ln>
            <a:noFill/>
          </a:ln>
        </p:spPr>
      </p:pic>
      <p:pic>
        <p:nvPicPr>
          <p:cNvPr descr="A close up of a sign&#10;&#10;Description automatically generated" id="1522" name="Google Shape;1522;p32"/>
          <p:cNvPicPr preferRelativeResize="0"/>
          <p:nvPr/>
        </p:nvPicPr>
        <p:blipFill rotWithShape="1">
          <a:blip r:embed="rId27">
            <a:alphaModFix/>
          </a:blip>
          <a:srcRect b="0" l="0" r="0" t="0"/>
          <a:stretch/>
        </p:blipFill>
        <p:spPr>
          <a:xfrm>
            <a:off x="8691529" y="3833073"/>
            <a:ext cx="518692" cy="240136"/>
          </a:xfrm>
          <a:prstGeom prst="rect">
            <a:avLst/>
          </a:prstGeom>
          <a:noFill/>
          <a:ln>
            <a:noFill/>
          </a:ln>
        </p:spPr>
      </p:pic>
      <p:pic>
        <p:nvPicPr>
          <p:cNvPr descr="A picture containing drawing&#10;&#10;Description automatically generated" id="1523" name="Google Shape;1523;p32"/>
          <p:cNvPicPr preferRelativeResize="0"/>
          <p:nvPr/>
        </p:nvPicPr>
        <p:blipFill rotWithShape="1">
          <a:blip r:embed="rId28">
            <a:alphaModFix/>
          </a:blip>
          <a:srcRect b="0" l="0" r="0" t="0"/>
          <a:stretch/>
        </p:blipFill>
        <p:spPr>
          <a:xfrm>
            <a:off x="8617950" y="4176724"/>
            <a:ext cx="665849" cy="332924"/>
          </a:xfrm>
          <a:prstGeom prst="rect">
            <a:avLst/>
          </a:prstGeom>
          <a:noFill/>
          <a:ln>
            <a:noFill/>
          </a:ln>
        </p:spPr>
      </p:pic>
      <p:pic>
        <p:nvPicPr>
          <p:cNvPr descr="A picture containing table&#10;&#10;Description automatically generated" id="1524" name="Google Shape;1524;p32"/>
          <p:cNvPicPr preferRelativeResize="0"/>
          <p:nvPr/>
        </p:nvPicPr>
        <p:blipFill rotWithShape="1">
          <a:blip r:embed="rId29">
            <a:alphaModFix/>
          </a:blip>
          <a:srcRect b="0" l="0" r="0" t="0"/>
          <a:stretch/>
        </p:blipFill>
        <p:spPr>
          <a:xfrm>
            <a:off x="8599073" y="5397061"/>
            <a:ext cx="703604" cy="235631"/>
          </a:xfrm>
          <a:prstGeom prst="rect">
            <a:avLst/>
          </a:prstGeom>
          <a:noFill/>
          <a:ln>
            <a:noFill/>
          </a:ln>
        </p:spPr>
      </p:pic>
      <p:pic>
        <p:nvPicPr>
          <p:cNvPr descr="A close up of a logo&#10;&#10;Description automatically generated" id="1525" name="Google Shape;1525;p32"/>
          <p:cNvPicPr preferRelativeResize="0"/>
          <p:nvPr/>
        </p:nvPicPr>
        <p:blipFill rotWithShape="1">
          <a:blip r:embed="rId30">
            <a:alphaModFix/>
          </a:blip>
          <a:srcRect b="0" l="0" r="0" t="0"/>
          <a:stretch/>
        </p:blipFill>
        <p:spPr>
          <a:xfrm>
            <a:off x="8581024" y="4623680"/>
            <a:ext cx="739699" cy="184917"/>
          </a:xfrm>
          <a:prstGeom prst="rect">
            <a:avLst/>
          </a:prstGeom>
          <a:noFill/>
          <a:ln>
            <a:noFill/>
          </a:ln>
        </p:spPr>
      </p:pic>
      <p:pic>
        <p:nvPicPr>
          <p:cNvPr descr="A close up of a logo&#10;&#10;Description generated with very high confidence" id="1526" name="Google Shape;1526;p32"/>
          <p:cNvPicPr preferRelativeResize="0"/>
          <p:nvPr/>
        </p:nvPicPr>
        <p:blipFill rotWithShape="1">
          <a:blip r:embed="rId31">
            <a:alphaModFix/>
          </a:blip>
          <a:srcRect b="0" l="0" r="0" t="0"/>
          <a:stretch/>
        </p:blipFill>
        <p:spPr>
          <a:xfrm>
            <a:off x="8540783" y="4999427"/>
            <a:ext cx="820182" cy="227219"/>
          </a:xfrm>
          <a:prstGeom prst="rect">
            <a:avLst/>
          </a:prstGeom>
          <a:noFill/>
          <a:ln>
            <a:noFill/>
          </a:ln>
        </p:spPr>
      </p:pic>
      <p:pic>
        <p:nvPicPr>
          <p:cNvPr descr="A close up of a logo&#10;&#10;Description automatically generated" id="1527" name="Google Shape;1527;p32"/>
          <p:cNvPicPr preferRelativeResize="0"/>
          <p:nvPr/>
        </p:nvPicPr>
        <p:blipFill rotWithShape="1">
          <a:blip r:embed="rId32">
            <a:alphaModFix/>
          </a:blip>
          <a:srcRect b="0" l="0" r="0" t="0"/>
          <a:stretch/>
        </p:blipFill>
        <p:spPr>
          <a:xfrm>
            <a:off x="8548300" y="2258567"/>
            <a:ext cx="805150" cy="336874"/>
          </a:xfrm>
          <a:prstGeom prst="rect">
            <a:avLst/>
          </a:prstGeom>
          <a:noFill/>
          <a:ln>
            <a:noFill/>
          </a:ln>
        </p:spPr>
      </p:pic>
      <p:pic>
        <p:nvPicPr>
          <p:cNvPr descr="A picture containing drawing&#10;&#10;Description automatically generated" id="1528" name="Google Shape;1528;p32"/>
          <p:cNvPicPr preferRelativeResize="0"/>
          <p:nvPr/>
        </p:nvPicPr>
        <p:blipFill rotWithShape="1">
          <a:blip r:embed="rId33">
            <a:alphaModFix/>
          </a:blip>
          <a:srcRect b="0" l="0" r="0" t="0"/>
          <a:stretch/>
        </p:blipFill>
        <p:spPr>
          <a:xfrm>
            <a:off x="8558914" y="2689788"/>
            <a:ext cx="783919" cy="250775"/>
          </a:xfrm>
          <a:prstGeom prst="rect">
            <a:avLst/>
          </a:prstGeom>
          <a:noFill/>
          <a:ln>
            <a:noFill/>
          </a:ln>
        </p:spPr>
      </p:pic>
      <p:pic>
        <p:nvPicPr>
          <p:cNvPr descr="A close up of a sign&#10;&#10;Description automatically generated" id="1529" name="Google Shape;1529;p32"/>
          <p:cNvPicPr preferRelativeResize="0"/>
          <p:nvPr/>
        </p:nvPicPr>
        <p:blipFill rotWithShape="1">
          <a:blip r:embed="rId34">
            <a:alphaModFix/>
          </a:blip>
          <a:srcRect b="0" l="0" r="0" t="0"/>
          <a:stretch/>
        </p:blipFill>
        <p:spPr>
          <a:xfrm>
            <a:off x="9705902" y="3067061"/>
            <a:ext cx="647138" cy="238284"/>
          </a:xfrm>
          <a:prstGeom prst="rect">
            <a:avLst/>
          </a:prstGeom>
          <a:noFill/>
          <a:ln>
            <a:noFill/>
          </a:ln>
        </p:spPr>
      </p:pic>
      <p:pic>
        <p:nvPicPr>
          <p:cNvPr descr="A drawing of a face&#10;&#10;Description generated with high confidence" id="1530" name="Google Shape;1530;p32"/>
          <p:cNvPicPr preferRelativeResize="0"/>
          <p:nvPr/>
        </p:nvPicPr>
        <p:blipFill rotWithShape="1">
          <a:blip r:embed="rId35">
            <a:alphaModFix/>
          </a:blip>
          <a:srcRect b="0" l="0" r="0" t="0"/>
          <a:stretch/>
        </p:blipFill>
        <p:spPr>
          <a:xfrm>
            <a:off x="8579345" y="5817775"/>
            <a:ext cx="743059" cy="227288"/>
          </a:xfrm>
          <a:prstGeom prst="rect">
            <a:avLst/>
          </a:prstGeom>
          <a:noFill/>
          <a:ln>
            <a:noFill/>
          </a:ln>
        </p:spPr>
      </p:pic>
      <p:pic>
        <p:nvPicPr>
          <p:cNvPr descr="A picture containing clock&#10;&#10;Description automatically generated" id="1531" name="Google Shape;1531;p32"/>
          <p:cNvPicPr preferRelativeResize="0"/>
          <p:nvPr/>
        </p:nvPicPr>
        <p:blipFill rotWithShape="1">
          <a:blip r:embed="rId36">
            <a:alphaModFix/>
          </a:blip>
          <a:srcRect b="0" l="0" r="0" t="0"/>
          <a:stretch/>
        </p:blipFill>
        <p:spPr>
          <a:xfrm>
            <a:off x="9677670" y="3331394"/>
            <a:ext cx="703604" cy="469069"/>
          </a:xfrm>
          <a:prstGeom prst="rect">
            <a:avLst/>
          </a:prstGeom>
          <a:noFill/>
          <a:ln>
            <a:noFill/>
          </a:ln>
        </p:spPr>
      </p:pic>
      <p:pic>
        <p:nvPicPr>
          <p:cNvPr descr="A close up of a logo&#10;&#10;Description automatically generated" id="1532" name="Google Shape;1532;p32"/>
          <p:cNvPicPr preferRelativeResize="0"/>
          <p:nvPr/>
        </p:nvPicPr>
        <p:blipFill rotWithShape="1">
          <a:blip r:embed="rId37">
            <a:alphaModFix/>
          </a:blip>
          <a:srcRect b="0" l="0" r="0" t="0"/>
          <a:stretch/>
        </p:blipFill>
        <p:spPr>
          <a:xfrm>
            <a:off x="9612383" y="1919348"/>
            <a:ext cx="834175" cy="317492"/>
          </a:xfrm>
          <a:prstGeom prst="rect">
            <a:avLst/>
          </a:prstGeom>
          <a:noFill/>
          <a:ln>
            <a:noFill/>
          </a:ln>
        </p:spPr>
      </p:pic>
      <p:pic>
        <p:nvPicPr>
          <p:cNvPr descr="A close up of a sign&#10;&#10;Description automatically generated" id="1533" name="Google Shape;1533;p32"/>
          <p:cNvPicPr preferRelativeResize="0"/>
          <p:nvPr/>
        </p:nvPicPr>
        <p:blipFill rotWithShape="1">
          <a:blip r:embed="rId38">
            <a:alphaModFix/>
          </a:blip>
          <a:srcRect b="0" l="0" r="0" t="0"/>
          <a:stretch/>
        </p:blipFill>
        <p:spPr>
          <a:xfrm>
            <a:off x="9738372" y="3831286"/>
            <a:ext cx="582198" cy="243710"/>
          </a:xfrm>
          <a:prstGeom prst="rect">
            <a:avLst/>
          </a:prstGeom>
          <a:noFill/>
          <a:ln>
            <a:noFill/>
          </a:ln>
        </p:spPr>
      </p:pic>
      <p:pic>
        <p:nvPicPr>
          <p:cNvPr descr="A close up of a sign&#10;&#10;Description automatically generated" id="1534" name="Google Shape;1534;p32"/>
          <p:cNvPicPr preferRelativeResize="0"/>
          <p:nvPr/>
        </p:nvPicPr>
        <p:blipFill rotWithShape="1">
          <a:blip r:embed="rId39">
            <a:alphaModFix/>
          </a:blip>
          <a:srcRect b="0" l="0" r="0" t="0"/>
          <a:stretch/>
        </p:blipFill>
        <p:spPr>
          <a:xfrm>
            <a:off x="9666182" y="5447964"/>
            <a:ext cx="726577" cy="133827"/>
          </a:xfrm>
          <a:prstGeom prst="rect">
            <a:avLst/>
          </a:prstGeom>
          <a:noFill/>
          <a:ln>
            <a:noFill/>
          </a:ln>
        </p:spPr>
      </p:pic>
      <p:pic>
        <p:nvPicPr>
          <p:cNvPr descr="A picture containing drawing&#10;&#10;Description generated with very high confidence" id="1535" name="Google Shape;1535;p32"/>
          <p:cNvPicPr preferRelativeResize="0"/>
          <p:nvPr/>
        </p:nvPicPr>
        <p:blipFill rotWithShape="1">
          <a:blip r:embed="rId40">
            <a:alphaModFix/>
          </a:blip>
          <a:srcRect b="0" l="0" r="0" t="0"/>
          <a:stretch/>
        </p:blipFill>
        <p:spPr>
          <a:xfrm>
            <a:off x="9622234" y="4577451"/>
            <a:ext cx="814474" cy="277375"/>
          </a:xfrm>
          <a:prstGeom prst="rect">
            <a:avLst/>
          </a:prstGeom>
          <a:noFill/>
          <a:ln>
            <a:noFill/>
          </a:ln>
        </p:spPr>
      </p:pic>
      <p:pic>
        <p:nvPicPr>
          <p:cNvPr descr="A close up of a logo&#10;&#10;Description generated with very high confidence" id="1536" name="Google Shape;1536;p32"/>
          <p:cNvPicPr preferRelativeResize="0"/>
          <p:nvPr/>
        </p:nvPicPr>
        <p:blipFill rotWithShape="1">
          <a:blip r:embed="rId41">
            <a:alphaModFix/>
          </a:blip>
          <a:srcRect b="0" l="0" r="0" t="0"/>
          <a:stretch/>
        </p:blipFill>
        <p:spPr>
          <a:xfrm>
            <a:off x="9680770" y="5020578"/>
            <a:ext cx="697402" cy="184917"/>
          </a:xfrm>
          <a:prstGeom prst="rect">
            <a:avLst/>
          </a:prstGeom>
          <a:noFill/>
          <a:ln>
            <a:noFill/>
          </a:ln>
        </p:spPr>
      </p:pic>
      <p:pic>
        <p:nvPicPr>
          <p:cNvPr descr="A picture containing drawing&#10;&#10;Description automatically generated" id="1537" name="Google Shape;1537;p32"/>
          <p:cNvPicPr preferRelativeResize="0"/>
          <p:nvPr/>
        </p:nvPicPr>
        <p:blipFill rotWithShape="1">
          <a:blip r:embed="rId42">
            <a:alphaModFix/>
          </a:blip>
          <a:srcRect b="0" l="0" r="0" t="0"/>
          <a:stretch/>
        </p:blipFill>
        <p:spPr>
          <a:xfrm>
            <a:off x="9716717" y="2320668"/>
            <a:ext cx="625507" cy="212672"/>
          </a:xfrm>
          <a:prstGeom prst="rect">
            <a:avLst/>
          </a:prstGeom>
          <a:noFill/>
          <a:ln>
            <a:noFill/>
          </a:ln>
        </p:spPr>
      </p:pic>
      <p:pic>
        <p:nvPicPr>
          <p:cNvPr descr="A close up of a logo&#10;&#10;Description automatically generated" id="1538" name="Google Shape;1538;p32"/>
          <p:cNvPicPr preferRelativeResize="0"/>
          <p:nvPr/>
        </p:nvPicPr>
        <p:blipFill rotWithShape="1">
          <a:blip r:embed="rId43">
            <a:alphaModFix/>
          </a:blip>
          <a:srcRect b="23890" l="0" r="0" t="28161"/>
          <a:stretch/>
        </p:blipFill>
        <p:spPr>
          <a:xfrm>
            <a:off x="9780172" y="2695641"/>
            <a:ext cx="498599" cy="239068"/>
          </a:xfrm>
          <a:prstGeom prst="rect">
            <a:avLst/>
          </a:prstGeom>
          <a:noFill/>
          <a:ln>
            <a:noFill/>
          </a:ln>
        </p:spPr>
      </p:pic>
      <p:pic>
        <p:nvPicPr>
          <p:cNvPr descr="A close up of a logo&#10;&#10;Description automatically generated" id="1539" name="Google Shape;1539;p32"/>
          <p:cNvPicPr preferRelativeResize="0"/>
          <p:nvPr/>
        </p:nvPicPr>
        <p:blipFill rotWithShape="1">
          <a:blip r:embed="rId44">
            <a:alphaModFix/>
          </a:blip>
          <a:srcRect b="0" l="0" r="0" t="0"/>
          <a:stretch/>
        </p:blipFill>
        <p:spPr>
          <a:xfrm>
            <a:off x="10857176" y="3051084"/>
            <a:ext cx="701549" cy="231146"/>
          </a:xfrm>
          <a:prstGeom prst="rect">
            <a:avLst/>
          </a:prstGeom>
          <a:noFill/>
          <a:ln>
            <a:noFill/>
          </a:ln>
        </p:spPr>
      </p:pic>
      <p:pic>
        <p:nvPicPr>
          <p:cNvPr descr="A picture containing table&#10;&#10;Description generated with very high confidence" id="1540" name="Google Shape;1540;p32"/>
          <p:cNvPicPr preferRelativeResize="0"/>
          <p:nvPr/>
        </p:nvPicPr>
        <p:blipFill rotWithShape="1">
          <a:blip r:embed="rId45">
            <a:alphaModFix/>
          </a:blip>
          <a:srcRect b="32441" l="25672" r="24690" t="33882"/>
          <a:stretch/>
        </p:blipFill>
        <p:spPr>
          <a:xfrm>
            <a:off x="9657942" y="5817993"/>
            <a:ext cx="743059" cy="226854"/>
          </a:xfrm>
          <a:prstGeom prst="rect">
            <a:avLst/>
          </a:prstGeom>
          <a:noFill/>
          <a:ln>
            <a:noFill/>
          </a:ln>
        </p:spPr>
      </p:pic>
      <p:pic>
        <p:nvPicPr>
          <p:cNvPr descr="A picture containing clock&#10;&#10;Description automatically generated" id="1541" name="Google Shape;1541;p32"/>
          <p:cNvPicPr preferRelativeResize="0"/>
          <p:nvPr/>
        </p:nvPicPr>
        <p:blipFill rotWithShape="1">
          <a:blip r:embed="rId46">
            <a:alphaModFix/>
          </a:blip>
          <a:srcRect b="0" l="0" r="0" t="0"/>
          <a:stretch/>
        </p:blipFill>
        <p:spPr>
          <a:xfrm>
            <a:off x="1974681" y="6177054"/>
            <a:ext cx="640201" cy="228190"/>
          </a:xfrm>
          <a:prstGeom prst="rect">
            <a:avLst/>
          </a:prstGeom>
          <a:noFill/>
          <a:ln>
            <a:noFill/>
          </a:ln>
        </p:spPr>
      </p:pic>
      <p:pic>
        <p:nvPicPr>
          <p:cNvPr descr="Image result for red canary png logo" id="1542" name="Google Shape;1542;p32"/>
          <p:cNvPicPr preferRelativeResize="0"/>
          <p:nvPr/>
        </p:nvPicPr>
        <p:blipFill rotWithShape="1">
          <a:blip r:embed="rId47">
            <a:alphaModFix/>
          </a:blip>
          <a:srcRect b="0" l="0" r="0" t="0"/>
          <a:stretch/>
        </p:blipFill>
        <p:spPr>
          <a:xfrm>
            <a:off x="1977077" y="3471841"/>
            <a:ext cx="635410" cy="188174"/>
          </a:xfrm>
          <a:prstGeom prst="rect">
            <a:avLst/>
          </a:prstGeom>
          <a:noFill/>
          <a:ln>
            <a:noFill/>
          </a:ln>
        </p:spPr>
      </p:pic>
      <p:pic>
        <p:nvPicPr>
          <p:cNvPr descr="A close up of a logo&#10;&#10;Description generated with very high confidence" id="1543" name="Google Shape;1543;p32"/>
          <p:cNvPicPr preferRelativeResize="0"/>
          <p:nvPr/>
        </p:nvPicPr>
        <p:blipFill rotWithShape="1">
          <a:blip r:embed="rId48">
            <a:alphaModFix/>
          </a:blip>
          <a:srcRect b="0" l="0" r="0" t="0"/>
          <a:stretch/>
        </p:blipFill>
        <p:spPr>
          <a:xfrm>
            <a:off x="1987119" y="1850876"/>
            <a:ext cx="615325" cy="451241"/>
          </a:xfrm>
          <a:prstGeom prst="rect">
            <a:avLst/>
          </a:prstGeom>
          <a:noFill/>
          <a:ln>
            <a:noFill/>
          </a:ln>
        </p:spPr>
      </p:pic>
      <p:pic>
        <p:nvPicPr>
          <p:cNvPr descr="A close up of a sign&#10;&#10;Description generated with very high confidence" id="1544" name="Google Shape;1544;p32"/>
          <p:cNvPicPr preferRelativeResize="0"/>
          <p:nvPr/>
        </p:nvPicPr>
        <p:blipFill rotWithShape="1">
          <a:blip r:embed="rId49">
            <a:alphaModFix/>
          </a:blip>
          <a:srcRect b="0" l="0" r="0" t="0"/>
          <a:stretch/>
        </p:blipFill>
        <p:spPr>
          <a:xfrm>
            <a:off x="2016231" y="3731697"/>
            <a:ext cx="557101" cy="378853"/>
          </a:xfrm>
          <a:prstGeom prst="rect">
            <a:avLst/>
          </a:prstGeom>
          <a:noFill/>
          <a:ln>
            <a:noFill/>
          </a:ln>
        </p:spPr>
      </p:pic>
      <p:pic>
        <p:nvPicPr>
          <p:cNvPr descr="Image result for symantec png logo" id="1545" name="Google Shape;1545;p32"/>
          <p:cNvPicPr preferRelativeResize="0"/>
          <p:nvPr/>
        </p:nvPicPr>
        <p:blipFill rotWithShape="1">
          <a:blip r:embed="rId50">
            <a:alphaModFix/>
          </a:blip>
          <a:srcRect b="0" l="0" r="0" t="0"/>
          <a:stretch/>
        </p:blipFill>
        <p:spPr>
          <a:xfrm>
            <a:off x="1963329" y="4226757"/>
            <a:ext cx="662905" cy="232860"/>
          </a:xfrm>
          <a:prstGeom prst="rect">
            <a:avLst/>
          </a:prstGeom>
          <a:noFill/>
          <a:ln>
            <a:noFill/>
          </a:ln>
        </p:spPr>
      </p:pic>
      <p:pic>
        <p:nvPicPr>
          <p:cNvPr descr="A close up of a logo&#10;&#10;Description automatically generated" id="1546" name="Google Shape;1546;p32"/>
          <p:cNvPicPr preferRelativeResize="0"/>
          <p:nvPr/>
        </p:nvPicPr>
        <p:blipFill rotWithShape="1">
          <a:blip r:embed="rId51">
            <a:alphaModFix/>
          </a:blip>
          <a:srcRect b="0" l="0" r="0" t="0"/>
          <a:stretch/>
        </p:blipFill>
        <p:spPr>
          <a:xfrm>
            <a:off x="1927237" y="5265652"/>
            <a:ext cx="735091" cy="498452"/>
          </a:xfrm>
          <a:prstGeom prst="rect">
            <a:avLst/>
          </a:prstGeom>
          <a:noFill/>
          <a:ln>
            <a:noFill/>
          </a:ln>
        </p:spPr>
      </p:pic>
      <p:pic>
        <p:nvPicPr>
          <p:cNvPr id="1547" name="Google Shape;1547;p32"/>
          <p:cNvPicPr preferRelativeResize="0"/>
          <p:nvPr/>
        </p:nvPicPr>
        <p:blipFill rotWithShape="1">
          <a:blip r:embed="rId52">
            <a:alphaModFix/>
          </a:blip>
          <a:srcRect b="0" l="0" r="0" t="0"/>
          <a:stretch/>
        </p:blipFill>
        <p:spPr>
          <a:xfrm>
            <a:off x="1926774" y="4445873"/>
            <a:ext cx="736016" cy="540530"/>
          </a:xfrm>
          <a:prstGeom prst="rect">
            <a:avLst/>
          </a:prstGeom>
          <a:noFill/>
          <a:ln>
            <a:noFill/>
          </a:ln>
        </p:spPr>
      </p:pic>
      <p:pic>
        <p:nvPicPr>
          <p:cNvPr id="1548" name="Google Shape;1548;p32"/>
          <p:cNvPicPr preferRelativeResize="0"/>
          <p:nvPr/>
        </p:nvPicPr>
        <p:blipFill rotWithShape="1">
          <a:blip r:embed="rId53">
            <a:alphaModFix/>
          </a:blip>
          <a:srcRect b="0" l="0" r="0" t="0"/>
          <a:stretch/>
        </p:blipFill>
        <p:spPr>
          <a:xfrm>
            <a:off x="5386505" y="4673180"/>
            <a:ext cx="830753" cy="85916"/>
          </a:xfrm>
          <a:prstGeom prst="rect">
            <a:avLst/>
          </a:prstGeom>
          <a:noFill/>
          <a:ln>
            <a:noFill/>
          </a:ln>
        </p:spPr>
      </p:pic>
      <p:pic>
        <p:nvPicPr>
          <p:cNvPr descr="A close up of a logo&#10;&#10;Description generated with very high confidence" id="1549" name="Google Shape;1549;p32"/>
          <p:cNvPicPr preferRelativeResize="0"/>
          <p:nvPr/>
        </p:nvPicPr>
        <p:blipFill rotWithShape="1">
          <a:blip r:embed="rId54">
            <a:alphaModFix/>
          </a:blip>
          <a:srcRect b="0" l="0" r="0" t="0"/>
          <a:stretch/>
        </p:blipFill>
        <p:spPr>
          <a:xfrm>
            <a:off x="1962704" y="2183481"/>
            <a:ext cx="664154" cy="487047"/>
          </a:xfrm>
          <a:prstGeom prst="rect">
            <a:avLst/>
          </a:prstGeom>
          <a:noFill/>
          <a:ln>
            <a:noFill/>
          </a:ln>
        </p:spPr>
      </p:pic>
      <p:pic>
        <p:nvPicPr>
          <p:cNvPr descr="A close up of a logo&#10;&#10;Description automatically generated" id="1550" name="Google Shape;1550;p32"/>
          <p:cNvPicPr preferRelativeResize="0"/>
          <p:nvPr/>
        </p:nvPicPr>
        <p:blipFill rotWithShape="1">
          <a:blip r:embed="rId55">
            <a:alphaModFix/>
          </a:blip>
          <a:srcRect b="0" l="0" r="0" t="0"/>
          <a:stretch/>
        </p:blipFill>
        <p:spPr>
          <a:xfrm>
            <a:off x="2100560" y="3006864"/>
            <a:ext cx="388443" cy="319584"/>
          </a:xfrm>
          <a:prstGeom prst="rect">
            <a:avLst/>
          </a:prstGeom>
          <a:noFill/>
          <a:ln>
            <a:noFill/>
          </a:ln>
        </p:spPr>
      </p:pic>
      <p:pic>
        <p:nvPicPr>
          <p:cNvPr descr="A close up of a logo&#10;&#10;Description generated with very high confidence" id="1551" name="Google Shape;1551;p32"/>
          <p:cNvPicPr preferRelativeResize="0"/>
          <p:nvPr/>
        </p:nvPicPr>
        <p:blipFill rotWithShape="1">
          <a:blip r:embed="rId56">
            <a:alphaModFix/>
          </a:blip>
          <a:srcRect b="0" l="0" r="0" t="0"/>
          <a:stretch/>
        </p:blipFill>
        <p:spPr>
          <a:xfrm>
            <a:off x="1796329" y="5726721"/>
            <a:ext cx="996904" cy="409398"/>
          </a:xfrm>
          <a:prstGeom prst="rect">
            <a:avLst/>
          </a:prstGeom>
          <a:noFill/>
          <a:ln>
            <a:noFill/>
          </a:ln>
        </p:spPr>
      </p:pic>
      <p:pic>
        <p:nvPicPr>
          <p:cNvPr descr="A picture containing drawing&#10;&#10;Description generated with very high confidence" id="1552" name="Google Shape;1552;p32"/>
          <p:cNvPicPr preferRelativeResize="0"/>
          <p:nvPr/>
        </p:nvPicPr>
        <p:blipFill rotWithShape="1">
          <a:blip r:embed="rId57">
            <a:alphaModFix/>
          </a:blip>
          <a:srcRect b="0" l="0" r="0" t="0"/>
          <a:stretch/>
        </p:blipFill>
        <p:spPr>
          <a:xfrm>
            <a:off x="2991044" y="6205395"/>
            <a:ext cx="800568" cy="171510"/>
          </a:xfrm>
          <a:prstGeom prst="rect">
            <a:avLst/>
          </a:prstGeom>
          <a:noFill/>
          <a:ln>
            <a:noFill/>
          </a:ln>
        </p:spPr>
      </p:pic>
      <p:pic>
        <p:nvPicPr>
          <p:cNvPr descr="Image result for informatica png logo" id="1553" name="Google Shape;1553;p32"/>
          <p:cNvPicPr preferRelativeResize="0"/>
          <p:nvPr/>
        </p:nvPicPr>
        <p:blipFill rotWithShape="1">
          <a:blip r:embed="rId58">
            <a:alphaModFix/>
          </a:blip>
          <a:srcRect b="0" l="0" r="0" t="0"/>
          <a:stretch/>
        </p:blipFill>
        <p:spPr>
          <a:xfrm>
            <a:off x="2956089" y="3447326"/>
            <a:ext cx="870477" cy="237205"/>
          </a:xfrm>
          <a:prstGeom prst="rect">
            <a:avLst/>
          </a:prstGeom>
          <a:noFill/>
          <a:ln>
            <a:noFill/>
          </a:ln>
        </p:spPr>
      </p:pic>
      <p:pic>
        <p:nvPicPr>
          <p:cNvPr descr="A close up of a logo&#10;&#10;Description generated with very high confidence" id="1554" name="Google Shape;1554;p32"/>
          <p:cNvPicPr preferRelativeResize="0"/>
          <p:nvPr/>
        </p:nvPicPr>
        <p:blipFill rotWithShape="1">
          <a:blip r:embed="rId59">
            <a:alphaModFix/>
          </a:blip>
          <a:srcRect b="0" l="0" r="0" t="0"/>
          <a:stretch/>
        </p:blipFill>
        <p:spPr>
          <a:xfrm>
            <a:off x="3132037" y="1886348"/>
            <a:ext cx="518582" cy="380294"/>
          </a:xfrm>
          <a:prstGeom prst="rect">
            <a:avLst/>
          </a:prstGeom>
          <a:noFill/>
          <a:ln>
            <a:noFill/>
          </a:ln>
        </p:spPr>
      </p:pic>
      <p:pic>
        <p:nvPicPr>
          <p:cNvPr descr="A close up of a logo&#10;&#10;Description automatically generated" id="1555" name="Google Shape;1555;p32"/>
          <p:cNvPicPr preferRelativeResize="0"/>
          <p:nvPr/>
        </p:nvPicPr>
        <p:blipFill rotWithShape="1">
          <a:blip r:embed="rId60">
            <a:alphaModFix/>
          </a:blip>
          <a:srcRect b="0" l="0" r="0" t="0"/>
          <a:stretch/>
        </p:blipFill>
        <p:spPr>
          <a:xfrm>
            <a:off x="3051975" y="3726907"/>
            <a:ext cx="678705" cy="452468"/>
          </a:xfrm>
          <a:prstGeom prst="rect">
            <a:avLst/>
          </a:prstGeom>
          <a:noFill/>
          <a:ln>
            <a:noFill/>
          </a:ln>
        </p:spPr>
      </p:pic>
      <p:pic>
        <p:nvPicPr>
          <p:cNvPr id="1556" name="Google Shape;1556;p32"/>
          <p:cNvPicPr preferRelativeResize="0"/>
          <p:nvPr/>
        </p:nvPicPr>
        <p:blipFill rotWithShape="1">
          <a:blip r:embed="rId61">
            <a:alphaModFix/>
          </a:blip>
          <a:srcRect b="0" l="0" r="0" t="0"/>
          <a:stretch/>
        </p:blipFill>
        <p:spPr>
          <a:xfrm>
            <a:off x="3069200" y="3985170"/>
            <a:ext cx="644256" cy="716032"/>
          </a:xfrm>
          <a:prstGeom prst="rect">
            <a:avLst/>
          </a:prstGeom>
          <a:noFill/>
          <a:ln>
            <a:noFill/>
          </a:ln>
        </p:spPr>
      </p:pic>
      <p:pic>
        <p:nvPicPr>
          <p:cNvPr descr="A close up of a sign&#10;&#10;Description automatically generated" id="1557" name="Google Shape;1557;p32"/>
          <p:cNvPicPr preferRelativeResize="0"/>
          <p:nvPr/>
        </p:nvPicPr>
        <p:blipFill rotWithShape="1">
          <a:blip r:embed="rId62">
            <a:alphaModFix/>
          </a:blip>
          <a:srcRect b="0" l="0" r="0" t="0"/>
          <a:stretch/>
        </p:blipFill>
        <p:spPr>
          <a:xfrm>
            <a:off x="3059026" y="5404110"/>
            <a:ext cx="664603" cy="221534"/>
          </a:xfrm>
          <a:prstGeom prst="rect">
            <a:avLst/>
          </a:prstGeom>
          <a:noFill/>
          <a:ln>
            <a:noFill/>
          </a:ln>
        </p:spPr>
      </p:pic>
      <p:pic>
        <p:nvPicPr>
          <p:cNvPr id="1558" name="Google Shape;1558;p32"/>
          <p:cNvPicPr preferRelativeResize="0"/>
          <p:nvPr/>
        </p:nvPicPr>
        <p:blipFill rotWithShape="1">
          <a:blip r:embed="rId63">
            <a:alphaModFix/>
          </a:blip>
          <a:srcRect b="0" l="0" r="0" t="0"/>
          <a:stretch/>
        </p:blipFill>
        <p:spPr>
          <a:xfrm>
            <a:off x="3017489" y="4466912"/>
            <a:ext cx="747678" cy="498451"/>
          </a:xfrm>
          <a:prstGeom prst="rect">
            <a:avLst/>
          </a:prstGeom>
          <a:noFill/>
          <a:ln>
            <a:noFill/>
          </a:ln>
        </p:spPr>
      </p:pic>
      <p:pic>
        <p:nvPicPr>
          <p:cNvPr descr="A close up of a logo&#10;&#10;Description automatically generated" id="1559" name="Google Shape;1559;p32"/>
          <p:cNvPicPr preferRelativeResize="0"/>
          <p:nvPr/>
        </p:nvPicPr>
        <p:blipFill rotWithShape="1">
          <a:blip r:embed="rId64">
            <a:alphaModFix/>
          </a:blip>
          <a:srcRect b="0" l="0" r="0" t="0"/>
          <a:stretch/>
        </p:blipFill>
        <p:spPr>
          <a:xfrm>
            <a:off x="3059026" y="4891501"/>
            <a:ext cx="664603" cy="443070"/>
          </a:xfrm>
          <a:prstGeom prst="rect">
            <a:avLst/>
          </a:prstGeom>
          <a:noFill/>
          <a:ln>
            <a:noFill/>
          </a:ln>
        </p:spPr>
      </p:pic>
      <p:pic>
        <p:nvPicPr>
          <p:cNvPr descr="A close up of a sign&#10;&#10;Description generated with very high confidence" id="1560" name="Google Shape;1560;p32"/>
          <p:cNvPicPr preferRelativeResize="0"/>
          <p:nvPr/>
        </p:nvPicPr>
        <p:blipFill rotWithShape="1">
          <a:blip r:embed="rId65">
            <a:alphaModFix/>
          </a:blip>
          <a:srcRect b="0" l="0" r="0" t="0"/>
          <a:stretch/>
        </p:blipFill>
        <p:spPr>
          <a:xfrm>
            <a:off x="3051276" y="2351417"/>
            <a:ext cx="680104" cy="151174"/>
          </a:xfrm>
          <a:prstGeom prst="rect">
            <a:avLst/>
          </a:prstGeom>
          <a:noFill/>
          <a:ln>
            <a:noFill/>
          </a:ln>
        </p:spPr>
      </p:pic>
      <p:pic>
        <p:nvPicPr>
          <p:cNvPr descr="Image result for sophos png" id="1561" name="Google Shape;1561;p32"/>
          <p:cNvPicPr preferRelativeResize="0"/>
          <p:nvPr/>
        </p:nvPicPr>
        <p:blipFill rotWithShape="1">
          <a:blip r:embed="rId66">
            <a:alphaModFix/>
          </a:blip>
          <a:srcRect b="0" l="0" r="0" t="0"/>
          <a:stretch/>
        </p:blipFill>
        <p:spPr>
          <a:xfrm>
            <a:off x="3071551" y="2758716"/>
            <a:ext cx="639552" cy="112921"/>
          </a:xfrm>
          <a:prstGeom prst="rect">
            <a:avLst/>
          </a:prstGeom>
          <a:noFill/>
          <a:ln>
            <a:noFill/>
          </a:ln>
        </p:spPr>
      </p:pic>
      <p:pic>
        <p:nvPicPr>
          <p:cNvPr id="1562" name="Google Shape;1562;p32"/>
          <p:cNvPicPr preferRelativeResize="0"/>
          <p:nvPr/>
        </p:nvPicPr>
        <p:blipFill rotWithShape="1">
          <a:blip r:embed="rId67">
            <a:alphaModFix/>
          </a:blip>
          <a:srcRect b="0" l="0" r="0" t="0"/>
          <a:stretch/>
        </p:blipFill>
        <p:spPr>
          <a:xfrm>
            <a:off x="3085786" y="3111104"/>
            <a:ext cx="611085" cy="111107"/>
          </a:xfrm>
          <a:prstGeom prst="rect">
            <a:avLst/>
          </a:prstGeom>
          <a:noFill/>
          <a:ln>
            <a:noFill/>
          </a:ln>
        </p:spPr>
      </p:pic>
      <p:pic>
        <p:nvPicPr>
          <p:cNvPr descr="A picture containing drawing&#10;&#10;Description generated with very high confidence" id="1563" name="Google Shape;1563;p32"/>
          <p:cNvPicPr preferRelativeResize="0"/>
          <p:nvPr/>
        </p:nvPicPr>
        <p:blipFill rotWithShape="1">
          <a:blip r:embed="rId68">
            <a:alphaModFix/>
          </a:blip>
          <a:srcRect b="0" l="0" r="0" t="0"/>
          <a:stretch/>
        </p:blipFill>
        <p:spPr>
          <a:xfrm>
            <a:off x="3100564" y="5830769"/>
            <a:ext cx="581528" cy="201300"/>
          </a:xfrm>
          <a:prstGeom prst="rect">
            <a:avLst/>
          </a:prstGeom>
          <a:noFill/>
          <a:ln>
            <a:noFill/>
          </a:ln>
        </p:spPr>
      </p:pic>
      <p:pic>
        <p:nvPicPr>
          <p:cNvPr id="1564" name="Google Shape;1564;p32"/>
          <p:cNvPicPr preferRelativeResize="0"/>
          <p:nvPr/>
        </p:nvPicPr>
        <p:blipFill rotWithShape="1">
          <a:blip r:embed="rId69">
            <a:alphaModFix/>
          </a:blip>
          <a:srcRect b="-8760" l="1165" r="54505" t="-32047"/>
          <a:stretch/>
        </p:blipFill>
        <p:spPr>
          <a:xfrm>
            <a:off x="5570359" y="6186391"/>
            <a:ext cx="463043" cy="209518"/>
          </a:xfrm>
          <a:prstGeom prst="rect">
            <a:avLst/>
          </a:prstGeom>
          <a:noFill/>
          <a:ln>
            <a:noFill/>
          </a:ln>
        </p:spPr>
      </p:pic>
      <p:pic>
        <p:nvPicPr>
          <p:cNvPr descr="Image result for verodin" id="1565" name="Google Shape;1565;p32"/>
          <p:cNvPicPr preferRelativeResize="0"/>
          <p:nvPr/>
        </p:nvPicPr>
        <p:blipFill rotWithShape="1">
          <a:blip r:embed="rId70">
            <a:alphaModFix/>
          </a:blip>
          <a:srcRect b="0" l="0" r="0" t="0"/>
          <a:stretch/>
        </p:blipFill>
        <p:spPr>
          <a:xfrm>
            <a:off x="4202814" y="3472900"/>
            <a:ext cx="730150" cy="186056"/>
          </a:xfrm>
          <a:prstGeom prst="rect">
            <a:avLst/>
          </a:prstGeom>
          <a:noFill/>
          <a:ln>
            <a:noFill/>
          </a:ln>
        </p:spPr>
      </p:pic>
      <p:pic>
        <p:nvPicPr>
          <p:cNvPr descr="A close up of a logo&#10;&#10;Description generated with very high confidence" id="1566" name="Google Shape;1566;p32"/>
          <p:cNvPicPr preferRelativeResize="0"/>
          <p:nvPr/>
        </p:nvPicPr>
        <p:blipFill rotWithShape="1">
          <a:blip r:embed="rId71">
            <a:alphaModFix/>
          </a:blip>
          <a:srcRect b="0" l="0" r="0" t="0"/>
          <a:stretch/>
        </p:blipFill>
        <p:spPr>
          <a:xfrm>
            <a:off x="4257761" y="1849068"/>
            <a:ext cx="620256" cy="454855"/>
          </a:xfrm>
          <a:prstGeom prst="rect">
            <a:avLst/>
          </a:prstGeom>
          <a:noFill/>
          <a:ln>
            <a:noFill/>
          </a:ln>
        </p:spPr>
      </p:pic>
      <p:pic>
        <p:nvPicPr>
          <p:cNvPr descr="Image result for attackiq logo png" id="1567" name="Google Shape;1567;p32"/>
          <p:cNvPicPr preferRelativeResize="0"/>
          <p:nvPr/>
        </p:nvPicPr>
        <p:blipFill rotWithShape="1">
          <a:blip r:embed="rId72">
            <a:alphaModFix/>
          </a:blip>
          <a:srcRect b="0" l="0" r="0" t="0"/>
          <a:stretch/>
        </p:blipFill>
        <p:spPr>
          <a:xfrm>
            <a:off x="4203373" y="3730787"/>
            <a:ext cx="729032" cy="444708"/>
          </a:xfrm>
          <a:prstGeom prst="rect">
            <a:avLst/>
          </a:prstGeom>
          <a:noFill/>
          <a:ln>
            <a:noFill/>
          </a:ln>
        </p:spPr>
      </p:pic>
      <p:pic>
        <p:nvPicPr>
          <p:cNvPr id="1568" name="Google Shape;1568;p32"/>
          <p:cNvPicPr preferRelativeResize="0"/>
          <p:nvPr/>
        </p:nvPicPr>
        <p:blipFill rotWithShape="1">
          <a:blip r:embed="rId73">
            <a:alphaModFix/>
          </a:blip>
          <a:srcRect b="0" l="0" r="0" t="0"/>
          <a:stretch/>
        </p:blipFill>
        <p:spPr>
          <a:xfrm>
            <a:off x="4011307" y="4223739"/>
            <a:ext cx="1113164" cy="238894"/>
          </a:xfrm>
          <a:prstGeom prst="rect">
            <a:avLst/>
          </a:prstGeom>
          <a:noFill/>
          <a:ln>
            <a:noFill/>
          </a:ln>
        </p:spPr>
      </p:pic>
      <p:pic>
        <p:nvPicPr>
          <p:cNvPr descr="A close up of a sign&#10;&#10;Description automatically generated" id="1569" name="Google Shape;1569;p32"/>
          <p:cNvPicPr preferRelativeResize="0"/>
          <p:nvPr/>
        </p:nvPicPr>
        <p:blipFill rotWithShape="1">
          <a:blip r:embed="rId74">
            <a:alphaModFix/>
          </a:blip>
          <a:srcRect b="0" l="0" r="0" t="0"/>
          <a:stretch/>
        </p:blipFill>
        <p:spPr>
          <a:xfrm>
            <a:off x="4194050" y="5360398"/>
            <a:ext cx="747678" cy="308960"/>
          </a:xfrm>
          <a:prstGeom prst="rect">
            <a:avLst/>
          </a:prstGeom>
          <a:noFill/>
          <a:ln>
            <a:noFill/>
          </a:ln>
        </p:spPr>
      </p:pic>
      <p:pic>
        <p:nvPicPr>
          <p:cNvPr id="1570" name="Google Shape;1570;p32"/>
          <p:cNvPicPr preferRelativeResize="0"/>
          <p:nvPr/>
        </p:nvPicPr>
        <p:blipFill rotWithShape="1">
          <a:blip r:embed="rId75">
            <a:alphaModFix/>
          </a:blip>
          <a:srcRect b="0" l="0" r="0" t="0"/>
          <a:stretch/>
        </p:blipFill>
        <p:spPr>
          <a:xfrm>
            <a:off x="4265139" y="4574674"/>
            <a:ext cx="605497" cy="282928"/>
          </a:xfrm>
          <a:prstGeom prst="rect">
            <a:avLst/>
          </a:prstGeom>
          <a:noFill/>
          <a:ln>
            <a:noFill/>
          </a:ln>
        </p:spPr>
      </p:pic>
      <p:pic>
        <p:nvPicPr>
          <p:cNvPr id="1571" name="Google Shape;1571;p32"/>
          <p:cNvPicPr preferRelativeResize="0"/>
          <p:nvPr/>
        </p:nvPicPr>
        <p:blipFill rotWithShape="1">
          <a:blip r:embed="rId76">
            <a:alphaModFix/>
          </a:blip>
          <a:srcRect b="0" l="0" r="0" t="0"/>
          <a:stretch/>
        </p:blipFill>
        <p:spPr>
          <a:xfrm>
            <a:off x="4152513" y="5050730"/>
            <a:ext cx="830751" cy="124612"/>
          </a:xfrm>
          <a:prstGeom prst="rect">
            <a:avLst/>
          </a:prstGeom>
          <a:noFill/>
          <a:ln>
            <a:noFill/>
          </a:ln>
        </p:spPr>
      </p:pic>
      <p:pic>
        <p:nvPicPr>
          <p:cNvPr descr="A close up of a logo&#10;&#10;Description generated with high confidence" id="1572" name="Google Shape;1572;p32"/>
          <p:cNvPicPr preferRelativeResize="0"/>
          <p:nvPr/>
        </p:nvPicPr>
        <p:blipFill rotWithShape="1">
          <a:blip r:embed="rId77">
            <a:alphaModFix/>
          </a:blip>
          <a:srcRect b="0" l="0" r="0" t="0"/>
          <a:stretch/>
        </p:blipFill>
        <p:spPr>
          <a:xfrm>
            <a:off x="4198639" y="2192026"/>
            <a:ext cx="738499" cy="469954"/>
          </a:xfrm>
          <a:prstGeom prst="rect">
            <a:avLst/>
          </a:prstGeom>
          <a:noFill/>
          <a:ln>
            <a:noFill/>
          </a:ln>
        </p:spPr>
      </p:pic>
      <p:pic>
        <p:nvPicPr>
          <p:cNvPr descr="A picture containing object&#10;&#10;Description automatically generated" id="1573" name="Google Shape;1573;p32"/>
          <p:cNvPicPr preferRelativeResize="0"/>
          <p:nvPr/>
        </p:nvPicPr>
        <p:blipFill rotWithShape="1">
          <a:blip r:embed="rId78">
            <a:alphaModFix/>
          </a:blip>
          <a:srcRect b="0" l="0" r="0" t="0"/>
          <a:stretch/>
        </p:blipFill>
        <p:spPr>
          <a:xfrm>
            <a:off x="4271746" y="2617748"/>
            <a:ext cx="592283" cy="394854"/>
          </a:xfrm>
          <a:prstGeom prst="rect">
            <a:avLst/>
          </a:prstGeom>
          <a:noFill/>
          <a:ln>
            <a:noFill/>
          </a:ln>
        </p:spPr>
      </p:pic>
      <p:pic>
        <p:nvPicPr>
          <p:cNvPr descr="A drawing of a face&#10;&#10;Description automatically generated" id="1574" name="Google Shape;1574;p32"/>
          <p:cNvPicPr preferRelativeResize="0"/>
          <p:nvPr/>
        </p:nvPicPr>
        <p:blipFill rotWithShape="1">
          <a:blip r:embed="rId79">
            <a:alphaModFix/>
          </a:blip>
          <a:srcRect b="0" l="0" r="0" t="0"/>
          <a:stretch/>
        </p:blipFill>
        <p:spPr>
          <a:xfrm>
            <a:off x="4460041" y="3018719"/>
            <a:ext cx="215696" cy="295875"/>
          </a:xfrm>
          <a:prstGeom prst="rect">
            <a:avLst/>
          </a:prstGeom>
          <a:noFill/>
          <a:ln>
            <a:noFill/>
          </a:ln>
        </p:spPr>
      </p:pic>
      <p:pic>
        <p:nvPicPr>
          <p:cNvPr id="1575" name="Google Shape;1575;p32"/>
          <p:cNvPicPr preferRelativeResize="0"/>
          <p:nvPr/>
        </p:nvPicPr>
        <p:blipFill rotWithShape="1">
          <a:blip r:embed="rId80">
            <a:alphaModFix/>
          </a:blip>
          <a:srcRect b="0" l="0" r="0" t="0"/>
          <a:stretch/>
        </p:blipFill>
        <p:spPr>
          <a:xfrm>
            <a:off x="5576234" y="3016225"/>
            <a:ext cx="451296" cy="300863"/>
          </a:xfrm>
          <a:prstGeom prst="rect">
            <a:avLst/>
          </a:prstGeom>
          <a:noFill/>
          <a:ln>
            <a:noFill/>
          </a:ln>
        </p:spPr>
      </p:pic>
      <p:pic>
        <p:nvPicPr>
          <p:cNvPr descr="Image result for Morphisec" id="1576" name="Google Shape;1576;p32"/>
          <p:cNvPicPr preferRelativeResize="0"/>
          <p:nvPr/>
        </p:nvPicPr>
        <p:blipFill rotWithShape="1">
          <a:blip r:embed="rId81">
            <a:alphaModFix/>
          </a:blip>
          <a:srcRect b="0" l="0" r="0" t="0"/>
          <a:stretch/>
        </p:blipFill>
        <p:spPr>
          <a:xfrm>
            <a:off x="4194049" y="5846684"/>
            <a:ext cx="747678" cy="169473"/>
          </a:xfrm>
          <a:prstGeom prst="rect">
            <a:avLst/>
          </a:prstGeom>
          <a:noFill/>
          <a:ln>
            <a:noFill/>
          </a:ln>
        </p:spPr>
      </p:pic>
      <p:pic>
        <p:nvPicPr>
          <p:cNvPr descr="A close up of a logo&#10;&#10;Description generated with high confidence" id="1577" name="Google Shape;1577;p32"/>
          <p:cNvPicPr preferRelativeResize="0"/>
          <p:nvPr/>
        </p:nvPicPr>
        <p:blipFill rotWithShape="1">
          <a:blip r:embed="rId82">
            <a:alphaModFix/>
          </a:blip>
          <a:srcRect b="0" l="0" r="0" t="0"/>
          <a:stretch/>
        </p:blipFill>
        <p:spPr>
          <a:xfrm>
            <a:off x="6574522" y="6223619"/>
            <a:ext cx="602339" cy="135060"/>
          </a:xfrm>
          <a:prstGeom prst="rect">
            <a:avLst/>
          </a:prstGeom>
          <a:noFill/>
          <a:ln>
            <a:noFill/>
          </a:ln>
        </p:spPr>
      </p:pic>
      <p:pic>
        <p:nvPicPr>
          <p:cNvPr id="1578" name="Google Shape;1578;p32"/>
          <p:cNvPicPr preferRelativeResize="0"/>
          <p:nvPr/>
        </p:nvPicPr>
        <p:blipFill rotWithShape="1">
          <a:blip r:embed="rId83">
            <a:alphaModFix/>
          </a:blip>
          <a:srcRect b="0" l="0" r="0" t="0"/>
          <a:stretch/>
        </p:blipFill>
        <p:spPr>
          <a:xfrm>
            <a:off x="5516780" y="3375860"/>
            <a:ext cx="570203" cy="380136"/>
          </a:xfrm>
          <a:prstGeom prst="rect">
            <a:avLst/>
          </a:prstGeom>
          <a:noFill/>
          <a:ln>
            <a:noFill/>
          </a:ln>
        </p:spPr>
      </p:pic>
      <p:pic>
        <p:nvPicPr>
          <p:cNvPr id="1579" name="Google Shape;1579;p32"/>
          <p:cNvPicPr preferRelativeResize="0"/>
          <p:nvPr/>
        </p:nvPicPr>
        <p:blipFill rotWithShape="1">
          <a:blip r:embed="rId84">
            <a:alphaModFix/>
          </a:blip>
          <a:srcRect b="0" l="0" r="0" t="0"/>
          <a:stretch/>
        </p:blipFill>
        <p:spPr>
          <a:xfrm>
            <a:off x="5506591" y="1859951"/>
            <a:ext cx="590580" cy="433091"/>
          </a:xfrm>
          <a:prstGeom prst="rect">
            <a:avLst/>
          </a:prstGeom>
          <a:noFill/>
          <a:ln>
            <a:noFill/>
          </a:ln>
        </p:spPr>
      </p:pic>
      <p:pic>
        <p:nvPicPr>
          <p:cNvPr descr="Image result for df labs png logo" id="1580" name="Google Shape;1580;p32"/>
          <p:cNvPicPr preferRelativeResize="0"/>
          <p:nvPr/>
        </p:nvPicPr>
        <p:blipFill rotWithShape="1">
          <a:blip r:embed="rId85">
            <a:alphaModFix/>
          </a:blip>
          <a:srcRect b="0" l="0" r="0" t="0"/>
          <a:stretch/>
        </p:blipFill>
        <p:spPr>
          <a:xfrm>
            <a:off x="5481866" y="3844344"/>
            <a:ext cx="640031" cy="217594"/>
          </a:xfrm>
          <a:prstGeom prst="rect">
            <a:avLst/>
          </a:prstGeom>
          <a:noFill/>
          <a:ln>
            <a:noFill/>
          </a:ln>
        </p:spPr>
      </p:pic>
      <p:pic>
        <p:nvPicPr>
          <p:cNvPr descr="Image result for rapid7 logo png" id="1581" name="Google Shape;1581;p32"/>
          <p:cNvPicPr preferRelativeResize="0"/>
          <p:nvPr/>
        </p:nvPicPr>
        <p:blipFill rotWithShape="1">
          <a:blip r:embed="rId86">
            <a:alphaModFix/>
          </a:blip>
          <a:srcRect b="0" l="0" r="0" t="0"/>
          <a:stretch/>
        </p:blipFill>
        <p:spPr>
          <a:xfrm>
            <a:off x="5504018" y="4278388"/>
            <a:ext cx="595726" cy="129595"/>
          </a:xfrm>
          <a:prstGeom prst="rect">
            <a:avLst/>
          </a:prstGeom>
          <a:noFill/>
          <a:ln>
            <a:noFill/>
          </a:ln>
        </p:spPr>
      </p:pic>
      <p:pic>
        <p:nvPicPr>
          <p:cNvPr descr="A close up of a logo&#10;&#10;Description automatically generated" id="1582" name="Google Shape;1582;p32"/>
          <p:cNvPicPr preferRelativeResize="0"/>
          <p:nvPr/>
        </p:nvPicPr>
        <p:blipFill rotWithShape="1">
          <a:blip r:embed="rId87">
            <a:alphaModFix/>
          </a:blip>
          <a:srcRect b="0" l="0" r="0" t="0"/>
          <a:stretch/>
        </p:blipFill>
        <p:spPr>
          <a:xfrm>
            <a:off x="5386504" y="5446364"/>
            <a:ext cx="830755" cy="137026"/>
          </a:xfrm>
          <a:prstGeom prst="rect">
            <a:avLst/>
          </a:prstGeom>
          <a:noFill/>
          <a:ln>
            <a:noFill/>
          </a:ln>
        </p:spPr>
      </p:pic>
      <p:pic>
        <p:nvPicPr>
          <p:cNvPr id="1583" name="Google Shape;1583;p32"/>
          <p:cNvPicPr preferRelativeResize="0"/>
          <p:nvPr/>
        </p:nvPicPr>
        <p:blipFill rotWithShape="1">
          <a:blip r:embed="rId88">
            <a:alphaModFix/>
          </a:blip>
          <a:srcRect b="0" l="0" r="0" t="0"/>
          <a:stretch/>
        </p:blipFill>
        <p:spPr>
          <a:xfrm>
            <a:off x="5490595" y="2199487"/>
            <a:ext cx="622573" cy="455035"/>
          </a:xfrm>
          <a:prstGeom prst="rect">
            <a:avLst/>
          </a:prstGeom>
          <a:noFill/>
          <a:ln>
            <a:noFill/>
          </a:ln>
        </p:spPr>
      </p:pic>
      <p:pic>
        <p:nvPicPr>
          <p:cNvPr descr="A close up of a logo&#10;&#10;Description automatically generated" id="1584" name="Google Shape;1584;p32"/>
          <p:cNvPicPr preferRelativeResize="0"/>
          <p:nvPr/>
        </p:nvPicPr>
        <p:blipFill rotWithShape="1">
          <a:blip r:embed="rId89">
            <a:alphaModFix/>
          </a:blip>
          <a:srcRect b="0" l="0" r="0" t="0"/>
          <a:stretch/>
        </p:blipFill>
        <p:spPr>
          <a:xfrm>
            <a:off x="5534700" y="2785176"/>
            <a:ext cx="534364" cy="60000"/>
          </a:xfrm>
          <a:prstGeom prst="rect">
            <a:avLst/>
          </a:prstGeom>
          <a:noFill/>
          <a:ln>
            <a:noFill/>
          </a:ln>
        </p:spPr>
      </p:pic>
      <p:pic>
        <p:nvPicPr>
          <p:cNvPr descr="A picture containing clipart&#10;&#10;Description generated with high confidence" id="1585" name="Google Shape;1585;p32"/>
          <p:cNvPicPr preferRelativeResize="0"/>
          <p:nvPr/>
        </p:nvPicPr>
        <p:blipFill rotWithShape="1">
          <a:blip r:embed="rId90">
            <a:alphaModFix/>
          </a:blip>
          <a:srcRect b="0" l="0" r="0" t="0"/>
          <a:stretch/>
        </p:blipFill>
        <p:spPr>
          <a:xfrm>
            <a:off x="6603329" y="2966924"/>
            <a:ext cx="544726" cy="399467"/>
          </a:xfrm>
          <a:prstGeom prst="rect">
            <a:avLst/>
          </a:prstGeom>
          <a:noFill/>
          <a:ln>
            <a:noFill/>
          </a:ln>
        </p:spPr>
      </p:pic>
      <p:pic>
        <p:nvPicPr>
          <p:cNvPr descr="A close up of a sign&#10;&#10;Description automatically generated" id="1586" name="Google Shape;1586;p32"/>
          <p:cNvPicPr preferRelativeResize="0"/>
          <p:nvPr/>
        </p:nvPicPr>
        <p:blipFill rotWithShape="1">
          <a:blip r:embed="rId91">
            <a:alphaModFix/>
          </a:blip>
          <a:srcRect b="0" l="0" r="0" t="0"/>
          <a:stretch/>
        </p:blipFill>
        <p:spPr>
          <a:xfrm>
            <a:off x="10771385" y="3503386"/>
            <a:ext cx="817536" cy="125085"/>
          </a:xfrm>
          <a:prstGeom prst="rect">
            <a:avLst/>
          </a:prstGeom>
          <a:noFill/>
          <a:ln>
            <a:noFill/>
          </a:ln>
        </p:spPr>
      </p:pic>
      <p:pic>
        <p:nvPicPr>
          <p:cNvPr descr="A close up of a sign&#10;&#10;Description automatically generated" id="1587" name="Google Shape;1587;p32"/>
          <p:cNvPicPr preferRelativeResize="0"/>
          <p:nvPr/>
        </p:nvPicPr>
        <p:blipFill rotWithShape="1">
          <a:blip r:embed="rId92">
            <a:alphaModFix/>
          </a:blip>
          <a:srcRect b="0" l="0" r="0" t="0"/>
          <a:stretch/>
        </p:blipFill>
        <p:spPr>
          <a:xfrm>
            <a:off x="10695579" y="2024264"/>
            <a:ext cx="893342" cy="104464"/>
          </a:xfrm>
          <a:prstGeom prst="rect">
            <a:avLst/>
          </a:prstGeom>
          <a:noFill/>
          <a:ln>
            <a:noFill/>
          </a:ln>
        </p:spPr>
      </p:pic>
      <p:pic>
        <p:nvPicPr>
          <p:cNvPr descr="A picture containing drawing&#10;&#10;Description automatically generated" id="1588" name="Google Shape;1588;p32"/>
          <p:cNvPicPr preferRelativeResize="0"/>
          <p:nvPr/>
        </p:nvPicPr>
        <p:blipFill rotWithShape="1">
          <a:blip r:embed="rId93">
            <a:alphaModFix/>
          </a:blip>
          <a:srcRect b="0" l="0" r="0" t="0"/>
          <a:stretch/>
        </p:blipFill>
        <p:spPr>
          <a:xfrm>
            <a:off x="11134283" y="3792230"/>
            <a:ext cx="454638" cy="321822"/>
          </a:xfrm>
          <a:prstGeom prst="rect">
            <a:avLst/>
          </a:prstGeom>
          <a:noFill/>
          <a:ln>
            <a:noFill/>
          </a:ln>
        </p:spPr>
      </p:pic>
      <p:pic>
        <p:nvPicPr>
          <p:cNvPr descr="A picture containing drawing&#10;&#10;Description automatically generated" id="1589" name="Google Shape;1589;p32"/>
          <p:cNvPicPr preferRelativeResize="0"/>
          <p:nvPr/>
        </p:nvPicPr>
        <p:blipFill rotWithShape="1">
          <a:blip r:embed="rId94">
            <a:alphaModFix/>
          </a:blip>
          <a:srcRect b="0" l="0" r="0" t="0"/>
          <a:stretch/>
        </p:blipFill>
        <p:spPr>
          <a:xfrm>
            <a:off x="10735915" y="4269927"/>
            <a:ext cx="853005" cy="146518"/>
          </a:xfrm>
          <a:prstGeom prst="rect">
            <a:avLst/>
          </a:prstGeom>
          <a:noFill/>
          <a:ln>
            <a:noFill/>
          </a:ln>
        </p:spPr>
      </p:pic>
      <p:pic>
        <p:nvPicPr>
          <p:cNvPr descr="A picture containing drawing&#10;&#10;Description automatically generated" id="1590" name="Google Shape;1590;p32"/>
          <p:cNvPicPr preferRelativeResize="0"/>
          <p:nvPr/>
        </p:nvPicPr>
        <p:blipFill rotWithShape="1">
          <a:blip r:embed="rId95">
            <a:alphaModFix/>
          </a:blip>
          <a:srcRect b="0" l="0" r="0" t="0"/>
          <a:stretch/>
        </p:blipFill>
        <p:spPr>
          <a:xfrm>
            <a:off x="10867367" y="5436287"/>
            <a:ext cx="721554" cy="157180"/>
          </a:xfrm>
          <a:prstGeom prst="rect">
            <a:avLst/>
          </a:prstGeom>
          <a:noFill/>
          <a:ln>
            <a:noFill/>
          </a:ln>
        </p:spPr>
      </p:pic>
      <p:pic>
        <p:nvPicPr>
          <p:cNvPr descr="A close up of a logo&#10;&#10;Description automatically generated" id="1591" name="Google Shape;1591;p32"/>
          <p:cNvPicPr preferRelativeResize="0"/>
          <p:nvPr/>
        </p:nvPicPr>
        <p:blipFill rotWithShape="1">
          <a:blip r:embed="rId96">
            <a:alphaModFix/>
          </a:blip>
          <a:srcRect b="29145" l="9934" r="9171" t="12604"/>
          <a:stretch/>
        </p:blipFill>
        <p:spPr>
          <a:xfrm>
            <a:off x="10664732" y="4597236"/>
            <a:ext cx="924189" cy="237802"/>
          </a:xfrm>
          <a:prstGeom prst="rect">
            <a:avLst/>
          </a:prstGeom>
          <a:noFill/>
          <a:ln>
            <a:noFill/>
          </a:ln>
        </p:spPr>
      </p:pic>
      <p:pic>
        <p:nvPicPr>
          <p:cNvPr descr="A picture containing drawing&#10;&#10;Description automatically generated" id="1592" name="Google Shape;1592;p32"/>
          <p:cNvPicPr preferRelativeResize="0"/>
          <p:nvPr/>
        </p:nvPicPr>
        <p:blipFill rotWithShape="1">
          <a:blip r:embed="rId97">
            <a:alphaModFix/>
          </a:blip>
          <a:srcRect b="0" l="0" r="0" t="0"/>
          <a:stretch/>
        </p:blipFill>
        <p:spPr>
          <a:xfrm>
            <a:off x="10891964" y="5060764"/>
            <a:ext cx="696957" cy="104544"/>
          </a:xfrm>
          <a:prstGeom prst="rect">
            <a:avLst/>
          </a:prstGeom>
          <a:noFill/>
          <a:ln>
            <a:noFill/>
          </a:ln>
        </p:spPr>
      </p:pic>
      <p:pic>
        <p:nvPicPr>
          <p:cNvPr descr="A picture containing clock, meter&#10;&#10;Description automatically generated" id="1593" name="Google Shape;1593;p32"/>
          <p:cNvPicPr preferRelativeResize="0"/>
          <p:nvPr/>
        </p:nvPicPr>
        <p:blipFill rotWithShape="1">
          <a:blip r:embed="rId98">
            <a:alphaModFix/>
          </a:blip>
          <a:srcRect b="0" l="0" r="0" t="0"/>
          <a:stretch/>
        </p:blipFill>
        <p:spPr>
          <a:xfrm>
            <a:off x="10939587" y="2385446"/>
            <a:ext cx="649334" cy="83115"/>
          </a:xfrm>
          <a:prstGeom prst="rect">
            <a:avLst/>
          </a:prstGeom>
          <a:noFill/>
          <a:ln>
            <a:noFill/>
          </a:ln>
        </p:spPr>
      </p:pic>
      <p:pic>
        <p:nvPicPr>
          <p:cNvPr descr="A picture containing drawing&#10;&#10;Description automatically generated" id="1594" name="Google Shape;1594;p32"/>
          <p:cNvPicPr preferRelativeResize="0"/>
          <p:nvPr/>
        </p:nvPicPr>
        <p:blipFill rotWithShape="1">
          <a:blip r:embed="rId99">
            <a:alphaModFix/>
          </a:blip>
          <a:srcRect b="0" l="0" r="0" t="0"/>
          <a:stretch/>
        </p:blipFill>
        <p:spPr>
          <a:xfrm>
            <a:off x="10731285" y="2719279"/>
            <a:ext cx="857636" cy="191792"/>
          </a:xfrm>
          <a:prstGeom prst="rect">
            <a:avLst/>
          </a:prstGeom>
          <a:noFill/>
          <a:ln>
            <a:noFill/>
          </a:ln>
        </p:spPr>
      </p:pic>
      <p:pic>
        <p:nvPicPr>
          <p:cNvPr descr="A picture containing drawing&#10;&#10;Description automatically generated" id="1595" name="Google Shape;1595;p32"/>
          <p:cNvPicPr preferRelativeResize="0"/>
          <p:nvPr/>
        </p:nvPicPr>
        <p:blipFill rotWithShape="1">
          <a:blip r:embed="rId100">
            <a:alphaModFix/>
          </a:blip>
          <a:srcRect b="0" l="0" r="0" t="0"/>
          <a:stretch/>
        </p:blipFill>
        <p:spPr>
          <a:xfrm>
            <a:off x="10958237" y="5802417"/>
            <a:ext cx="630683" cy="258007"/>
          </a:xfrm>
          <a:prstGeom prst="rect">
            <a:avLst/>
          </a:prstGeom>
          <a:noFill/>
          <a:ln>
            <a:noFill/>
          </a:ln>
        </p:spPr>
      </p:pic>
      <p:pic>
        <p:nvPicPr>
          <p:cNvPr descr="A close up of a logo&#10;&#10;Description automatically generated" id="1596" name="Google Shape;1596;p32"/>
          <p:cNvPicPr preferRelativeResize="0"/>
          <p:nvPr/>
        </p:nvPicPr>
        <p:blipFill rotWithShape="1">
          <a:blip r:embed="rId101">
            <a:alphaModFix/>
          </a:blip>
          <a:srcRect b="0" l="0" r="0" t="0"/>
          <a:stretch/>
        </p:blipFill>
        <p:spPr>
          <a:xfrm>
            <a:off x="7651801" y="6159179"/>
            <a:ext cx="507622" cy="263942"/>
          </a:xfrm>
          <a:prstGeom prst="rect">
            <a:avLst/>
          </a:prstGeom>
          <a:noFill/>
          <a:ln>
            <a:noFill/>
          </a:ln>
        </p:spPr>
      </p:pic>
      <p:pic>
        <p:nvPicPr>
          <p:cNvPr descr="A picture containing drawing&#10;&#10;Description automatically generated" id="1597" name="Google Shape;1597;p32"/>
          <p:cNvPicPr preferRelativeResize="0"/>
          <p:nvPr/>
        </p:nvPicPr>
        <p:blipFill rotWithShape="1">
          <a:blip r:embed="rId102">
            <a:alphaModFix/>
          </a:blip>
          <a:srcRect b="0" l="0" r="0" t="0"/>
          <a:stretch/>
        </p:blipFill>
        <p:spPr>
          <a:xfrm>
            <a:off x="662576" y="3289009"/>
            <a:ext cx="830753" cy="553836"/>
          </a:xfrm>
          <a:prstGeom prst="rect">
            <a:avLst/>
          </a:prstGeom>
          <a:noFill/>
          <a:ln>
            <a:noFill/>
          </a:ln>
        </p:spPr>
      </p:pic>
      <p:pic>
        <p:nvPicPr>
          <p:cNvPr descr="A close up of a logo&#10;&#10;Description generated with very high confidence" id="1598" name="Google Shape;1598;p32"/>
          <p:cNvPicPr preferRelativeResize="0"/>
          <p:nvPr/>
        </p:nvPicPr>
        <p:blipFill rotWithShape="1">
          <a:blip r:embed="rId103">
            <a:alphaModFix/>
          </a:blip>
          <a:srcRect b="0" l="0" r="0" t="0"/>
          <a:stretch/>
        </p:blipFill>
        <p:spPr>
          <a:xfrm>
            <a:off x="609216" y="1881263"/>
            <a:ext cx="532455" cy="390467"/>
          </a:xfrm>
          <a:prstGeom prst="rect">
            <a:avLst/>
          </a:prstGeom>
          <a:noFill/>
          <a:ln>
            <a:noFill/>
          </a:ln>
        </p:spPr>
      </p:pic>
      <p:pic>
        <p:nvPicPr>
          <p:cNvPr id="1599" name="Google Shape;1599;p32"/>
          <p:cNvPicPr preferRelativeResize="0"/>
          <p:nvPr/>
        </p:nvPicPr>
        <p:blipFill rotWithShape="1">
          <a:blip r:embed="rId104">
            <a:alphaModFix/>
          </a:blip>
          <a:srcRect b="0" l="0" r="0" t="0"/>
          <a:stretch/>
        </p:blipFill>
        <p:spPr>
          <a:xfrm>
            <a:off x="662575" y="3770030"/>
            <a:ext cx="549327" cy="366219"/>
          </a:xfrm>
          <a:prstGeom prst="rect">
            <a:avLst/>
          </a:prstGeom>
          <a:noFill/>
          <a:ln>
            <a:noFill/>
          </a:ln>
        </p:spPr>
      </p:pic>
      <p:pic>
        <p:nvPicPr>
          <p:cNvPr descr="A picture containing sky&#10;&#10;Description automatically generated" id="1600" name="Google Shape;1600;p32"/>
          <p:cNvPicPr preferRelativeResize="0"/>
          <p:nvPr/>
        </p:nvPicPr>
        <p:blipFill rotWithShape="1">
          <a:blip r:embed="rId105">
            <a:alphaModFix/>
          </a:blip>
          <a:srcRect b="0" l="0" r="0" t="0"/>
          <a:stretch/>
        </p:blipFill>
        <p:spPr>
          <a:xfrm>
            <a:off x="662575" y="4278388"/>
            <a:ext cx="566983" cy="129595"/>
          </a:xfrm>
          <a:prstGeom prst="rect">
            <a:avLst/>
          </a:prstGeom>
          <a:noFill/>
          <a:ln>
            <a:noFill/>
          </a:ln>
        </p:spPr>
      </p:pic>
      <p:pic>
        <p:nvPicPr>
          <p:cNvPr descr="A picture containing drawing&#10;&#10;Description automatically generated" id="1601" name="Google Shape;1601;p32"/>
          <p:cNvPicPr preferRelativeResize="0"/>
          <p:nvPr/>
        </p:nvPicPr>
        <p:blipFill rotWithShape="1">
          <a:blip r:embed="rId106">
            <a:alphaModFix/>
          </a:blip>
          <a:srcRect b="0" l="0" r="0" t="0"/>
          <a:stretch/>
        </p:blipFill>
        <p:spPr>
          <a:xfrm>
            <a:off x="662576" y="5390264"/>
            <a:ext cx="510359" cy="249226"/>
          </a:xfrm>
          <a:prstGeom prst="rect">
            <a:avLst/>
          </a:prstGeom>
          <a:noFill/>
          <a:ln>
            <a:noFill/>
          </a:ln>
        </p:spPr>
      </p:pic>
      <p:pic>
        <p:nvPicPr>
          <p:cNvPr descr="A picture containing object&#10;&#10;Description generated with high confidence" id="1602" name="Google Shape;1602;p32"/>
          <p:cNvPicPr preferRelativeResize="0"/>
          <p:nvPr/>
        </p:nvPicPr>
        <p:blipFill rotWithShape="1">
          <a:blip r:embed="rId107">
            <a:alphaModFix/>
          </a:blip>
          <a:srcRect b="0" l="0" r="0" t="0"/>
          <a:stretch/>
        </p:blipFill>
        <p:spPr>
          <a:xfrm>
            <a:off x="662576" y="4643032"/>
            <a:ext cx="913829" cy="146213"/>
          </a:xfrm>
          <a:prstGeom prst="rect">
            <a:avLst/>
          </a:prstGeom>
          <a:noFill/>
          <a:ln>
            <a:noFill/>
          </a:ln>
        </p:spPr>
      </p:pic>
      <p:pic>
        <p:nvPicPr>
          <p:cNvPr descr="A close up of a logo&#10;&#10;Description generated with very high confidence" id="1603" name="Google Shape;1603;p32"/>
          <p:cNvPicPr preferRelativeResize="0"/>
          <p:nvPr/>
        </p:nvPicPr>
        <p:blipFill rotWithShape="1">
          <a:blip r:embed="rId108">
            <a:alphaModFix/>
          </a:blip>
          <a:srcRect b="0" l="0" r="0" t="0"/>
          <a:stretch/>
        </p:blipFill>
        <p:spPr>
          <a:xfrm>
            <a:off x="619888" y="2227533"/>
            <a:ext cx="544013" cy="398943"/>
          </a:xfrm>
          <a:prstGeom prst="rect">
            <a:avLst/>
          </a:prstGeom>
          <a:noFill/>
          <a:ln>
            <a:noFill/>
          </a:ln>
        </p:spPr>
      </p:pic>
      <p:pic>
        <p:nvPicPr>
          <p:cNvPr id="1604" name="Google Shape;1604;p32"/>
          <p:cNvPicPr preferRelativeResize="0"/>
          <p:nvPr/>
        </p:nvPicPr>
        <p:blipFill rotWithShape="1">
          <a:blip r:embed="rId109">
            <a:alphaModFix/>
          </a:blip>
          <a:srcRect b="0" l="0" r="0" t="0"/>
          <a:stretch/>
        </p:blipFill>
        <p:spPr>
          <a:xfrm>
            <a:off x="1251090" y="4950059"/>
            <a:ext cx="415377" cy="304610"/>
          </a:xfrm>
          <a:prstGeom prst="rect">
            <a:avLst/>
          </a:prstGeom>
          <a:noFill/>
          <a:ln>
            <a:noFill/>
          </a:ln>
        </p:spPr>
      </p:pic>
      <p:pic>
        <p:nvPicPr>
          <p:cNvPr id="1605" name="Google Shape;1605;p32"/>
          <p:cNvPicPr preferRelativeResize="0"/>
          <p:nvPr/>
        </p:nvPicPr>
        <p:blipFill rotWithShape="1">
          <a:blip r:embed="rId110">
            <a:alphaModFix/>
          </a:blip>
          <a:srcRect b="0" l="0" r="0" t="0"/>
          <a:stretch/>
        </p:blipFill>
        <p:spPr>
          <a:xfrm>
            <a:off x="662576" y="2973915"/>
            <a:ext cx="612979" cy="449517"/>
          </a:xfrm>
          <a:prstGeom prst="rect">
            <a:avLst/>
          </a:prstGeom>
          <a:noFill/>
          <a:ln>
            <a:noFill/>
          </a:ln>
        </p:spPr>
      </p:pic>
      <p:pic>
        <p:nvPicPr>
          <p:cNvPr descr="A picture containing drawing&#10;&#10;Description automatically generated" id="1606" name="Google Shape;1606;p32"/>
          <p:cNvPicPr preferRelativeResize="0"/>
          <p:nvPr/>
        </p:nvPicPr>
        <p:blipFill rotWithShape="1">
          <a:blip r:embed="rId111">
            <a:alphaModFix/>
          </a:blip>
          <a:srcRect b="0" l="0" r="0" t="0"/>
          <a:stretch/>
        </p:blipFill>
        <p:spPr>
          <a:xfrm>
            <a:off x="662576" y="5787634"/>
            <a:ext cx="747678" cy="287570"/>
          </a:xfrm>
          <a:prstGeom prst="rect">
            <a:avLst/>
          </a:prstGeom>
          <a:noFill/>
          <a:ln>
            <a:noFill/>
          </a:ln>
        </p:spPr>
      </p:pic>
      <p:pic>
        <p:nvPicPr>
          <p:cNvPr descr="A close up of a logo&#10;&#10;Description automatically generated" id="1607" name="Google Shape;1607;p32"/>
          <p:cNvPicPr preferRelativeResize="0"/>
          <p:nvPr/>
        </p:nvPicPr>
        <p:blipFill rotWithShape="1">
          <a:blip r:embed="rId112">
            <a:alphaModFix/>
          </a:blip>
          <a:srcRect b="0" l="0" r="0" t="0"/>
          <a:stretch/>
        </p:blipFill>
        <p:spPr>
          <a:xfrm>
            <a:off x="662276" y="5858058"/>
            <a:ext cx="866184" cy="866184"/>
          </a:xfrm>
          <a:prstGeom prst="rect">
            <a:avLst/>
          </a:prstGeom>
          <a:noFill/>
          <a:ln>
            <a:noFill/>
          </a:ln>
        </p:spPr>
      </p:pic>
      <p:pic>
        <p:nvPicPr>
          <p:cNvPr descr="A picture containing game&#10;&#10;Description generated with very high confidence" id="1608" name="Google Shape;1608;p32"/>
          <p:cNvPicPr preferRelativeResize="0"/>
          <p:nvPr/>
        </p:nvPicPr>
        <p:blipFill rotWithShape="1">
          <a:blip r:embed="rId113">
            <a:alphaModFix/>
          </a:blip>
          <a:srcRect b="0" l="0" r="0" t="0"/>
          <a:stretch/>
        </p:blipFill>
        <p:spPr>
          <a:xfrm>
            <a:off x="4152513" y="5885759"/>
            <a:ext cx="830751" cy="810781"/>
          </a:xfrm>
          <a:prstGeom prst="rect">
            <a:avLst/>
          </a:prstGeom>
          <a:noFill/>
          <a:ln>
            <a:noFill/>
          </a:ln>
        </p:spPr>
      </p:pic>
      <p:pic>
        <p:nvPicPr>
          <p:cNvPr descr="A picture containing object, light, computer, clock&#10;&#10;Description automatically generated" id="1609" name="Google Shape;1609;p32"/>
          <p:cNvPicPr preferRelativeResize="0"/>
          <p:nvPr/>
        </p:nvPicPr>
        <p:blipFill rotWithShape="1">
          <a:blip r:embed="rId114">
            <a:alphaModFix/>
          </a:blip>
          <a:srcRect b="0" l="0" r="0" t="0"/>
          <a:stretch/>
        </p:blipFill>
        <p:spPr>
          <a:xfrm>
            <a:off x="5432108" y="5843379"/>
            <a:ext cx="739545" cy="176082"/>
          </a:xfrm>
          <a:prstGeom prst="rect">
            <a:avLst/>
          </a:prstGeom>
          <a:noFill/>
          <a:ln>
            <a:noFill/>
          </a:ln>
        </p:spPr>
      </p:pic>
      <p:pic>
        <p:nvPicPr>
          <p:cNvPr id="1610" name="Google Shape;1610;p32"/>
          <p:cNvPicPr preferRelativeResize="0"/>
          <p:nvPr/>
        </p:nvPicPr>
        <p:blipFill rotWithShape="1">
          <a:blip r:embed="rId115">
            <a:alphaModFix/>
          </a:blip>
          <a:srcRect b="0" l="0" r="0" t="0"/>
          <a:stretch/>
        </p:blipFill>
        <p:spPr>
          <a:xfrm>
            <a:off x="10869441" y="6178583"/>
            <a:ext cx="734989" cy="225132"/>
          </a:xfrm>
          <a:prstGeom prst="rect">
            <a:avLst/>
          </a:prstGeom>
          <a:noFill/>
          <a:ln>
            <a:noFill/>
          </a:ln>
        </p:spPr>
      </p:pic>
      <p:pic>
        <p:nvPicPr>
          <p:cNvPr descr="A picture containing drawing&#10;&#10;Description automatically generated" id="1611" name="Google Shape;1611;p32"/>
          <p:cNvPicPr preferRelativeResize="0"/>
          <p:nvPr/>
        </p:nvPicPr>
        <p:blipFill rotWithShape="1">
          <a:blip r:embed="rId116">
            <a:alphaModFix/>
          </a:blip>
          <a:srcRect b="0" l="0" r="0" t="0"/>
          <a:stretch/>
        </p:blipFill>
        <p:spPr>
          <a:xfrm>
            <a:off x="9582436" y="6179452"/>
            <a:ext cx="894071" cy="223394"/>
          </a:xfrm>
          <a:prstGeom prst="rect">
            <a:avLst/>
          </a:prstGeom>
          <a:noFill/>
          <a:ln>
            <a:noFill/>
          </a:ln>
        </p:spPr>
      </p:pic>
      <p:pic>
        <p:nvPicPr>
          <p:cNvPr descr="A picture containing drawing&#10;&#10;Description automatically generated" id="1612" name="Google Shape;1612;p32"/>
          <p:cNvPicPr preferRelativeResize="0"/>
          <p:nvPr/>
        </p:nvPicPr>
        <p:blipFill rotWithShape="1">
          <a:blip r:embed="rId117">
            <a:alphaModFix/>
          </a:blip>
          <a:srcRect b="0" l="0" r="0" t="0"/>
          <a:stretch/>
        </p:blipFill>
        <p:spPr>
          <a:xfrm>
            <a:off x="683422" y="4968014"/>
            <a:ext cx="293539" cy="290044"/>
          </a:xfrm>
          <a:prstGeom prst="rect">
            <a:avLst/>
          </a:prstGeom>
          <a:noFill/>
          <a:ln>
            <a:noFill/>
          </a:ln>
        </p:spPr>
      </p:pic>
      <p:pic>
        <p:nvPicPr>
          <p:cNvPr descr="A picture containing drawing&#10;&#10;Description automatically generated" id="1613" name="Google Shape;1613;p32"/>
          <p:cNvPicPr preferRelativeResize="0"/>
          <p:nvPr/>
        </p:nvPicPr>
        <p:blipFill rotWithShape="1">
          <a:blip r:embed="rId118">
            <a:alphaModFix/>
          </a:blip>
          <a:srcRect b="0" l="0" r="0" t="0"/>
          <a:stretch/>
        </p:blipFill>
        <p:spPr>
          <a:xfrm>
            <a:off x="640616" y="2689684"/>
            <a:ext cx="373814" cy="250983"/>
          </a:xfrm>
          <a:prstGeom prst="rect">
            <a:avLst/>
          </a:prstGeom>
          <a:noFill/>
          <a:ln>
            <a:noFill/>
          </a:ln>
        </p:spPr>
      </p:pic>
      <p:pic>
        <p:nvPicPr>
          <p:cNvPr descr="A picture containing drawing&#10;&#10;Description automatically generated" id="1614" name="Google Shape;1614;p32"/>
          <p:cNvPicPr preferRelativeResize="0"/>
          <p:nvPr/>
        </p:nvPicPr>
        <p:blipFill rotWithShape="1">
          <a:blip r:embed="rId119">
            <a:alphaModFix/>
          </a:blip>
          <a:srcRect b="0" l="0" r="0" t="0"/>
          <a:stretch/>
        </p:blipFill>
        <p:spPr>
          <a:xfrm>
            <a:off x="8763638" y="6122334"/>
            <a:ext cx="374474" cy="337630"/>
          </a:xfrm>
          <a:prstGeom prst="rect">
            <a:avLst/>
          </a:prstGeom>
          <a:noFill/>
          <a:ln>
            <a:noFill/>
          </a:ln>
        </p:spPr>
      </p:pic>
      <p:pic>
        <p:nvPicPr>
          <p:cNvPr id="1615" name="Google Shape;1615;p32"/>
          <p:cNvPicPr preferRelativeResize="0"/>
          <p:nvPr/>
        </p:nvPicPr>
        <p:blipFill rotWithShape="1">
          <a:blip r:embed="rId120">
            <a:alphaModFix/>
          </a:blip>
          <a:srcRect b="0" l="0" r="0" t="0"/>
          <a:stretch/>
        </p:blipFill>
        <p:spPr>
          <a:xfrm>
            <a:off x="1919913" y="2695623"/>
            <a:ext cx="749739" cy="239106"/>
          </a:xfrm>
          <a:prstGeom prst="rect">
            <a:avLst/>
          </a:prstGeom>
          <a:noFill/>
          <a:ln>
            <a:noFill/>
          </a:ln>
        </p:spPr>
      </p:pic>
      <p:pic>
        <p:nvPicPr>
          <p:cNvPr id="1616" name="Google Shape;1616;p32"/>
          <p:cNvPicPr preferRelativeResize="0"/>
          <p:nvPr/>
        </p:nvPicPr>
        <p:blipFill rotWithShape="1">
          <a:blip r:embed="rId121">
            <a:alphaModFix/>
          </a:blip>
          <a:srcRect b="0" l="0" r="0" t="0"/>
          <a:stretch/>
        </p:blipFill>
        <p:spPr>
          <a:xfrm>
            <a:off x="5454446" y="4986390"/>
            <a:ext cx="694870" cy="253292"/>
          </a:xfrm>
          <a:prstGeom prst="rect">
            <a:avLst/>
          </a:prstGeom>
          <a:noFill/>
          <a:ln>
            <a:noFill/>
          </a:ln>
        </p:spPr>
      </p:pic>
      <p:pic>
        <p:nvPicPr>
          <p:cNvPr id="1617" name="Google Shape;1617;p32"/>
          <p:cNvPicPr preferRelativeResize="0"/>
          <p:nvPr/>
        </p:nvPicPr>
        <p:blipFill rotWithShape="1">
          <a:blip r:embed="rId122">
            <a:alphaModFix/>
          </a:blip>
          <a:srcRect b="0" l="0" r="0" t="0"/>
          <a:stretch/>
        </p:blipFill>
        <p:spPr>
          <a:xfrm>
            <a:off x="9622234" y="4219092"/>
            <a:ext cx="814474" cy="248187"/>
          </a:xfrm>
          <a:prstGeom prst="rect">
            <a:avLst/>
          </a:prstGeom>
          <a:noFill/>
          <a:ln>
            <a:noFill/>
          </a:ln>
        </p:spPr>
      </p:pic>
      <p:pic>
        <p:nvPicPr>
          <p:cNvPr descr="A picture containing drawing&#10;&#10;Description automatically generated" id="1618" name="Google Shape;1618;p32"/>
          <p:cNvPicPr preferRelativeResize="0"/>
          <p:nvPr/>
        </p:nvPicPr>
        <p:blipFill rotWithShape="1">
          <a:blip r:embed="rId123">
            <a:alphaModFix/>
          </a:blip>
          <a:srcRect b="0" l="0" r="0" t="0"/>
          <a:stretch/>
        </p:blipFill>
        <p:spPr>
          <a:xfrm>
            <a:off x="1844142" y="5012552"/>
            <a:ext cx="901280" cy="200969"/>
          </a:xfrm>
          <a:prstGeom prst="rect">
            <a:avLst/>
          </a:prstGeom>
          <a:noFill/>
          <a:ln>
            <a:noFill/>
          </a:ln>
        </p:spPr>
      </p:pic>
      <p:sp>
        <p:nvSpPr>
          <p:cNvPr id="1619" name="Google Shape;1619;p32"/>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Microsoft Intelligent Security Association</a:t>
            </a:r>
            <a:endParaRPr/>
          </a:p>
        </p:txBody>
      </p:sp>
      <p:sp>
        <p:nvSpPr>
          <p:cNvPr id="1620" name="Google Shape;1620;p32"/>
          <p:cNvSpPr txBox="1"/>
          <p:nvPr/>
        </p:nvSpPr>
        <p:spPr>
          <a:xfrm>
            <a:off x="589533" y="1376845"/>
            <a:ext cx="1101725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620"/>
              <a:buFont typeface="Noto Sans Symbols"/>
              <a:buNone/>
            </a:pPr>
            <a:r>
              <a:rPr lang="en-US" sz="1800">
                <a:solidFill>
                  <a:schemeClr val="dk1"/>
                </a:solidFill>
                <a:latin typeface="Open Sans"/>
                <a:ea typeface="Open Sans"/>
                <a:cs typeface="Open Sans"/>
                <a:sym typeface="Open Sans"/>
              </a:rPr>
              <a:t>Independent software vendors</a:t>
            </a:r>
            <a:endParaRPr/>
          </a:p>
        </p:txBody>
      </p:sp>
      <p:sp>
        <p:nvSpPr>
          <p:cNvPr id="1621" name="Google Shape;1621;p32"/>
          <p:cNvSpPr txBox="1"/>
          <p:nvPr/>
        </p:nvSpPr>
        <p:spPr>
          <a:xfrm>
            <a:off x="507075" y="640080"/>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Microsoft Intelligent Security Association</a:t>
            </a:r>
            <a:endParaRPr b="0" sz="2800" cap="none">
              <a:solidFill>
                <a:schemeClr val="lt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pic>
        <p:nvPicPr>
          <p:cNvPr id="1627" name="Google Shape;1627;p33"/>
          <p:cNvPicPr preferRelativeResize="0"/>
          <p:nvPr/>
        </p:nvPicPr>
        <p:blipFill rotWithShape="1">
          <a:blip r:embed="rId3">
            <a:alphaModFix/>
          </a:blip>
          <a:srcRect b="0" l="0" r="0" t="0"/>
          <a:stretch/>
        </p:blipFill>
        <p:spPr>
          <a:xfrm>
            <a:off x="2664603" y="1884617"/>
            <a:ext cx="6862794" cy="4738921"/>
          </a:xfrm>
          <a:prstGeom prst="rect">
            <a:avLst/>
          </a:prstGeom>
          <a:noFill/>
          <a:ln>
            <a:noFill/>
          </a:ln>
          <a:effectLst>
            <a:outerShdw blurRad="63500" rotWithShape="0" algn="tl">
              <a:srgbClr val="AEABAB"/>
            </a:outerShdw>
          </a:effectLst>
        </p:spPr>
      </p:pic>
      <p:sp>
        <p:nvSpPr>
          <p:cNvPr id="1628" name="Google Shape;1628;p33"/>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Secure Research Enclave</a:t>
            </a:r>
            <a:endParaRPr/>
          </a:p>
        </p:txBody>
      </p:sp>
      <p:sp>
        <p:nvSpPr>
          <p:cNvPr id="1629" name="Google Shape;1629;p33"/>
          <p:cNvSpPr txBox="1"/>
          <p:nvPr/>
        </p:nvSpPr>
        <p:spPr>
          <a:xfrm>
            <a:off x="589533" y="1376845"/>
            <a:ext cx="1101725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Example of Rapid Deployment Template</a:t>
            </a:r>
            <a:endParaRPr/>
          </a:p>
        </p:txBody>
      </p:sp>
      <p:sp>
        <p:nvSpPr>
          <p:cNvPr id="1630" name="Google Shape;1630;p33"/>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28</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631" name="Google Shape;1631;p33"/>
          <p:cNvSpPr txBox="1"/>
          <p:nvPr/>
        </p:nvSpPr>
        <p:spPr>
          <a:xfrm>
            <a:off x="507075" y="640080"/>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Secure Research Enclave</a:t>
            </a:r>
            <a:endParaRPr b="0" sz="2800" cap="none">
              <a:solidFill>
                <a:schemeClr val="lt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5" name="Shape 1635"/>
        <p:cNvGrpSpPr/>
        <p:nvPr/>
      </p:nvGrpSpPr>
      <p:grpSpPr>
        <a:xfrm>
          <a:off x="0" y="0"/>
          <a:ext cx="0" cy="0"/>
          <a:chOff x="0" y="0"/>
          <a:chExt cx="0" cy="0"/>
        </a:xfrm>
      </p:grpSpPr>
      <p:pic>
        <p:nvPicPr>
          <p:cNvPr descr="Graphical user interface, table&#10;&#10;Description automatically generated" id="1636" name="Google Shape;1636;p34"/>
          <p:cNvPicPr preferRelativeResize="0"/>
          <p:nvPr/>
        </p:nvPicPr>
        <p:blipFill rotWithShape="1">
          <a:blip r:embed="rId3">
            <a:alphaModFix/>
          </a:blip>
          <a:srcRect b="0" l="0" r="0" t="0"/>
          <a:stretch/>
        </p:blipFill>
        <p:spPr>
          <a:xfrm>
            <a:off x="439271" y="1380767"/>
            <a:ext cx="6553200" cy="3495831"/>
          </a:xfrm>
          <a:prstGeom prst="rect">
            <a:avLst/>
          </a:prstGeom>
          <a:noFill/>
          <a:ln>
            <a:noFill/>
          </a:ln>
        </p:spPr>
      </p:pic>
      <p:pic>
        <p:nvPicPr>
          <p:cNvPr descr="Table&#10;&#10;Description automatically generated" id="1637" name="Google Shape;1637;p34"/>
          <p:cNvPicPr preferRelativeResize="0"/>
          <p:nvPr/>
        </p:nvPicPr>
        <p:blipFill rotWithShape="1">
          <a:blip r:embed="rId4">
            <a:alphaModFix/>
          </a:blip>
          <a:srcRect b="0" l="0" r="0" t="0"/>
          <a:stretch/>
        </p:blipFill>
        <p:spPr>
          <a:xfrm>
            <a:off x="4536142" y="3623400"/>
            <a:ext cx="7216587" cy="3179152"/>
          </a:xfrm>
          <a:prstGeom prst="rect">
            <a:avLst/>
          </a:prstGeom>
          <a:noFill/>
          <a:ln>
            <a:noFill/>
          </a:ln>
        </p:spPr>
      </p:pic>
      <p:sp>
        <p:nvSpPr>
          <p:cNvPr id="1638" name="Google Shape;1638;p34"/>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Department of Defense Zero Trust Adoption</a:t>
            </a:r>
            <a:endParaRPr/>
          </a:p>
        </p:txBody>
      </p:sp>
      <p:sp>
        <p:nvSpPr>
          <p:cNvPr id="1639" name="Google Shape;1639;p34"/>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29</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640" name="Google Shape;1640;p34"/>
          <p:cNvSpPr txBox="1"/>
          <p:nvPr/>
        </p:nvSpPr>
        <p:spPr>
          <a:xfrm>
            <a:off x="585217" y="634871"/>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Department of Defense (DOD) Zero Trust Adoption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35"/>
          <p:cNvSpPr/>
          <p:nvPr/>
        </p:nvSpPr>
        <p:spPr>
          <a:xfrm>
            <a:off x="0" y="0"/>
            <a:ext cx="12192000" cy="6858000"/>
          </a:xfrm>
          <a:prstGeom prst="rect">
            <a:avLst/>
          </a:prstGeom>
          <a:solidFill>
            <a:srgbClr val="2C2D8A"/>
          </a:solidFill>
          <a:ln>
            <a:noFill/>
          </a:ln>
        </p:spPr>
        <p:txBody>
          <a:bodyPr anchorCtr="0" anchor="t" bIns="146300" lIns="182875" spcFirstLastPara="1" rIns="182875" wrap="square" tIns="146300">
            <a:noAutofit/>
          </a:bodyPr>
          <a:lstStyle/>
          <a:p>
            <a:pPr indent="0" lvl="0" marL="0" marR="0" rtl="0" algn="l">
              <a:spcBef>
                <a:spcPts val="0"/>
              </a:spcBef>
              <a:spcAft>
                <a:spcPts val="0"/>
              </a:spcAft>
              <a:buNone/>
            </a:pPr>
            <a:r>
              <a:t/>
            </a:r>
            <a:endParaRPr sz="2000">
              <a:solidFill>
                <a:srgbClr val="FFFFFF"/>
              </a:solidFill>
              <a:latin typeface="Calibri"/>
              <a:ea typeface="Calibri"/>
              <a:cs typeface="Calibri"/>
              <a:sym typeface="Calibri"/>
            </a:endParaRPr>
          </a:p>
        </p:txBody>
      </p:sp>
      <p:sp>
        <p:nvSpPr>
          <p:cNvPr id="1646" name="Google Shape;1646;p35"/>
          <p:cNvSpPr txBox="1"/>
          <p:nvPr/>
        </p:nvSpPr>
        <p:spPr>
          <a:xfrm>
            <a:off x="505133" y="2157137"/>
            <a:ext cx="67621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Securing Critical Infrastructure and Hybrid Cloud</a:t>
            </a:r>
            <a:endParaRPr/>
          </a:p>
        </p:txBody>
      </p:sp>
      <p:sp>
        <p:nvSpPr>
          <p:cNvPr id="1647" name="Google Shape;1647;p35"/>
          <p:cNvSpPr txBox="1"/>
          <p:nvPr/>
        </p:nvSpPr>
        <p:spPr>
          <a:xfrm>
            <a:off x="505133" y="2946537"/>
            <a:ext cx="676213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lt1"/>
                </a:solidFill>
                <a:latin typeface="Calibri"/>
                <a:ea typeface="Calibri"/>
                <a:cs typeface="Calibri"/>
                <a:sym typeface="Calibri"/>
              </a:rPr>
              <a:t>What is a Security Roadmap? </a:t>
            </a:r>
            <a:endParaRPr b="1" sz="5400">
              <a:solidFill>
                <a:schemeClr val="lt1"/>
              </a:solidFill>
              <a:latin typeface="Calibri"/>
              <a:ea typeface="Calibri"/>
              <a:cs typeface="Calibri"/>
              <a:sym typeface="Calibri"/>
            </a:endParaRPr>
          </a:p>
        </p:txBody>
      </p:sp>
      <p:cxnSp>
        <p:nvCxnSpPr>
          <p:cNvPr id="1648" name="Google Shape;1648;p35"/>
          <p:cNvCxnSpPr/>
          <p:nvPr/>
        </p:nvCxnSpPr>
        <p:spPr>
          <a:xfrm>
            <a:off x="571500" y="2774603"/>
            <a:ext cx="685800"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pic>
        <p:nvPicPr>
          <p:cNvPr descr="A screenshot of a computer&#10;&#10;Description automatically generated with low confidence" id="1654" name="Google Shape;1654;p36"/>
          <p:cNvPicPr preferRelativeResize="0"/>
          <p:nvPr/>
        </p:nvPicPr>
        <p:blipFill rotWithShape="1">
          <a:blip r:embed="rId3">
            <a:alphaModFix/>
          </a:blip>
          <a:srcRect b="0" l="0" r="0" t="8554"/>
          <a:stretch/>
        </p:blipFill>
        <p:spPr>
          <a:xfrm>
            <a:off x="662719" y="1566464"/>
            <a:ext cx="8859962" cy="4982805"/>
          </a:xfrm>
          <a:prstGeom prst="rect">
            <a:avLst/>
          </a:prstGeom>
          <a:noFill/>
          <a:ln>
            <a:noFill/>
          </a:ln>
        </p:spPr>
      </p:pic>
      <p:sp>
        <p:nvSpPr>
          <p:cNvPr id="1655" name="Google Shape;1655;p36"/>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highlight>
                  <a:srgbClr val="000080"/>
                </a:highlight>
                <a:latin typeface="Open Sans"/>
                <a:ea typeface="Open Sans"/>
                <a:cs typeface="Open Sans"/>
                <a:sym typeface="Open Sans"/>
              </a:rPr>
              <a:t>Incremental Actions into Building a Security </a:t>
            </a:r>
            <a:r>
              <a:rPr b="0" lang="en-US" sz="2800" cap="none">
                <a:solidFill>
                  <a:schemeClr val="lt1"/>
                </a:solidFill>
                <a:latin typeface="Open Sans"/>
                <a:ea typeface="Open Sans"/>
                <a:cs typeface="Open Sans"/>
                <a:sym typeface="Open Sans"/>
              </a:rPr>
              <a:t>Roadmap</a:t>
            </a:r>
            <a:endParaRPr/>
          </a:p>
        </p:txBody>
      </p:sp>
      <p:sp>
        <p:nvSpPr>
          <p:cNvPr id="1656" name="Google Shape;1656;p36"/>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30</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657" name="Google Shape;1657;p36"/>
          <p:cNvSpPr txBox="1"/>
          <p:nvPr/>
        </p:nvSpPr>
        <p:spPr>
          <a:xfrm>
            <a:off x="740663" y="6872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dk1"/>
              </a:buClr>
              <a:buSzPts val="2800"/>
              <a:buFont typeface="Calibri"/>
              <a:buNone/>
            </a:pPr>
            <a:r>
              <a:t/>
            </a:r>
            <a:endParaRPr b="0" sz="2800" cap="none">
              <a:solidFill>
                <a:schemeClr val="dk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37"/>
          <p:cNvSpPr txBox="1"/>
          <p:nvPr/>
        </p:nvSpPr>
        <p:spPr>
          <a:xfrm>
            <a:off x="524203" y="1970867"/>
            <a:ext cx="5045548"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C2D8A"/>
                </a:solidFill>
                <a:latin typeface="Open Sans"/>
                <a:ea typeface="Open Sans"/>
                <a:cs typeface="Open Sans"/>
                <a:sym typeface="Open Sans"/>
              </a:rPr>
              <a:t>7 Common Industry Standard Frameworks</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285750" lvl="0" marL="285750" marR="0" rtl="0" algn="l">
              <a:spcBef>
                <a:spcPts val="0"/>
              </a:spcBef>
              <a:spcAft>
                <a:spcPts val="0"/>
              </a:spcAft>
              <a:buClr>
                <a:srgbClr val="EA1D24"/>
              </a:buClr>
              <a:buSzPts val="1800"/>
              <a:buFont typeface="Arial"/>
              <a:buChar char="•"/>
            </a:pPr>
            <a:r>
              <a:rPr b="0" i="0" lang="en-US" sz="1800">
                <a:solidFill>
                  <a:srgbClr val="EA1D24"/>
                </a:solidFill>
                <a:latin typeface="Open Sans"/>
                <a:ea typeface="Open Sans"/>
                <a:cs typeface="Open Sans"/>
                <a:sym typeface="Open Sans"/>
              </a:rPr>
              <a:t>NIST CSF</a:t>
            </a:r>
            <a:endParaRPr/>
          </a:p>
          <a:p>
            <a:pPr indent="-285750" lvl="0" marL="285750" marR="0" rtl="0" algn="l">
              <a:spcBef>
                <a:spcPts val="0"/>
              </a:spcBef>
              <a:spcAft>
                <a:spcPts val="0"/>
              </a:spcAft>
              <a:buClr>
                <a:srgbClr val="EA1D24"/>
              </a:buClr>
              <a:buSzPts val="1800"/>
              <a:buFont typeface="Arial"/>
              <a:buChar char="•"/>
            </a:pPr>
            <a:r>
              <a:rPr lang="en-US" sz="1800">
                <a:solidFill>
                  <a:srgbClr val="EA1D24"/>
                </a:solidFill>
                <a:latin typeface="Open Sans"/>
                <a:ea typeface="Open Sans"/>
                <a:cs typeface="Open Sans"/>
                <a:sym typeface="Open Sans"/>
              </a:rPr>
              <a:t>CIS</a:t>
            </a:r>
            <a:endParaRPr b="0" i="0" sz="1800">
              <a:solidFill>
                <a:srgbClr val="EA1D24"/>
              </a:solidFill>
              <a:latin typeface="Open Sans"/>
              <a:ea typeface="Open Sans"/>
              <a:cs typeface="Open Sans"/>
              <a:sym typeface="Open Sans"/>
            </a:endParaRPr>
          </a:p>
          <a:p>
            <a:pPr indent="-285750" lvl="0" marL="285750" marR="0" rtl="0" algn="l">
              <a:spcBef>
                <a:spcPts val="0"/>
              </a:spcBef>
              <a:spcAft>
                <a:spcPts val="0"/>
              </a:spcAft>
              <a:buClr>
                <a:srgbClr val="2A2A2A"/>
              </a:buClr>
              <a:buSzPts val="1800"/>
              <a:buFont typeface="Arial"/>
              <a:buChar char="•"/>
            </a:pPr>
            <a:r>
              <a:rPr b="0" i="0" lang="en-US" sz="1800">
                <a:solidFill>
                  <a:srgbClr val="2A2A2A"/>
                </a:solidFill>
                <a:latin typeface="Open Sans"/>
                <a:ea typeface="Open Sans"/>
                <a:cs typeface="Open Sans"/>
                <a:sym typeface="Open Sans"/>
              </a:rPr>
              <a:t>ISO 27001 and ISO 27002.</a:t>
            </a:r>
            <a:endParaRPr/>
          </a:p>
          <a:p>
            <a:pPr indent="-285750" lvl="0" marL="285750" marR="0" rtl="0" algn="l">
              <a:spcBef>
                <a:spcPts val="0"/>
              </a:spcBef>
              <a:spcAft>
                <a:spcPts val="0"/>
              </a:spcAft>
              <a:buClr>
                <a:srgbClr val="2A2A2A"/>
              </a:buClr>
              <a:buSzPts val="1800"/>
              <a:buFont typeface="Arial"/>
              <a:buChar char="•"/>
            </a:pPr>
            <a:r>
              <a:rPr b="0" i="0" lang="en-US" sz="1800">
                <a:solidFill>
                  <a:srgbClr val="2A2A2A"/>
                </a:solidFill>
                <a:latin typeface="Open Sans"/>
                <a:ea typeface="Open Sans"/>
                <a:cs typeface="Open Sans"/>
                <a:sym typeface="Open Sans"/>
              </a:rPr>
              <a:t>SOC2.</a:t>
            </a:r>
            <a:endParaRPr/>
          </a:p>
          <a:p>
            <a:pPr indent="-285750" lvl="0" marL="285750" marR="0" rtl="0" algn="l">
              <a:spcBef>
                <a:spcPts val="0"/>
              </a:spcBef>
              <a:spcAft>
                <a:spcPts val="0"/>
              </a:spcAft>
              <a:buClr>
                <a:srgbClr val="2A2A2A"/>
              </a:buClr>
              <a:buSzPts val="1800"/>
              <a:buFont typeface="Arial"/>
              <a:buChar char="•"/>
            </a:pPr>
            <a:r>
              <a:rPr b="0" i="0" lang="en-US" sz="1800">
                <a:solidFill>
                  <a:srgbClr val="2A2A2A"/>
                </a:solidFill>
                <a:latin typeface="Open Sans"/>
                <a:ea typeface="Open Sans"/>
                <a:cs typeface="Open Sans"/>
                <a:sym typeface="Open Sans"/>
              </a:rPr>
              <a:t>NERC-CIP.</a:t>
            </a:r>
            <a:endParaRPr/>
          </a:p>
          <a:p>
            <a:pPr indent="-285750" lvl="0" marL="285750" marR="0" rtl="0" algn="l">
              <a:spcBef>
                <a:spcPts val="0"/>
              </a:spcBef>
              <a:spcAft>
                <a:spcPts val="0"/>
              </a:spcAft>
              <a:buClr>
                <a:srgbClr val="2A2A2A"/>
              </a:buClr>
              <a:buSzPts val="1800"/>
              <a:buFont typeface="Arial"/>
              <a:buChar char="•"/>
            </a:pPr>
            <a:r>
              <a:rPr b="0" i="0" lang="en-US" sz="1800">
                <a:solidFill>
                  <a:srgbClr val="2A2A2A"/>
                </a:solidFill>
                <a:latin typeface="Open Sans"/>
                <a:ea typeface="Open Sans"/>
                <a:cs typeface="Open Sans"/>
                <a:sym typeface="Open Sans"/>
              </a:rPr>
              <a:t>HIPAA.</a:t>
            </a:r>
            <a:endParaRPr/>
          </a:p>
          <a:p>
            <a:pPr indent="-285750" lvl="0" marL="285750" marR="0" rtl="0" algn="l">
              <a:spcBef>
                <a:spcPts val="0"/>
              </a:spcBef>
              <a:spcAft>
                <a:spcPts val="0"/>
              </a:spcAft>
              <a:buClr>
                <a:srgbClr val="2A2A2A"/>
              </a:buClr>
              <a:buSzPts val="1800"/>
              <a:buFont typeface="Arial"/>
              <a:buChar char="•"/>
            </a:pPr>
            <a:r>
              <a:rPr b="0" i="0" lang="en-US" sz="1800">
                <a:solidFill>
                  <a:srgbClr val="2A2A2A"/>
                </a:solidFill>
                <a:latin typeface="Open Sans"/>
                <a:ea typeface="Open Sans"/>
                <a:cs typeface="Open Sans"/>
                <a:sym typeface="Open Sans"/>
              </a:rPr>
              <a:t>GDPR.</a:t>
            </a:r>
            <a:endParaRPr/>
          </a:p>
          <a:p>
            <a:pPr indent="-285750" lvl="0" marL="285750" marR="0" rtl="0" algn="l">
              <a:spcBef>
                <a:spcPts val="0"/>
              </a:spcBef>
              <a:spcAft>
                <a:spcPts val="0"/>
              </a:spcAft>
              <a:buClr>
                <a:srgbClr val="2A2A2A"/>
              </a:buClr>
              <a:buSzPts val="1800"/>
              <a:buFont typeface="Arial"/>
              <a:buChar char="•"/>
            </a:pPr>
            <a:r>
              <a:rPr b="0" i="0" lang="en-US" sz="1800">
                <a:solidFill>
                  <a:srgbClr val="2A2A2A"/>
                </a:solidFill>
                <a:latin typeface="Open Sans"/>
                <a:ea typeface="Open Sans"/>
                <a:cs typeface="Open Sans"/>
                <a:sym typeface="Open Sans"/>
              </a:rPr>
              <a:t>FISMA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4" name="Google Shape;1664;p37"/>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Defining a Security Roadmap</a:t>
            </a:r>
            <a:endParaRPr/>
          </a:p>
        </p:txBody>
      </p:sp>
      <p:sp>
        <p:nvSpPr>
          <p:cNvPr id="1665" name="Google Shape;1665;p37"/>
          <p:cNvSpPr txBox="1"/>
          <p:nvPr/>
        </p:nvSpPr>
        <p:spPr>
          <a:xfrm>
            <a:off x="589533" y="1376845"/>
            <a:ext cx="11017250"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620"/>
              <a:buFont typeface="Noto Sans Symbols"/>
              <a:buNone/>
            </a:pPr>
            <a:r>
              <a:rPr lang="en-US" sz="1800">
                <a:solidFill>
                  <a:schemeClr val="dk1"/>
                </a:solidFill>
                <a:latin typeface="Open Sans"/>
                <a:ea typeface="Open Sans"/>
                <a:cs typeface="Open Sans"/>
                <a:sym typeface="Open Sans"/>
              </a:rPr>
              <a:t>A security Roadmap is customized/ unique to you plan that follows a defined framework that is </a:t>
            </a:r>
            <a:br>
              <a:rPr lang="en-US" sz="1800">
                <a:solidFill>
                  <a:schemeClr val="dk1"/>
                </a:solidFill>
                <a:latin typeface="Open Sans"/>
                <a:ea typeface="Open Sans"/>
                <a:cs typeface="Open Sans"/>
                <a:sym typeface="Open Sans"/>
              </a:rPr>
            </a:br>
            <a:r>
              <a:rPr lang="en-US" sz="1800">
                <a:solidFill>
                  <a:schemeClr val="dk1"/>
                </a:solidFill>
                <a:latin typeface="Open Sans"/>
                <a:ea typeface="Open Sans"/>
                <a:cs typeface="Open Sans"/>
                <a:sym typeface="Open Sans"/>
              </a:rPr>
              <a:t>useful to you.</a:t>
            </a:r>
            <a:endParaRPr/>
          </a:p>
        </p:txBody>
      </p:sp>
      <p:sp>
        <p:nvSpPr>
          <p:cNvPr id="1666" name="Google Shape;1666;p37"/>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31</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667" name="Google Shape;1667;p37"/>
          <p:cNvSpPr txBox="1"/>
          <p:nvPr/>
        </p:nvSpPr>
        <p:spPr>
          <a:xfrm>
            <a:off x="507075" y="640080"/>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Defining a Security Roadmap</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2" name="Shape 1672"/>
        <p:cNvGrpSpPr/>
        <p:nvPr/>
      </p:nvGrpSpPr>
      <p:grpSpPr>
        <a:xfrm>
          <a:off x="0" y="0"/>
          <a:ext cx="0" cy="0"/>
          <a:chOff x="0" y="0"/>
          <a:chExt cx="0" cy="0"/>
        </a:xfrm>
      </p:grpSpPr>
      <p:sp>
        <p:nvSpPr>
          <p:cNvPr id="1673" name="Google Shape;1673;p38"/>
          <p:cNvSpPr/>
          <p:nvPr/>
        </p:nvSpPr>
        <p:spPr>
          <a:xfrm>
            <a:off x="588263" y="2051589"/>
            <a:ext cx="11026343" cy="514080"/>
          </a:xfrm>
          <a:prstGeom prst="rect">
            <a:avLst/>
          </a:prstGeom>
          <a:solidFill>
            <a:srgbClr val="D8D8D8"/>
          </a:solidFill>
          <a:ln>
            <a:noFill/>
          </a:ln>
        </p:spPr>
        <p:txBody>
          <a:bodyPr anchorCtr="1" anchor="b"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674" name="Google Shape;1674;p38"/>
          <p:cNvSpPr txBox="1"/>
          <p:nvPr/>
        </p:nvSpPr>
        <p:spPr>
          <a:xfrm>
            <a:off x="710322" y="2215185"/>
            <a:ext cx="1176638" cy="263445"/>
          </a:xfrm>
          <a:prstGeom prst="rect">
            <a:avLst/>
          </a:prstGeom>
          <a:noFill/>
          <a:ln>
            <a:noFill/>
          </a:ln>
        </p:spPr>
        <p:txBody>
          <a:bodyPr anchorCtr="1" anchor="b" bIns="0" lIns="91425" spcFirstLastPara="1" rIns="91425" wrap="square" tIns="0">
            <a:noAutofit/>
          </a:bodyPr>
          <a:lstStyle/>
          <a:p>
            <a:pPr indent="0" lvl="0" marL="0" marR="0" rtl="0" algn="l">
              <a:lnSpc>
                <a:spcPct val="100000"/>
              </a:lnSpc>
              <a:spcBef>
                <a:spcPts val="0"/>
              </a:spcBef>
              <a:spcAft>
                <a:spcPts val="0"/>
              </a:spcAft>
              <a:buClr>
                <a:srgbClr val="00B0F0"/>
              </a:buClr>
              <a:buSzPts val="2000"/>
              <a:buFont typeface="Arial"/>
              <a:buNone/>
            </a:pPr>
            <a:r>
              <a:rPr b="1" lang="en-US" sz="2000">
                <a:solidFill>
                  <a:srgbClr val="00B0F0"/>
                </a:solidFill>
                <a:latin typeface="Open Sans"/>
                <a:ea typeface="Open Sans"/>
                <a:cs typeface="Open Sans"/>
                <a:sym typeface="Open Sans"/>
              </a:rPr>
              <a:t>Identify</a:t>
            </a:r>
            <a:endParaRPr b="1" sz="2000">
              <a:solidFill>
                <a:schemeClr val="dk1"/>
              </a:solidFill>
              <a:latin typeface="Open Sans"/>
              <a:ea typeface="Open Sans"/>
              <a:cs typeface="Open Sans"/>
              <a:sym typeface="Open Sans"/>
            </a:endParaRPr>
          </a:p>
        </p:txBody>
      </p:sp>
      <p:sp>
        <p:nvSpPr>
          <p:cNvPr id="1675" name="Google Shape;1675;p38"/>
          <p:cNvSpPr txBox="1"/>
          <p:nvPr/>
        </p:nvSpPr>
        <p:spPr>
          <a:xfrm>
            <a:off x="489124" y="2662068"/>
            <a:ext cx="3569033" cy="399472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2C2D8A"/>
              </a:buClr>
              <a:buSzPts val="1800"/>
              <a:buFont typeface="Arial"/>
              <a:buChar char="•"/>
            </a:pPr>
            <a:r>
              <a:rPr lang="en-US" sz="1800">
                <a:solidFill>
                  <a:srgbClr val="2C2D8A"/>
                </a:solidFill>
                <a:latin typeface="Open Sans"/>
                <a:ea typeface="Open Sans"/>
                <a:cs typeface="Open Sans"/>
                <a:sym typeface="Open Sans"/>
              </a:rPr>
              <a:t>Know what is on your network, </a:t>
            </a:r>
            <a:r>
              <a:rPr lang="en-US" sz="1800">
                <a:solidFill>
                  <a:srgbClr val="2A2A2A"/>
                </a:solidFill>
                <a:latin typeface="Open Sans"/>
                <a:ea typeface="Open Sans"/>
                <a:cs typeface="Open Sans"/>
                <a:sym typeface="Open Sans"/>
              </a:rPr>
              <a:t>where your users connect from and where they are sending data to</a:t>
            </a:r>
            <a:endParaRPr/>
          </a:p>
          <a:p>
            <a:pPr indent="-228600" lvl="0" marL="228600" marR="0" rtl="0" algn="l">
              <a:lnSpc>
                <a:spcPct val="90000"/>
              </a:lnSpc>
              <a:spcBef>
                <a:spcPts val="1000"/>
              </a:spcBef>
              <a:spcAft>
                <a:spcPts val="0"/>
              </a:spcAft>
              <a:buClr>
                <a:srgbClr val="2C2D8A"/>
              </a:buClr>
              <a:buSzPts val="1800"/>
              <a:buFont typeface="Arial"/>
              <a:buChar char="•"/>
            </a:pPr>
            <a:r>
              <a:rPr lang="en-US" sz="1800">
                <a:solidFill>
                  <a:srgbClr val="2C2D8A"/>
                </a:solidFill>
                <a:latin typeface="Open Sans"/>
                <a:ea typeface="Open Sans"/>
                <a:cs typeface="Open Sans"/>
                <a:sym typeface="Open Sans"/>
              </a:rPr>
              <a:t>Establish and maintain control over every edge</a:t>
            </a:r>
            <a:endParaRPr/>
          </a:p>
          <a:p>
            <a:pPr indent="-228600" lvl="0" marL="228600" marR="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Hardware, applications, operating systems, network security devices and controls, </a:t>
            </a:r>
            <a:r>
              <a:rPr lang="en-US" sz="1800">
                <a:solidFill>
                  <a:srgbClr val="2C2D8A"/>
                </a:solidFill>
                <a:latin typeface="Open Sans"/>
                <a:ea typeface="Open Sans"/>
                <a:cs typeface="Open Sans"/>
                <a:sym typeface="Open Sans"/>
              </a:rPr>
              <a:t>All things that connect or share data</a:t>
            </a:r>
            <a:endParaRPr/>
          </a:p>
          <a:p>
            <a:pPr indent="-101600" lvl="0" marL="228600" marR="0" rtl="0" algn="l">
              <a:lnSpc>
                <a:spcPct val="90000"/>
              </a:lnSpc>
              <a:spcBef>
                <a:spcPts val="1000"/>
              </a:spcBef>
              <a:spcAft>
                <a:spcPts val="0"/>
              </a:spcAft>
              <a:buClr>
                <a:schemeClr val="dk1"/>
              </a:buClr>
              <a:buSzPts val="2000"/>
              <a:buFont typeface="Arial"/>
              <a:buNone/>
            </a:pPr>
            <a:r>
              <a:t/>
            </a:r>
            <a:endParaRPr b="1" sz="2000">
              <a:solidFill>
                <a:schemeClr val="dk1"/>
              </a:solidFill>
              <a:latin typeface="Calibri"/>
              <a:ea typeface="Calibri"/>
              <a:cs typeface="Calibri"/>
              <a:sym typeface="Calibri"/>
            </a:endParaRPr>
          </a:p>
        </p:txBody>
      </p:sp>
      <p:sp>
        <p:nvSpPr>
          <p:cNvPr id="1676" name="Google Shape;1676;p38"/>
          <p:cNvSpPr txBox="1"/>
          <p:nvPr/>
        </p:nvSpPr>
        <p:spPr>
          <a:xfrm>
            <a:off x="3468129" y="2215185"/>
            <a:ext cx="3187697" cy="263445"/>
          </a:xfrm>
          <a:prstGeom prst="rect">
            <a:avLst/>
          </a:prstGeom>
          <a:noFill/>
          <a:ln>
            <a:noFill/>
          </a:ln>
        </p:spPr>
        <p:txBody>
          <a:bodyPr anchorCtr="1" anchor="b" bIns="0" lIns="91425" spcFirstLastPara="1" rIns="91425" wrap="square" tIns="0">
            <a:noAutofit/>
          </a:bodyPr>
          <a:lstStyle/>
          <a:p>
            <a:pPr indent="0" lvl="0" marL="0" marR="0" rtl="0" algn="l">
              <a:lnSpc>
                <a:spcPct val="100000"/>
              </a:lnSpc>
              <a:spcBef>
                <a:spcPts val="0"/>
              </a:spcBef>
              <a:spcAft>
                <a:spcPts val="0"/>
              </a:spcAft>
              <a:buClr>
                <a:srgbClr val="8566AC"/>
              </a:buClr>
              <a:buSzPts val="2000"/>
              <a:buFont typeface="Arial"/>
              <a:buNone/>
            </a:pPr>
            <a:r>
              <a:rPr b="1" lang="en-US" sz="2000">
                <a:solidFill>
                  <a:srgbClr val="8566AC"/>
                </a:solidFill>
                <a:latin typeface="Open Sans"/>
                <a:ea typeface="Open Sans"/>
                <a:cs typeface="Open Sans"/>
                <a:sym typeface="Open Sans"/>
              </a:rPr>
              <a:t>Protect</a:t>
            </a:r>
            <a:endParaRPr b="1" sz="2000">
              <a:solidFill>
                <a:schemeClr val="dk1"/>
              </a:solidFill>
              <a:latin typeface="Open Sans"/>
              <a:ea typeface="Open Sans"/>
              <a:cs typeface="Open Sans"/>
              <a:sym typeface="Open Sans"/>
            </a:endParaRPr>
          </a:p>
        </p:txBody>
      </p:sp>
      <p:sp>
        <p:nvSpPr>
          <p:cNvPr id="1677" name="Google Shape;1677;p38"/>
          <p:cNvSpPr txBox="1"/>
          <p:nvPr/>
        </p:nvSpPr>
        <p:spPr>
          <a:xfrm>
            <a:off x="4309442" y="2662068"/>
            <a:ext cx="3573117" cy="399472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Deployed security solutions need </a:t>
            </a:r>
            <a:r>
              <a:rPr lang="en-US" sz="1800">
                <a:solidFill>
                  <a:srgbClr val="2C2D8A"/>
                </a:solidFill>
                <a:latin typeface="Open Sans"/>
                <a:ea typeface="Open Sans"/>
                <a:cs typeface="Open Sans"/>
                <a:sym typeface="Open Sans"/>
              </a:rPr>
              <a:t>access to common datasets </a:t>
            </a:r>
            <a:r>
              <a:rPr lang="en-US" sz="1800">
                <a:solidFill>
                  <a:srgbClr val="2A2A2A"/>
                </a:solidFill>
                <a:latin typeface="Open Sans"/>
                <a:ea typeface="Open Sans"/>
                <a:cs typeface="Open Sans"/>
                <a:sym typeface="Open Sans"/>
              </a:rPr>
              <a:t>across all network edges, endpoints, and clouds </a:t>
            </a:r>
            <a:endParaRPr/>
          </a:p>
          <a:p>
            <a:pPr indent="-228600" lvl="0" marL="228600" marR="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Security framework needs to </a:t>
            </a:r>
            <a:r>
              <a:rPr lang="en-US" sz="1800">
                <a:solidFill>
                  <a:srgbClr val="2C2D8A"/>
                </a:solidFill>
                <a:latin typeface="Open Sans"/>
                <a:ea typeface="Open Sans"/>
                <a:cs typeface="Open Sans"/>
                <a:sym typeface="Open Sans"/>
              </a:rPr>
              <a:t>support and enable advanced data analysis </a:t>
            </a:r>
            <a:endParaRPr/>
          </a:p>
          <a:p>
            <a:pPr indent="-228600" lvl="0" marL="228600" marR="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Automatically </a:t>
            </a:r>
            <a:r>
              <a:rPr lang="en-US" sz="1800">
                <a:solidFill>
                  <a:srgbClr val="2C2D8A"/>
                </a:solidFill>
                <a:latin typeface="Open Sans"/>
                <a:ea typeface="Open Sans"/>
                <a:cs typeface="Open Sans"/>
                <a:sym typeface="Open Sans"/>
              </a:rPr>
              <a:t>create new protections across the full attack cycle</a:t>
            </a:r>
            <a:endParaRPr/>
          </a:p>
        </p:txBody>
      </p:sp>
      <p:sp>
        <p:nvSpPr>
          <p:cNvPr id="1678" name="Google Shape;1678;p38"/>
          <p:cNvSpPr txBox="1"/>
          <p:nvPr/>
        </p:nvSpPr>
        <p:spPr>
          <a:xfrm>
            <a:off x="6572493" y="2178560"/>
            <a:ext cx="3573117" cy="282758"/>
          </a:xfrm>
          <a:prstGeom prst="rect">
            <a:avLst/>
          </a:prstGeom>
          <a:noFill/>
          <a:ln>
            <a:noFill/>
          </a:ln>
        </p:spPr>
        <p:txBody>
          <a:bodyPr anchorCtr="1" anchor="b" bIns="0" lIns="91425" spcFirstLastPara="1" rIns="91425" wrap="square" tIns="0">
            <a:noAutofit/>
          </a:bodyPr>
          <a:lstStyle/>
          <a:p>
            <a:pPr indent="0" lvl="0" marL="0" marR="0" rtl="0" algn="l">
              <a:lnSpc>
                <a:spcPct val="100000"/>
              </a:lnSpc>
              <a:spcBef>
                <a:spcPts val="0"/>
              </a:spcBef>
              <a:spcAft>
                <a:spcPts val="0"/>
              </a:spcAft>
              <a:buClr>
                <a:srgbClr val="FFA600"/>
              </a:buClr>
              <a:buSzPts val="2000"/>
              <a:buFont typeface="Arial"/>
              <a:buNone/>
            </a:pPr>
            <a:r>
              <a:rPr b="1" lang="en-US" sz="2000">
                <a:solidFill>
                  <a:srgbClr val="FFA600"/>
                </a:solidFill>
                <a:latin typeface="Open Sans"/>
                <a:ea typeface="Open Sans"/>
                <a:cs typeface="Open Sans"/>
                <a:sym typeface="Open Sans"/>
              </a:rPr>
              <a:t>Detect</a:t>
            </a:r>
            <a:endParaRPr b="1" sz="2000">
              <a:solidFill>
                <a:schemeClr val="dk1"/>
              </a:solidFill>
              <a:latin typeface="Open Sans"/>
              <a:ea typeface="Open Sans"/>
              <a:cs typeface="Open Sans"/>
              <a:sym typeface="Open Sans"/>
            </a:endParaRPr>
          </a:p>
        </p:txBody>
      </p:sp>
      <p:sp>
        <p:nvSpPr>
          <p:cNvPr id="1679" name="Google Shape;1679;p38"/>
          <p:cNvSpPr txBox="1"/>
          <p:nvPr/>
        </p:nvSpPr>
        <p:spPr>
          <a:xfrm>
            <a:off x="7683627" y="2662068"/>
            <a:ext cx="3937201" cy="399472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SEC OPS needs to </a:t>
            </a:r>
            <a:r>
              <a:rPr lang="en-US" sz="1800">
                <a:solidFill>
                  <a:srgbClr val="2C2D8A"/>
                </a:solidFill>
                <a:latin typeface="Open Sans"/>
                <a:ea typeface="Open Sans"/>
                <a:cs typeface="Open Sans"/>
                <a:sym typeface="Open Sans"/>
              </a:rPr>
              <a:t>rapidly launch a coordinated threat response across the entire ecosystem </a:t>
            </a:r>
            <a:r>
              <a:rPr lang="en-US" sz="1800">
                <a:solidFill>
                  <a:srgbClr val="2A2A2A"/>
                </a:solidFill>
                <a:latin typeface="Open Sans"/>
                <a:ea typeface="Open Sans"/>
                <a:cs typeface="Open Sans"/>
                <a:sym typeface="Open Sans"/>
              </a:rPr>
              <a:t>the moment a threat is detected</a:t>
            </a:r>
            <a:endParaRPr/>
          </a:p>
          <a:p>
            <a:pPr indent="-228600" lvl="0" marL="228600" marR="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Change is the only constant in today’s digital world, a </a:t>
            </a:r>
            <a:r>
              <a:rPr lang="en-US" sz="1800">
                <a:solidFill>
                  <a:srgbClr val="2C2D8A"/>
                </a:solidFill>
                <a:latin typeface="Open Sans"/>
                <a:ea typeface="Open Sans"/>
                <a:cs typeface="Open Sans"/>
                <a:sym typeface="Open Sans"/>
              </a:rPr>
              <a:t>security fabric needs to be dynamic</a:t>
            </a:r>
            <a:endParaRPr/>
          </a:p>
          <a:p>
            <a:pPr indent="-228600" lvl="0" marL="228600" marR="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Security should be </a:t>
            </a:r>
            <a:r>
              <a:rPr lang="en-US" sz="1800">
                <a:solidFill>
                  <a:srgbClr val="2C2D8A"/>
                </a:solidFill>
                <a:latin typeface="Open Sans"/>
                <a:ea typeface="Open Sans"/>
                <a:cs typeface="Open Sans"/>
                <a:sym typeface="Open Sans"/>
              </a:rPr>
              <a:t>designed to scale up and out </a:t>
            </a:r>
            <a:r>
              <a:rPr lang="en-US" sz="1800">
                <a:solidFill>
                  <a:srgbClr val="2A2A2A"/>
                </a:solidFill>
                <a:latin typeface="Open Sans"/>
                <a:ea typeface="Open Sans"/>
                <a:cs typeface="Open Sans"/>
                <a:sym typeface="Open Sans"/>
              </a:rPr>
              <a:t>as the network </a:t>
            </a:r>
            <a:br>
              <a:rPr lang="en-US" sz="1800">
                <a:solidFill>
                  <a:srgbClr val="2A2A2A"/>
                </a:solidFill>
                <a:latin typeface="Open Sans"/>
                <a:ea typeface="Open Sans"/>
                <a:cs typeface="Open Sans"/>
                <a:sym typeface="Open Sans"/>
              </a:rPr>
            </a:br>
            <a:r>
              <a:rPr lang="en-US" sz="1800">
                <a:solidFill>
                  <a:srgbClr val="2A2A2A"/>
                </a:solidFill>
                <a:latin typeface="Open Sans"/>
                <a:ea typeface="Open Sans"/>
                <a:cs typeface="Open Sans"/>
                <a:sym typeface="Open Sans"/>
              </a:rPr>
              <a:t>it is securing evolves and adapts</a:t>
            </a:r>
            <a:endParaRPr/>
          </a:p>
        </p:txBody>
      </p:sp>
      <p:sp>
        <p:nvSpPr>
          <p:cNvPr id="1680" name="Google Shape;1680;p38"/>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Fundamentals for Effective Security Design</a:t>
            </a:r>
            <a:endParaRPr/>
          </a:p>
        </p:txBody>
      </p:sp>
      <p:sp>
        <p:nvSpPr>
          <p:cNvPr id="1681" name="Google Shape;1681;p38"/>
          <p:cNvSpPr txBox="1"/>
          <p:nvPr/>
        </p:nvSpPr>
        <p:spPr>
          <a:xfrm>
            <a:off x="589533" y="1376845"/>
            <a:ext cx="1101725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Are you aligned for a useful framework ?</a:t>
            </a:r>
            <a:endParaRPr/>
          </a:p>
        </p:txBody>
      </p:sp>
      <p:sp>
        <p:nvSpPr>
          <p:cNvPr id="1682" name="Google Shape;1682;p38"/>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32</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683" name="Google Shape;1683;p38"/>
          <p:cNvSpPr txBox="1"/>
          <p:nvPr/>
        </p:nvSpPr>
        <p:spPr>
          <a:xfrm>
            <a:off x="507075" y="640080"/>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Fundamentals for Effective Security Design</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sp>
        <p:nvSpPr>
          <p:cNvPr id="1689" name="Google Shape;1689;p39"/>
          <p:cNvSpPr/>
          <p:nvPr/>
        </p:nvSpPr>
        <p:spPr>
          <a:xfrm>
            <a:off x="588263" y="2051589"/>
            <a:ext cx="11026343" cy="514080"/>
          </a:xfrm>
          <a:prstGeom prst="rect">
            <a:avLst/>
          </a:prstGeom>
          <a:solidFill>
            <a:srgbClr val="D8D8D8"/>
          </a:solidFill>
          <a:ln>
            <a:noFill/>
          </a:ln>
        </p:spPr>
        <p:txBody>
          <a:bodyPr anchorCtr="1" anchor="b"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1690" name="Google Shape;1690;p39"/>
          <p:cNvSpPr txBox="1"/>
          <p:nvPr/>
        </p:nvSpPr>
        <p:spPr>
          <a:xfrm>
            <a:off x="710322" y="2215185"/>
            <a:ext cx="1157410" cy="263445"/>
          </a:xfrm>
          <a:prstGeom prst="rect">
            <a:avLst/>
          </a:prstGeom>
          <a:noFill/>
          <a:ln>
            <a:noFill/>
          </a:ln>
        </p:spPr>
        <p:txBody>
          <a:bodyPr anchorCtr="1" anchor="b" bIns="0" lIns="91425" spcFirstLastPara="1" rIns="91425" wrap="square" tIns="0">
            <a:noAutofit/>
          </a:bodyPr>
          <a:lstStyle/>
          <a:p>
            <a:pPr indent="0" lvl="0" marL="0" marR="0" rtl="0" algn="l">
              <a:lnSpc>
                <a:spcPct val="100000"/>
              </a:lnSpc>
              <a:spcBef>
                <a:spcPts val="0"/>
              </a:spcBef>
              <a:spcAft>
                <a:spcPts val="0"/>
              </a:spcAft>
              <a:buClr>
                <a:srgbClr val="00B0F0"/>
              </a:buClr>
              <a:buSzPts val="2000"/>
              <a:buFont typeface="Arial"/>
              <a:buNone/>
            </a:pPr>
            <a:r>
              <a:rPr b="1" lang="en-US" sz="2000">
                <a:solidFill>
                  <a:srgbClr val="00B0F0"/>
                </a:solidFill>
                <a:latin typeface="Open Sans"/>
                <a:ea typeface="Open Sans"/>
                <a:cs typeface="Open Sans"/>
                <a:sym typeface="Open Sans"/>
              </a:rPr>
              <a:t>Good</a:t>
            </a:r>
            <a:endParaRPr b="1" sz="2000">
              <a:solidFill>
                <a:schemeClr val="dk1"/>
              </a:solidFill>
              <a:latin typeface="Open Sans"/>
              <a:ea typeface="Open Sans"/>
              <a:cs typeface="Open Sans"/>
              <a:sym typeface="Open Sans"/>
            </a:endParaRPr>
          </a:p>
        </p:txBody>
      </p:sp>
      <p:sp>
        <p:nvSpPr>
          <p:cNvPr id="1691" name="Google Shape;1691;p39"/>
          <p:cNvSpPr txBox="1"/>
          <p:nvPr/>
        </p:nvSpPr>
        <p:spPr>
          <a:xfrm>
            <a:off x="489124" y="2662068"/>
            <a:ext cx="3569033" cy="3994722"/>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rgbClr val="2C2D8A"/>
              </a:buClr>
              <a:buSzPct val="100000"/>
              <a:buFont typeface="Arial"/>
              <a:buNone/>
            </a:pPr>
            <a:r>
              <a:rPr b="1" lang="en-US" sz="1800">
                <a:solidFill>
                  <a:srgbClr val="2C2D8A"/>
                </a:solidFill>
                <a:latin typeface="Open Sans"/>
                <a:ea typeface="Open Sans"/>
                <a:cs typeface="Open Sans"/>
                <a:sym typeface="Open Sans"/>
              </a:rPr>
              <a:t>Implement Highest Priority Security Concerns</a:t>
            </a:r>
            <a:endParaRPr sz="1800">
              <a:solidFill>
                <a:srgbClr val="2A2A2A"/>
              </a:solidFill>
              <a:latin typeface="Open Sans"/>
              <a:ea typeface="Open Sans"/>
              <a:cs typeface="Open Sans"/>
              <a:sym typeface="Open Sans"/>
            </a:endParaRPr>
          </a:p>
          <a:p>
            <a:pPr indent="-228600" lvl="0" marL="228600" marR="0" rtl="0" algn="l">
              <a:lnSpc>
                <a:spcPct val="90000"/>
              </a:lnSpc>
              <a:spcBef>
                <a:spcPts val="1000"/>
              </a:spcBef>
              <a:spcAft>
                <a:spcPts val="0"/>
              </a:spcAft>
              <a:buClr>
                <a:srgbClr val="2A2A2A"/>
              </a:buClr>
              <a:buSzPct val="100000"/>
              <a:buFont typeface="Arial"/>
              <a:buChar char="•"/>
            </a:pPr>
            <a:r>
              <a:rPr lang="en-US" sz="1800">
                <a:solidFill>
                  <a:srgbClr val="2A2A2A"/>
                </a:solidFill>
                <a:latin typeface="Open Sans"/>
                <a:ea typeface="Open Sans"/>
                <a:cs typeface="Open Sans"/>
                <a:sym typeface="Open Sans"/>
              </a:rPr>
              <a:t>Implement MFA as a baseline to get to Zero Trust</a:t>
            </a:r>
            <a:endParaRPr/>
          </a:p>
          <a:p>
            <a:pPr indent="-228600" lvl="0" marL="228600" marR="0" rtl="0" algn="l">
              <a:lnSpc>
                <a:spcPct val="90000"/>
              </a:lnSpc>
              <a:spcBef>
                <a:spcPts val="1000"/>
              </a:spcBef>
              <a:spcAft>
                <a:spcPts val="0"/>
              </a:spcAft>
              <a:buClr>
                <a:srgbClr val="2A2A2A"/>
              </a:buClr>
              <a:buSzPct val="100000"/>
              <a:buFont typeface="Arial"/>
              <a:buChar char="•"/>
            </a:pPr>
            <a:r>
              <a:rPr lang="en-US" sz="1800">
                <a:solidFill>
                  <a:srgbClr val="2A2A2A"/>
                </a:solidFill>
                <a:latin typeface="Open Sans"/>
                <a:ea typeface="Open Sans"/>
                <a:cs typeface="Open Sans"/>
                <a:sym typeface="Open Sans"/>
              </a:rPr>
              <a:t>Fix Known Security Flaws/ patching</a:t>
            </a:r>
            <a:endParaRPr/>
          </a:p>
          <a:p>
            <a:pPr indent="-228600" lvl="0" marL="228600" marR="0" rtl="0" algn="l">
              <a:lnSpc>
                <a:spcPct val="90000"/>
              </a:lnSpc>
              <a:spcBef>
                <a:spcPts val="1000"/>
              </a:spcBef>
              <a:spcAft>
                <a:spcPts val="0"/>
              </a:spcAft>
              <a:buClr>
                <a:srgbClr val="2A2A2A"/>
              </a:buClr>
              <a:buSzPct val="100000"/>
              <a:buFont typeface="Arial"/>
              <a:buChar char="•"/>
            </a:pPr>
            <a:r>
              <a:rPr lang="en-US" sz="1800">
                <a:solidFill>
                  <a:srgbClr val="2A2A2A"/>
                </a:solidFill>
                <a:latin typeface="Open Sans"/>
                <a:ea typeface="Open Sans"/>
                <a:cs typeface="Open Sans"/>
                <a:sym typeface="Open Sans"/>
              </a:rPr>
              <a:t>Perform and Test Backups</a:t>
            </a:r>
            <a:endParaRPr/>
          </a:p>
          <a:p>
            <a:pPr indent="-228600" lvl="0" marL="228600" marR="0" rtl="0" algn="l">
              <a:lnSpc>
                <a:spcPct val="90000"/>
              </a:lnSpc>
              <a:spcBef>
                <a:spcPts val="1000"/>
              </a:spcBef>
              <a:spcAft>
                <a:spcPts val="0"/>
              </a:spcAft>
              <a:buClr>
                <a:srgbClr val="2A2A2A"/>
              </a:buClr>
              <a:buSzPct val="100000"/>
              <a:buFont typeface="Arial"/>
              <a:buChar char="•"/>
            </a:pPr>
            <a:r>
              <a:rPr lang="en-US" sz="1800">
                <a:solidFill>
                  <a:srgbClr val="2A2A2A"/>
                </a:solidFill>
                <a:latin typeface="Open Sans"/>
                <a:ea typeface="Open Sans"/>
                <a:cs typeface="Open Sans"/>
                <a:sym typeface="Open Sans"/>
              </a:rPr>
              <a:t>Minimize attack surface/ exposure</a:t>
            </a:r>
            <a:endParaRPr/>
          </a:p>
          <a:p>
            <a:pPr indent="-228600" lvl="0" marL="228600" marR="0" rtl="0" algn="l">
              <a:lnSpc>
                <a:spcPct val="90000"/>
              </a:lnSpc>
              <a:spcBef>
                <a:spcPts val="1000"/>
              </a:spcBef>
              <a:spcAft>
                <a:spcPts val="0"/>
              </a:spcAft>
              <a:buClr>
                <a:srgbClr val="2A2A2A"/>
              </a:buClr>
              <a:buSzPct val="100000"/>
              <a:buFont typeface="Arial"/>
              <a:buChar char="•"/>
            </a:pPr>
            <a:r>
              <a:rPr lang="en-US" sz="1800">
                <a:solidFill>
                  <a:srgbClr val="2A2A2A"/>
                </a:solidFill>
                <a:latin typeface="Open Sans"/>
                <a:ea typeface="Open Sans"/>
                <a:cs typeface="Open Sans"/>
                <a:sym typeface="Open Sans"/>
              </a:rPr>
              <a:t>Develop and exercise a cyber incident response plan</a:t>
            </a:r>
            <a:endParaRPr/>
          </a:p>
          <a:p>
            <a:pPr indent="-228600" lvl="0" marL="228600" marR="0" rtl="0" algn="l">
              <a:lnSpc>
                <a:spcPct val="90000"/>
              </a:lnSpc>
              <a:spcBef>
                <a:spcPts val="1000"/>
              </a:spcBef>
              <a:spcAft>
                <a:spcPts val="0"/>
              </a:spcAft>
              <a:buClr>
                <a:srgbClr val="2A2A2A"/>
              </a:buClr>
              <a:buSzPct val="100000"/>
              <a:buFont typeface="Arial"/>
              <a:buChar char="•"/>
            </a:pPr>
            <a:r>
              <a:rPr lang="en-US" sz="1800">
                <a:solidFill>
                  <a:srgbClr val="2A2A2A"/>
                </a:solidFill>
                <a:latin typeface="Open Sans"/>
                <a:ea typeface="Open Sans"/>
                <a:cs typeface="Open Sans"/>
                <a:sym typeface="Open Sans"/>
              </a:rPr>
              <a:t> Create a training and awareness campaign at all levels</a:t>
            </a:r>
            <a:endParaRPr/>
          </a:p>
          <a:p>
            <a:pPr indent="-111125" lvl="0" marL="228600" marR="0" rtl="0" algn="l">
              <a:lnSpc>
                <a:spcPct val="90000"/>
              </a:lnSpc>
              <a:spcBef>
                <a:spcPts val="1000"/>
              </a:spcBef>
              <a:spcAft>
                <a:spcPts val="0"/>
              </a:spcAft>
              <a:buClr>
                <a:schemeClr val="dk1"/>
              </a:buClr>
              <a:buSzPct val="100000"/>
              <a:buFont typeface="Arial"/>
              <a:buNone/>
            </a:pPr>
            <a:r>
              <a:t/>
            </a:r>
            <a:endParaRPr b="1" sz="2000">
              <a:solidFill>
                <a:schemeClr val="dk1"/>
              </a:solidFill>
              <a:latin typeface="Calibri"/>
              <a:ea typeface="Calibri"/>
              <a:cs typeface="Calibri"/>
              <a:sym typeface="Calibri"/>
            </a:endParaRPr>
          </a:p>
        </p:txBody>
      </p:sp>
      <p:sp>
        <p:nvSpPr>
          <p:cNvPr id="1692" name="Google Shape;1692;p39"/>
          <p:cNvSpPr txBox="1"/>
          <p:nvPr/>
        </p:nvSpPr>
        <p:spPr>
          <a:xfrm>
            <a:off x="3468129" y="2215185"/>
            <a:ext cx="3187697" cy="263445"/>
          </a:xfrm>
          <a:prstGeom prst="rect">
            <a:avLst/>
          </a:prstGeom>
          <a:noFill/>
          <a:ln>
            <a:noFill/>
          </a:ln>
        </p:spPr>
        <p:txBody>
          <a:bodyPr anchorCtr="1" anchor="b" bIns="0" lIns="91425" spcFirstLastPara="1" rIns="91425" wrap="square" tIns="0">
            <a:noAutofit/>
          </a:bodyPr>
          <a:lstStyle/>
          <a:p>
            <a:pPr indent="0" lvl="0" marL="0" marR="0" rtl="0" algn="l">
              <a:lnSpc>
                <a:spcPct val="100000"/>
              </a:lnSpc>
              <a:spcBef>
                <a:spcPts val="0"/>
              </a:spcBef>
              <a:spcAft>
                <a:spcPts val="0"/>
              </a:spcAft>
              <a:buClr>
                <a:srgbClr val="8566AC"/>
              </a:buClr>
              <a:buSzPts val="2000"/>
              <a:buFont typeface="Arial"/>
              <a:buNone/>
            </a:pPr>
            <a:r>
              <a:rPr b="1" lang="en-US" sz="2000">
                <a:solidFill>
                  <a:srgbClr val="8566AC"/>
                </a:solidFill>
                <a:latin typeface="Open Sans"/>
                <a:ea typeface="Open Sans"/>
                <a:cs typeface="Open Sans"/>
                <a:sym typeface="Open Sans"/>
              </a:rPr>
              <a:t>Better</a:t>
            </a:r>
            <a:endParaRPr b="1" sz="2000">
              <a:solidFill>
                <a:schemeClr val="dk1"/>
              </a:solidFill>
              <a:latin typeface="Open Sans"/>
              <a:ea typeface="Open Sans"/>
              <a:cs typeface="Open Sans"/>
              <a:sym typeface="Open Sans"/>
            </a:endParaRPr>
          </a:p>
        </p:txBody>
      </p:sp>
      <p:sp>
        <p:nvSpPr>
          <p:cNvPr id="1693" name="Google Shape;1693;p39"/>
          <p:cNvSpPr txBox="1"/>
          <p:nvPr/>
        </p:nvSpPr>
        <p:spPr>
          <a:xfrm>
            <a:off x="4309442" y="2662068"/>
            <a:ext cx="3284441" cy="399472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C2D8A"/>
              </a:buClr>
              <a:buSzPts val="1800"/>
              <a:buFont typeface="Arial"/>
              <a:buNone/>
            </a:pPr>
            <a:r>
              <a:rPr b="1" lang="en-US" sz="1800">
                <a:solidFill>
                  <a:srgbClr val="2C2D8A"/>
                </a:solidFill>
                <a:latin typeface="Open Sans"/>
                <a:ea typeface="Open Sans"/>
                <a:cs typeface="Open Sans"/>
                <a:sym typeface="Open Sans"/>
              </a:rPr>
              <a:t>Move on from “Good” and start to take a more “Security Controls Based Approach”</a:t>
            </a:r>
            <a:endParaRPr sz="1800">
              <a:solidFill>
                <a:srgbClr val="2A2A2A"/>
              </a:solidFill>
              <a:latin typeface="Open Sans"/>
              <a:ea typeface="Open Sans"/>
              <a:cs typeface="Open Sans"/>
              <a:sym typeface="Open Sans"/>
            </a:endParaRPr>
          </a:p>
          <a:p>
            <a:pPr indent="-228600" lvl="0" marL="228600" marR="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Prioritize further </a:t>
            </a:r>
            <a:br>
              <a:rPr lang="en-US" sz="1800">
                <a:solidFill>
                  <a:srgbClr val="2A2A2A"/>
                </a:solidFill>
                <a:latin typeface="Open Sans"/>
                <a:ea typeface="Open Sans"/>
                <a:cs typeface="Open Sans"/>
                <a:sym typeface="Open Sans"/>
              </a:rPr>
            </a:br>
            <a:r>
              <a:rPr lang="en-US" sz="1800">
                <a:solidFill>
                  <a:srgbClr val="2A2A2A"/>
                </a:solidFill>
                <a:latin typeface="Open Sans"/>
                <a:ea typeface="Open Sans"/>
                <a:cs typeface="Open Sans"/>
                <a:sym typeface="Open Sans"/>
              </a:rPr>
              <a:t>near-term investments</a:t>
            </a:r>
            <a:endParaRPr/>
          </a:p>
          <a:p>
            <a:pPr indent="-228600" lvl="0" marL="228600" marR="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Recommend using CISAs 37 CPGs</a:t>
            </a:r>
            <a:endParaRPr/>
          </a:p>
        </p:txBody>
      </p:sp>
      <p:sp>
        <p:nvSpPr>
          <p:cNvPr id="1694" name="Google Shape;1694;p39"/>
          <p:cNvSpPr txBox="1"/>
          <p:nvPr/>
        </p:nvSpPr>
        <p:spPr>
          <a:xfrm>
            <a:off x="6469664" y="2178560"/>
            <a:ext cx="3573117" cy="282758"/>
          </a:xfrm>
          <a:prstGeom prst="rect">
            <a:avLst/>
          </a:prstGeom>
          <a:noFill/>
          <a:ln>
            <a:noFill/>
          </a:ln>
        </p:spPr>
        <p:txBody>
          <a:bodyPr anchorCtr="1" anchor="b" bIns="0" lIns="91425" spcFirstLastPara="1" rIns="91425" wrap="square" tIns="0">
            <a:noAutofit/>
          </a:bodyPr>
          <a:lstStyle/>
          <a:p>
            <a:pPr indent="0" lvl="0" marL="0" marR="0" rtl="0" algn="l">
              <a:lnSpc>
                <a:spcPct val="100000"/>
              </a:lnSpc>
              <a:spcBef>
                <a:spcPts val="0"/>
              </a:spcBef>
              <a:spcAft>
                <a:spcPts val="0"/>
              </a:spcAft>
              <a:buClr>
                <a:srgbClr val="FFA600"/>
              </a:buClr>
              <a:buSzPts val="2000"/>
              <a:buFont typeface="Arial"/>
              <a:buNone/>
            </a:pPr>
            <a:r>
              <a:rPr b="1" lang="en-US" sz="2000">
                <a:solidFill>
                  <a:srgbClr val="FFA600"/>
                </a:solidFill>
                <a:latin typeface="Open Sans"/>
                <a:ea typeface="Open Sans"/>
                <a:cs typeface="Open Sans"/>
                <a:sym typeface="Open Sans"/>
              </a:rPr>
              <a:t>Best</a:t>
            </a:r>
            <a:endParaRPr b="1" sz="2000">
              <a:solidFill>
                <a:schemeClr val="dk1"/>
              </a:solidFill>
              <a:latin typeface="Open Sans"/>
              <a:ea typeface="Open Sans"/>
              <a:cs typeface="Open Sans"/>
              <a:sym typeface="Open Sans"/>
            </a:endParaRPr>
          </a:p>
        </p:txBody>
      </p:sp>
      <p:sp>
        <p:nvSpPr>
          <p:cNvPr id="1695" name="Google Shape;1695;p39"/>
          <p:cNvSpPr txBox="1"/>
          <p:nvPr/>
        </p:nvSpPr>
        <p:spPr>
          <a:xfrm>
            <a:off x="7683627" y="2662068"/>
            <a:ext cx="3937201" cy="399472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2C2D8A"/>
              </a:buClr>
              <a:buSzPts val="1800"/>
              <a:buFont typeface="Arial"/>
              <a:buNone/>
            </a:pPr>
            <a:r>
              <a:rPr b="1" lang="en-US" sz="1800">
                <a:solidFill>
                  <a:srgbClr val="2C2D8A"/>
                </a:solidFill>
                <a:latin typeface="Open Sans"/>
                <a:ea typeface="Open Sans"/>
                <a:cs typeface="Open Sans"/>
                <a:sym typeface="Open Sans"/>
              </a:rPr>
              <a:t>Full adoption of the NIST CSF</a:t>
            </a:r>
            <a:endParaRPr sz="1800">
              <a:solidFill>
                <a:srgbClr val="2A2A2A"/>
              </a:solidFill>
              <a:latin typeface="Open Sans"/>
              <a:ea typeface="Open Sans"/>
              <a:cs typeface="Open Sans"/>
              <a:sym typeface="Open Sans"/>
            </a:endParaRPr>
          </a:p>
          <a:p>
            <a:pPr indent="-228600" lvl="0" marL="228600" marR="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Many times, requires outside consulting to help provide an unbiased view and assessment to help in the GAP analysis</a:t>
            </a:r>
            <a:endParaRPr/>
          </a:p>
          <a:p>
            <a:pPr indent="-228600" lvl="0" marL="228600" marR="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Focused most on Risk Tolerance</a:t>
            </a:r>
            <a:endParaRPr/>
          </a:p>
        </p:txBody>
      </p:sp>
      <p:sp>
        <p:nvSpPr>
          <p:cNvPr id="1696" name="Google Shape;1696;p39"/>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Working up to the NIST CSF- Good/Better/Best approach</a:t>
            </a:r>
            <a:endParaRPr/>
          </a:p>
        </p:txBody>
      </p:sp>
      <p:sp>
        <p:nvSpPr>
          <p:cNvPr id="1697" name="Google Shape;1697;p39"/>
          <p:cNvSpPr txBox="1"/>
          <p:nvPr/>
        </p:nvSpPr>
        <p:spPr>
          <a:xfrm>
            <a:off x="589533" y="1376845"/>
            <a:ext cx="11017250" cy="27699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A2A2A"/>
              </a:buClr>
              <a:buSzPts val="1620"/>
              <a:buFont typeface="Noto Sans Symbols"/>
              <a:buNone/>
            </a:pPr>
            <a:r>
              <a:rPr lang="en-US" sz="1800">
                <a:solidFill>
                  <a:srgbClr val="2A2A2A"/>
                </a:solidFill>
                <a:latin typeface="Open Sans"/>
                <a:ea typeface="Open Sans"/>
                <a:cs typeface="Open Sans"/>
                <a:sym typeface="Open Sans"/>
              </a:rPr>
              <a:t>Are you aligned to a useful framework?</a:t>
            </a:r>
            <a:endParaRPr/>
          </a:p>
        </p:txBody>
      </p:sp>
      <p:pic>
        <p:nvPicPr>
          <p:cNvPr id="1698" name="Google Shape;1698;p39"/>
          <p:cNvPicPr preferRelativeResize="0"/>
          <p:nvPr/>
        </p:nvPicPr>
        <p:blipFill rotWithShape="1">
          <a:blip r:embed="rId3">
            <a:alphaModFix/>
          </a:blip>
          <a:srcRect b="0" l="0" r="0" t="0"/>
          <a:stretch/>
        </p:blipFill>
        <p:spPr>
          <a:xfrm>
            <a:off x="7845168" y="4577418"/>
            <a:ext cx="3538244" cy="2046120"/>
          </a:xfrm>
          <a:prstGeom prst="rect">
            <a:avLst/>
          </a:prstGeom>
          <a:noFill/>
          <a:ln>
            <a:noFill/>
          </a:ln>
        </p:spPr>
      </p:pic>
      <p:sp>
        <p:nvSpPr>
          <p:cNvPr id="1699" name="Google Shape;1699;p39"/>
          <p:cNvSpPr txBox="1"/>
          <p:nvPr/>
        </p:nvSpPr>
        <p:spPr>
          <a:xfrm>
            <a:off x="11568314"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33</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700" name="Google Shape;1700;p39"/>
          <p:cNvSpPr txBox="1"/>
          <p:nvPr/>
        </p:nvSpPr>
        <p:spPr>
          <a:xfrm>
            <a:off x="507075" y="640080"/>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Working up to the NIST CSF- Good/Better/Best approach</a:t>
            </a:r>
            <a:endParaRPr/>
          </a:p>
          <a:p>
            <a:pPr indent="0" lvl="0" marL="0" marR="0" rtl="0" algn="l">
              <a:lnSpc>
                <a:spcPct val="100000"/>
              </a:lnSpc>
              <a:spcBef>
                <a:spcPts val="0"/>
              </a:spcBef>
              <a:spcAft>
                <a:spcPts val="0"/>
              </a:spcAft>
              <a:buClr>
                <a:schemeClr val="dk1"/>
              </a:buClr>
              <a:buSzPts val="2800"/>
              <a:buFont typeface="Calibri"/>
              <a:buNone/>
            </a:pPr>
            <a:r>
              <a:t/>
            </a:r>
            <a:endParaRPr b="0" sz="2800" cap="non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3" name="Shape 603"/>
        <p:cNvGrpSpPr/>
        <p:nvPr/>
      </p:nvGrpSpPr>
      <p:grpSpPr>
        <a:xfrm>
          <a:off x="0" y="0"/>
          <a:ext cx="0" cy="0"/>
          <a:chOff x="0" y="0"/>
          <a:chExt cx="0" cy="0"/>
        </a:xfrm>
      </p:grpSpPr>
      <p:sp>
        <p:nvSpPr>
          <p:cNvPr id="604" name="Google Shape;604;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5" name="Google Shape;605;p4"/>
          <p:cNvSpPr txBox="1"/>
          <p:nvPr>
            <p:ph type="title"/>
          </p:nvPr>
        </p:nvSpPr>
        <p:spPr>
          <a:xfrm>
            <a:off x="1040756" y="374770"/>
            <a:ext cx="519080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b="1" lang="en-US" sz="4400" u="sng">
                <a:latin typeface="Open Sans"/>
                <a:ea typeface="Open Sans"/>
                <a:cs typeface="Open Sans"/>
                <a:sym typeface="Open Sans"/>
              </a:rPr>
              <a:t>Our Core Services</a:t>
            </a:r>
            <a:endParaRPr/>
          </a:p>
        </p:txBody>
      </p:sp>
      <p:sp>
        <p:nvSpPr>
          <p:cNvPr id="606" name="Google Shape;606;p4"/>
          <p:cNvSpPr/>
          <p:nvPr/>
        </p:nvSpPr>
        <p:spPr>
          <a:xfrm flipH="1" rot="10389197">
            <a:off x="6261882" y="687822"/>
            <a:ext cx="5471147" cy="5471147"/>
          </a:xfrm>
          <a:prstGeom prst="arc">
            <a:avLst>
              <a:gd fmla="val 16200000" name="adj1"/>
              <a:gd fmla="val 20093138" name="adj2"/>
            </a:avLst>
          </a:prstGeom>
          <a:noFill/>
          <a:ln cap="rnd" cmpd="sng" w="127000">
            <a:solidFill>
              <a:schemeClr val="accent4">
                <a:alpha val="94901"/>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07" name="Google Shape;607;p4"/>
          <p:cNvSpPr/>
          <p:nvPr/>
        </p:nvSpPr>
        <p:spPr>
          <a:xfrm>
            <a:off x="10248561" y="921125"/>
            <a:ext cx="791021" cy="76956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608" name="Google Shape;608;p4"/>
          <p:cNvGrpSpPr/>
          <p:nvPr/>
        </p:nvGrpSpPr>
        <p:grpSpPr>
          <a:xfrm>
            <a:off x="444622" y="2087467"/>
            <a:ext cx="6641674" cy="3889599"/>
            <a:chOff x="1890" y="377588"/>
            <a:chExt cx="6641674" cy="3889599"/>
          </a:xfrm>
        </p:grpSpPr>
        <p:sp>
          <p:nvSpPr>
            <p:cNvPr id="609" name="Google Shape;609;p4"/>
            <p:cNvSpPr/>
            <p:nvPr/>
          </p:nvSpPr>
          <p:spPr>
            <a:xfrm>
              <a:off x="288105" y="377588"/>
              <a:ext cx="895341" cy="895341"/>
            </a:xfrm>
            <a:prstGeom prst="round2DiagRect">
              <a:avLst>
                <a:gd fmla="val 29727"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
            <p:cNvSpPr/>
            <p:nvPr/>
          </p:nvSpPr>
          <p:spPr>
            <a:xfrm>
              <a:off x="478916" y="568398"/>
              <a:ext cx="513720" cy="51372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
            <p:cNvSpPr/>
            <p:nvPr/>
          </p:nvSpPr>
          <p:spPr>
            <a:xfrm>
              <a:off x="1890" y="1551806"/>
              <a:ext cx="1467773" cy="5871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
            <p:cNvSpPr txBox="1"/>
            <p:nvPr/>
          </p:nvSpPr>
          <p:spPr>
            <a:xfrm>
              <a:off x="1890" y="1551806"/>
              <a:ext cx="1467773" cy="58710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MICROSOFT CLOUD SOLUTION PROVIDER (CSP)</a:t>
              </a:r>
              <a:endParaRPr/>
            </a:p>
          </p:txBody>
        </p:sp>
        <p:sp>
          <p:nvSpPr>
            <p:cNvPr id="613" name="Google Shape;613;p4"/>
            <p:cNvSpPr/>
            <p:nvPr/>
          </p:nvSpPr>
          <p:spPr>
            <a:xfrm>
              <a:off x="2012739" y="377588"/>
              <a:ext cx="895341" cy="895341"/>
            </a:xfrm>
            <a:prstGeom prst="round2DiagRect">
              <a:avLst>
                <a:gd fmla="val 29727"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
            <p:cNvSpPr/>
            <p:nvPr/>
          </p:nvSpPr>
          <p:spPr>
            <a:xfrm>
              <a:off x="2203550" y="568398"/>
              <a:ext cx="513720" cy="51372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
            <p:cNvSpPr/>
            <p:nvPr/>
          </p:nvSpPr>
          <p:spPr>
            <a:xfrm>
              <a:off x="1726523" y="1551806"/>
              <a:ext cx="1467773" cy="5871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
            <p:cNvSpPr txBox="1"/>
            <p:nvPr/>
          </p:nvSpPr>
          <p:spPr>
            <a:xfrm>
              <a:off x="1726523" y="1551806"/>
              <a:ext cx="1467773" cy="58710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DIGITAL TRANSFORMATION</a:t>
              </a:r>
              <a:endParaRPr/>
            </a:p>
          </p:txBody>
        </p:sp>
        <p:sp>
          <p:nvSpPr>
            <p:cNvPr id="617" name="Google Shape;617;p4"/>
            <p:cNvSpPr/>
            <p:nvPr/>
          </p:nvSpPr>
          <p:spPr>
            <a:xfrm>
              <a:off x="3737373" y="377588"/>
              <a:ext cx="895341" cy="895341"/>
            </a:xfrm>
            <a:prstGeom prst="round2DiagRect">
              <a:avLst>
                <a:gd fmla="val 29727"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
            <p:cNvSpPr/>
            <p:nvPr/>
          </p:nvSpPr>
          <p:spPr>
            <a:xfrm>
              <a:off x="3928184" y="568398"/>
              <a:ext cx="513720" cy="513720"/>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
            <p:cNvSpPr/>
            <p:nvPr/>
          </p:nvSpPr>
          <p:spPr>
            <a:xfrm>
              <a:off x="3451157" y="1551806"/>
              <a:ext cx="1467773" cy="5871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
            <p:cNvSpPr txBox="1"/>
            <p:nvPr/>
          </p:nvSpPr>
          <p:spPr>
            <a:xfrm>
              <a:off x="3451157" y="1551806"/>
              <a:ext cx="1467773" cy="58710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DATA BACKUP AND BUSINESS CONTINUITY PLANNING</a:t>
              </a:r>
              <a:endParaRPr/>
            </a:p>
          </p:txBody>
        </p:sp>
        <p:sp>
          <p:nvSpPr>
            <p:cNvPr id="621" name="Google Shape;621;p4"/>
            <p:cNvSpPr/>
            <p:nvPr/>
          </p:nvSpPr>
          <p:spPr>
            <a:xfrm>
              <a:off x="5462007" y="377588"/>
              <a:ext cx="895341" cy="895341"/>
            </a:xfrm>
            <a:prstGeom prst="round2DiagRect">
              <a:avLst>
                <a:gd fmla="val 29727" name="adj1"/>
                <a:gd fmla="val 0" name="adj2"/>
              </a:avLst>
            </a:prstGeom>
            <a:solidFill>
              <a:srgbClr val="599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
            <p:cNvSpPr/>
            <p:nvPr/>
          </p:nvSpPr>
          <p:spPr>
            <a:xfrm>
              <a:off x="5652817" y="568398"/>
              <a:ext cx="513720" cy="51372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
            <p:cNvSpPr/>
            <p:nvPr/>
          </p:nvSpPr>
          <p:spPr>
            <a:xfrm>
              <a:off x="5175791" y="1551806"/>
              <a:ext cx="1467773" cy="5871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
            <p:cNvSpPr txBox="1"/>
            <p:nvPr/>
          </p:nvSpPr>
          <p:spPr>
            <a:xfrm>
              <a:off x="5175791" y="1551806"/>
              <a:ext cx="1467773" cy="58710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CMMC &amp; NIST FRAMEWORK COMPLIANCE INCLUDING VULNERABILITY MANAGEMENT</a:t>
              </a:r>
              <a:endParaRPr/>
            </a:p>
          </p:txBody>
        </p:sp>
        <p:sp>
          <p:nvSpPr>
            <p:cNvPr id="625" name="Google Shape;625;p4"/>
            <p:cNvSpPr/>
            <p:nvPr/>
          </p:nvSpPr>
          <p:spPr>
            <a:xfrm>
              <a:off x="1150422" y="2505859"/>
              <a:ext cx="895341" cy="895341"/>
            </a:xfrm>
            <a:prstGeom prst="round2DiagRect">
              <a:avLst>
                <a:gd fmla="val 29727" name="adj1"/>
                <a:gd fmla="val 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
            <p:cNvSpPr/>
            <p:nvPr/>
          </p:nvSpPr>
          <p:spPr>
            <a:xfrm>
              <a:off x="1341233" y="2696670"/>
              <a:ext cx="513720" cy="51372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
            <p:cNvSpPr/>
            <p:nvPr/>
          </p:nvSpPr>
          <p:spPr>
            <a:xfrm>
              <a:off x="864206" y="3680078"/>
              <a:ext cx="1467773" cy="5871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
            <p:cNvSpPr txBox="1"/>
            <p:nvPr/>
          </p:nvSpPr>
          <p:spPr>
            <a:xfrm>
              <a:off x="864206" y="3680078"/>
              <a:ext cx="1467773" cy="58710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NETWORK SECURITY SOLUTIONS</a:t>
              </a:r>
              <a:endParaRPr/>
            </a:p>
          </p:txBody>
        </p:sp>
        <p:sp>
          <p:nvSpPr>
            <p:cNvPr id="629" name="Google Shape;629;p4"/>
            <p:cNvSpPr/>
            <p:nvPr/>
          </p:nvSpPr>
          <p:spPr>
            <a:xfrm>
              <a:off x="2875056" y="2505859"/>
              <a:ext cx="895341" cy="895341"/>
            </a:xfrm>
            <a:prstGeom prst="round2DiagRect">
              <a:avLst>
                <a:gd fmla="val 29727"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
            <p:cNvSpPr/>
            <p:nvPr/>
          </p:nvSpPr>
          <p:spPr>
            <a:xfrm>
              <a:off x="3065867" y="2696670"/>
              <a:ext cx="513720" cy="513720"/>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
            <p:cNvSpPr/>
            <p:nvPr/>
          </p:nvSpPr>
          <p:spPr>
            <a:xfrm>
              <a:off x="2588840" y="3680078"/>
              <a:ext cx="1467773" cy="5871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
            <p:cNvSpPr txBox="1"/>
            <p:nvPr/>
          </p:nvSpPr>
          <p:spPr>
            <a:xfrm>
              <a:off x="2588840" y="3680078"/>
              <a:ext cx="1467773" cy="58710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IDENTITY ASSESS MANAGEMENT</a:t>
              </a:r>
              <a:endParaRPr/>
            </a:p>
          </p:txBody>
        </p:sp>
        <p:sp>
          <p:nvSpPr>
            <p:cNvPr id="633" name="Google Shape;633;p4"/>
            <p:cNvSpPr/>
            <p:nvPr/>
          </p:nvSpPr>
          <p:spPr>
            <a:xfrm>
              <a:off x="4599690" y="2505859"/>
              <a:ext cx="895341" cy="895341"/>
            </a:xfrm>
            <a:prstGeom prst="round2DiagRect">
              <a:avLst>
                <a:gd fmla="val 29727"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
            <p:cNvSpPr/>
            <p:nvPr/>
          </p:nvSpPr>
          <p:spPr>
            <a:xfrm>
              <a:off x="4790500" y="2696670"/>
              <a:ext cx="513720" cy="513720"/>
            </a:xfrm>
            <a:prstGeom prst="rect">
              <a:avLst/>
            </a:prstGeom>
            <a:blipFill rotWithShape="1">
              <a:blip r:embed="rId9">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
            <p:cNvSpPr/>
            <p:nvPr/>
          </p:nvSpPr>
          <p:spPr>
            <a:xfrm>
              <a:off x="4313474" y="3680078"/>
              <a:ext cx="1467773" cy="5871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
            <p:cNvSpPr txBox="1"/>
            <p:nvPr/>
          </p:nvSpPr>
          <p:spPr>
            <a:xfrm>
              <a:off x="4313474" y="3680078"/>
              <a:ext cx="1467773" cy="58710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US" sz="1100" u="none" cap="none" strike="noStrike">
                  <a:solidFill>
                    <a:schemeClr val="dk1"/>
                  </a:solidFill>
                  <a:latin typeface="Calibri"/>
                  <a:ea typeface="Calibri"/>
                  <a:cs typeface="Calibri"/>
                  <a:sym typeface="Calibri"/>
                </a:rPr>
                <a:t>WORKFORCE DEVELOPMENT</a:t>
              </a:r>
              <a:endParaRPr/>
            </a:p>
          </p:txBody>
        </p:sp>
      </p:grpSp>
      <p:pic>
        <p:nvPicPr>
          <p:cNvPr descr="Three people wearing glasses smiling and looking at two tablets" id="637" name="Google Shape;637;p4"/>
          <p:cNvPicPr preferRelativeResize="0"/>
          <p:nvPr>
            <p:ph idx="1" type="body"/>
          </p:nvPr>
        </p:nvPicPr>
        <p:blipFill rotWithShape="1">
          <a:blip r:embed="rId10">
            <a:alphaModFix/>
          </a:blip>
          <a:srcRect b="-2" l="18897" r="9144" t="0"/>
          <a:stretch/>
        </p:blipFill>
        <p:spPr>
          <a:xfrm>
            <a:off x="7520270" y="74816"/>
            <a:ext cx="3519312" cy="3007909"/>
          </a:xfrm>
          <a:prstGeom prst="rect">
            <a:avLst/>
          </a:prstGeom>
          <a:noFill/>
          <a:ln>
            <a:noFill/>
          </a:ln>
        </p:spPr>
      </p:pic>
      <p:pic>
        <p:nvPicPr>
          <p:cNvPr descr="Logo&#10;&#10;Description automatically generated" id="638" name="Google Shape;638;p4"/>
          <p:cNvPicPr preferRelativeResize="0"/>
          <p:nvPr/>
        </p:nvPicPr>
        <p:blipFill rotWithShape="1">
          <a:blip r:embed="rId11">
            <a:alphaModFix/>
          </a:blip>
          <a:srcRect b="0" l="0" r="0" t="0"/>
          <a:stretch/>
        </p:blipFill>
        <p:spPr>
          <a:xfrm>
            <a:off x="10409215" y="5681729"/>
            <a:ext cx="1627264" cy="106287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5" name="Shape 1705"/>
        <p:cNvGrpSpPr/>
        <p:nvPr/>
      </p:nvGrpSpPr>
      <p:grpSpPr>
        <a:xfrm>
          <a:off x="0" y="0"/>
          <a:ext cx="0" cy="0"/>
          <a:chOff x="0" y="0"/>
          <a:chExt cx="0" cy="0"/>
        </a:xfrm>
      </p:grpSpPr>
      <p:sp>
        <p:nvSpPr>
          <p:cNvPr id="1706" name="Google Shape;1706;p40"/>
          <p:cNvSpPr txBox="1"/>
          <p:nvPr>
            <p:ph idx="1" type="body"/>
          </p:nvPr>
        </p:nvSpPr>
        <p:spPr>
          <a:xfrm>
            <a:off x="585788" y="1371583"/>
            <a:ext cx="11017250" cy="276999"/>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latin typeface="Open Sans"/>
                <a:ea typeface="Open Sans"/>
                <a:cs typeface="Open Sans"/>
                <a:sym typeface="Open Sans"/>
              </a:rPr>
              <a:t>Join SafePC, Microsoft, and Fortinet for a free in-depth report across key Cybersecurity areas</a:t>
            </a:r>
            <a:endParaRPr/>
          </a:p>
        </p:txBody>
      </p:sp>
      <p:sp>
        <p:nvSpPr>
          <p:cNvPr id="1707" name="Google Shape;1707;p40"/>
          <p:cNvSpPr txBox="1"/>
          <p:nvPr/>
        </p:nvSpPr>
        <p:spPr>
          <a:xfrm>
            <a:off x="586740" y="2392087"/>
            <a:ext cx="3579368" cy="47897"/>
          </a:xfrm>
          <a:prstGeom prst="rect">
            <a:avLst/>
          </a:prstGeom>
          <a:solidFill>
            <a:schemeClr val="dk2"/>
          </a:solidFill>
          <a:ln>
            <a:noFill/>
          </a:ln>
        </p:spPr>
        <p:txBody>
          <a:bodyPr anchorCtr="0" anchor="b" bIns="274300" lIns="0" spcFirstLastPara="1" rIns="0" wrap="square" tIns="0">
            <a:noAutofit/>
          </a:bodyPr>
          <a:lstStyle/>
          <a:p>
            <a:pPr indent="0" lvl="0" marL="0" marR="0" rtl="0" algn="ctr">
              <a:lnSpc>
                <a:spcPct val="100000"/>
              </a:lnSpc>
              <a:spcBef>
                <a:spcPts val="0"/>
              </a:spcBef>
              <a:spcAft>
                <a:spcPts val="0"/>
              </a:spcAft>
              <a:buClr>
                <a:schemeClr val="dk2"/>
              </a:buClr>
              <a:buSzPts val="1260"/>
              <a:buFont typeface="Noto Sans Symbols"/>
              <a:buNone/>
            </a:pPr>
            <a:r>
              <a:rPr lang="en-US" sz="1400">
                <a:solidFill>
                  <a:schemeClr val="dk2"/>
                </a:solidFill>
                <a:latin typeface="Calibri"/>
                <a:ea typeface="Calibri"/>
                <a:cs typeface="Calibri"/>
                <a:sym typeface="Calibri"/>
              </a:rPr>
              <a:t>NGFW (Firewall) Risk Assessment</a:t>
            </a:r>
            <a:endParaRPr/>
          </a:p>
        </p:txBody>
      </p:sp>
      <p:sp>
        <p:nvSpPr>
          <p:cNvPr id="1708" name="Google Shape;1708;p40"/>
          <p:cNvSpPr txBox="1"/>
          <p:nvPr/>
        </p:nvSpPr>
        <p:spPr>
          <a:xfrm>
            <a:off x="586740" y="2023098"/>
            <a:ext cx="3579368" cy="4701551"/>
          </a:xfrm>
          <a:prstGeom prst="rect">
            <a:avLst/>
          </a:prstGeom>
          <a:noFill/>
          <a:ln cap="flat" cmpd="sng" w="9525">
            <a:solidFill>
              <a:srgbClr val="BFBFB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620"/>
              <a:buFont typeface="Noto Sans Symbols"/>
              <a:buNone/>
            </a:pPr>
            <a:r>
              <a:t/>
            </a:r>
            <a:endParaRPr sz="1800">
              <a:solidFill>
                <a:schemeClr val="dk2"/>
              </a:solidFill>
              <a:latin typeface="Calibri"/>
              <a:ea typeface="Calibri"/>
              <a:cs typeface="Calibri"/>
              <a:sym typeface="Calibri"/>
            </a:endParaRPr>
          </a:p>
        </p:txBody>
      </p:sp>
      <p:sp>
        <p:nvSpPr>
          <p:cNvPr id="1709" name="Google Shape;1709;p40"/>
          <p:cNvSpPr/>
          <p:nvPr/>
        </p:nvSpPr>
        <p:spPr>
          <a:xfrm>
            <a:off x="586740" y="2598311"/>
            <a:ext cx="3579368" cy="804861"/>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Executive Summary</a:t>
            </a:r>
            <a:endParaRPr/>
          </a:p>
          <a:p>
            <a:pPr indent="0" lvl="0" marL="0" marR="0" rtl="0" algn="l">
              <a:spcBef>
                <a:spcPts val="300"/>
              </a:spcBef>
              <a:spcAft>
                <a:spcPts val="0"/>
              </a:spcAft>
              <a:buNone/>
            </a:pPr>
            <a:r>
              <a:rPr lang="en-US" sz="600">
                <a:solidFill>
                  <a:schemeClr val="dk1"/>
                </a:solidFill>
                <a:latin typeface="Calibri"/>
                <a:ea typeface="Calibri"/>
                <a:cs typeface="Calibri"/>
                <a:sym typeface="Calibri"/>
              </a:rPr>
              <a:t>We aggregated key findings from our HGFW assessment within the Executive Summary Below. While the highlights are listed below, a more detailed view of each section follows. Be sure to review the Recommended Actions page at the end of this report for actionable steps your organization can take to mitigate inbound threats, implement corporate use policies, and avert capacity planning issues.</a:t>
            </a:r>
            <a:endParaRPr/>
          </a:p>
        </p:txBody>
      </p:sp>
      <p:grpSp>
        <p:nvGrpSpPr>
          <p:cNvPr id="1710" name="Google Shape;1710;p40"/>
          <p:cNvGrpSpPr/>
          <p:nvPr/>
        </p:nvGrpSpPr>
        <p:grpSpPr>
          <a:xfrm>
            <a:off x="586740" y="3261029"/>
            <a:ext cx="3579368" cy="1171696"/>
            <a:chOff x="586740" y="2827157"/>
            <a:chExt cx="3579368" cy="1171696"/>
          </a:xfrm>
        </p:grpSpPr>
        <p:sp>
          <p:nvSpPr>
            <p:cNvPr id="1711" name="Google Shape;1711;p40"/>
            <p:cNvSpPr/>
            <p:nvPr/>
          </p:nvSpPr>
          <p:spPr>
            <a:xfrm>
              <a:off x="586740" y="3595371"/>
              <a:ext cx="3579368"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Note that any threats observed within this report have effectively bypassed your existing network security gateway, so they should be considered active and may lead to increased risk </a:t>
              </a:r>
              <a:br>
                <a:rPr lang="en-US" sz="600">
                  <a:solidFill>
                    <a:schemeClr val="dk1"/>
                  </a:solidFill>
                  <a:latin typeface="Calibri"/>
                  <a:ea typeface="Calibri"/>
                  <a:cs typeface="Calibri"/>
                  <a:sym typeface="Calibri"/>
                </a:rPr>
              </a:br>
              <a:r>
                <a:rPr lang="en-US" sz="600">
                  <a:solidFill>
                    <a:schemeClr val="dk1"/>
                  </a:solidFill>
                  <a:latin typeface="Calibri"/>
                  <a:ea typeface="Calibri"/>
                  <a:cs typeface="Calibri"/>
                  <a:sym typeface="Calibri"/>
                </a:rPr>
                <a:t>(such as a data breach)</a:t>
              </a:r>
              <a:endParaRPr sz="400">
                <a:solidFill>
                  <a:schemeClr val="dk1"/>
                </a:solidFill>
                <a:latin typeface="Calibri"/>
                <a:ea typeface="Calibri"/>
                <a:cs typeface="Calibri"/>
                <a:sym typeface="Calibri"/>
              </a:endParaRPr>
            </a:p>
          </p:txBody>
        </p:sp>
        <p:grpSp>
          <p:nvGrpSpPr>
            <p:cNvPr id="1712" name="Google Shape;1712;p40"/>
            <p:cNvGrpSpPr/>
            <p:nvPr/>
          </p:nvGrpSpPr>
          <p:grpSpPr>
            <a:xfrm>
              <a:off x="667702" y="2827157"/>
              <a:ext cx="3408871" cy="890133"/>
              <a:chOff x="667702" y="2827157"/>
              <a:chExt cx="3408871" cy="890133"/>
            </a:xfrm>
          </p:grpSpPr>
          <p:sp>
            <p:nvSpPr>
              <p:cNvPr id="1713" name="Google Shape;1713;p40"/>
              <p:cNvSpPr/>
              <p:nvPr/>
            </p:nvSpPr>
            <p:spPr>
              <a:xfrm>
                <a:off x="667702" y="2827157"/>
                <a:ext cx="748348"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Security</a:t>
                </a:r>
                <a:endParaRPr/>
              </a:p>
            </p:txBody>
          </p:sp>
          <p:grpSp>
            <p:nvGrpSpPr>
              <p:cNvPr id="1714" name="Google Shape;1714;p40"/>
              <p:cNvGrpSpPr/>
              <p:nvPr/>
            </p:nvGrpSpPr>
            <p:grpSpPr>
              <a:xfrm>
                <a:off x="714375" y="3071495"/>
                <a:ext cx="3362198" cy="645795"/>
                <a:chOff x="714375" y="3071495"/>
                <a:chExt cx="3362198" cy="645795"/>
              </a:xfrm>
            </p:grpSpPr>
            <p:grpSp>
              <p:nvGrpSpPr>
                <p:cNvPr id="1715" name="Google Shape;1715;p40"/>
                <p:cNvGrpSpPr/>
                <p:nvPr/>
              </p:nvGrpSpPr>
              <p:grpSpPr>
                <a:xfrm>
                  <a:off x="1838120" y="3071495"/>
                  <a:ext cx="1076610" cy="645795"/>
                  <a:chOff x="1838120" y="3071495"/>
                  <a:chExt cx="1076610" cy="645795"/>
                </a:xfrm>
              </p:grpSpPr>
              <p:sp>
                <p:nvSpPr>
                  <p:cNvPr id="1716" name="Google Shape;1716;p40"/>
                  <p:cNvSpPr/>
                  <p:nvPr/>
                </p:nvSpPr>
                <p:spPr>
                  <a:xfrm>
                    <a:off x="2152444" y="307149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13</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Malware and/or Botnets Discovered</a:t>
                    </a:r>
                    <a:endParaRPr/>
                  </a:p>
                </p:txBody>
              </p:sp>
              <p:grpSp>
                <p:nvGrpSpPr>
                  <p:cNvPr id="1717" name="Google Shape;1717;p40"/>
                  <p:cNvGrpSpPr/>
                  <p:nvPr/>
                </p:nvGrpSpPr>
                <p:grpSpPr>
                  <a:xfrm>
                    <a:off x="1838120" y="3071495"/>
                    <a:ext cx="265748" cy="285817"/>
                    <a:chOff x="3752" y="2025"/>
                    <a:chExt cx="331" cy="356"/>
                  </a:xfrm>
                </p:grpSpPr>
                <p:sp>
                  <p:nvSpPr>
                    <p:cNvPr id="1718" name="Google Shape;1718;p40"/>
                    <p:cNvSpPr/>
                    <p:nvPr/>
                  </p:nvSpPr>
                  <p:spPr>
                    <a:xfrm>
                      <a:off x="3798" y="2072"/>
                      <a:ext cx="215" cy="265"/>
                    </a:xfrm>
                    <a:custGeom>
                      <a:rect b="b" l="l" r="r" t="t"/>
                      <a:pathLst>
                        <a:path extrusionOk="0" h="193" w="157">
                          <a:moveTo>
                            <a:pt x="129" y="149"/>
                          </a:moveTo>
                          <a:cubicBezTo>
                            <a:pt x="40" y="149"/>
                            <a:pt x="40" y="149"/>
                            <a:pt x="40" y="149"/>
                          </a:cubicBezTo>
                          <a:cubicBezTo>
                            <a:pt x="35" y="149"/>
                            <a:pt x="30" y="143"/>
                            <a:pt x="30" y="137"/>
                          </a:cubicBezTo>
                          <a:cubicBezTo>
                            <a:pt x="30" y="45"/>
                            <a:pt x="30" y="45"/>
                            <a:pt x="30" y="45"/>
                          </a:cubicBezTo>
                          <a:cubicBezTo>
                            <a:pt x="30" y="37"/>
                            <a:pt x="35" y="33"/>
                            <a:pt x="40" y="33"/>
                          </a:cubicBezTo>
                          <a:cubicBezTo>
                            <a:pt x="129" y="33"/>
                            <a:pt x="129" y="33"/>
                            <a:pt x="129" y="33"/>
                          </a:cubicBezTo>
                          <a:cubicBezTo>
                            <a:pt x="135" y="33"/>
                            <a:pt x="139" y="37"/>
                            <a:pt x="139" y="45"/>
                          </a:cubicBezTo>
                          <a:cubicBezTo>
                            <a:pt x="139" y="137"/>
                            <a:pt x="139" y="137"/>
                            <a:pt x="139" y="137"/>
                          </a:cubicBezTo>
                          <a:cubicBezTo>
                            <a:pt x="139" y="144"/>
                            <a:pt x="135" y="149"/>
                            <a:pt x="129" y="149"/>
                          </a:cubicBezTo>
                          <a:cubicBezTo>
                            <a:pt x="129" y="149"/>
                            <a:pt x="129" y="149"/>
                            <a:pt x="129" y="149"/>
                          </a:cubicBezTo>
                          <a:cubicBezTo>
                            <a:pt x="129" y="149"/>
                            <a:pt x="129" y="149"/>
                            <a:pt x="129" y="149"/>
                          </a:cubicBezTo>
                          <a:cubicBezTo>
                            <a:pt x="129" y="149"/>
                            <a:pt x="129" y="149"/>
                            <a:pt x="129" y="149"/>
                          </a:cubicBezTo>
                          <a:cubicBezTo>
                            <a:pt x="129" y="149"/>
                            <a:pt x="129" y="149"/>
                            <a:pt x="129" y="149"/>
                          </a:cubicBezTo>
                          <a:close/>
                          <a:moveTo>
                            <a:pt x="48" y="34"/>
                          </a:moveTo>
                          <a:cubicBezTo>
                            <a:pt x="48" y="18"/>
                            <a:pt x="48" y="18"/>
                            <a:pt x="48" y="18"/>
                          </a:cubicBezTo>
                          <a:moveTo>
                            <a:pt x="84" y="34"/>
                          </a:moveTo>
                          <a:cubicBezTo>
                            <a:pt x="84" y="0"/>
                            <a:pt x="84" y="0"/>
                            <a:pt x="84" y="0"/>
                          </a:cubicBezTo>
                          <a:moveTo>
                            <a:pt x="157" y="53"/>
                          </a:moveTo>
                          <a:cubicBezTo>
                            <a:pt x="139" y="53"/>
                            <a:pt x="139" y="53"/>
                            <a:pt x="139" y="53"/>
                          </a:cubicBezTo>
                          <a:moveTo>
                            <a:pt x="157" y="130"/>
                          </a:moveTo>
                          <a:cubicBezTo>
                            <a:pt x="139" y="130"/>
                            <a:pt x="139" y="130"/>
                            <a:pt x="139" y="130"/>
                          </a:cubicBezTo>
                          <a:moveTo>
                            <a:pt x="29" y="53"/>
                          </a:moveTo>
                          <a:cubicBezTo>
                            <a:pt x="0" y="53"/>
                            <a:pt x="0" y="53"/>
                            <a:pt x="0" y="53"/>
                          </a:cubicBezTo>
                          <a:moveTo>
                            <a:pt x="29" y="130"/>
                          </a:moveTo>
                          <a:cubicBezTo>
                            <a:pt x="15" y="130"/>
                            <a:pt x="15" y="130"/>
                            <a:pt x="15" y="130"/>
                          </a:cubicBezTo>
                          <a:moveTo>
                            <a:pt x="48" y="149"/>
                          </a:moveTo>
                          <a:cubicBezTo>
                            <a:pt x="48" y="167"/>
                            <a:pt x="48" y="167"/>
                            <a:pt x="48" y="167"/>
                          </a:cubicBezTo>
                          <a:moveTo>
                            <a:pt x="124" y="149"/>
                          </a:moveTo>
                          <a:cubicBezTo>
                            <a:pt x="124" y="193"/>
                            <a:pt x="124" y="193"/>
                            <a:pt x="124" y="193"/>
                          </a:cubicBezTo>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9" name="Google Shape;1719;p40"/>
                    <p:cNvSpPr/>
                    <p:nvPr/>
                  </p:nvSpPr>
                  <p:spPr>
                    <a:xfrm>
                      <a:off x="3990" y="2191"/>
                      <a:ext cx="73" cy="24"/>
                    </a:xfrm>
                    <a:custGeom>
                      <a:rect b="b" l="l" r="r" t="t"/>
                      <a:pathLst>
                        <a:path extrusionOk="0" h="24" w="73">
                          <a:moveTo>
                            <a:pt x="0" y="0"/>
                          </a:moveTo>
                          <a:lnTo>
                            <a:pt x="73" y="0"/>
                          </a:lnTo>
                          <a:lnTo>
                            <a:pt x="73" y="24"/>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0" name="Google Shape;1720;p40"/>
                    <p:cNvSpPr/>
                    <p:nvPr/>
                  </p:nvSpPr>
                  <p:spPr>
                    <a:xfrm>
                      <a:off x="3965" y="2062"/>
                      <a:ext cx="34" cy="55"/>
                    </a:xfrm>
                    <a:custGeom>
                      <a:rect b="b" l="l" r="r" t="t"/>
                      <a:pathLst>
                        <a:path extrusionOk="0" h="55" w="34">
                          <a:moveTo>
                            <a:pt x="0" y="55"/>
                          </a:moveTo>
                          <a:lnTo>
                            <a:pt x="0" y="0"/>
                          </a:lnTo>
                          <a:lnTo>
                            <a:pt x="34" y="0"/>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1" name="Google Shape;1721;p40"/>
                    <p:cNvSpPr/>
                    <p:nvPr/>
                  </p:nvSpPr>
                  <p:spPr>
                    <a:xfrm>
                      <a:off x="3887" y="2279"/>
                      <a:ext cx="26" cy="62"/>
                    </a:xfrm>
                    <a:custGeom>
                      <a:rect b="b" l="l" r="r" t="t"/>
                      <a:pathLst>
                        <a:path extrusionOk="0" h="62" w="26">
                          <a:moveTo>
                            <a:pt x="26" y="0"/>
                          </a:moveTo>
                          <a:lnTo>
                            <a:pt x="26" y="62"/>
                          </a:lnTo>
                          <a:lnTo>
                            <a:pt x="0" y="62"/>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2" name="Google Shape;1722;p40"/>
                    <p:cNvSpPr/>
                    <p:nvPr/>
                  </p:nvSpPr>
                  <p:spPr>
                    <a:xfrm>
                      <a:off x="3774" y="2197"/>
                      <a:ext cx="63" cy="31"/>
                    </a:xfrm>
                    <a:custGeom>
                      <a:rect b="b" l="l" r="r" t="t"/>
                      <a:pathLst>
                        <a:path extrusionOk="0" h="31" w="63">
                          <a:moveTo>
                            <a:pt x="63" y="0"/>
                          </a:moveTo>
                          <a:lnTo>
                            <a:pt x="0" y="0"/>
                          </a:lnTo>
                          <a:lnTo>
                            <a:pt x="0" y="31"/>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3" name="Google Shape;1723;p40"/>
                    <p:cNvSpPr/>
                    <p:nvPr/>
                  </p:nvSpPr>
                  <p:spPr>
                    <a:xfrm>
                      <a:off x="3752" y="2228"/>
                      <a:ext cx="43" cy="43"/>
                    </a:xfrm>
                    <a:custGeom>
                      <a:rect b="b" l="l" r="r" t="t"/>
                      <a:pathLst>
                        <a:path extrusionOk="0" h="31" w="31">
                          <a:moveTo>
                            <a:pt x="31" y="16"/>
                          </a:moveTo>
                          <a:cubicBezTo>
                            <a:pt x="31" y="24"/>
                            <a:pt x="24" y="31"/>
                            <a:pt x="16" y="31"/>
                          </a:cubicBezTo>
                          <a:cubicBezTo>
                            <a:pt x="7" y="31"/>
                            <a:pt x="0" y="24"/>
                            <a:pt x="0" y="16"/>
                          </a:cubicBezTo>
                          <a:cubicBezTo>
                            <a:pt x="0" y="8"/>
                            <a:pt x="7" y="0"/>
                            <a:pt x="16" y="0"/>
                          </a:cubicBezTo>
                          <a:cubicBezTo>
                            <a:pt x="24" y="0"/>
                            <a:pt x="31" y="7"/>
                            <a:pt x="31" y="16"/>
                          </a:cubicBezTo>
                          <a:cubicBezTo>
                            <a:pt x="31" y="16"/>
                            <a:pt x="31" y="16"/>
                            <a:pt x="31" y="16"/>
                          </a:cubicBezTo>
                          <a:cubicBezTo>
                            <a:pt x="31" y="16"/>
                            <a:pt x="31" y="16"/>
                            <a:pt x="31"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4" name="Google Shape;1724;p40"/>
                    <p:cNvSpPr/>
                    <p:nvPr/>
                  </p:nvSpPr>
                  <p:spPr>
                    <a:xfrm>
                      <a:off x="3844" y="2319"/>
                      <a:ext cx="41" cy="41"/>
                    </a:xfrm>
                    <a:custGeom>
                      <a:rect b="b" l="l" r="r" t="t"/>
                      <a:pathLst>
                        <a:path extrusionOk="0" h="30" w="30">
                          <a:moveTo>
                            <a:pt x="30" y="15"/>
                          </a:moveTo>
                          <a:cubicBezTo>
                            <a:pt x="30" y="23"/>
                            <a:pt x="24" y="30"/>
                            <a:pt x="15" y="30"/>
                          </a:cubicBezTo>
                          <a:cubicBezTo>
                            <a:pt x="6" y="30"/>
                            <a:pt x="0" y="24"/>
                            <a:pt x="0" y="15"/>
                          </a:cubicBezTo>
                          <a:cubicBezTo>
                            <a:pt x="0" y="7"/>
                            <a:pt x="6" y="0"/>
                            <a:pt x="15" y="0"/>
                          </a:cubicBezTo>
                          <a:cubicBezTo>
                            <a:pt x="24" y="0"/>
                            <a:pt x="30" y="7"/>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5" name="Google Shape;1725;p40"/>
                    <p:cNvSpPr/>
                    <p:nvPr/>
                  </p:nvSpPr>
                  <p:spPr>
                    <a:xfrm>
                      <a:off x="3946" y="2338"/>
                      <a:ext cx="41" cy="43"/>
                    </a:xfrm>
                    <a:custGeom>
                      <a:rect b="b" l="l" r="r" t="t"/>
                      <a:pathLst>
                        <a:path extrusionOk="0" h="31" w="30">
                          <a:moveTo>
                            <a:pt x="30" y="15"/>
                          </a:moveTo>
                          <a:cubicBezTo>
                            <a:pt x="30" y="23"/>
                            <a:pt x="24" y="31"/>
                            <a:pt x="15" y="31"/>
                          </a:cubicBezTo>
                          <a:cubicBezTo>
                            <a:pt x="7" y="31"/>
                            <a:pt x="0" y="24"/>
                            <a:pt x="0" y="15"/>
                          </a:cubicBezTo>
                          <a:cubicBezTo>
                            <a:pt x="0" y="7"/>
                            <a:pt x="7" y="0"/>
                            <a:pt x="15" y="0"/>
                          </a:cubicBezTo>
                          <a:cubicBezTo>
                            <a:pt x="24" y="0"/>
                            <a:pt x="30" y="7"/>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6" name="Google Shape;1726;p40"/>
                    <p:cNvSpPr/>
                    <p:nvPr/>
                  </p:nvSpPr>
                  <p:spPr>
                    <a:xfrm>
                      <a:off x="4042" y="2219"/>
                      <a:ext cx="41" cy="41"/>
                    </a:xfrm>
                    <a:custGeom>
                      <a:rect b="b" l="l" r="r" t="t"/>
                      <a:pathLst>
                        <a:path extrusionOk="0" h="30" w="30">
                          <a:moveTo>
                            <a:pt x="30" y="15"/>
                          </a:moveTo>
                          <a:cubicBezTo>
                            <a:pt x="30" y="23"/>
                            <a:pt x="23" y="30"/>
                            <a:pt x="15" y="30"/>
                          </a:cubicBezTo>
                          <a:cubicBezTo>
                            <a:pt x="7" y="30"/>
                            <a:pt x="0" y="24"/>
                            <a:pt x="0" y="15"/>
                          </a:cubicBezTo>
                          <a:cubicBezTo>
                            <a:pt x="0" y="7"/>
                            <a:pt x="6" y="0"/>
                            <a:pt x="15" y="0"/>
                          </a:cubicBezTo>
                          <a:cubicBezTo>
                            <a:pt x="23" y="0"/>
                            <a:pt x="30" y="6"/>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7" name="Google Shape;1727;p40"/>
                    <p:cNvSpPr/>
                    <p:nvPr/>
                  </p:nvSpPr>
                  <p:spPr>
                    <a:xfrm>
                      <a:off x="3999" y="2040"/>
                      <a:ext cx="42" cy="43"/>
                    </a:xfrm>
                    <a:custGeom>
                      <a:rect b="b" l="l" r="r" t="t"/>
                      <a:pathLst>
                        <a:path extrusionOk="0" h="31" w="30">
                          <a:moveTo>
                            <a:pt x="30" y="16"/>
                          </a:moveTo>
                          <a:cubicBezTo>
                            <a:pt x="30" y="24"/>
                            <a:pt x="24" y="31"/>
                            <a:pt x="15" y="31"/>
                          </a:cubicBezTo>
                          <a:cubicBezTo>
                            <a:pt x="6" y="31"/>
                            <a:pt x="0" y="24"/>
                            <a:pt x="0" y="16"/>
                          </a:cubicBezTo>
                          <a:cubicBezTo>
                            <a:pt x="0" y="8"/>
                            <a:pt x="6" y="0"/>
                            <a:pt x="15" y="0"/>
                          </a:cubicBezTo>
                          <a:cubicBezTo>
                            <a:pt x="24" y="0"/>
                            <a:pt x="30" y="8"/>
                            <a:pt x="30" y="16"/>
                          </a:cubicBezTo>
                          <a:cubicBezTo>
                            <a:pt x="30" y="16"/>
                            <a:pt x="30" y="16"/>
                            <a:pt x="30" y="16"/>
                          </a:cubicBezTo>
                          <a:cubicBezTo>
                            <a:pt x="30" y="16"/>
                            <a:pt x="30" y="16"/>
                            <a:pt x="30"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8" name="Google Shape;1728;p40"/>
                    <p:cNvSpPr/>
                    <p:nvPr/>
                  </p:nvSpPr>
                  <p:spPr>
                    <a:xfrm>
                      <a:off x="3890" y="2025"/>
                      <a:ext cx="44" cy="43"/>
                    </a:xfrm>
                    <a:custGeom>
                      <a:rect b="b" l="l" r="r" t="t"/>
                      <a:pathLst>
                        <a:path extrusionOk="0" h="31" w="32">
                          <a:moveTo>
                            <a:pt x="32" y="15"/>
                          </a:moveTo>
                          <a:cubicBezTo>
                            <a:pt x="32" y="23"/>
                            <a:pt x="25" y="31"/>
                            <a:pt x="16" y="31"/>
                          </a:cubicBezTo>
                          <a:cubicBezTo>
                            <a:pt x="7" y="31"/>
                            <a:pt x="0" y="24"/>
                            <a:pt x="0" y="15"/>
                          </a:cubicBezTo>
                          <a:cubicBezTo>
                            <a:pt x="0" y="7"/>
                            <a:pt x="7" y="0"/>
                            <a:pt x="16" y="0"/>
                          </a:cubicBezTo>
                          <a:cubicBezTo>
                            <a:pt x="25" y="0"/>
                            <a:pt x="32" y="7"/>
                            <a:pt x="32" y="15"/>
                          </a:cubicBezTo>
                          <a:cubicBezTo>
                            <a:pt x="32" y="15"/>
                            <a:pt x="32" y="15"/>
                            <a:pt x="32" y="15"/>
                          </a:cubicBezTo>
                          <a:cubicBezTo>
                            <a:pt x="32" y="15"/>
                            <a:pt x="32" y="15"/>
                            <a:pt x="32"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9" name="Google Shape;1729;p40"/>
                    <p:cNvSpPr/>
                    <p:nvPr/>
                  </p:nvSpPr>
                  <p:spPr>
                    <a:xfrm>
                      <a:off x="3752" y="2123"/>
                      <a:ext cx="43" cy="42"/>
                    </a:xfrm>
                    <a:custGeom>
                      <a:rect b="b" l="l" r="r" t="t"/>
                      <a:pathLst>
                        <a:path extrusionOk="0" h="31" w="31">
                          <a:moveTo>
                            <a:pt x="31" y="16"/>
                          </a:moveTo>
                          <a:cubicBezTo>
                            <a:pt x="31" y="24"/>
                            <a:pt x="24" y="31"/>
                            <a:pt x="16" y="31"/>
                          </a:cubicBezTo>
                          <a:cubicBezTo>
                            <a:pt x="7" y="31"/>
                            <a:pt x="0" y="24"/>
                            <a:pt x="0" y="16"/>
                          </a:cubicBezTo>
                          <a:cubicBezTo>
                            <a:pt x="0" y="8"/>
                            <a:pt x="7" y="0"/>
                            <a:pt x="16" y="0"/>
                          </a:cubicBezTo>
                          <a:cubicBezTo>
                            <a:pt x="24" y="0"/>
                            <a:pt x="31" y="8"/>
                            <a:pt x="31" y="16"/>
                          </a:cubicBezTo>
                          <a:cubicBezTo>
                            <a:pt x="31" y="16"/>
                            <a:pt x="31" y="16"/>
                            <a:pt x="31" y="16"/>
                          </a:cubicBezTo>
                          <a:cubicBezTo>
                            <a:pt x="31" y="16"/>
                            <a:pt x="31" y="16"/>
                            <a:pt x="31"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0" name="Google Shape;1730;p40"/>
                    <p:cNvSpPr/>
                    <p:nvPr/>
                  </p:nvSpPr>
                  <p:spPr>
                    <a:xfrm>
                      <a:off x="3855" y="2136"/>
                      <a:ext cx="120" cy="121"/>
                    </a:xfrm>
                    <a:custGeom>
                      <a:rect b="b" l="l" r="r" t="t"/>
                      <a:pathLst>
                        <a:path extrusionOk="0" h="88" w="87">
                          <a:moveTo>
                            <a:pt x="43" y="88"/>
                          </a:moveTo>
                          <a:cubicBezTo>
                            <a:pt x="43" y="88"/>
                            <a:pt x="43" y="88"/>
                            <a:pt x="43" y="88"/>
                          </a:cubicBezTo>
                          <a:cubicBezTo>
                            <a:pt x="20" y="88"/>
                            <a:pt x="0" y="68"/>
                            <a:pt x="0" y="44"/>
                          </a:cubicBezTo>
                          <a:cubicBezTo>
                            <a:pt x="0" y="44"/>
                            <a:pt x="0" y="44"/>
                            <a:pt x="0" y="44"/>
                          </a:cubicBezTo>
                          <a:cubicBezTo>
                            <a:pt x="0" y="19"/>
                            <a:pt x="19" y="0"/>
                            <a:pt x="43" y="0"/>
                          </a:cubicBezTo>
                          <a:cubicBezTo>
                            <a:pt x="43" y="0"/>
                            <a:pt x="43" y="0"/>
                            <a:pt x="43" y="0"/>
                          </a:cubicBezTo>
                          <a:cubicBezTo>
                            <a:pt x="67" y="0"/>
                            <a:pt x="87" y="20"/>
                            <a:pt x="87" y="44"/>
                          </a:cubicBezTo>
                          <a:cubicBezTo>
                            <a:pt x="87" y="44"/>
                            <a:pt x="87" y="44"/>
                            <a:pt x="87" y="44"/>
                          </a:cubicBezTo>
                          <a:cubicBezTo>
                            <a:pt x="87" y="67"/>
                            <a:pt x="67" y="88"/>
                            <a:pt x="43" y="88"/>
                          </a:cubicBezTo>
                          <a:cubicBezTo>
                            <a:pt x="43" y="88"/>
                            <a:pt x="43" y="88"/>
                            <a:pt x="43" y="88"/>
                          </a:cubicBezTo>
                          <a:cubicBezTo>
                            <a:pt x="43" y="88"/>
                            <a:pt x="43" y="88"/>
                            <a:pt x="43" y="88"/>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731" name="Google Shape;1731;p40"/>
                <p:cNvGrpSpPr/>
                <p:nvPr/>
              </p:nvGrpSpPr>
              <p:grpSpPr>
                <a:xfrm>
                  <a:off x="2999961" y="3071495"/>
                  <a:ext cx="1076612" cy="645795"/>
                  <a:chOff x="2999961" y="3071495"/>
                  <a:chExt cx="1076612" cy="645795"/>
                </a:xfrm>
              </p:grpSpPr>
              <p:sp>
                <p:nvSpPr>
                  <p:cNvPr id="1732" name="Google Shape;1732;p40"/>
                  <p:cNvSpPr/>
                  <p:nvPr/>
                </p:nvSpPr>
                <p:spPr>
                  <a:xfrm>
                    <a:off x="3314287" y="307149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17</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High Risk Applications Detected</a:t>
                    </a:r>
                    <a:endParaRPr/>
                  </a:p>
                </p:txBody>
              </p:sp>
              <p:grpSp>
                <p:nvGrpSpPr>
                  <p:cNvPr id="1733" name="Google Shape;1733;p40"/>
                  <p:cNvGrpSpPr/>
                  <p:nvPr/>
                </p:nvGrpSpPr>
                <p:grpSpPr>
                  <a:xfrm>
                    <a:off x="2999961" y="3071495"/>
                    <a:ext cx="273464" cy="235819"/>
                    <a:chOff x="2007" y="2786"/>
                    <a:chExt cx="879" cy="758"/>
                  </a:xfrm>
                </p:grpSpPr>
                <p:sp>
                  <p:nvSpPr>
                    <p:cNvPr id="1734" name="Google Shape;1734;p40"/>
                    <p:cNvSpPr/>
                    <p:nvPr/>
                  </p:nvSpPr>
                  <p:spPr>
                    <a:xfrm>
                      <a:off x="2007" y="2786"/>
                      <a:ext cx="879" cy="758"/>
                    </a:xfrm>
                    <a:custGeom>
                      <a:rect b="b" l="l" r="r" t="t"/>
                      <a:pathLst>
                        <a:path extrusionOk="0" h="558" w="645">
                          <a:moveTo>
                            <a:pt x="322" y="558"/>
                          </a:moveTo>
                          <a:cubicBezTo>
                            <a:pt x="27" y="558"/>
                            <a:pt x="27" y="558"/>
                            <a:pt x="27" y="558"/>
                          </a:cubicBezTo>
                          <a:cubicBezTo>
                            <a:pt x="10" y="558"/>
                            <a:pt x="0" y="540"/>
                            <a:pt x="8" y="526"/>
                          </a:cubicBezTo>
                          <a:cubicBezTo>
                            <a:pt x="156" y="270"/>
                            <a:pt x="156" y="270"/>
                            <a:pt x="156" y="270"/>
                          </a:cubicBezTo>
                          <a:cubicBezTo>
                            <a:pt x="304" y="14"/>
                            <a:pt x="304" y="14"/>
                            <a:pt x="304" y="14"/>
                          </a:cubicBezTo>
                          <a:cubicBezTo>
                            <a:pt x="312" y="0"/>
                            <a:pt x="333" y="0"/>
                            <a:pt x="341" y="14"/>
                          </a:cubicBezTo>
                          <a:cubicBezTo>
                            <a:pt x="489" y="270"/>
                            <a:pt x="489" y="270"/>
                            <a:pt x="489" y="270"/>
                          </a:cubicBezTo>
                          <a:cubicBezTo>
                            <a:pt x="637" y="526"/>
                            <a:pt x="637" y="526"/>
                            <a:pt x="637" y="526"/>
                          </a:cubicBezTo>
                          <a:cubicBezTo>
                            <a:pt x="645" y="540"/>
                            <a:pt x="634" y="558"/>
                            <a:pt x="618" y="558"/>
                          </a:cubicBezTo>
                          <a:lnTo>
                            <a:pt x="322" y="558"/>
                          </a:ln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cxnSp>
                  <p:nvCxnSpPr>
                    <p:cNvPr id="1735" name="Google Shape;1735;p40"/>
                    <p:cNvCxnSpPr/>
                    <p:nvPr/>
                  </p:nvCxnSpPr>
                  <p:spPr>
                    <a:xfrm rot="10800000">
                      <a:off x="2446" y="2984"/>
                      <a:ext cx="0" cy="286"/>
                    </a:xfrm>
                    <a:prstGeom prst="straightConnector1">
                      <a:avLst/>
                    </a:prstGeom>
                    <a:noFill/>
                    <a:ln cap="sq" cmpd="sng" w="9525">
                      <a:solidFill>
                        <a:schemeClr val="dk2"/>
                      </a:solidFill>
                      <a:prstDash val="solid"/>
                      <a:miter lim="800000"/>
                      <a:headEnd len="med" w="med" type="none"/>
                      <a:tailEnd len="med" w="med" type="none"/>
                    </a:ln>
                  </p:spPr>
                </p:cxnSp>
                <p:cxnSp>
                  <p:nvCxnSpPr>
                    <p:cNvPr id="1736" name="Google Shape;1736;p40"/>
                    <p:cNvCxnSpPr/>
                    <p:nvPr/>
                  </p:nvCxnSpPr>
                  <p:spPr>
                    <a:xfrm rot="10800000">
                      <a:off x="2446" y="3331"/>
                      <a:ext cx="0" cy="57"/>
                    </a:xfrm>
                    <a:prstGeom prst="straightConnector1">
                      <a:avLst/>
                    </a:prstGeom>
                    <a:noFill/>
                    <a:ln cap="sq" cmpd="sng" w="9525">
                      <a:solidFill>
                        <a:schemeClr val="dk2"/>
                      </a:solidFill>
                      <a:prstDash val="solid"/>
                      <a:miter lim="800000"/>
                      <a:headEnd len="med" w="med" type="none"/>
                      <a:tailEnd len="med" w="med" type="none"/>
                    </a:ln>
                  </p:spPr>
                </p:cxnSp>
              </p:grpSp>
            </p:grpSp>
            <p:grpSp>
              <p:nvGrpSpPr>
                <p:cNvPr id="1737" name="Google Shape;1737;p40"/>
                <p:cNvGrpSpPr/>
                <p:nvPr/>
              </p:nvGrpSpPr>
              <p:grpSpPr>
                <a:xfrm>
                  <a:off x="714375" y="3071495"/>
                  <a:ext cx="1038512" cy="645795"/>
                  <a:chOff x="714375" y="3071495"/>
                  <a:chExt cx="1038512" cy="645795"/>
                </a:xfrm>
              </p:grpSpPr>
              <p:sp>
                <p:nvSpPr>
                  <p:cNvPr id="1738" name="Google Shape;1738;p40"/>
                  <p:cNvSpPr/>
                  <p:nvPr/>
                </p:nvSpPr>
                <p:spPr>
                  <a:xfrm>
                    <a:off x="990601" y="307149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11,126</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Application Vulnerability Attacks Detected</a:t>
                    </a:r>
                    <a:endParaRPr sz="400">
                      <a:solidFill>
                        <a:schemeClr val="dk1"/>
                      </a:solidFill>
                      <a:latin typeface="Calibri"/>
                      <a:ea typeface="Calibri"/>
                      <a:cs typeface="Calibri"/>
                      <a:sym typeface="Calibri"/>
                    </a:endParaRPr>
                  </a:p>
                </p:txBody>
              </p:sp>
              <p:sp>
                <p:nvSpPr>
                  <p:cNvPr id="1739" name="Google Shape;1739;p40" title="Icon of a shield"/>
                  <p:cNvSpPr/>
                  <p:nvPr/>
                </p:nvSpPr>
                <p:spPr>
                  <a:xfrm>
                    <a:off x="714375" y="3071496"/>
                    <a:ext cx="212904" cy="226672"/>
                  </a:xfrm>
                  <a:custGeom>
                    <a:rect b="b" l="l" r="r" t="t"/>
                    <a:pathLst>
                      <a:path extrusionOk="0" h="3725" w="3500">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grpSp>
      </p:grpSp>
      <p:grpSp>
        <p:nvGrpSpPr>
          <p:cNvPr id="1740" name="Google Shape;1740;p40"/>
          <p:cNvGrpSpPr/>
          <p:nvPr/>
        </p:nvGrpSpPr>
        <p:grpSpPr>
          <a:xfrm>
            <a:off x="586740" y="4373750"/>
            <a:ext cx="3579368" cy="1171696"/>
            <a:chOff x="586740" y="4131825"/>
            <a:chExt cx="3579368" cy="1171696"/>
          </a:xfrm>
        </p:grpSpPr>
        <p:sp>
          <p:nvSpPr>
            <p:cNvPr id="1741" name="Google Shape;1741;p40"/>
            <p:cNvSpPr/>
            <p:nvPr/>
          </p:nvSpPr>
          <p:spPr>
            <a:xfrm>
              <a:off x="667702" y="4131825"/>
              <a:ext cx="748348"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Productivity</a:t>
              </a:r>
              <a:endParaRPr/>
            </a:p>
          </p:txBody>
        </p:sp>
        <p:sp>
          <p:nvSpPr>
            <p:cNvPr id="1742" name="Google Shape;1742;p40"/>
            <p:cNvSpPr/>
            <p:nvPr/>
          </p:nvSpPr>
          <p:spPr>
            <a:xfrm>
              <a:off x="586740" y="4900039"/>
              <a:ext cx="3579368"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Applications usage should have a strong influence on your network architecture. Understanding which types of applications are being used can affect corporate use polices, controls on segmented networks, and utilization of cloud-based service platforms.</a:t>
              </a:r>
              <a:endParaRPr/>
            </a:p>
          </p:txBody>
        </p:sp>
        <p:grpSp>
          <p:nvGrpSpPr>
            <p:cNvPr id="1743" name="Google Shape;1743;p40"/>
            <p:cNvGrpSpPr/>
            <p:nvPr/>
          </p:nvGrpSpPr>
          <p:grpSpPr>
            <a:xfrm>
              <a:off x="714398" y="4376163"/>
              <a:ext cx="1038489" cy="645795"/>
              <a:chOff x="714398" y="4376163"/>
              <a:chExt cx="1038489" cy="645795"/>
            </a:xfrm>
          </p:grpSpPr>
          <p:sp>
            <p:nvSpPr>
              <p:cNvPr id="1744" name="Google Shape;1744;p40"/>
              <p:cNvSpPr/>
              <p:nvPr/>
            </p:nvSpPr>
            <p:spPr>
              <a:xfrm>
                <a:off x="990601" y="4376163"/>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330</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Total Applications Detected</a:t>
                </a:r>
                <a:endParaRPr/>
              </a:p>
            </p:txBody>
          </p:sp>
          <p:grpSp>
            <p:nvGrpSpPr>
              <p:cNvPr id="1745" name="Google Shape;1745;p40"/>
              <p:cNvGrpSpPr/>
              <p:nvPr/>
            </p:nvGrpSpPr>
            <p:grpSpPr>
              <a:xfrm>
                <a:off x="714398" y="4376181"/>
                <a:ext cx="220544" cy="227658"/>
                <a:chOff x="6979556" y="4967290"/>
                <a:chExt cx="295275" cy="304800"/>
              </a:xfrm>
            </p:grpSpPr>
            <p:sp>
              <p:nvSpPr>
                <p:cNvPr id="1746" name="Google Shape;1746;p40"/>
                <p:cNvSpPr/>
                <p:nvPr/>
              </p:nvSpPr>
              <p:spPr>
                <a:xfrm>
                  <a:off x="7050993" y="5045395"/>
                  <a:ext cx="152400" cy="152400"/>
                </a:xfrm>
                <a:custGeom>
                  <a:rect b="b" l="l" r="r" t="t"/>
                  <a:pathLst>
                    <a:path extrusionOk="0" h="152400" w="152400">
                      <a:moveTo>
                        <a:pt x="150223" y="78786"/>
                      </a:moveTo>
                      <a:cubicBezTo>
                        <a:pt x="150223" y="118239"/>
                        <a:pt x="118240" y="150223"/>
                        <a:pt x="78786" y="150223"/>
                      </a:cubicBezTo>
                      <a:cubicBezTo>
                        <a:pt x="39332" y="150223"/>
                        <a:pt x="7348" y="118239"/>
                        <a:pt x="7348" y="78786"/>
                      </a:cubicBezTo>
                      <a:cubicBezTo>
                        <a:pt x="7348" y="39332"/>
                        <a:pt x="39332" y="7348"/>
                        <a:pt x="78786" y="7348"/>
                      </a:cubicBezTo>
                      <a:cubicBezTo>
                        <a:pt x="118240" y="7348"/>
                        <a:pt x="150223" y="39332"/>
                        <a:pt x="150223" y="78786"/>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47" name="Google Shape;1747;p40"/>
                <p:cNvSpPr/>
                <p:nvPr/>
              </p:nvSpPr>
              <p:spPr>
                <a:xfrm>
                  <a:off x="6979556" y="4967290"/>
                  <a:ext cx="295275" cy="304800"/>
                </a:xfrm>
                <a:custGeom>
                  <a:rect b="b" l="l" r="r" t="t"/>
                  <a:pathLst>
                    <a:path extrusionOk="0" h="304800" w="295275">
                      <a:moveTo>
                        <a:pt x="274048" y="156891"/>
                      </a:moveTo>
                      <a:cubicBezTo>
                        <a:pt x="274048" y="143556"/>
                        <a:pt x="272143" y="131173"/>
                        <a:pt x="268333" y="118791"/>
                      </a:cubicBezTo>
                      <a:lnTo>
                        <a:pt x="292145" y="104503"/>
                      </a:lnTo>
                      <a:lnTo>
                        <a:pt x="266428" y="58783"/>
                      </a:lnTo>
                      <a:lnTo>
                        <a:pt x="241663" y="73071"/>
                      </a:lnTo>
                      <a:cubicBezTo>
                        <a:pt x="224518" y="54021"/>
                        <a:pt x="201658" y="40686"/>
                        <a:pt x="175941" y="34971"/>
                      </a:cubicBezTo>
                      <a:lnTo>
                        <a:pt x="175941" y="7348"/>
                      </a:lnTo>
                      <a:lnTo>
                        <a:pt x="123553" y="7348"/>
                      </a:lnTo>
                      <a:lnTo>
                        <a:pt x="123553" y="34971"/>
                      </a:lnTo>
                      <a:cubicBezTo>
                        <a:pt x="97836" y="40686"/>
                        <a:pt x="74975" y="54021"/>
                        <a:pt x="57830" y="73071"/>
                      </a:cubicBezTo>
                      <a:lnTo>
                        <a:pt x="33066" y="58783"/>
                      </a:lnTo>
                      <a:lnTo>
                        <a:pt x="7348" y="104503"/>
                      </a:lnTo>
                      <a:lnTo>
                        <a:pt x="31161" y="118791"/>
                      </a:lnTo>
                      <a:cubicBezTo>
                        <a:pt x="27350" y="131173"/>
                        <a:pt x="25445" y="143556"/>
                        <a:pt x="25445" y="156891"/>
                      </a:cubicBezTo>
                      <a:cubicBezTo>
                        <a:pt x="25445" y="170226"/>
                        <a:pt x="27350" y="182608"/>
                        <a:pt x="31161" y="194991"/>
                      </a:cubicBezTo>
                      <a:lnTo>
                        <a:pt x="7348" y="209278"/>
                      </a:lnTo>
                      <a:lnTo>
                        <a:pt x="33066" y="254998"/>
                      </a:lnTo>
                      <a:lnTo>
                        <a:pt x="57830" y="240711"/>
                      </a:lnTo>
                      <a:cubicBezTo>
                        <a:pt x="74975" y="259761"/>
                        <a:pt x="97836" y="273096"/>
                        <a:pt x="123553" y="278811"/>
                      </a:cubicBezTo>
                      <a:lnTo>
                        <a:pt x="123553" y="306433"/>
                      </a:lnTo>
                      <a:lnTo>
                        <a:pt x="175941" y="306433"/>
                      </a:lnTo>
                      <a:lnTo>
                        <a:pt x="175941" y="278811"/>
                      </a:lnTo>
                      <a:cubicBezTo>
                        <a:pt x="201658" y="273096"/>
                        <a:pt x="224518" y="259761"/>
                        <a:pt x="241663" y="240711"/>
                      </a:cubicBezTo>
                      <a:lnTo>
                        <a:pt x="266428" y="254998"/>
                      </a:lnTo>
                      <a:lnTo>
                        <a:pt x="292145" y="209278"/>
                      </a:lnTo>
                      <a:lnTo>
                        <a:pt x="268333" y="194991"/>
                      </a:lnTo>
                      <a:cubicBezTo>
                        <a:pt x="272143" y="183561"/>
                        <a:pt x="274048" y="170226"/>
                        <a:pt x="274048" y="156891"/>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grpSp>
          <p:nvGrpSpPr>
            <p:cNvPr id="1748" name="Google Shape;1748;p40"/>
            <p:cNvGrpSpPr/>
            <p:nvPr/>
          </p:nvGrpSpPr>
          <p:grpSpPr>
            <a:xfrm>
              <a:off x="1885743" y="4375242"/>
              <a:ext cx="1028987" cy="646716"/>
              <a:chOff x="1885743" y="4375242"/>
              <a:chExt cx="1028987" cy="646716"/>
            </a:xfrm>
          </p:grpSpPr>
          <p:sp>
            <p:nvSpPr>
              <p:cNvPr id="1749" name="Google Shape;1749;p40"/>
              <p:cNvSpPr/>
              <p:nvPr/>
            </p:nvSpPr>
            <p:spPr>
              <a:xfrm>
                <a:off x="2152444" y="4376163"/>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5</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Total Proxy Applications Detected</a:t>
                </a:r>
                <a:endParaRPr/>
              </a:p>
            </p:txBody>
          </p:sp>
          <p:sp>
            <p:nvSpPr>
              <p:cNvPr id="1750" name="Google Shape;1750;p40" title="Icon of two arrows that crisscross"/>
              <p:cNvSpPr/>
              <p:nvPr/>
            </p:nvSpPr>
            <p:spPr>
              <a:xfrm rot="-5400000">
                <a:off x="1851725" y="4409260"/>
                <a:ext cx="258743" cy="190707"/>
              </a:xfrm>
              <a:custGeom>
                <a:rect b="b" l="l" r="r" t="t"/>
                <a:pathLst>
                  <a:path extrusionOk="0" h="254" w="347">
                    <a:moveTo>
                      <a:pt x="347" y="206"/>
                    </a:moveTo>
                    <a:cubicBezTo>
                      <a:pt x="258" y="212"/>
                      <a:pt x="213" y="183"/>
                      <a:pt x="182" y="151"/>
                    </a:cubicBezTo>
                    <a:moveTo>
                      <a:pt x="135" y="101"/>
                    </a:moveTo>
                    <a:cubicBezTo>
                      <a:pt x="74" y="47"/>
                      <a:pt x="0" y="47"/>
                      <a:pt x="0" y="47"/>
                    </a:cubicBezTo>
                    <a:moveTo>
                      <a:pt x="347" y="48"/>
                    </a:moveTo>
                    <a:cubicBezTo>
                      <a:pt x="232" y="41"/>
                      <a:pt x="190" y="91"/>
                      <a:pt x="158" y="130"/>
                    </a:cubicBezTo>
                    <a:cubicBezTo>
                      <a:pt x="94" y="207"/>
                      <a:pt x="0" y="207"/>
                      <a:pt x="0" y="207"/>
                    </a:cubicBezTo>
                    <a:moveTo>
                      <a:pt x="299" y="95"/>
                    </a:moveTo>
                    <a:cubicBezTo>
                      <a:pt x="347" y="48"/>
                      <a:pt x="347" y="48"/>
                      <a:pt x="347" y="48"/>
                    </a:cubicBezTo>
                    <a:cubicBezTo>
                      <a:pt x="299" y="0"/>
                      <a:pt x="299" y="0"/>
                      <a:pt x="299" y="0"/>
                    </a:cubicBezTo>
                    <a:moveTo>
                      <a:pt x="299" y="254"/>
                    </a:moveTo>
                    <a:cubicBezTo>
                      <a:pt x="347" y="206"/>
                      <a:pt x="347" y="206"/>
                      <a:pt x="347" y="206"/>
                    </a:cubicBezTo>
                    <a:cubicBezTo>
                      <a:pt x="299" y="158"/>
                      <a:pt x="299" y="158"/>
                      <a:pt x="299" y="158"/>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nvGrpSpPr>
            <p:cNvPr id="1751" name="Google Shape;1751;p40"/>
            <p:cNvGrpSpPr/>
            <p:nvPr/>
          </p:nvGrpSpPr>
          <p:grpSpPr>
            <a:xfrm>
              <a:off x="2999961" y="4376163"/>
              <a:ext cx="1076612" cy="645795"/>
              <a:chOff x="2999961" y="4376163"/>
              <a:chExt cx="1076612" cy="645795"/>
            </a:xfrm>
          </p:grpSpPr>
          <p:sp>
            <p:nvSpPr>
              <p:cNvPr id="1752" name="Google Shape;1752;p40"/>
              <p:cNvSpPr/>
              <p:nvPr/>
            </p:nvSpPr>
            <p:spPr>
              <a:xfrm>
                <a:off x="3314287" y="4376163"/>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5</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Total Peer to Peer Applications</a:t>
                </a:r>
                <a:endParaRPr/>
              </a:p>
            </p:txBody>
          </p:sp>
          <p:grpSp>
            <p:nvGrpSpPr>
              <p:cNvPr id="1753" name="Google Shape;1753;p40"/>
              <p:cNvGrpSpPr/>
              <p:nvPr/>
            </p:nvGrpSpPr>
            <p:grpSpPr>
              <a:xfrm>
                <a:off x="2999961" y="4376163"/>
                <a:ext cx="272059" cy="137794"/>
                <a:chOff x="5375269" y="3154507"/>
                <a:chExt cx="1679636" cy="697552"/>
              </a:xfrm>
            </p:grpSpPr>
            <p:sp>
              <p:nvSpPr>
                <p:cNvPr id="1754" name="Google Shape;1754;p40"/>
                <p:cNvSpPr/>
                <p:nvPr/>
              </p:nvSpPr>
              <p:spPr>
                <a:xfrm>
                  <a:off x="5469379" y="3154507"/>
                  <a:ext cx="857249" cy="570383"/>
                </a:xfrm>
                <a:custGeom>
                  <a:rect b="b" l="l" r="r" t="t"/>
                  <a:pathLst>
                    <a:path extrusionOk="0" h="570357" w="857249">
                      <a:moveTo>
                        <a:pt x="857250" y="570357"/>
                      </a:moveTo>
                      <a:lnTo>
                        <a:pt x="0" y="570357"/>
                      </a:lnTo>
                      <a:lnTo>
                        <a:pt x="0" y="0"/>
                      </a:lnTo>
                      <a:lnTo>
                        <a:pt x="857250" y="0"/>
                      </a:lnTo>
                      <a:lnTo>
                        <a:pt x="857250" y="570357"/>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55" name="Google Shape;1755;p40"/>
                <p:cNvSpPr/>
                <p:nvPr/>
              </p:nvSpPr>
              <p:spPr>
                <a:xfrm>
                  <a:off x="6577513" y="3161650"/>
                  <a:ext cx="477392" cy="680880"/>
                </a:xfrm>
                <a:custGeom>
                  <a:rect b="b" l="l" r="r" t="t"/>
                  <a:pathLst>
                    <a:path extrusionOk="0" h="680847" w="477392">
                      <a:moveTo>
                        <a:pt x="477393" y="0"/>
                      </a:moveTo>
                      <a:lnTo>
                        <a:pt x="0" y="0"/>
                      </a:lnTo>
                      <a:lnTo>
                        <a:pt x="0" y="680847"/>
                      </a:lnTo>
                      <a:lnTo>
                        <a:pt x="477393" y="680847"/>
                      </a:lnTo>
                      <a:lnTo>
                        <a:pt x="477393"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56" name="Google Shape;1756;p40"/>
                <p:cNvSpPr/>
                <p:nvPr/>
              </p:nvSpPr>
              <p:spPr>
                <a:xfrm>
                  <a:off x="5375269" y="3842533"/>
                  <a:ext cx="1048893" cy="9526"/>
                </a:xfrm>
                <a:custGeom>
                  <a:rect b="b" l="l" r="r" t="t"/>
                  <a:pathLst>
                    <a:path extrusionOk="0" h="9525" w="1048893">
                      <a:moveTo>
                        <a:pt x="0" y="0"/>
                      </a:moveTo>
                      <a:lnTo>
                        <a:pt x="1048893"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57" name="Google Shape;1757;p40"/>
                <p:cNvSpPr/>
                <p:nvPr/>
              </p:nvSpPr>
              <p:spPr>
                <a:xfrm>
                  <a:off x="6779637" y="3714222"/>
                  <a:ext cx="76675" cy="9526"/>
                </a:xfrm>
                <a:custGeom>
                  <a:rect b="b" l="l" r="r" t="t"/>
                  <a:pathLst>
                    <a:path extrusionOk="0" h="9525" w="76676">
                      <a:moveTo>
                        <a:pt x="0" y="0"/>
                      </a:moveTo>
                      <a:lnTo>
                        <a:pt x="76676"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58" name="Google Shape;1758;p40"/>
                <p:cNvSpPr/>
                <p:nvPr/>
              </p:nvSpPr>
              <p:spPr>
                <a:xfrm>
                  <a:off x="5873618" y="3332728"/>
                  <a:ext cx="104488" cy="228133"/>
                </a:xfrm>
                <a:custGeom>
                  <a:rect b="b" l="l" r="r" t="t"/>
                  <a:pathLst>
                    <a:path extrusionOk="0" h="228123" w="104489">
                      <a:moveTo>
                        <a:pt x="104489" y="0"/>
                      </a:moveTo>
                      <a:lnTo>
                        <a:pt x="0" y="114110"/>
                      </a:lnTo>
                      <a:lnTo>
                        <a:pt x="104489" y="228124"/>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59" name="Google Shape;1759;p40"/>
                <p:cNvSpPr/>
                <p:nvPr/>
              </p:nvSpPr>
              <p:spPr>
                <a:xfrm>
                  <a:off x="6723916" y="3332722"/>
                  <a:ext cx="111442" cy="228133"/>
                </a:xfrm>
                <a:custGeom>
                  <a:rect b="b" l="l" r="r" t="t"/>
                  <a:pathLst>
                    <a:path extrusionOk="0" h="228123" w="111442">
                      <a:moveTo>
                        <a:pt x="0" y="228124"/>
                      </a:moveTo>
                      <a:lnTo>
                        <a:pt x="111442" y="114110"/>
                      </a:lnTo>
                      <a:lnTo>
                        <a:pt x="0"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60" name="Google Shape;1760;p40"/>
                <p:cNvSpPr/>
                <p:nvPr/>
              </p:nvSpPr>
              <p:spPr>
                <a:xfrm>
                  <a:off x="5873621" y="3446682"/>
                  <a:ext cx="961740" cy="9526"/>
                </a:xfrm>
                <a:custGeom>
                  <a:rect b="b" l="l" r="r" t="t"/>
                  <a:pathLst>
                    <a:path extrusionOk="0" h="9525" w="961739">
                      <a:moveTo>
                        <a:pt x="0" y="0"/>
                      </a:moveTo>
                      <a:lnTo>
                        <a:pt x="961739"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grpSp>
      <p:sp>
        <p:nvSpPr>
          <p:cNvPr id="1761" name="Google Shape;1761;p40"/>
          <p:cNvSpPr/>
          <p:nvPr/>
        </p:nvSpPr>
        <p:spPr>
          <a:xfrm>
            <a:off x="586740" y="6301741"/>
            <a:ext cx="3579368"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In addition to individual applications, understanding overall utilization can help with capacity planning and streamlining network traffic over time.</a:t>
            </a:r>
            <a:endParaRPr/>
          </a:p>
        </p:txBody>
      </p:sp>
      <p:sp>
        <p:nvSpPr>
          <p:cNvPr id="1762" name="Google Shape;1762;p40"/>
          <p:cNvSpPr/>
          <p:nvPr/>
        </p:nvSpPr>
        <p:spPr>
          <a:xfrm>
            <a:off x="667702" y="5533527"/>
            <a:ext cx="748348"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Utilization</a:t>
            </a:r>
            <a:endParaRPr/>
          </a:p>
        </p:txBody>
      </p:sp>
      <p:sp>
        <p:nvSpPr>
          <p:cNvPr id="1763" name="Google Shape;1763;p40"/>
          <p:cNvSpPr/>
          <p:nvPr/>
        </p:nvSpPr>
        <p:spPr>
          <a:xfrm>
            <a:off x="2152444" y="577786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12.5</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Average Log Rate per Second</a:t>
            </a:r>
            <a:endParaRPr/>
          </a:p>
        </p:txBody>
      </p:sp>
      <p:grpSp>
        <p:nvGrpSpPr>
          <p:cNvPr id="1764" name="Google Shape;1764;p40"/>
          <p:cNvGrpSpPr/>
          <p:nvPr/>
        </p:nvGrpSpPr>
        <p:grpSpPr>
          <a:xfrm>
            <a:off x="738187" y="5777865"/>
            <a:ext cx="1014700" cy="645795"/>
            <a:chOff x="738187" y="5777865"/>
            <a:chExt cx="1014700" cy="645795"/>
          </a:xfrm>
        </p:grpSpPr>
        <p:sp>
          <p:nvSpPr>
            <p:cNvPr id="1765" name="Google Shape;1765;p40"/>
            <p:cNvSpPr/>
            <p:nvPr/>
          </p:nvSpPr>
          <p:spPr>
            <a:xfrm>
              <a:off x="990601" y="577786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40.5GB</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Total Bandwidth Used</a:t>
              </a:r>
              <a:endParaRPr/>
            </a:p>
          </p:txBody>
        </p:sp>
        <p:sp>
          <p:nvSpPr>
            <p:cNvPr id="1766" name="Google Shape;1766;p40" title="Icon of a spedometer showing fast speed"/>
            <p:cNvSpPr/>
            <p:nvPr/>
          </p:nvSpPr>
          <p:spPr>
            <a:xfrm>
              <a:off x="738187" y="5777866"/>
              <a:ext cx="177819" cy="177819"/>
            </a:xfrm>
            <a:custGeom>
              <a:rect b="b" l="l" r="r" t="t"/>
              <a:pathLst>
                <a:path extrusionOk="0" h="281" w="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nvGrpSpPr>
          <p:cNvPr id="1767" name="Google Shape;1767;p40"/>
          <p:cNvGrpSpPr/>
          <p:nvPr/>
        </p:nvGrpSpPr>
        <p:grpSpPr>
          <a:xfrm>
            <a:off x="1909558" y="5777863"/>
            <a:ext cx="167770" cy="191572"/>
            <a:chOff x="6046883" y="3302090"/>
            <a:chExt cx="345090" cy="394049"/>
          </a:xfrm>
        </p:grpSpPr>
        <p:sp>
          <p:nvSpPr>
            <p:cNvPr id="1768" name="Google Shape;1768;p40"/>
            <p:cNvSpPr/>
            <p:nvPr/>
          </p:nvSpPr>
          <p:spPr>
            <a:xfrm>
              <a:off x="6046883" y="3302090"/>
              <a:ext cx="345090" cy="394049"/>
            </a:xfrm>
            <a:custGeom>
              <a:rect b="b" l="l" r="r" t="t"/>
              <a:pathLst>
                <a:path extrusionOk="0" h="394049" w="345090">
                  <a:moveTo>
                    <a:pt x="0" y="0"/>
                  </a:moveTo>
                  <a:lnTo>
                    <a:pt x="345091" y="0"/>
                  </a:lnTo>
                  <a:lnTo>
                    <a:pt x="345091" y="394049"/>
                  </a:lnTo>
                  <a:lnTo>
                    <a:pt x="0" y="394049"/>
                  </a:ln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69" name="Google Shape;1769;p40"/>
            <p:cNvSpPr/>
            <p:nvPr/>
          </p:nvSpPr>
          <p:spPr>
            <a:xfrm>
              <a:off x="6088602" y="3357055"/>
              <a:ext cx="261651" cy="276224"/>
            </a:xfrm>
            <a:custGeom>
              <a:rect b="b" l="l" r="r" t="t"/>
              <a:pathLst>
                <a:path extrusionOk="0" h="276224" w="261651">
                  <a:moveTo>
                    <a:pt x="53721" y="0"/>
                  </a:moveTo>
                  <a:lnTo>
                    <a:pt x="208121" y="0"/>
                  </a:lnTo>
                  <a:moveTo>
                    <a:pt x="0" y="46006"/>
                  </a:moveTo>
                  <a:lnTo>
                    <a:pt x="261652" y="46006"/>
                  </a:lnTo>
                  <a:moveTo>
                    <a:pt x="0" y="92107"/>
                  </a:moveTo>
                  <a:lnTo>
                    <a:pt x="261652" y="92107"/>
                  </a:lnTo>
                  <a:moveTo>
                    <a:pt x="0" y="138113"/>
                  </a:moveTo>
                  <a:lnTo>
                    <a:pt x="261652" y="138113"/>
                  </a:lnTo>
                  <a:moveTo>
                    <a:pt x="0" y="184214"/>
                  </a:moveTo>
                  <a:lnTo>
                    <a:pt x="261652" y="184214"/>
                  </a:lnTo>
                  <a:moveTo>
                    <a:pt x="0" y="230219"/>
                  </a:moveTo>
                  <a:lnTo>
                    <a:pt x="261652" y="230219"/>
                  </a:lnTo>
                  <a:moveTo>
                    <a:pt x="0" y="276225"/>
                  </a:moveTo>
                  <a:lnTo>
                    <a:pt x="261652" y="276225"/>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nvGrpSpPr>
          <p:cNvPr id="1770" name="Google Shape;1770;p40"/>
          <p:cNvGrpSpPr/>
          <p:nvPr/>
        </p:nvGrpSpPr>
        <p:grpSpPr>
          <a:xfrm>
            <a:off x="3076143" y="5777857"/>
            <a:ext cx="1000430" cy="645803"/>
            <a:chOff x="3076143" y="5777857"/>
            <a:chExt cx="1000430" cy="645803"/>
          </a:xfrm>
        </p:grpSpPr>
        <p:sp>
          <p:nvSpPr>
            <p:cNvPr id="1771" name="Google Shape;1771;p40"/>
            <p:cNvSpPr/>
            <p:nvPr/>
          </p:nvSpPr>
          <p:spPr>
            <a:xfrm>
              <a:off x="3314287" y="577786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58.0%</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Percentage of SSL Encrypted Traffic</a:t>
              </a:r>
              <a:endParaRPr/>
            </a:p>
          </p:txBody>
        </p:sp>
        <p:grpSp>
          <p:nvGrpSpPr>
            <p:cNvPr id="1772" name="Google Shape;1772;p40"/>
            <p:cNvGrpSpPr/>
            <p:nvPr/>
          </p:nvGrpSpPr>
          <p:grpSpPr>
            <a:xfrm>
              <a:off x="3076143" y="5777857"/>
              <a:ext cx="156610" cy="211437"/>
              <a:chOff x="6055331" y="3282101"/>
              <a:chExt cx="322130" cy="434927"/>
            </a:xfrm>
          </p:grpSpPr>
          <p:sp>
            <p:nvSpPr>
              <p:cNvPr id="1773" name="Google Shape;1773;p40"/>
              <p:cNvSpPr/>
              <p:nvPr/>
            </p:nvSpPr>
            <p:spPr>
              <a:xfrm>
                <a:off x="6098090" y="3329060"/>
                <a:ext cx="84772" cy="84775"/>
              </a:xfrm>
              <a:custGeom>
                <a:rect b="b" l="l" r="r" t="t"/>
                <a:pathLst>
                  <a:path extrusionOk="0" h="84772" w="84772">
                    <a:moveTo>
                      <a:pt x="84773" y="42386"/>
                    </a:moveTo>
                    <a:cubicBezTo>
                      <a:pt x="84773" y="65796"/>
                      <a:pt x="65796" y="84772"/>
                      <a:pt x="42386" y="84772"/>
                    </a:cubicBezTo>
                    <a:cubicBezTo>
                      <a:pt x="18977" y="84772"/>
                      <a:pt x="0" y="65796"/>
                      <a:pt x="0" y="42386"/>
                    </a:cubicBezTo>
                    <a:cubicBezTo>
                      <a:pt x="0" y="18977"/>
                      <a:pt x="18977" y="0"/>
                      <a:pt x="42386" y="0"/>
                    </a:cubicBezTo>
                    <a:cubicBezTo>
                      <a:pt x="65796" y="0"/>
                      <a:pt x="84773" y="18977"/>
                      <a:pt x="84773" y="42386"/>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74" name="Google Shape;1774;p40"/>
              <p:cNvSpPr/>
              <p:nvPr/>
            </p:nvSpPr>
            <p:spPr>
              <a:xfrm>
                <a:off x="6055331" y="3282101"/>
                <a:ext cx="170402" cy="178790"/>
              </a:xfrm>
              <a:custGeom>
                <a:rect b="b" l="l" r="r" t="t"/>
                <a:pathLst>
                  <a:path extrusionOk="0" h="178784" w="170402">
                    <a:moveTo>
                      <a:pt x="159449" y="89345"/>
                    </a:moveTo>
                    <a:cubicBezTo>
                      <a:pt x="159449" y="81344"/>
                      <a:pt x="158210" y="73724"/>
                      <a:pt x="155829" y="66580"/>
                    </a:cubicBezTo>
                    <a:lnTo>
                      <a:pt x="170307" y="58198"/>
                    </a:lnTo>
                    <a:lnTo>
                      <a:pt x="154686" y="31147"/>
                    </a:lnTo>
                    <a:lnTo>
                      <a:pt x="140113" y="39529"/>
                    </a:lnTo>
                    <a:cubicBezTo>
                      <a:pt x="129826" y="28194"/>
                      <a:pt x="116205" y="20003"/>
                      <a:pt x="100679" y="16669"/>
                    </a:cubicBezTo>
                    <a:lnTo>
                      <a:pt x="100679" y="0"/>
                    </a:lnTo>
                    <a:lnTo>
                      <a:pt x="69533" y="0"/>
                    </a:lnTo>
                    <a:lnTo>
                      <a:pt x="69533" y="16764"/>
                    </a:lnTo>
                    <a:cubicBezTo>
                      <a:pt x="54102" y="20003"/>
                      <a:pt x="40386" y="28194"/>
                      <a:pt x="30099" y="39529"/>
                    </a:cubicBezTo>
                    <a:lnTo>
                      <a:pt x="15621" y="31147"/>
                    </a:lnTo>
                    <a:lnTo>
                      <a:pt x="0" y="58198"/>
                    </a:lnTo>
                    <a:lnTo>
                      <a:pt x="14478" y="66580"/>
                    </a:lnTo>
                    <a:cubicBezTo>
                      <a:pt x="12192" y="73724"/>
                      <a:pt x="10859" y="81439"/>
                      <a:pt x="10859" y="89345"/>
                    </a:cubicBezTo>
                    <a:cubicBezTo>
                      <a:pt x="10859" y="97346"/>
                      <a:pt x="12097" y="104966"/>
                      <a:pt x="14478" y="112109"/>
                    </a:cubicBezTo>
                    <a:lnTo>
                      <a:pt x="0" y="120491"/>
                    </a:lnTo>
                    <a:lnTo>
                      <a:pt x="15621" y="147542"/>
                    </a:lnTo>
                    <a:lnTo>
                      <a:pt x="30194" y="139160"/>
                    </a:lnTo>
                    <a:cubicBezTo>
                      <a:pt x="40481" y="150495"/>
                      <a:pt x="54102" y="158687"/>
                      <a:pt x="69628" y="162020"/>
                    </a:cubicBezTo>
                    <a:lnTo>
                      <a:pt x="69628" y="178784"/>
                    </a:lnTo>
                    <a:lnTo>
                      <a:pt x="100774" y="178784"/>
                    </a:lnTo>
                    <a:lnTo>
                      <a:pt x="100774" y="161925"/>
                    </a:lnTo>
                    <a:cubicBezTo>
                      <a:pt x="116300" y="158591"/>
                      <a:pt x="129921" y="150400"/>
                      <a:pt x="140208" y="139065"/>
                    </a:cubicBezTo>
                    <a:lnTo>
                      <a:pt x="154781" y="147447"/>
                    </a:lnTo>
                    <a:lnTo>
                      <a:pt x="170402" y="120396"/>
                    </a:lnTo>
                    <a:lnTo>
                      <a:pt x="155924" y="112014"/>
                    </a:lnTo>
                    <a:cubicBezTo>
                      <a:pt x="158115" y="104966"/>
                      <a:pt x="159449" y="97250"/>
                      <a:pt x="159449" y="89345"/>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75" name="Google Shape;1775;p40"/>
              <p:cNvSpPr/>
              <p:nvPr/>
            </p:nvSpPr>
            <p:spPr>
              <a:xfrm>
                <a:off x="6140481" y="3359734"/>
                <a:ext cx="236980" cy="357294"/>
              </a:xfrm>
              <a:custGeom>
                <a:rect b="b" l="l" r="r" t="t"/>
                <a:pathLst>
                  <a:path extrusionOk="0" h="357282" w="236982">
                    <a:moveTo>
                      <a:pt x="118491" y="0"/>
                    </a:moveTo>
                    <a:lnTo>
                      <a:pt x="236982" y="0"/>
                    </a:lnTo>
                    <a:lnTo>
                      <a:pt x="236982" y="357283"/>
                    </a:lnTo>
                    <a:lnTo>
                      <a:pt x="0" y="357283"/>
                    </a:lnTo>
                    <a:lnTo>
                      <a:pt x="0" y="13735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76" name="Google Shape;1776;p40"/>
              <p:cNvSpPr/>
              <p:nvPr/>
            </p:nvSpPr>
            <p:spPr>
              <a:xfrm>
                <a:off x="6178108" y="3506240"/>
                <a:ext cx="124777" cy="9526"/>
              </a:xfrm>
              <a:custGeom>
                <a:rect b="b" l="l" r="r" t="t"/>
                <a:pathLst>
                  <a:path extrusionOk="0" h="9525" w="124777">
                    <a:moveTo>
                      <a:pt x="0" y="0"/>
                    </a:moveTo>
                    <a:lnTo>
                      <a:pt x="124777"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77" name="Google Shape;1777;p40"/>
              <p:cNvSpPr/>
              <p:nvPr/>
            </p:nvSpPr>
            <p:spPr>
              <a:xfrm>
                <a:off x="6178112" y="3565214"/>
                <a:ext cx="124777" cy="9526"/>
              </a:xfrm>
              <a:custGeom>
                <a:rect b="b" l="l" r="r" t="t"/>
                <a:pathLst>
                  <a:path extrusionOk="0" h="9525" w="124777">
                    <a:moveTo>
                      <a:pt x="0" y="0"/>
                    </a:moveTo>
                    <a:lnTo>
                      <a:pt x="124777"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778" name="Google Shape;1778;p40"/>
              <p:cNvSpPr/>
              <p:nvPr/>
            </p:nvSpPr>
            <p:spPr>
              <a:xfrm>
                <a:off x="6178135" y="3635658"/>
                <a:ext cx="75341" cy="9526"/>
              </a:xfrm>
              <a:custGeom>
                <a:rect b="b" l="l" r="r" t="t"/>
                <a:pathLst>
                  <a:path extrusionOk="0" h="9525" w="75342">
                    <a:moveTo>
                      <a:pt x="0" y="0"/>
                    </a:moveTo>
                    <a:lnTo>
                      <a:pt x="75343"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grpSp>
        <p:nvGrpSpPr>
          <p:cNvPr id="1779" name="Google Shape;1779;p40"/>
          <p:cNvGrpSpPr/>
          <p:nvPr/>
        </p:nvGrpSpPr>
        <p:grpSpPr>
          <a:xfrm>
            <a:off x="586740" y="4365019"/>
            <a:ext cx="11018520" cy="0"/>
            <a:chOff x="586740" y="4080669"/>
            <a:chExt cx="11018520" cy="0"/>
          </a:xfrm>
        </p:grpSpPr>
        <p:cxnSp>
          <p:nvCxnSpPr>
            <p:cNvPr id="1780" name="Google Shape;1780;p40"/>
            <p:cNvCxnSpPr/>
            <p:nvPr/>
          </p:nvCxnSpPr>
          <p:spPr>
            <a:xfrm>
              <a:off x="586740" y="4080669"/>
              <a:ext cx="3579368" cy="0"/>
            </a:xfrm>
            <a:prstGeom prst="straightConnector1">
              <a:avLst/>
            </a:prstGeom>
            <a:noFill/>
            <a:ln cap="flat" cmpd="sng" w="9525">
              <a:solidFill>
                <a:srgbClr val="BFBFBF"/>
              </a:solidFill>
              <a:prstDash val="dash"/>
              <a:miter lim="800000"/>
              <a:headEnd len="sm" w="sm" type="none"/>
              <a:tailEnd len="sm" w="sm" type="none"/>
            </a:ln>
          </p:spPr>
        </p:cxnSp>
        <p:cxnSp>
          <p:nvCxnSpPr>
            <p:cNvPr id="1781" name="Google Shape;1781;p40"/>
            <p:cNvCxnSpPr/>
            <p:nvPr/>
          </p:nvCxnSpPr>
          <p:spPr>
            <a:xfrm>
              <a:off x="4306316" y="4080669"/>
              <a:ext cx="3579368" cy="0"/>
            </a:xfrm>
            <a:prstGeom prst="straightConnector1">
              <a:avLst/>
            </a:prstGeom>
            <a:noFill/>
            <a:ln cap="flat" cmpd="sng" w="9525">
              <a:solidFill>
                <a:srgbClr val="BFBFBF"/>
              </a:solidFill>
              <a:prstDash val="dash"/>
              <a:miter lim="800000"/>
              <a:headEnd len="sm" w="sm" type="none"/>
              <a:tailEnd len="sm" w="sm" type="none"/>
            </a:ln>
          </p:spPr>
        </p:cxnSp>
        <p:cxnSp>
          <p:nvCxnSpPr>
            <p:cNvPr id="1782" name="Google Shape;1782;p40"/>
            <p:cNvCxnSpPr/>
            <p:nvPr/>
          </p:nvCxnSpPr>
          <p:spPr>
            <a:xfrm>
              <a:off x="8025892" y="4080669"/>
              <a:ext cx="3579368" cy="0"/>
            </a:xfrm>
            <a:prstGeom prst="straightConnector1">
              <a:avLst/>
            </a:prstGeom>
            <a:noFill/>
            <a:ln cap="flat" cmpd="sng" w="9525">
              <a:solidFill>
                <a:srgbClr val="BFBFBF"/>
              </a:solidFill>
              <a:prstDash val="dash"/>
              <a:miter lim="800000"/>
              <a:headEnd len="sm" w="sm" type="none"/>
              <a:tailEnd len="sm" w="sm" type="none"/>
            </a:ln>
          </p:spPr>
        </p:cxnSp>
      </p:grpSp>
      <p:grpSp>
        <p:nvGrpSpPr>
          <p:cNvPr id="1783" name="Google Shape;1783;p40"/>
          <p:cNvGrpSpPr/>
          <p:nvPr/>
        </p:nvGrpSpPr>
        <p:grpSpPr>
          <a:xfrm>
            <a:off x="586740" y="5486013"/>
            <a:ext cx="11018520" cy="0"/>
            <a:chOff x="586740" y="5414268"/>
            <a:chExt cx="11018520" cy="0"/>
          </a:xfrm>
        </p:grpSpPr>
        <p:cxnSp>
          <p:nvCxnSpPr>
            <p:cNvPr id="1784" name="Google Shape;1784;p40"/>
            <p:cNvCxnSpPr/>
            <p:nvPr/>
          </p:nvCxnSpPr>
          <p:spPr>
            <a:xfrm>
              <a:off x="586740" y="5414268"/>
              <a:ext cx="3579368" cy="0"/>
            </a:xfrm>
            <a:prstGeom prst="straightConnector1">
              <a:avLst/>
            </a:prstGeom>
            <a:noFill/>
            <a:ln cap="flat" cmpd="sng" w="9525">
              <a:solidFill>
                <a:srgbClr val="BFBFBF"/>
              </a:solidFill>
              <a:prstDash val="dash"/>
              <a:miter lim="800000"/>
              <a:headEnd len="sm" w="sm" type="none"/>
              <a:tailEnd len="sm" w="sm" type="none"/>
            </a:ln>
          </p:spPr>
        </p:cxnSp>
        <p:cxnSp>
          <p:nvCxnSpPr>
            <p:cNvPr id="1785" name="Google Shape;1785;p40"/>
            <p:cNvCxnSpPr/>
            <p:nvPr/>
          </p:nvCxnSpPr>
          <p:spPr>
            <a:xfrm>
              <a:off x="4306316" y="5414268"/>
              <a:ext cx="3579368" cy="0"/>
            </a:xfrm>
            <a:prstGeom prst="straightConnector1">
              <a:avLst/>
            </a:prstGeom>
            <a:noFill/>
            <a:ln cap="flat" cmpd="sng" w="9525">
              <a:solidFill>
                <a:srgbClr val="BFBFBF"/>
              </a:solidFill>
              <a:prstDash val="dash"/>
              <a:miter lim="800000"/>
              <a:headEnd len="sm" w="sm" type="none"/>
              <a:tailEnd len="sm" w="sm" type="none"/>
            </a:ln>
          </p:spPr>
        </p:cxnSp>
        <p:cxnSp>
          <p:nvCxnSpPr>
            <p:cNvPr id="1786" name="Google Shape;1786;p40"/>
            <p:cNvCxnSpPr/>
            <p:nvPr/>
          </p:nvCxnSpPr>
          <p:spPr>
            <a:xfrm>
              <a:off x="8025892" y="5414268"/>
              <a:ext cx="3579368" cy="0"/>
            </a:xfrm>
            <a:prstGeom prst="straightConnector1">
              <a:avLst/>
            </a:prstGeom>
            <a:noFill/>
            <a:ln cap="flat" cmpd="sng" w="9525">
              <a:solidFill>
                <a:srgbClr val="BFBFBF"/>
              </a:solidFill>
              <a:prstDash val="dash"/>
              <a:miter lim="800000"/>
              <a:headEnd len="sm" w="sm" type="none"/>
              <a:tailEnd len="sm" w="sm" type="none"/>
            </a:ln>
          </p:spPr>
        </p:cxnSp>
      </p:grpSp>
      <p:sp>
        <p:nvSpPr>
          <p:cNvPr id="1787" name="Google Shape;1787;p40"/>
          <p:cNvSpPr txBox="1"/>
          <p:nvPr/>
        </p:nvSpPr>
        <p:spPr>
          <a:xfrm>
            <a:off x="4306316" y="2392087"/>
            <a:ext cx="3579368" cy="47897"/>
          </a:xfrm>
          <a:prstGeom prst="rect">
            <a:avLst/>
          </a:prstGeom>
          <a:solidFill>
            <a:schemeClr val="dk2"/>
          </a:solidFill>
          <a:ln>
            <a:noFill/>
          </a:ln>
        </p:spPr>
        <p:txBody>
          <a:bodyPr anchorCtr="0" anchor="b" bIns="274300" lIns="0" spcFirstLastPara="1" rIns="0" wrap="square" tIns="0">
            <a:noAutofit/>
          </a:bodyPr>
          <a:lstStyle/>
          <a:p>
            <a:pPr indent="0" lvl="0" marL="0" marR="0" rtl="0" algn="ctr">
              <a:lnSpc>
                <a:spcPct val="100000"/>
              </a:lnSpc>
              <a:spcBef>
                <a:spcPts val="0"/>
              </a:spcBef>
              <a:spcAft>
                <a:spcPts val="0"/>
              </a:spcAft>
              <a:buClr>
                <a:schemeClr val="dk2"/>
              </a:buClr>
              <a:buSzPts val="1260"/>
              <a:buFont typeface="Noto Sans Symbols"/>
              <a:buNone/>
            </a:pPr>
            <a:r>
              <a:rPr lang="en-US" sz="1400">
                <a:solidFill>
                  <a:schemeClr val="dk2"/>
                </a:solidFill>
                <a:latin typeface="Calibri"/>
                <a:ea typeface="Calibri"/>
                <a:cs typeface="Calibri"/>
                <a:sym typeface="Calibri"/>
              </a:rPr>
              <a:t>Email Security Risk Assessment</a:t>
            </a:r>
            <a:endParaRPr/>
          </a:p>
        </p:txBody>
      </p:sp>
      <p:sp>
        <p:nvSpPr>
          <p:cNvPr id="1788" name="Google Shape;1788;p40"/>
          <p:cNvSpPr txBox="1"/>
          <p:nvPr/>
        </p:nvSpPr>
        <p:spPr>
          <a:xfrm>
            <a:off x="4306316" y="2023098"/>
            <a:ext cx="3579368" cy="4701551"/>
          </a:xfrm>
          <a:prstGeom prst="rect">
            <a:avLst/>
          </a:prstGeom>
          <a:noFill/>
          <a:ln cap="flat" cmpd="sng" w="9525">
            <a:solidFill>
              <a:srgbClr val="BFBFB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620"/>
              <a:buFont typeface="Noto Sans Symbols"/>
              <a:buNone/>
            </a:pPr>
            <a:r>
              <a:t/>
            </a:r>
            <a:endParaRPr sz="1800">
              <a:solidFill>
                <a:schemeClr val="dk2"/>
              </a:solidFill>
              <a:latin typeface="Calibri"/>
              <a:ea typeface="Calibri"/>
              <a:cs typeface="Calibri"/>
              <a:sym typeface="Calibri"/>
            </a:endParaRPr>
          </a:p>
        </p:txBody>
      </p:sp>
      <p:sp>
        <p:nvSpPr>
          <p:cNvPr id="1789" name="Google Shape;1789;p40"/>
          <p:cNvSpPr/>
          <p:nvPr/>
        </p:nvSpPr>
        <p:spPr>
          <a:xfrm>
            <a:off x="4306316" y="2598311"/>
            <a:ext cx="3654246" cy="804861"/>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Executive Summary</a:t>
            </a:r>
            <a:endParaRPr/>
          </a:p>
          <a:p>
            <a:pPr indent="0" lvl="0" marL="0" marR="0" rtl="0" algn="l">
              <a:spcBef>
                <a:spcPts val="300"/>
              </a:spcBef>
              <a:spcAft>
                <a:spcPts val="0"/>
              </a:spcAft>
              <a:buNone/>
            </a:pPr>
            <a:r>
              <a:rPr lang="en-US" sz="600">
                <a:solidFill>
                  <a:schemeClr val="dk1"/>
                </a:solidFill>
                <a:latin typeface="Calibri"/>
                <a:ea typeface="Calibri"/>
                <a:cs typeface="Calibri"/>
                <a:sym typeface="Calibri"/>
              </a:rPr>
              <a:t>We aggregated key findings from our email risk assessment with the Executive Summary below. As represented in the summary, this report is divided into three sections: Security, Productivity, and Utilization. While the highlights are listed below, a more detailed view of each section follows. Be sure to review the Recommended Actions page at the end of this report as well for actionable steps your organization can take to mitigate email borne threats and optimize your overall email experience</a:t>
            </a:r>
            <a:endParaRPr/>
          </a:p>
        </p:txBody>
      </p:sp>
      <p:grpSp>
        <p:nvGrpSpPr>
          <p:cNvPr id="1790" name="Google Shape;1790;p40"/>
          <p:cNvGrpSpPr/>
          <p:nvPr/>
        </p:nvGrpSpPr>
        <p:grpSpPr>
          <a:xfrm>
            <a:off x="4306316" y="3261029"/>
            <a:ext cx="3579368" cy="1171696"/>
            <a:chOff x="4306316" y="2827157"/>
            <a:chExt cx="3579368" cy="1171696"/>
          </a:xfrm>
        </p:grpSpPr>
        <p:sp>
          <p:nvSpPr>
            <p:cNvPr id="1791" name="Google Shape;1791;p40"/>
            <p:cNvSpPr/>
            <p:nvPr/>
          </p:nvSpPr>
          <p:spPr>
            <a:xfrm>
              <a:off x="4306316" y="3595371"/>
              <a:ext cx="3579368"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Note that any threats observed within this report have bypassed your existing email security solution, so that should be considered active and potentially dangerous</a:t>
              </a:r>
              <a:endParaRPr/>
            </a:p>
          </p:txBody>
        </p:sp>
        <p:sp>
          <p:nvSpPr>
            <p:cNvPr id="1792" name="Google Shape;1792;p40"/>
            <p:cNvSpPr/>
            <p:nvPr/>
          </p:nvSpPr>
          <p:spPr>
            <a:xfrm>
              <a:off x="4387278" y="2827157"/>
              <a:ext cx="748348"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Security</a:t>
              </a:r>
              <a:endParaRPr/>
            </a:p>
          </p:txBody>
        </p:sp>
        <p:grpSp>
          <p:nvGrpSpPr>
            <p:cNvPr id="1793" name="Google Shape;1793;p40"/>
            <p:cNvGrpSpPr/>
            <p:nvPr/>
          </p:nvGrpSpPr>
          <p:grpSpPr>
            <a:xfrm>
              <a:off x="4395852" y="3071495"/>
              <a:ext cx="1076611" cy="645795"/>
              <a:chOff x="4395852" y="3071495"/>
              <a:chExt cx="1076611" cy="645795"/>
            </a:xfrm>
          </p:grpSpPr>
          <p:sp>
            <p:nvSpPr>
              <p:cNvPr id="1794" name="Google Shape;1794;p40"/>
              <p:cNvSpPr/>
              <p:nvPr/>
            </p:nvSpPr>
            <p:spPr>
              <a:xfrm>
                <a:off x="4710177" y="307149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842</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Know or Suspected Attachment-based Attacks</a:t>
                </a:r>
                <a:endParaRPr/>
              </a:p>
            </p:txBody>
          </p:sp>
          <p:grpSp>
            <p:nvGrpSpPr>
              <p:cNvPr id="1795" name="Google Shape;1795;p40"/>
              <p:cNvGrpSpPr/>
              <p:nvPr/>
            </p:nvGrpSpPr>
            <p:grpSpPr>
              <a:xfrm>
                <a:off x="4395852" y="3071496"/>
                <a:ext cx="265748" cy="285817"/>
                <a:chOff x="3752" y="2025"/>
                <a:chExt cx="331" cy="356"/>
              </a:xfrm>
            </p:grpSpPr>
            <p:sp>
              <p:nvSpPr>
                <p:cNvPr id="1796" name="Google Shape;1796;p40"/>
                <p:cNvSpPr/>
                <p:nvPr/>
              </p:nvSpPr>
              <p:spPr>
                <a:xfrm>
                  <a:off x="3798" y="2072"/>
                  <a:ext cx="215" cy="265"/>
                </a:xfrm>
                <a:custGeom>
                  <a:rect b="b" l="l" r="r" t="t"/>
                  <a:pathLst>
                    <a:path extrusionOk="0" h="193" w="157">
                      <a:moveTo>
                        <a:pt x="129" y="149"/>
                      </a:moveTo>
                      <a:cubicBezTo>
                        <a:pt x="40" y="149"/>
                        <a:pt x="40" y="149"/>
                        <a:pt x="40" y="149"/>
                      </a:cubicBezTo>
                      <a:cubicBezTo>
                        <a:pt x="35" y="149"/>
                        <a:pt x="30" y="143"/>
                        <a:pt x="30" y="137"/>
                      </a:cubicBezTo>
                      <a:cubicBezTo>
                        <a:pt x="30" y="45"/>
                        <a:pt x="30" y="45"/>
                        <a:pt x="30" y="45"/>
                      </a:cubicBezTo>
                      <a:cubicBezTo>
                        <a:pt x="30" y="37"/>
                        <a:pt x="35" y="33"/>
                        <a:pt x="40" y="33"/>
                      </a:cubicBezTo>
                      <a:cubicBezTo>
                        <a:pt x="129" y="33"/>
                        <a:pt x="129" y="33"/>
                        <a:pt x="129" y="33"/>
                      </a:cubicBezTo>
                      <a:cubicBezTo>
                        <a:pt x="135" y="33"/>
                        <a:pt x="139" y="37"/>
                        <a:pt x="139" y="45"/>
                      </a:cubicBezTo>
                      <a:cubicBezTo>
                        <a:pt x="139" y="137"/>
                        <a:pt x="139" y="137"/>
                        <a:pt x="139" y="137"/>
                      </a:cubicBezTo>
                      <a:cubicBezTo>
                        <a:pt x="139" y="144"/>
                        <a:pt x="135" y="149"/>
                        <a:pt x="129" y="149"/>
                      </a:cubicBezTo>
                      <a:cubicBezTo>
                        <a:pt x="129" y="149"/>
                        <a:pt x="129" y="149"/>
                        <a:pt x="129" y="149"/>
                      </a:cubicBezTo>
                      <a:cubicBezTo>
                        <a:pt x="129" y="149"/>
                        <a:pt x="129" y="149"/>
                        <a:pt x="129" y="149"/>
                      </a:cubicBezTo>
                      <a:cubicBezTo>
                        <a:pt x="129" y="149"/>
                        <a:pt x="129" y="149"/>
                        <a:pt x="129" y="149"/>
                      </a:cubicBezTo>
                      <a:cubicBezTo>
                        <a:pt x="129" y="149"/>
                        <a:pt x="129" y="149"/>
                        <a:pt x="129" y="149"/>
                      </a:cubicBezTo>
                      <a:close/>
                      <a:moveTo>
                        <a:pt x="48" y="34"/>
                      </a:moveTo>
                      <a:cubicBezTo>
                        <a:pt x="48" y="18"/>
                        <a:pt x="48" y="18"/>
                        <a:pt x="48" y="18"/>
                      </a:cubicBezTo>
                      <a:moveTo>
                        <a:pt x="84" y="34"/>
                      </a:moveTo>
                      <a:cubicBezTo>
                        <a:pt x="84" y="0"/>
                        <a:pt x="84" y="0"/>
                        <a:pt x="84" y="0"/>
                      </a:cubicBezTo>
                      <a:moveTo>
                        <a:pt x="157" y="53"/>
                      </a:moveTo>
                      <a:cubicBezTo>
                        <a:pt x="139" y="53"/>
                        <a:pt x="139" y="53"/>
                        <a:pt x="139" y="53"/>
                      </a:cubicBezTo>
                      <a:moveTo>
                        <a:pt x="157" y="130"/>
                      </a:moveTo>
                      <a:cubicBezTo>
                        <a:pt x="139" y="130"/>
                        <a:pt x="139" y="130"/>
                        <a:pt x="139" y="130"/>
                      </a:cubicBezTo>
                      <a:moveTo>
                        <a:pt x="29" y="53"/>
                      </a:moveTo>
                      <a:cubicBezTo>
                        <a:pt x="0" y="53"/>
                        <a:pt x="0" y="53"/>
                        <a:pt x="0" y="53"/>
                      </a:cubicBezTo>
                      <a:moveTo>
                        <a:pt x="29" y="130"/>
                      </a:moveTo>
                      <a:cubicBezTo>
                        <a:pt x="15" y="130"/>
                        <a:pt x="15" y="130"/>
                        <a:pt x="15" y="130"/>
                      </a:cubicBezTo>
                      <a:moveTo>
                        <a:pt x="48" y="149"/>
                      </a:moveTo>
                      <a:cubicBezTo>
                        <a:pt x="48" y="167"/>
                        <a:pt x="48" y="167"/>
                        <a:pt x="48" y="167"/>
                      </a:cubicBezTo>
                      <a:moveTo>
                        <a:pt x="124" y="149"/>
                      </a:moveTo>
                      <a:cubicBezTo>
                        <a:pt x="124" y="193"/>
                        <a:pt x="124" y="193"/>
                        <a:pt x="124" y="193"/>
                      </a:cubicBezTo>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7" name="Google Shape;1797;p40"/>
                <p:cNvSpPr/>
                <p:nvPr/>
              </p:nvSpPr>
              <p:spPr>
                <a:xfrm>
                  <a:off x="3990" y="2191"/>
                  <a:ext cx="73" cy="24"/>
                </a:xfrm>
                <a:custGeom>
                  <a:rect b="b" l="l" r="r" t="t"/>
                  <a:pathLst>
                    <a:path extrusionOk="0" h="24" w="73">
                      <a:moveTo>
                        <a:pt x="0" y="0"/>
                      </a:moveTo>
                      <a:lnTo>
                        <a:pt x="73" y="0"/>
                      </a:lnTo>
                      <a:lnTo>
                        <a:pt x="73" y="24"/>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8" name="Google Shape;1798;p40"/>
                <p:cNvSpPr/>
                <p:nvPr/>
              </p:nvSpPr>
              <p:spPr>
                <a:xfrm>
                  <a:off x="3965" y="2062"/>
                  <a:ext cx="34" cy="55"/>
                </a:xfrm>
                <a:custGeom>
                  <a:rect b="b" l="l" r="r" t="t"/>
                  <a:pathLst>
                    <a:path extrusionOk="0" h="55" w="34">
                      <a:moveTo>
                        <a:pt x="0" y="55"/>
                      </a:moveTo>
                      <a:lnTo>
                        <a:pt x="0" y="0"/>
                      </a:lnTo>
                      <a:lnTo>
                        <a:pt x="34" y="0"/>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9" name="Google Shape;1799;p40"/>
                <p:cNvSpPr/>
                <p:nvPr/>
              </p:nvSpPr>
              <p:spPr>
                <a:xfrm>
                  <a:off x="3887" y="2279"/>
                  <a:ext cx="26" cy="62"/>
                </a:xfrm>
                <a:custGeom>
                  <a:rect b="b" l="l" r="r" t="t"/>
                  <a:pathLst>
                    <a:path extrusionOk="0" h="62" w="26">
                      <a:moveTo>
                        <a:pt x="26" y="0"/>
                      </a:moveTo>
                      <a:lnTo>
                        <a:pt x="26" y="62"/>
                      </a:lnTo>
                      <a:lnTo>
                        <a:pt x="0" y="62"/>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0" name="Google Shape;1800;p40"/>
                <p:cNvSpPr/>
                <p:nvPr/>
              </p:nvSpPr>
              <p:spPr>
                <a:xfrm>
                  <a:off x="3774" y="2197"/>
                  <a:ext cx="63" cy="31"/>
                </a:xfrm>
                <a:custGeom>
                  <a:rect b="b" l="l" r="r" t="t"/>
                  <a:pathLst>
                    <a:path extrusionOk="0" h="31" w="63">
                      <a:moveTo>
                        <a:pt x="63" y="0"/>
                      </a:moveTo>
                      <a:lnTo>
                        <a:pt x="0" y="0"/>
                      </a:lnTo>
                      <a:lnTo>
                        <a:pt x="0" y="31"/>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1" name="Google Shape;1801;p40"/>
                <p:cNvSpPr/>
                <p:nvPr/>
              </p:nvSpPr>
              <p:spPr>
                <a:xfrm>
                  <a:off x="3752" y="2228"/>
                  <a:ext cx="43" cy="43"/>
                </a:xfrm>
                <a:custGeom>
                  <a:rect b="b" l="l" r="r" t="t"/>
                  <a:pathLst>
                    <a:path extrusionOk="0" h="31" w="31">
                      <a:moveTo>
                        <a:pt x="31" y="16"/>
                      </a:moveTo>
                      <a:cubicBezTo>
                        <a:pt x="31" y="24"/>
                        <a:pt x="24" y="31"/>
                        <a:pt x="16" y="31"/>
                      </a:cubicBezTo>
                      <a:cubicBezTo>
                        <a:pt x="7" y="31"/>
                        <a:pt x="0" y="24"/>
                        <a:pt x="0" y="16"/>
                      </a:cubicBezTo>
                      <a:cubicBezTo>
                        <a:pt x="0" y="8"/>
                        <a:pt x="7" y="0"/>
                        <a:pt x="16" y="0"/>
                      </a:cubicBezTo>
                      <a:cubicBezTo>
                        <a:pt x="24" y="0"/>
                        <a:pt x="31" y="7"/>
                        <a:pt x="31" y="16"/>
                      </a:cubicBezTo>
                      <a:cubicBezTo>
                        <a:pt x="31" y="16"/>
                        <a:pt x="31" y="16"/>
                        <a:pt x="31" y="16"/>
                      </a:cubicBezTo>
                      <a:cubicBezTo>
                        <a:pt x="31" y="16"/>
                        <a:pt x="31" y="16"/>
                        <a:pt x="31"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2" name="Google Shape;1802;p40"/>
                <p:cNvSpPr/>
                <p:nvPr/>
              </p:nvSpPr>
              <p:spPr>
                <a:xfrm>
                  <a:off x="3844" y="2319"/>
                  <a:ext cx="41" cy="41"/>
                </a:xfrm>
                <a:custGeom>
                  <a:rect b="b" l="l" r="r" t="t"/>
                  <a:pathLst>
                    <a:path extrusionOk="0" h="30" w="30">
                      <a:moveTo>
                        <a:pt x="30" y="15"/>
                      </a:moveTo>
                      <a:cubicBezTo>
                        <a:pt x="30" y="23"/>
                        <a:pt x="24" y="30"/>
                        <a:pt x="15" y="30"/>
                      </a:cubicBezTo>
                      <a:cubicBezTo>
                        <a:pt x="6" y="30"/>
                        <a:pt x="0" y="24"/>
                        <a:pt x="0" y="15"/>
                      </a:cubicBezTo>
                      <a:cubicBezTo>
                        <a:pt x="0" y="7"/>
                        <a:pt x="6" y="0"/>
                        <a:pt x="15" y="0"/>
                      </a:cubicBezTo>
                      <a:cubicBezTo>
                        <a:pt x="24" y="0"/>
                        <a:pt x="30" y="7"/>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3" name="Google Shape;1803;p40"/>
                <p:cNvSpPr/>
                <p:nvPr/>
              </p:nvSpPr>
              <p:spPr>
                <a:xfrm>
                  <a:off x="3946" y="2338"/>
                  <a:ext cx="41" cy="43"/>
                </a:xfrm>
                <a:custGeom>
                  <a:rect b="b" l="l" r="r" t="t"/>
                  <a:pathLst>
                    <a:path extrusionOk="0" h="31" w="30">
                      <a:moveTo>
                        <a:pt x="30" y="15"/>
                      </a:moveTo>
                      <a:cubicBezTo>
                        <a:pt x="30" y="23"/>
                        <a:pt x="24" y="31"/>
                        <a:pt x="15" y="31"/>
                      </a:cubicBezTo>
                      <a:cubicBezTo>
                        <a:pt x="7" y="31"/>
                        <a:pt x="0" y="24"/>
                        <a:pt x="0" y="15"/>
                      </a:cubicBezTo>
                      <a:cubicBezTo>
                        <a:pt x="0" y="7"/>
                        <a:pt x="7" y="0"/>
                        <a:pt x="15" y="0"/>
                      </a:cubicBezTo>
                      <a:cubicBezTo>
                        <a:pt x="24" y="0"/>
                        <a:pt x="30" y="7"/>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4" name="Google Shape;1804;p40"/>
                <p:cNvSpPr/>
                <p:nvPr/>
              </p:nvSpPr>
              <p:spPr>
                <a:xfrm>
                  <a:off x="4042" y="2219"/>
                  <a:ext cx="41" cy="41"/>
                </a:xfrm>
                <a:custGeom>
                  <a:rect b="b" l="l" r="r" t="t"/>
                  <a:pathLst>
                    <a:path extrusionOk="0" h="30" w="30">
                      <a:moveTo>
                        <a:pt x="30" y="15"/>
                      </a:moveTo>
                      <a:cubicBezTo>
                        <a:pt x="30" y="23"/>
                        <a:pt x="23" y="30"/>
                        <a:pt x="15" y="30"/>
                      </a:cubicBezTo>
                      <a:cubicBezTo>
                        <a:pt x="7" y="30"/>
                        <a:pt x="0" y="24"/>
                        <a:pt x="0" y="15"/>
                      </a:cubicBezTo>
                      <a:cubicBezTo>
                        <a:pt x="0" y="7"/>
                        <a:pt x="6" y="0"/>
                        <a:pt x="15" y="0"/>
                      </a:cubicBezTo>
                      <a:cubicBezTo>
                        <a:pt x="23" y="0"/>
                        <a:pt x="30" y="6"/>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5" name="Google Shape;1805;p40"/>
                <p:cNvSpPr/>
                <p:nvPr/>
              </p:nvSpPr>
              <p:spPr>
                <a:xfrm>
                  <a:off x="3999" y="2040"/>
                  <a:ext cx="42" cy="43"/>
                </a:xfrm>
                <a:custGeom>
                  <a:rect b="b" l="l" r="r" t="t"/>
                  <a:pathLst>
                    <a:path extrusionOk="0" h="31" w="30">
                      <a:moveTo>
                        <a:pt x="30" y="16"/>
                      </a:moveTo>
                      <a:cubicBezTo>
                        <a:pt x="30" y="24"/>
                        <a:pt x="24" y="31"/>
                        <a:pt x="15" y="31"/>
                      </a:cubicBezTo>
                      <a:cubicBezTo>
                        <a:pt x="6" y="31"/>
                        <a:pt x="0" y="24"/>
                        <a:pt x="0" y="16"/>
                      </a:cubicBezTo>
                      <a:cubicBezTo>
                        <a:pt x="0" y="8"/>
                        <a:pt x="6" y="0"/>
                        <a:pt x="15" y="0"/>
                      </a:cubicBezTo>
                      <a:cubicBezTo>
                        <a:pt x="24" y="0"/>
                        <a:pt x="30" y="8"/>
                        <a:pt x="30" y="16"/>
                      </a:cubicBezTo>
                      <a:cubicBezTo>
                        <a:pt x="30" y="16"/>
                        <a:pt x="30" y="16"/>
                        <a:pt x="30" y="16"/>
                      </a:cubicBezTo>
                      <a:cubicBezTo>
                        <a:pt x="30" y="16"/>
                        <a:pt x="30" y="16"/>
                        <a:pt x="30"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6" name="Google Shape;1806;p40"/>
                <p:cNvSpPr/>
                <p:nvPr/>
              </p:nvSpPr>
              <p:spPr>
                <a:xfrm>
                  <a:off x="3890" y="2025"/>
                  <a:ext cx="44" cy="43"/>
                </a:xfrm>
                <a:custGeom>
                  <a:rect b="b" l="l" r="r" t="t"/>
                  <a:pathLst>
                    <a:path extrusionOk="0" h="31" w="32">
                      <a:moveTo>
                        <a:pt x="32" y="15"/>
                      </a:moveTo>
                      <a:cubicBezTo>
                        <a:pt x="32" y="23"/>
                        <a:pt x="25" y="31"/>
                        <a:pt x="16" y="31"/>
                      </a:cubicBezTo>
                      <a:cubicBezTo>
                        <a:pt x="7" y="31"/>
                        <a:pt x="0" y="24"/>
                        <a:pt x="0" y="15"/>
                      </a:cubicBezTo>
                      <a:cubicBezTo>
                        <a:pt x="0" y="7"/>
                        <a:pt x="7" y="0"/>
                        <a:pt x="16" y="0"/>
                      </a:cubicBezTo>
                      <a:cubicBezTo>
                        <a:pt x="25" y="0"/>
                        <a:pt x="32" y="7"/>
                        <a:pt x="32" y="15"/>
                      </a:cubicBezTo>
                      <a:cubicBezTo>
                        <a:pt x="32" y="15"/>
                        <a:pt x="32" y="15"/>
                        <a:pt x="32" y="15"/>
                      </a:cubicBezTo>
                      <a:cubicBezTo>
                        <a:pt x="32" y="15"/>
                        <a:pt x="32" y="15"/>
                        <a:pt x="32"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7" name="Google Shape;1807;p40"/>
                <p:cNvSpPr/>
                <p:nvPr/>
              </p:nvSpPr>
              <p:spPr>
                <a:xfrm>
                  <a:off x="3752" y="2123"/>
                  <a:ext cx="43" cy="42"/>
                </a:xfrm>
                <a:custGeom>
                  <a:rect b="b" l="l" r="r" t="t"/>
                  <a:pathLst>
                    <a:path extrusionOk="0" h="31" w="31">
                      <a:moveTo>
                        <a:pt x="31" y="16"/>
                      </a:moveTo>
                      <a:cubicBezTo>
                        <a:pt x="31" y="24"/>
                        <a:pt x="24" y="31"/>
                        <a:pt x="16" y="31"/>
                      </a:cubicBezTo>
                      <a:cubicBezTo>
                        <a:pt x="7" y="31"/>
                        <a:pt x="0" y="24"/>
                        <a:pt x="0" y="16"/>
                      </a:cubicBezTo>
                      <a:cubicBezTo>
                        <a:pt x="0" y="8"/>
                        <a:pt x="7" y="0"/>
                        <a:pt x="16" y="0"/>
                      </a:cubicBezTo>
                      <a:cubicBezTo>
                        <a:pt x="24" y="0"/>
                        <a:pt x="31" y="8"/>
                        <a:pt x="31" y="16"/>
                      </a:cubicBezTo>
                      <a:cubicBezTo>
                        <a:pt x="31" y="16"/>
                        <a:pt x="31" y="16"/>
                        <a:pt x="31" y="16"/>
                      </a:cubicBezTo>
                      <a:cubicBezTo>
                        <a:pt x="31" y="16"/>
                        <a:pt x="31" y="16"/>
                        <a:pt x="31"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8" name="Google Shape;1808;p40"/>
                <p:cNvSpPr/>
                <p:nvPr/>
              </p:nvSpPr>
              <p:spPr>
                <a:xfrm>
                  <a:off x="3855" y="2136"/>
                  <a:ext cx="120" cy="121"/>
                </a:xfrm>
                <a:custGeom>
                  <a:rect b="b" l="l" r="r" t="t"/>
                  <a:pathLst>
                    <a:path extrusionOk="0" h="88" w="87">
                      <a:moveTo>
                        <a:pt x="43" y="88"/>
                      </a:moveTo>
                      <a:cubicBezTo>
                        <a:pt x="43" y="88"/>
                        <a:pt x="43" y="88"/>
                        <a:pt x="43" y="88"/>
                      </a:cubicBezTo>
                      <a:cubicBezTo>
                        <a:pt x="20" y="88"/>
                        <a:pt x="0" y="68"/>
                        <a:pt x="0" y="44"/>
                      </a:cubicBezTo>
                      <a:cubicBezTo>
                        <a:pt x="0" y="44"/>
                        <a:pt x="0" y="44"/>
                        <a:pt x="0" y="44"/>
                      </a:cubicBezTo>
                      <a:cubicBezTo>
                        <a:pt x="0" y="19"/>
                        <a:pt x="19" y="0"/>
                        <a:pt x="43" y="0"/>
                      </a:cubicBezTo>
                      <a:cubicBezTo>
                        <a:pt x="43" y="0"/>
                        <a:pt x="43" y="0"/>
                        <a:pt x="43" y="0"/>
                      </a:cubicBezTo>
                      <a:cubicBezTo>
                        <a:pt x="67" y="0"/>
                        <a:pt x="87" y="20"/>
                        <a:pt x="87" y="44"/>
                      </a:cubicBezTo>
                      <a:cubicBezTo>
                        <a:pt x="87" y="44"/>
                        <a:pt x="87" y="44"/>
                        <a:pt x="87" y="44"/>
                      </a:cubicBezTo>
                      <a:cubicBezTo>
                        <a:pt x="87" y="67"/>
                        <a:pt x="67" y="88"/>
                        <a:pt x="43" y="88"/>
                      </a:cubicBezTo>
                      <a:cubicBezTo>
                        <a:pt x="43" y="88"/>
                        <a:pt x="43" y="88"/>
                        <a:pt x="43" y="88"/>
                      </a:cubicBezTo>
                      <a:cubicBezTo>
                        <a:pt x="43" y="88"/>
                        <a:pt x="43" y="88"/>
                        <a:pt x="43" y="88"/>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809" name="Google Shape;1809;p40"/>
            <p:cNvGrpSpPr/>
            <p:nvPr/>
          </p:nvGrpSpPr>
          <p:grpSpPr>
            <a:xfrm>
              <a:off x="5557695" y="3071495"/>
              <a:ext cx="1076611" cy="645795"/>
              <a:chOff x="5557695" y="3071495"/>
              <a:chExt cx="1076611" cy="645795"/>
            </a:xfrm>
          </p:grpSpPr>
          <p:sp>
            <p:nvSpPr>
              <p:cNvPr id="1810" name="Google Shape;1810;p40"/>
              <p:cNvSpPr/>
              <p:nvPr/>
            </p:nvSpPr>
            <p:spPr>
              <a:xfrm>
                <a:off x="5872020" y="307149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52</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Know or Suspected URL-based Attacks</a:t>
                </a:r>
                <a:endParaRPr/>
              </a:p>
            </p:txBody>
          </p:sp>
          <p:grpSp>
            <p:nvGrpSpPr>
              <p:cNvPr id="1811" name="Google Shape;1811;p40"/>
              <p:cNvGrpSpPr/>
              <p:nvPr/>
            </p:nvGrpSpPr>
            <p:grpSpPr>
              <a:xfrm>
                <a:off x="5557695" y="3071495"/>
                <a:ext cx="273464" cy="235819"/>
                <a:chOff x="2007" y="2786"/>
                <a:chExt cx="879" cy="758"/>
              </a:xfrm>
            </p:grpSpPr>
            <p:sp>
              <p:nvSpPr>
                <p:cNvPr id="1812" name="Google Shape;1812;p40"/>
                <p:cNvSpPr/>
                <p:nvPr/>
              </p:nvSpPr>
              <p:spPr>
                <a:xfrm>
                  <a:off x="2007" y="2786"/>
                  <a:ext cx="879" cy="758"/>
                </a:xfrm>
                <a:custGeom>
                  <a:rect b="b" l="l" r="r" t="t"/>
                  <a:pathLst>
                    <a:path extrusionOk="0" h="558" w="645">
                      <a:moveTo>
                        <a:pt x="322" y="558"/>
                      </a:moveTo>
                      <a:cubicBezTo>
                        <a:pt x="27" y="558"/>
                        <a:pt x="27" y="558"/>
                        <a:pt x="27" y="558"/>
                      </a:cubicBezTo>
                      <a:cubicBezTo>
                        <a:pt x="10" y="558"/>
                        <a:pt x="0" y="540"/>
                        <a:pt x="8" y="526"/>
                      </a:cubicBezTo>
                      <a:cubicBezTo>
                        <a:pt x="156" y="270"/>
                        <a:pt x="156" y="270"/>
                        <a:pt x="156" y="270"/>
                      </a:cubicBezTo>
                      <a:cubicBezTo>
                        <a:pt x="304" y="14"/>
                        <a:pt x="304" y="14"/>
                        <a:pt x="304" y="14"/>
                      </a:cubicBezTo>
                      <a:cubicBezTo>
                        <a:pt x="312" y="0"/>
                        <a:pt x="333" y="0"/>
                        <a:pt x="341" y="14"/>
                      </a:cubicBezTo>
                      <a:cubicBezTo>
                        <a:pt x="489" y="270"/>
                        <a:pt x="489" y="270"/>
                        <a:pt x="489" y="270"/>
                      </a:cubicBezTo>
                      <a:cubicBezTo>
                        <a:pt x="637" y="526"/>
                        <a:pt x="637" y="526"/>
                        <a:pt x="637" y="526"/>
                      </a:cubicBezTo>
                      <a:cubicBezTo>
                        <a:pt x="645" y="540"/>
                        <a:pt x="634" y="558"/>
                        <a:pt x="618" y="558"/>
                      </a:cubicBezTo>
                      <a:lnTo>
                        <a:pt x="322" y="558"/>
                      </a:ln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cxnSp>
              <p:nvCxnSpPr>
                <p:cNvPr id="1813" name="Google Shape;1813;p40"/>
                <p:cNvCxnSpPr/>
                <p:nvPr/>
              </p:nvCxnSpPr>
              <p:spPr>
                <a:xfrm rot="10800000">
                  <a:off x="2446" y="2984"/>
                  <a:ext cx="0" cy="286"/>
                </a:xfrm>
                <a:prstGeom prst="straightConnector1">
                  <a:avLst/>
                </a:prstGeom>
                <a:noFill/>
                <a:ln cap="sq" cmpd="sng" w="9525">
                  <a:solidFill>
                    <a:schemeClr val="dk2"/>
                  </a:solidFill>
                  <a:prstDash val="solid"/>
                  <a:miter lim="800000"/>
                  <a:headEnd len="med" w="med" type="none"/>
                  <a:tailEnd len="med" w="med" type="none"/>
                </a:ln>
              </p:spPr>
            </p:cxnSp>
            <p:cxnSp>
              <p:nvCxnSpPr>
                <p:cNvPr id="1814" name="Google Shape;1814;p40"/>
                <p:cNvCxnSpPr/>
                <p:nvPr/>
              </p:nvCxnSpPr>
              <p:spPr>
                <a:xfrm rot="10800000">
                  <a:off x="2446" y="3331"/>
                  <a:ext cx="0" cy="57"/>
                </a:xfrm>
                <a:prstGeom prst="straightConnector1">
                  <a:avLst/>
                </a:prstGeom>
                <a:noFill/>
                <a:ln cap="sq" cmpd="sng" w="9525">
                  <a:solidFill>
                    <a:schemeClr val="dk2"/>
                  </a:solidFill>
                  <a:prstDash val="solid"/>
                  <a:miter lim="800000"/>
                  <a:headEnd len="med" w="med" type="none"/>
                  <a:tailEnd len="med" w="med" type="none"/>
                </a:ln>
              </p:spPr>
            </p:cxnSp>
          </p:grpSp>
        </p:grpSp>
        <p:grpSp>
          <p:nvGrpSpPr>
            <p:cNvPr id="1815" name="Google Shape;1815;p40"/>
            <p:cNvGrpSpPr/>
            <p:nvPr/>
          </p:nvGrpSpPr>
          <p:grpSpPr>
            <a:xfrm>
              <a:off x="6719537" y="3071494"/>
              <a:ext cx="1076612" cy="645796"/>
              <a:chOff x="6719537" y="3071494"/>
              <a:chExt cx="1076612" cy="645796"/>
            </a:xfrm>
          </p:grpSpPr>
          <p:sp>
            <p:nvSpPr>
              <p:cNvPr id="1816" name="Google Shape;1816;p40"/>
              <p:cNvSpPr/>
              <p:nvPr/>
            </p:nvSpPr>
            <p:spPr>
              <a:xfrm>
                <a:off x="7033863" y="307149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4</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Known or Suspected Impersonation-based Threats</a:t>
                </a:r>
                <a:endParaRPr/>
              </a:p>
            </p:txBody>
          </p:sp>
          <p:sp>
            <p:nvSpPr>
              <p:cNvPr id="1817" name="Google Shape;1817;p40" title="Icon of a person with a screen behind them"/>
              <p:cNvSpPr/>
              <p:nvPr/>
            </p:nvSpPr>
            <p:spPr>
              <a:xfrm>
                <a:off x="6719537" y="3071494"/>
                <a:ext cx="243238" cy="242273"/>
              </a:xfrm>
              <a:custGeom>
                <a:rect b="b" l="l" r="r" t="t"/>
                <a:pathLst>
                  <a:path extrusionOk="0" h="347" w="347">
                    <a:moveTo>
                      <a:pt x="90" y="124"/>
                    </a:moveTo>
                    <a:cubicBezTo>
                      <a:pt x="90" y="77"/>
                      <a:pt x="128" y="39"/>
                      <a:pt x="175" y="39"/>
                    </a:cubicBezTo>
                    <a:cubicBezTo>
                      <a:pt x="222" y="39"/>
                      <a:pt x="260" y="77"/>
                      <a:pt x="260" y="124"/>
                    </a:cubicBezTo>
                    <a:cubicBezTo>
                      <a:pt x="260" y="171"/>
                      <a:pt x="222" y="209"/>
                      <a:pt x="175" y="209"/>
                    </a:cubicBezTo>
                    <a:cubicBezTo>
                      <a:pt x="128" y="209"/>
                      <a:pt x="90" y="171"/>
                      <a:pt x="90" y="124"/>
                    </a:cubicBezTo>
                    <a:close/>
                    <a:moveTo>
                      <a:pt x="311" y="347"/>
                    </a:moveTo>
                    <a:cubicBezTo>
                      <a:pt x="311" y="271"/>
                      <a:pt x="249" y="209"/>
                      <a:pt x="174" y="209"/>
                    </a:cubicBezTo>
                    <a:cubicBezTo>
                      <a:pt x="98" y="209"/>
                      <a:pt x="36" y="271"/>
                      <a:pt x="36" y="347"/>
                    </a:cubicBezTo>
                    <a:moveTo>
                      <a:pt x="293" y="239"/>
                    </a:moveTo>
                    <a:cubicBezTo>
                      <a:pt x="347" y="239"/>
                      <a:pt x="347" y="239"/>
                      <a:pt x="347" y="239"/>
                    </a:cubicBezTo>
                    <a:cubicBezTo>
                      <a:pt x="347" y="0"/>
                      <a:pt x="347" y="0"/>
                      <a:pt x="347" y="0"/>
                    </a:cubicBezTo>
                    <a:cubicBezTo>
                      <a:pt x="0" y="0"/>
                      <a:pt x="0" y="0"/>
                      <a:pt x="0" y="0"/>
                    </a:cubicBezTo>
                    <a:cubicBezTo>
                      <a:pt x="0" y="239"/>
                      <a:pt x="0" y="239"/>
                      <a:pt x="0" y="239"/>
                    </a:cubicBezTo>
                    <a:cubicBezTo>
                      <a:pt x="54" y="239"/>
                      <a:pt x="54" y="239"/>
                      <a:pt x="54" y="239"/>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grpSp>
      </p:grpSp>
      <p:grpSp>
        <p:nvGrpSpPr>
          <p:cNvPr id="1818" name="Google Shape;1818;p40"/>
          <p:cNvGrpSpPr/>
          <p:nvPr/>
        </p:nvGrpSpPr>
        <p:grpSpPr>
          <a:xfrm>
            <a:off x="4306316" y="4373750"/>
            <a:ext cx="3579368" cy="1171696"/>
            <a:chOff x="4306316" y="4131825"/>
            <a:chExt cx="3579368" cy="1171696"/>
          </a:xfrm>
        </p:grpSpPr>
        <p:sp>
          <p:nvSpPr>
            <p:cNvPr id="1819" name="Google Shape;1819;p40"/>
            <p:cNvSpPr/>
            <p:nvPr/>
          </p:nvSpPr>
          <p:spPr>
            <a:xfrm>
              <a:off x="4387278" y="4131825"/>
              <a:ext cx="748348"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Productivity</a:t>
              </a:r>
              <a:endParaRPr/>
            </a:p>
          </p:txBody>
        </p:sp>
        <p:sp>
          <p:nvSpPr>
            <p:cNvPr id="1820" name="Google Shape;1820;p40"/>
            <p:cNvSpPr/>
            <p:nvPr/>
          </p:nvSpPr>
          <p:spPr>
            <a:xfrm>
              <a:off x="4306316" y="4900039"/>
              <a:ext cx="3579368"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Although not necessarily malicious span, newsletters and/or emails with adult content represent a potential nuisance and/or offense. Organizations should consider whether the current level of unwanted or inappropriate email is acceptable.</a:t>
              </a:r>
              <a:endParaRPr/>
            </a:p>
          </p:txBody>
        </p:sp>
        <p:grpSp>
          <p:nvGrpSpPr>
            <p:cNvPr id="1821" name="Google Shape;1821;p40"/>
            <p:cNvGrpSpPr/>
            <p:nvPr/>
          </p:nvGrpSpPr>
          <p:grpSpPr>
            <a:xfrm>
              <a:off x="6764781" y="4376163"/>
              <a:ext cx="1031368" cy="645795"/>
              <a:chOff x="6764781" y="4376163"/>
              <a:chExt cx="1031368" cy="645795"/>
            </a:xfrm>
          </p:grpSpPr>
          <p:sp>
            <p:nvSpPr>
              <p:cNvPr id="1822" name="Google Shape;1822;p40"/>
              <p:cNvSpPr/>
              <p:nvPr/>
            </p:nvSpPr>
            <p:spPr>
              <a:xfrm>
                <a:off x="7033863" y="4376163"/>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1,647</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Emails Detected with Adult Content</a:t>
                </a:r>
                <a:endParaRPr/>
              </a:p>
            </p:txBody>
          </p:sp>
          <p:sp>
            <p:nvSpPr>
              <p:cNvPr id="1823" name="Google Shape;1823;p40" title="Icon of an open hand"/>
              <p:cNvSpPr/>
              <p:nvPr/>
            </p:nvSpPr>
            <p:spPr>
              <a:xfrm>
                <a:off x="6764781" y="4376164"/>
                <a:ext cx="178944" cy="224575"/>
              </a:xfrm>
              <a:custGeom>
                <a:rect b="b" l="l" r="r" t="t"/>
                <a:pathLst>
                  <a:path extrusionOk="0" h="346" w="274">
                    <a:moveTo>
                      <a:pt x="70" y="186"/>
                    </a:moveTo>
                    <a:cubicBezTo>
                      <a:pt x="89" y="204"/>
                      <a:pt x="89" y="204"/>
                      <a:pt x="89" y="204"/>
                    </a:cubicBezTo>
                    <a:cubicBezTo>
                      <a:pt x="89" y="204"/>
                      <a:pt x="89" y="204"/>
                      <a:pt x="89" y="204"/>
                    </a:cubicBezTo>
                    <a:cubicBezTo>
                      <a:pt x="89" y="158"/>
                      <a:pt x="89" y="158"/>
                      <a:pt x="89" y="158"/>
                    </a:cubicBezTo>
                    <a:cubicBezTo>
                      <a:pt x="89" y="48"/>
                      <a:pt x="89" y="48"/>
                      <a:pt x="89" y="48"/>
                    </a:cubicBezTo>
                    <a:cubicBezTo>
                      <a:pt x="89" y="35"/>
                      <a:pt x="99" y="24"/>
                      <a:pt x="112" y="24"/>
                    </a:cubicBezTo>
                    <a:cubicBezTo>
                      <a:pt x="125" y="24"/>
                      <a:pt x="135" y="35"/>
                      <a:pt x="135" y="48"/>
                    </a:cubicBezTo>
                    <a:cubicBezTo>
                      <a:pt x="135" y="156"/>
                      <a:pt x="135" y="156"/>
                      <a:pt x="135" y="156"/>
                    </a:cubicBezTo>
                    <a:moveTo>
                      <a:pt x="70" y="186"/>
                    </a:moveTo>
                    <a:cubicBezTo>
                      <a:pt x="56" y="169"/>
                      <a:pt x="56" y="169"/>
                      <a:pt x="56" y="169"/>
                    </a:cubicBezTo>
                    <a:cubicBezTo>
                      <a:pt x="45" y="157"/>
                      <a:pt x="26" y="156"/>
                      <a:pt x="13" y="168"/>
                    </a:cubicBezTo>
                    <a:cubicBezTo>
                      <a:pt x="1" y="179"/>
                      <a:pt x="0" y="198"/>
                      <a:pt x="11" y="210"/>
                    </a:cubicBezTo>
                    <a:cubicBezTo>
                      <a:pt x="119" y="317"/>
                      <a:pt x="119" y="317"/>
                      <a:pt x="119" y="317"/>
                    </a:cubicBezTo>
                    <a:cubicBezTo>
                      <a:pt x="119" y="317"/>
                      <a:pt x="148" y="346"/>
                      <a:pt x="199" y="334"/>
                    </a:cubicBezTo>
                    <a:cubicBezTo>
                      <a:pt x="252" y="322"/>
                      <a:pt x="274" y="282"/>
                      <a:pt x="274" y="256"/>
                    </a:cubicBezTo>
                    <a:cubicBezTo>
                      <a:pt x="274" y="67"/>
                      <a:pt x="274" y="67"/>
                      <a:pt x="274" y="67"/>
                    </a:cubicBezTo>
                    <a:cubicBezTo>
                      <a:pt x="274" y="54"/>
                      <a:pt x="264" y="44"/>
                      <a:pt x="251" y="44"/>
                    </a:cubicBezTo>
                    <a:cubicBezTo>
                      <a:pt x="238" y="44"/>
                      <a:pt x="228" y="54"/>
                      <a:pt x="228" y="67"/>
                    </a:cubicBezTo>
                    <a:moveTo>
                      <a:pt x="181" y="156"/>
                    </a:moveTo>
                    <a:cubicBezTo>
                      <a:pt x="181" y="23"/>
                      <a:pt x="181" y="23"/>
                      <a:pt x="181" y="23"/>
                    </a:cubicBezTo>
                    <a:cubicBezTo>
                      <a:pt x="181" y="11"/>
                      <a:pt x="171" y="0"/>
                      <a:pt x="158" y="0"/>
                    </a:cubicBezTo>
                    <a:cubicBezTo>
                      <a:pt x="145" y="0"/>
                      <a:pt x="135" y="11"/>
                      <a:pt x="135" y="23"/>
                    </a:cubicBezTo>
                    <a:cubicBezTo>
                      <a:pt x="135" y="44"/>
                      <a:pt x="135" y="44"/>
                      <a:pt x="135" y="44"/>
                    </a:cubicBezTo>
                    <a:moveTo>
                      <a:pt x="228" y="169"/>
                    </a:moveTo>
                    <a:cubicBezTo>
                      <a:pt x="228" y="44"/>
                      <a:pt x="228" y="44"/>
                      <a:pt x="228" y="44"/>
                    </a:cubicBezTo>
                    <a:cubicBezTo>
                      <a:pt x="228" y="31"/>
                      <a:pt x="217" y="21"/>
                      <a:pt x="204" y="21"/>
                    </a:cubicBezTo>
                    <a:cubicBezTo>
                      <a:pt x="192" y="21"/>
                      <a:pt x="181" y="31"/>
                      <a:pt x="181" y="44"/>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nvGrpSpPr>
            <p:cNvPr id="1824" name="Google Shape;1824;p40"/>
            <p:cNvGrpSpPr/>
            <p:nvPr/>
          </p:nvGrpSpPr>
          <p:grpSpPr>
            <a:xfrm>
              <a:off x="5557694" y="4376162"/>
              <a:ext cx="1076612" cy="645796"/>
              <a:chOff x="5557694" y="4376162"/>
              <a:chExt cx="1076612" cy="645796"/>
            </a:xfrm>
          </p:grpSpPr>
          <p:sp>
            <p:nvSpPr>
              <p:cNvPr id="1825" name="Google Shape;1825;p40"/>
              <p:cNvSpPr/>
              <p:nvPr/>
            </p:nvSpPr>
            <p:spPr>
              <a:xfrm>
                <a:off x="5872020" y="4376163"/>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19,925</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Suspected Newsletters</a:t>
                </a:r>
                <a:endParaRPr/>
              </a:p>
            </p:txBody>
          </p:sp>
          <p:sp>
            <p:nvSpPr>
              <p:cNvPr id="1826" name="Google Shape;1826;p40" title="Icon of an app window"/>
              <p:cNvSpPr/>
              <p:nvPr/>
            </p:nvSpPr>
            <p:spPr>
              <a:xfrm>
                <a:off x="5557694" y="4376162"/>
                <a:ext cx="224865" cy="179963"/>
              </a:xfrm>
              <a:custGeom>
                <a:rect b="b" l="l" r="r" t="t"/>
                <a:pathLst>
                  <a:path extrusionOk="0" h="4072" w="5088">
                    <a:moveTo>
                      <a:pt x="5088" y="4072"/>
                    </a:moveTo>
                    <a:lnTo>
                      <a:pt x="0" y="4072"/>
                    </a:lnTo>
                    <a:lnTo>
                      <a:pt x="0" y="0"/>
                    </a:lnTo>
                    <a:lnTo>
                      <a:pt x="5088" y="0"/>
                    </a:lnTo>
                    <a:lnTo>
                      <a:pt x="5088" y="4072"/>
                    </a:lnTo>
                    <a:moveTo>
                      <a:pt x="0" y="1018"/>
                    </a:moveTo>
                    <a:lnTo>
                      <a:pt x="5004" y="1018"/>
                    </a:lnTo>
                    <a:moveTo>
                      <a:pt x="2035" y="1697"/>
                    </a:moveTo>
                    <a:lnTo>
                      <a:pt x="678" y="1697"/>
                    </a:lnTo>
                    <a:lnTo>
                      <a:pt x="678" y="3393"/>
                    </a:lnTo>
                    <a:lnTo>
                      <a:pt x="2035" y="3393"/>
                    </a:lnTo>
                    <a:lnTo>
                      <a:pt x="2035" y="1697"/>
                    </a:lnTo>
                    <a:moveTo>
                      <a:pt x="2544" y="1697"/>
                    </a:moveTo>
                    <a:lnTo>
                      <a:pt x="3561" y="1697"/>
                    </a:lnTo>
                    <a:moveTo>
                      <a:pt x="2544" y="2375"/>
                    </a:moveTo>
                    <a:lnTo>
                      <a:pt x="3561" y="2375"/>
                    </a:lnTo>
                    <a:moveTo>
                      <a:pt x="2544" y="3054"/>
                    </a:moveTo>
                    <a:lnTo>
                      <a:pt x="3222" y="3054"/>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27" name="Google Shape;1827;p40"/>
            <p:cNvGrpSpPr/>
            <p:nvPr/>
          </p:nvGrpSpPr>
          <p:grpSpPr>
            <a:xfrm>
              <a:off x="4395852" y="4376163"/>
              <a:ext cx="1076611" cy="645795"/>
              <a:chOff x="4395852" y="4376163"/>
              <a:chExt cx="1076611" cy="645795"/>
            </a:xfrm>
          </p:grpSpPr>
          <p:sp>
            <p:nvSpPr>
              <p:cNvPr id="1828" name="Google Shape;1828;p40"/>
              <p:cNvSpPr/>
              <p:nvPr/>
            </p:nvSpPr>
            <p:spPr>
              <a:xfrm>
                <a:off x="4710177" y="4376163"/>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415, 225</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Emails Flagged as Spam</a:t>
                </a:r>
                <a:endParaRPr/>
              </a:p>
            </p:txBody>
          </p:sp>
          <p:sp>
            <p:nvSpPr>
              <p:cNvPr id="1829" name="Google Shape;1829;p40" title="Icon of an open envelope with a letter coming out"/>
              <p:cNvSpPr/>
              <p:nvPr/>
            </p:nvSpPr>
            <p:spPr>
              <a:xfrm>
                <a:off x="4395852" y="4376164"/>
                <a:ext cx="230124" cy="230235"/>
              </a:xfrm>
              <a:custGeom>
                <a:rect b="b" l="l" r="r" t="t"/>
                <a:pathLst>
                  <a:path extrusionOk="0" h="4131" w="4129">
                    <a:moveTo>
                      <a:pt x="3435" y="1236"/>
                    </a:moveTo>
                    <a:lnTo>
                      <a:pt x="4129" y="1584"/>
                    </a:lnTo>
                    <a:lnTo>
                      <a:pt x="4129" y="4131"/>
                    </a:lnTo>
                    <a:lnTo>
                      <a:pt x="0" y="4131"/>
                    </a:lnTo>
                    <a:lnTo>
                      <a:pt x="0" y="1584"/>
                    </a:lnTo>
                    <a:lnTo>
                      <a:pt x="762" y="1202"/>
                    </a:lnTo>
                    <a:moveTo>
                      <a:pt x="62" y="1715"/>
                    </a:moveTo>
                    <a:lnTo>
                      <a:pt x="826" y="2479"/>
                    </a:lnTo>
                    <a:lnTo>
                      <a:pt x="3304" y="2479"/>
                    </a:lnTo>
                    <a:lnTo>
                      <a:pt x="4057" y="1725"/>
                    </a:lnTo>
                    <a:moveTo>
                      <a:pt x="826" y="2479"/>
                    </a:moveTo>
                    <a:lnTo>
                      <a:pt x="826" y="0"/>
                    </a:lnTo>
                    <a:lnTo>
                      <a:pt x="2478" y="0"/>
                    </a:lnTo>
                    <a:lnTo>
                      <a:pt x="3304" y="826"/>
                    </a:lnTo>
                    <a:lnTo>
                      <a:pt x="3304" y="2479"/>
                    </a:lnTo>
                    <a:moveTo>
                      <a:pt x="2478" y="69"/>
                    </a:moveTo>
                    <a:lnTo>
                      <a:pt x="2478" y="826"/>
                    </a:lnTo>
                    <a:lnTo>
                      <a:pt x="3235" y="826"/>
                    </a:lnTo>
                    <a:moveTo>
                      <a:pt x="1239" y="1377"/>
                    </a:moveTo>
                    <a:lnTo>
                      <a:pt x="2891" y="1377"/>
                    </a:lnTo>
                    <a:moveTo>
                      <a:pt x="1239" y="826"/>
                    </a:moveTo>
                    <a:lnTo>
                      <a:pt x="2065" y="826"/>
                    </a:lnTo>
                    <a:moveTo>
                      <a:pt x="1239" y="1928"/>
                    </a:moveTo>
                    <a:lnTo>
                      <a:pt x="2891" y="1928"/>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830" name="Google Shape;1830;p40"/>
          <p:cNvGrpSpPr/>
          <p:nvPr/>
        </p:nvGrpSpPr>
        <p:grpSpPr>
          <a:xfrm>
            <a:off x="4306316" y="5533527"/>
            <a:ext cx="3579368" cy="1171696"/>
            <a:chOff x="4306316" y="5533527"/>
            <a:chExt cx="3579368" cy="1171696"/>
          </a:xfrm>
        </p:grpSpPr>
        <p:sp>
          <p:nvSpPr>
            <p:cNvPr id="1831" name="Google Shape;1831;p40"/>
            <p:cNvSpPr/>
            <p:nvPr/>
          </p:nvSpPr>
          <p:spPr>
            <a:xfrm>
              <a:off x="4387278" y="5533527"/>
              <a:ext cx="748348"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Utilization</a:t>
              </a:r>
              <a:endParaRPr/>
            </a:p>
          </p:txBody>
        </p:sp>
        <p:sp>
          <p:nvSpPr>
            <p:cNvPr id="1832" name="Google Shape;1832;p40"/>
            <p:cNvSpPr/>
            <p:nvPr/>
          </p:nvSpPr>
          <p:spPr>
            <a:xfrm>
              <a:off x="4306316" y="6301741"/>
              <a:ext cx="3579368"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Although you may have moved to cloud-based email infrastructure, utilization statistics can be valuable in a number of ways, they can be used to compare your email utilization against industry norms. Daily usage numbers can be tracked over time; deviations analysis is also helpful when determining anomalous company-wide behavior.</a:t>
              </a:r>
              <a:endParaRPr/>
            </a:p>
          </p:txBody>
        </p:sp>
        <p:grpSp>
          <p:nvGrpSpPr>
            <p:cNvPr id="1833" name="Google Shape;1833;p40"/>
            <p:cNvGrpSpPr/>
            <p:nvPr/>
          </p:nvGrpSpPr>
          <p:grpSpPr>
            <a:xfrm>
              <a:off x="4395839" y="5777858"/>
              <a:ext cx="1076624" cy="645802"/>
              <a:chOff x="4395839" y="5777858"/>
              <a:chExt cx="1076624" cy="645802"/>
            </a:xfrm>
          </p:grpSpPr>
          <p:sp>
            <p:nvSpPr>
              <p:cNvPr id="1834" name="Google Shape;1834;p40"/>
              <p:cNvSpPr/>
              <p:nvPr/>
            </p:nvSpPr>
            <p:spPr>
              <a:xfrm>
                <a:off x="4710177" y="577786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15,215</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Average Emails Processed Per Day</a:t>
                </a:r>
                <a:endParaRPr/>
              </a:p>
            </p:txBody>
          </p:sp>
          <p:grpSp>
            <p:nvGrpSpPr>
              <p:cNvPr id="1835" name="Google Shape;1835;p40"/>
              <p:cNvGrpSpPr/>
              <p:nvPr/>
            </p:nvGrpSpPr>
            <p:grpSpPr>
              <a:xfrm>
                <a:off x="4395839" y="5777858"/>
                <a:ext cx="290448" cy="232152"/>
                <a:chOff x="2533804" y="3717460"/>
                <a:chExt cx="655892" cy="524250"/>
              </a:xfrm>
            </p:grpSpPr>
            <p:grpSp>
              <p:nvGrpSpPr>
                <p:cNvPr id="1836" name="Google Shape;1836;p40"/>
                <p:cNvGrpSpPr/>
                <p:nvPr/>
              </p:nvGrpSpPr>
              <p:grpSpPr>
                <a:xfrm>
                  <a:off x="2533804" y="3878938"/>
                  <a:ext cx="351435" cy="362772"/>
                  <a:chOff x="6979556" y="4967290"/>
                  <a:chExt cx="295275" cy="304800"/>
                </a:xfrm>
              </p:grpSpPr>
              <p:sp>
                <p:nvSpPr>
                  <p:cNvPr id="1837" name="Google Shape;1837;p40"/>
                  <p:cNvSpPr/>
                  <p:nvPr/>
                </p:nvSpPr>
                <p:spPr>
                  <a:xfrm>
                    <a:off x="7050993" y="5045395"/>
                    <a:ext cx="152400" cy="152400"/>
                  </a:xfrm>
                  <a:custGeom>
                    <a:rect b="b" l="l" r="r" t="t"/>
                    <a:pathLst>
                      <a:path extrusionOk="0" h="152400" w="152400">
                        <a:moveTo>
                          <a:pt x="150223" y="78786"/>
                        </a:moveTo>
                        <a:cubicBezTo>
                          <a:pt x="150223" y="118239"/>
                          <a:pt x="118240" y="150223"/>
                          <a:pt x="78786" y="150223"/>
                        </a:cubicBezTo>
                        <a:cubicBezTo>
                          <a:pt x="39332" y="150223"/>
                          <a:pt x="7348" y="118239"/>
                          <a:pt x="7348" y="78786"/>
                        </a:cubicBezTo>
                        <a:cubicBezTo>
                          <a:pt x="7348" y="39332"/>
                          <a:pt x="39332" y="7348"/>
                          <a:pt x="78786" y="7348"/>
                        </a:cubicBezTo>
                        <a:cubicBezTo>
                          <a:pt x="118240" y="7348"/>
                          <a:pt x="150223" y="39332"/>
                          <a:pt x="150223" y="78786"/>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sp>
                <p:nvSpPr>
                  <p:cNvPr id="1838" name="Google Shape;1838;p40"/>
                  <p:cNvSpPr/>
                  <p:nvPr/>
                </p:nvSpPr>
                <p:spPr>
                  <a:xfrm>
                    <a:off x="6979556" y="4967290"/>
                    <a:ext cx="295275" cy="304800"/>
                  </a:xfrm>
                  <a:custGeom>
                    <a:rect b="b" l="l" r="r" t="t"/>
                    <a:pathLst>
                      <a:path extrusionOk="0" h="304800" w="295275">
                        <a:moveTo>
                          <a:pt x="274048" y="156891"/>
                        </a:moveTo>
                        <a:cubicBezTo>
                          <a:pt x="274048" y="143556"/>
                          <a:pt x="272143" y="131173"/>
                          <a:pt x="268333" y="118791"/>
                        </a:cubicBezTo>
                        <a:lnTo>
                          <a:pt x="292145" y="104503"/>
                        </a:lnTo>
                        <a:lnTo>
                          <a:pt x="266428" y="58783"/>
                        </a:lnTo>
                        <a:lnTo>
                          <a:pt x="241663" y="73071"/>
                        </a:lnTo>
                        <a:cubicBezTo>
                          <a:pt x="224518" y="54021"/>
                          <a:pt x="201658" y="40686"/>
                          <a:pt x="175941" y="34971"/>
                        </a:cubicBezTo>
                        <a:lnTo>
                          <a:pt x="175941" y="7348"/>
                        </a:lnTo>
                        <a:lnTo>
                          <a:pt x="123553" y="7348"/>
                        </a:lnTo>
                        <a:lnTo>
                          <a:pt x="123553" y="34971"/>
                        </a:lnTo>
                        <a:cubicBezTo>
                          <a:pt x="97836" y="40686"/>
                          <a:pt x="74975" y="54021"/>
                          <a:pt x="57830" y="73071"/>
                        </a:cubicBezTo>
                        <a:lnTo>
                          <a:pt x="33066" y="58783"/>
                        </a:lnTo>
                        <a:lnTo>
                          <a:pt x="7348" y="104503"/>
                        </a:lnTo>
                        <a:lnTo>
                          <a:pt x="31161" y="118791"/>
                        </a:lnTo>
                        <a:cubicBezTo>
                          <a:pt x="27350" y="131173"/>
                          <a:pt x="25445" y="143556"/>
                          <a:pt x="25445" y="156891"/>
                        </a:cubicBezTo>
                        <a:cubicBezTo>
                          <a:pt x="25445" y="170226"/>
                          <a:pt x="27350" y="182608"/>
                          <a:pt x="31161" y="194991"/>
                        </a:cubicBezTo>
                        <a:lnTo>
                          <a:pt x="7348" y="209278"/>
                        </a:lnTo>
                        <a:lnTo>
                          <a:pt x="33066" y="254998"/>
                        </a:lnTo>
                        <a:lnTo>
                          <a:pt x="57830" y="240711"/>
                        </a:lnTo>
                        <a:cubicBezTo>
                          <a:pt x="74975" y="259761"/>
                          <a:pt x="97836" y="273096"/>
                          <a:pt x="123553" y="278811"/>
                        </a:cubicBezTo>
                        <a:lnTo>
                          <a:pt x="123553" y="306433"/>
                        </a:lnTo>
                        <a:lnTo>
                          <a:pt x="175941" y="306433"/>
                        </a:lnTo>
                        <a:lnTo>
                          <a:pt x="175941" y="278811"/>
                        </a:lnTo>
                        <a:cubicBezTo>
                          <a:pt x="201658" y="273096"/>
                          <a:pt x="224518" y="259761"/>
                          <a:pt x="241663" y="240711"/>
                        </a:cubicBezTo>
                        <a:lnTo>
                          <a:pt x="266428" y="254998"/>
                        </a:lnTo>
                        <a:lnTo>
                          <a:pt x="292145" y="209278"/>
                        </a:lnTo>
                        <a:lnTo>
                          <a:pt x="268333" y="194991"/>
                        </a:lnTo>
                        <a:cubicBezTo>
                          <a:pt x="272143" y="183561"/>
                          <a:pt x="274048" y="170226"/>
                          <a:pt x="274048" y="156891"/>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grpSp>
            <p:grpSp>
              <p:nvGrpSpPr>
                <p:cNvPr id="1839" name="Google Shape;1839;p40"/>
                <p:cNvGrpSpPr/>
                <p:nvPr/>
              </p:nvGrpSpPr>
              <p:grpSpPr>
                <a:xfrm>
                  <a:off x="2900377" y="3717460"/>
                  <a:ext cx="289319" cy="298652"/>
                  <a:chOff x="6979556" y="4967290"/>
                  <a:chExt cx="295275" cy="304800"/>
                </a:xfrm>
              </p:grpSpPr>
              <p:sp>
                <p:nvSpPr>
                  <p:cNvPr id="1840" name="Google Shape;1840;p40"/>
                  <p:cNvSpPr/>
                  <p:nvPr/>
                </p:nvSpPr>
                <p:spPr>
                  <a:xfrm>
                    <a:off x="7050993" y="5045395"/>
                    <a:ext cx="152400" cy="152400"/>
                  </a:xfrm>
                  <a:custGeom>
                    <a:rect b="b" l="l" r="r" t="t"/>
                    <a:pathLst>
                      <a:path extrusionOk="0" h="152400" w="152400">
                        <a:moveTo>
                          <a:pt x="150223" y="78786"/>
                        </a:moveTo>
                        <a:cubicBezTo>
                          <a:pt x="150223" y="118239"/>
                          <a:pt x="118240" y="150223"/>
                          <a:pt x="78786" y="150223"/>
                        </a:cubicBezTo>
                        <a:cubicBezTo>
                          <a:pt x="39332" y="150223"/>
                          <a:pt x="7348" y="118239"/>
                          <a:pt x="7348" y="78786"/>
                        </a:cubicBezTo>
                        <a:cubicBezTo>
                          <a:pt x="7348" y="39332"/>
                          <a:pt x="39332" y="7348"/>
                          <a:pt x="78786" y="7348"/>
                        </a:cubicBezTo>
                        <a:cubicBezTo>
                          <a:pt x="118240" y="7348"/>
                          <a:pt x="150223" y="39332"/>
                          <a:pt x="150223" y="78786"/>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sp>
                <p:nvSpPr>
                  <p:cNvPr id="1841" name="Google Shape;1841;p40"/>
                  <p:cNvSpPr/>
                  <p:nvPr/>
                </p:nvSpPr>
                <p:spPr>
                  <a:xfrm>
                    <a:off x="6979556" y="4967290"/>
                    <a:ext cx="295275" cy="304800"/>
                  </a:xfrm>
                  <a:custGeom>
                    <a:rect b="b" l="l" r="r" t="t"/>
                    <a:pathLst>
                      <a:path extrusionOk="0" h="304800" w="295275">
                        <a:moveTo>
                          <a:pt x="274048" y="156891"/>
                        </a:moveTo>
                        <a:cubicBezTo>
                          <a:pt x="274048" y="143556"/>
                          <a:pt x="272143" y="131173"/>
                          <a:pt x="268333" y="118791"/>
                        </a:cubicBezTo>
                        <a:lnTo>
                          <a:pt x="292145" y="104503"/>
                        </a:lnTo>
                        <a:lnTo>
                          <a:pt x="266428" y="58783"/>
                        </a:lnTo>
                        <a:lnTo>
                          <a:pt x="241663" y="73071"/>
                        </a:lnTo>
                        <a:cubicBezTo>
                          <a:pt x="224518" y="54021"/>
                          <a:pt x="201658" y="40686"/>
                          <a:pt x="175941" y="34971"/>
                        </a:cubicBezTo>
                        <a:lnTo>
                          <a:pt x="175941" y="7348"/>
                        </a:lnTo>
                        <a:lnTo>
                          <a:pt x="123553" y="7348"/>
                        </a:lnTo>
                        <a:lnTo>
                          <a:pt x="123553" y="34971"/>
                        </a:lnTo>
                        <a:cubicBezTo>
                          <a:pt x="97836" y="40686"/>
                          <a:pt x="74975" y="54021"/>
                          <a:pt x="57830" y="73071"/>
                        </a:cubicBezTo>
                        <a:lnTo>
                          <a:pt x="33066" y="58783"/>
                        </a:lnTo>
                        <a:lnTo>
                          <a:pt x="7348" y="104503"/>
                        </a:lnTo>
                        <a:lnTo>
                          <a:pt x="31161" y="118791"/>
                        </a:lnTo>
                        <a:cubicBezTo>
                          <a:pt x="27350" y="131173"/>
                          <a:pt x="25445" y="143556"/>
                          <a:pt x="25445" y="156891"/>
                        </a:cubicBezTo>
                        <a:cubicBezTo>
                          <a:pt x="25445" y="170226"/>
                          <a:pt x="27350" y="182608"/>
                          <a:pt x="31161" y="194991"/>
                        </a:cubicBezTo>
                        <a:lnTo>
                          <a:pt x="7348" y="209278"/>
                        </a:lnTo>
                        <a:lnTo>
                          <a:pt x="33066" y="254998"/>
                        </a:lnTo>
                        <a:lnTo>
                          <a:pt x="57830" y="240711"/>
                        </a:lnTo>
                        <a:cubicBezTo>
                          <a:pt x="74975" y="259761"/>
                          <a:pt x="97836" y="273096"/>
                          <a:pt x="123553" y="278811"/>
                        </a:cubicBezTo>
                        <a:lnTo>
                          <a:pt x="123553" y="306433"/>
                        </a:lnTo>
                        <a:lnTo>
                          <a:pt x="175941" y="306433"/>
                        </a:lnTo>
                        <a:lnTo>
                          <a:pt x="175941" y="278811"/>
                        </a:lnTo>
                        <a:cubicBezTo>
                          <a:pt x="201658" y="273096"/>
                          <a:pt x="224518" y="259761"/>
                          <a:pt x="241663" y="240711"/>
                        </a:cubicBezTo>
                        <a:lnTo>
                          <a:pt x="266428" y="254998"/>
                        </a:lnTo>
                        <a:lnTo>
                          <a:pt x="292145" y="209278"/>
                        </a:lnTo>
                        <a:lnTo>
                          <a:pt x="268333" y="194991"/>
                        </a:lnTo>
                        <a:cubicBezTo>
                          <a:pt x="272143" y="183561"/>
                          <a:pt x="274048" y="170226"/>
                          <a:pt x="274048" y="156891"/>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grpSp>
          </p:grpSp>
        </p:grpSp>
        <p:grpSp>
          <p:nvGrpSpPr>
            <p:cNvPr id="1842" name="Google Shape;1842;p40"/>
            <p:cNvGrpSpPr/>
            <p:nvPr/>
          </p:nvGrpSpPr>
          <p:grpSpPr>
            <a:xfrm>
              <a:off x="5614210" y="5777865"/>
              <a:ext cx="1020096" cy="645795"/>
              <a:chOff x="5614210" y="5777865"/>
              <a:chExt cx="1020096" cy="645795"/>
            </a:xfrm>
          </p:grpSpPr>
          <p:sp>
            <p:nvSpPr>
              <p:cNvPr id="1843" name="Google Shape;1843;p40"/>
              <p:cNvSpPr/>
              <p:nvPr/>
            </p:nvSpPr>
            <p:spPr>
              <a:xfrm>
                <a:off x="5872020" y="577786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1.6GB</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Average Email Bandwidth Per Day</a:t>
                </a:r>
                <a:endParaRPr/>
              </a:p>
            </p:txBody>
          </p:sp>
          <p:sp>
            <p:nvSpPr>
              <p:cNvPr id="1844" name="Google Shape;1844;p40" title="Icon of a spedometer showing fast speed"/>
              <p:cNvSpPr/>
              <p:nvPr/>
            </p:nvSpPr>
            <p:spPr>
              <a:xfrm>
                <a:off x="5614210" y="5777866"/>
                <a:ext cx="177819" cy="177819"/>
              </a:xfrm>
              <a:custGeom>
                <a:rect b="b" l="l" r="r" t="t"/>
                <a:pathLst>
                  <a:path extrusionOk="0" h="281" w="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nvGrpSpPr>
            <p:cNvPr id="1845" name="Google Shape;1845;p40"/>
            <p:cNvGrpSpPr/>
            <p:nvPr/>
          </p:nvGrpSpPr>
          <p:grpSpPr>
            <a:xfrm>
              <a:off x="6769543" y="5777865"/>
              <a:ext cx="1026606" cy="645795"/>
              <a:chOff x="6769543" y="5777865"/>
              <a:chExt cx="1026606" cy="645795"/>
            </a:xfrm>
          </p:grpSpPr>
          <p:sp>
            <p:nvSpPr>
              <p:cNvPr id="1846" name="Google Shape;1846;p40"/>
              <p:cNvSpPr/>
              <p:nvPr/>
            </p:nvSpPr>
            <p:spPr>
              <a:xfrm>
                <a:off x="7033863" y="577786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110.6KB</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Average Email Size</a:t>
                </a:r>
                <a:endParaRPr/>
              </a:p>
            </p:txBody>
          </p:sp>
          <p:sp>
            <p:nvSpPr>
              <p:cNvPr id="1847" name="Google Shape;1847;p40"/>
              <p:cNvSpPr/>
              <p:nvPr/>
            </p:nvSpPr>
            <p:spPr>
              <a:xfrm>
                <a:off x="6769543" y="5777865"/>
                <a:ext cx="183707" cy="189110"/>
              </a:xfrm>
              <a:custGeom>
                <a:rect b="b" l="l" r="r" t="t"/>
                <a:pathLst>
                  <a:path extrusionOk="0" h="333375" w="323850">
                    <a:moveTo>
                      <a:pt x="9207" y="283819"/>
                    </a:moveTo>
                    <a:cubicBezTo>
                      <a:pt x="-2890" y="295916"/>
                      <a:pt x="-2890" y="314776"/>
                      <a:pt x="9207" y="326872"/>
                    </a:cubicBezTo>
                    <a:cubicBezTo>
                      <a:pt x="21304" y="338969"/>
                      <a:pt x="41497" y="338969"/>
                      <a:pt x="52260" y="326872"/>
                    </a:cubicBezTo>
                    <a:cubicBezTo>
                      <a:pt x="91312" y="287915"/>
                      <a:pt x="162750" y="216763"/>
                      <a:pt x="162750" y="216763"/>
                    </a:cubicBezTo>
                    <a:lnTo>
                      <a:pt x="120078" y="173139"/>
                    </a:lnTo>
                    <a:lnTo>
                      <a:pt x="9207" y="283819"/>
                    </a:lnTo>
                    <a:lnTo>
                      <a:pt x="9207" y="283819"/>
                    </a:lnTo>
                    <a:lnTo>
                      <a:pt x="9207" y="283819"/>
                    </a:lnTo>
                    <a:close/>
                    <a:moveTo>
                      <a:pt x="328104" y="51314"/>
                    </a:moveTo>
                    <a:cubicBezTo>
                      <a:pt x="285051" y="8261"/>
                      <a:pt x="285051" y="8261"/>
                      <a:pt x="285051" y="8261"/>
                    </a:cubicBezTo>
                    <a:cubicBezTo>
                      <a:pt x="251428" y="43218"/>
                      <a:pt x="251428" y="43218"/>
                      <a:pt x="251428" y="43218"/>
                    </a:cubicBezTo>
                    <a:cubicBezTo>
                      <a:pt x="251428" y="86271"/>
                      <a:pt x="251428" y="86271"/>
                      <a:pt x="251428" y="86271"/>
                    </a:cubicBezTo>
                    <a:cubicBezTo>
                      <a:pt x="294481" y="86271"/>
                      <a:pt x="294481" y="86271"/>
                      <a:pt x="294481" y="86271"/>
                    </a:cubicBezTo>
                    <a:cubicBezTo>
                      <a:pt x="328104" y="51314"/>
                      <a:pt x="328104" y="51314"/>
                      <a:pt x="328104" y="51314"/>
                    </a:cubicBezTo>
                    <a:lnTo>
                      <a:pt x="328104" y="51314"/>
                    </a:lnTo>
                    <a:lnTo>
                      <a:pt x="328104" y="51314"/>
                    </a:lnTo>
                    <a:lnTo>
                      <a:pt x="328104" y="51314"/>
                    </a:lnTo>
                    <a:close/>
                    <a:moveTo>
                      <a:pt x="250094" y="86271"/>
                    </a:moveTo>
                    <a:lnTo>
                      <a:pt x="190849" y="145421"/>
                    </a:lnTo>
                    <a:moveTo>
                      <a:pt x="122935" y="21310"/>
                    </a:moveTo>
                    <a:cubicBezTo>
                      <a:pt x="141509" y="40265"/>
                      <a:pt x="148177" y="68840"/>
                      <a:pt x="140176" y="93224"/>
                    </a:cubicBezTo>
                    <a:lnTo>
                      <a:pt x="320484" y="277723"/>
                    </a:lnTo>
                    <a:cubicBezTo>
                      <a:pt x="333724" y="291249"/>
                      <a:pt x="333724" y="314395"/>
                      <a:pt x="320484" y="327920"/>
                    </a:cubicBezTo>
                    <a:cubicBezTo>
                      <a:pt x="307244" y="341446"/>
                      <a:pt x="284670" y="341446"/>
                      <a:pt x="271430" y="327920"/>
                    </a:cubicBezTo>
                    <a:lnTo>
                      <a:pt x="92360" y="144754"/>
                    </a:lnTo>
                    <a:cubicBezTo>
                      <a:pt x="67119" y="151517"/>
                      <a:pt x="40639" y="146088"/>
                      <a:pt x="20732" y="125800"/>
                    </a:cubicBezTo>
                    <a:cubicBezTo>
                      <a:pt x="-1747" y="102749"/>
                      <a:pt x="-5652" y="67411"/>
                      <a:pt x="7588" y="40265"/>
                    </a:cubicBezTo>
                    <a:lnTo>
                      <a:pt x="63309" y="97225"/>
                    </a:lnTo>
                    <a:lnTo>
                      <a:pt x="95122" y="64649"/>
                    </a:lnTo>
                    <a:lnTo>
                      <a:pt x="39401" y="7785"/>
                    </a:lnTo>
                    <a:cubicBezTo>
                      <a:pt x="67214" y="-5836"/>
                      <a:pt x="100361" y="-1740"/>
                      <a:pt x="122935" y="21310"/>
                    </a:cubicBezTo>
                    <a:lnTo>
                      <a:pt x="122935" y="21310"/>
                    </a:lnTo>
                    <a:close/>
                  </a:path>
                </a:pathLst>
              </a:custGeom>
              <a:noFill/>
              <a:ln cap="sq"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848" name="Google Shape;1848;p40"/>
          <p:cNvSpPr txBox="1"/>
          <p:nvPr/>
        </p:nvSpPr>
        <p:spPr>
          <a:xfrm>
            <a:off x="8025892" y="2392087"/>
            <a:ext cx="3579368" cy="47897"/>
          </a:xfrm>
          <a:prstGeom prst="rect">
            <a:avLst/>
          </a:prstGeom>
          <a:solidFill>
            <a:schemeClr val="dk2"/>
          </a:solidFill>
          <a:ln>
            <a:noFill/>
          </a:ln>
        </p:spPr>
        <p:txBody>
          <a:bodyPr anchorCtr="0" anchor="b" bIns="274300" lIns="0" spcFirstLastPara="1" rIns="0" wrap="square" tIns="0">
            <a:noAutofit/>
          </a:bodyPr>
          <a:lstStyle/>
          <a:p>
            <a:pPr indent="0" lvl="0" marL="0" marR="0" rtl="0" algn="ctr">
              <a:lnSpc>
                <a:spcPct val="100000"/>
              </a:lnSpc>
              <a:spcBef>
                <a:spcPts val="0"/>
              </a:spcBef>
              <a:spcAft>
                <a:spcPts val="0"/>
              </a:spcAft>
              <a:buClr>
                <a:schemeClr val="dk2"/>
              </a:buClr>
              <a:buSzPts val="1260"/>
              <a:buFont typeface="Noto Sans Symbols"/>
              <a:buNone/>
            </a:pPr>
            <a:r>
              <a:rPr lang="en-US" sz="1400">
                <a:solidFill>
                  <a:schemeClr val="dk2"/>
                </a:solidFill>
                <a:latin typeface="Calibri"/>
                <a:ea typeface="Calibri"/>
                <a:cs typeface="Calibri"/>
                <a:sym typeface="Calibri"/>
              </a:rPr>
              <a:t>SD-WAN Risk Assessment</a:t>
            </a:r>
            <a:endParaRPr/>
          </a:p>
        </p:txBody>
      </p:sp>
      <p:sp>
        <p:nvSpPr>
          <p:cNvPr id="1849" name="Google Shape;1849;p40"/>
          <p:cNvSpPr txBox="1"/>
          <p:nvPr/>
        </p:nvSpPr>
        <p:spPr>
          <a:xfrm>
            <a:off x="8025892" y="2023098"/>
            <a:ext cx="3579368" cy="4701551"/>
          </a:xfrm>
          <a:prstGeom prst="rect">
            <a:avLst/>
          </a:prstGeom>
          <a:noFill/>
          <a:ln cap="flat" cmpd="sng" w="9525">
            <a:solidFill>
              <a:srgbClr val="BFBFB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1"/>
              </a:buClr>
              <a:buSzPts val="1620"/>
              <a:buFont typeface="Noto Sans Symbols"/>
              <a:buNone/>
            </a:pPr>
            <a:r>
              <a:t/>
            </a:r>
            <a:endParaRPr sz="1800">
              <a:solidFill>
                <a:schemeClr val="dk2"/>
              </a:solidFill>
              <a:latin typeface="Calibri"/>
              <a:ea typeface="Calibri"/>
              <a:cs typeface="Calibri"/>
              <a:sym typeface="Calibri"/>
            </a:endParaRPr>
          </a:p>
        </p:txBody>
      </p:sp>
      <p:sp>
        <p:nvSpPr>
          <p:cNvPr id="1850" name="Google Shape;1850;p40"/>
          <p:cNvSpPr/>
          <p:nvPr/>
        </p:nvSpPr>
        <p:spPr>
          <a:xfrm>
            <a:off x="8025892" y="2598311"/>
            <a:ext cx="3579368" cy="804861"/>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Executive Summary</a:t>
            </a:r>
            <a:endParaRPr/>
          </a:p>
          <a:p>
            <a:pPr indent="0" lvl="0" marL="0" marR="0" rtl="0" algn="l">
              <a:spcBef>
                <a:spcPts val="300"/>
              </a:spcBef>
              <a:spcAft>
                <a:spcPts val="0"/>
              </a:spcAft>
              <a:buNone/>
            </a:pPr>
            <a:r>
              <a:rPr lang="en-US" sz="600">
                <a:solidFill>
                  <a:schemeClr val="dk1"/>
                </a:solidFill>
                <a:latin typeface="Calibri"/>
                <a:ea typeface="Calibri"/>
                <a:cs typeface="Calibri"/>
                <a:sym typeface="Calibri"/>
              </a:rPr>
              <a:t>We aggregated key findings from our Secure SD-WAN assessment within the Executive Summary below. While the highlights are listed below, a more detailed view of each section follows. Be sure to review the Recommended Actions page at the end of this report as well for actionable steps your organization can take to optimize your network for Direct Internet Access (DIA), protect your organization from threats, and ultimately save money.</a:t>
            </a:r>
            <a:endParaRPr/>
          </a:p>
        </p:txBody>
      </p:sp>
      <p:grpSp>
        <p:nvGrpSpPr>
          <p:cNvPr id="1851" name="Google Shape;1851;p40"/>
          <p:cNvGrpSpPr/>
          <p:nvPr/>
        </p:nvGrpSpPr>
        <p:grpSpPr>
          <a:xfrm>
            <a:off x="8025892" y="4373750"/>
            <a:ext cx="3579368" cy="1171695"/>
            <a:chOff x="8025892" y="4131825"/>
            <a:chExt cx="3579368" cy="1171695"/>
          </a:xfrm>
        </p:grpSpPr>
        <p:sp>
          <p:nvSpPr>
            <p:cNvPr id="1852" name="Google Shape;1852;p40"/>
            <p:cNvSpPr/>
            <p:nvPr/>
          </p:nvSpPr>
          <p:spPr>
            <a:xfrm>
              <a:off x="8106854" y="4131825"/>
              <a:ext cx="748348"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Security</a:t>
              </a:r>
              <a:endParaRPr/>
            </a:p>
          </p:txBody>
        </p:sp>
        <p:sp>
          <p:nvSpPr>
            <p:cNvPr id="1853" name="Google Shape;1853;p40"/>
            <p:cNvSpPr/>
            <p:nvPr/>
          </p:nvSpPr>
          <p:spPr>
            <a:xfrm>
              <a:off x="8429753" y="4376163"/>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11,126</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Applications Vulnerability Attacks Detected</a:t>
              </a:r>
              <a:endParaRPr/>
            </a:p>
          </p:txBody>
        </p:sp>
        <p:sp>
          <p:nvSpPr>
            <p:cNvPr id="1854" name="Google Shape;1854;p40"/>
            <p:cNvSpPr/>
            <p:nvPr/>
          </p:nvSpPr>
          <p:spPr>
            <a:xfrm>
              <a:off x="9591596" y="4376163"/>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13</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Malware and/or Botnets Discovered</a:t>
              </a:r>
              <a:endParaRPr/>
            </a:p>
          </p:txBody>
        </p:sp>
        <p:sp>
          <p:nvSpPr>
            <p:cNvPr id="1855" name="Google Shape;1855;p40"/>
            <p:cNvSpPr/>
            <p:nvPr/>
          </p:nvSpPr>
          <p:spPr>
            <a:xfrm>
              <a:off x="10753439" y="4376163"/>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17</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High Risk Applications Detected</a:t>
              </a:r>
              <a:endParaRPr/>
            </a:p>
          </p:txBody>
        </p:sp>
        <p:sp>
          <p:nvSpPr>
            <p:cNvPr id="1856" name="Google Shape;1856;p40"/>
            <p:cNvSpPr/>
            <p:nvPr/>
          </p:nvSpPr>
          <p:spPr>
            <a:xfrm>
              <a:off x="8025892" y="4900038"/>
              <a:ext cx="3579368"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Maintaining a full security stack at the WAN edge is critical in any SD-WAN deployment where public internet circuits are leveraged. Note that any threats observed within this report have effectively bypassed your existing network security gateway, so they should be considered active and may lead to increased risk (such as a data breach)</a:t>
              </a:r>
              <a:endParaRPr/>
            </a:p>
          </p:txBody>
        </p:sp>
        <p:grpSp>
          <p:nvGrpSpPr>
            <p:cNvPr id="1857" name="Google Shape;1857;p40"/>
            <p:cNvGrpSpPr/>
            <p:nvPr/>
          </p:nvGrpSpPr>
          <p:grpSpPr>
            <a:xfrm>
              <a:off x="9277271" y="4376163"/>
              <a:ext cx="265748" cy="285817"/>
              <a:chOff x="3752" y="2025"/>
              <a:chExt cx="331" cy="356"/>
            </a:xfrm>
          </p:grpSpPr>
          <p:sp>
            <p:nvSpPr>
              <p:cNvPr id="1858" name="Google Shape;1858;p40"/>
              <p:cNvSpPr/>
              <p:nvPr/>
            </p:nvSpPr>
            <p:spPr>
              <a:xfrm>
                <a:off x="3798" y="2072"/>
                <a:ext cx="215" cy="265"/>
              </a:xfrm>
              <a:custGeom>
                <a:rect b="b" l="l" r="r" t="t"/>
                <a:pathLst>
                  <a:path extrusionOk="0" h="193" w="157">
                    <a:moveTo>
                      <a:pt x="129" y="149"/>
                    </a:moveTo>
                    <a:cubicBezTo>
                      <a:pt x="40" y="149"/>
                      <a:pt x="40" y="149"/>
                      <a:pt x="40" y="149"/>
                    </a:cubicBezTo>
                    <a:cubicBezTo>
                      <a:pt x="35" y="149"/>
                      <a:pt x="30" y="143"/>
                      <a:pt x="30" y="137"/>
                    </a:cubicBezTo>
                    <a:cubicBezTo>
                      <a:pt x="30" y="45"/>
                      <a:pt x="30" y="45"/>
                      <a:pt x="30" y="45"/>
                    </a:cubicBezTo>
                    <a:cubicBezTo>
                      <a:pt x="30" y="37"/>
                      <a:pt x="35" y="33"/>
                      <a:pt x="40" y="33"/>
                    </a:cubicBezTo>
                    <a:cubicBezTo>
                      <a:pt x="129" y="33"/>
                      <a:pt x="129" y="33"/>
                      <a:pt x="129" y="33"/>
                    </a:cubicBezTo>
                    <a:cubicBezTo>
                      <a:pt x="135" y="33"/>
                      <a:pt x="139" y="37"/>
                      <a:pt x="139" y="45"/>
                    </a:cubicBezTo>
                    <a:cubicBezTo>
                      <a:pt x="139" y="137"/>
                      <a:pt x="139" y="137"/>
                      <a:pt x="139" y="137"/>
                    </a:cubicBezTo>
                    <a:cubicBezTo>
                      <a:pt x="139" y="144"/>
                      <a:pt x="135" y="149"/>
                      <a:pt x="129" y="149"/>
                    </a:cubicBezTo>
                    <a:cubicBezTo>
                      <a:pt x="129" y="149"/>
                      <a:pt x="129" y="149"/>
                      <a:pt x="129" y="149"/>
                    </a:cubicBezTo>
                    <a:cubicBezTo>
                      <a:pt x="129" y="149"/>
                      <a:pt x="129" y="149"/>
                      <a:pt x="129" y="149"/>
                    </a:cubicBezTo>
                    <a:cubicBezTo>
                      <a:pt x="129" y="149"/>
                      <a:pt x="129" y="149"/>
                      <a:pt x="129" y="149"/>
                    </a:cubicBezTo>
                    <a:cubicBezTo>
                      <a:pt x="129" y="149"/>
                      <a:pt x="129" y="149"/>
                      <a:pt x="129" y="149"/>
                    </a:cubicBezTo>
                    <a:close/>
                    <a:moveTo>
                      <a:pt x="48" y="34"/>
                    </a:moveTo>
                    <a:cubicBezTo>
                      <a:pt x="48" y="18"/>
                      <a:pt x="48" y="18"/>
                      <a:pt x="48" y="18"/>
                    </a:cubicBezTo>
                    <a:moveTo>
                      <a:pt x="84" y="34"/>
                    </a:moveTo>
                    <a:cubicBezTo>
                      <a:pt x="84" y="0"/>
                      <a:pt x="84" y="0"/>
                      <a:pt x="84" y="0"/>
                    </a:cubicBezTo>
                    <a:moveTo>
                      <a:pt x="157" y="53"/>
                    </a:moveTo>
                    <a:cubicBezTo>
                      <a:pt x="139" y="53"/>
                      <a:pt x="139" y="53"/>
                      <a:pt x="139" y="53"/>
                    </a:cubicBezTo>
                    <a:moveTo>
                      <a:pt x="157" y="130"/>
                    </a:moveTo>
                    <a:cubicBezTo>
                      <a:pt x="139" y="130"/>
                      <a:pt x="139" y="130"/>
                      <a:pt x="139" y="130"/>
                    </a:cubicBezTo>
                    <a:moveTo>
                      <a:pt x="29" y="53"/>
                    </a:moveTo>
                    <a:cubicBezTo>
                      <a:pt x="0" y="53"/>
                      <a:pt x="0" y="53"/>
                      <a:pt x="0" y="53"/>
                    </a:cubicBezTo>
                    <a:moveTo>
                      <a:pt x="29" y="130"/>
                    </a:moveTo>
                    <a:cubicBezTo>
                      <a:pt x="15" y="130"/>
                      <a:pt x="15" y="130"/>
                      <a:pt x="15" y="130"/>
                    </a:cubicBezTo>
                    <a:moveTo>
                      <a:pt x="48" y="149"/>
                    </a:moveTo>
                    <a:cubicBezTo>
                      <a:pt x="48" y="167"/>
                      <a:pt x="48" y="167"/>
                      <a:pt x="48" y="167"/>
                    </a:cubicBezTo>
                    <a:moveTo>
                      <a:pt x="124" y="149"/>
                    </a:moveTo>
                    <a:cubicBezTo>
                      <a:pt x="124" y="193"/>
                      <a:pt x="124" y="193"/>
                      <a:pt x="124" y="193"/>
                    </a:cubicBezTo>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9" name="Google Shape;1859;p40"/>
              <p:cNvSpPr/>
              <p:nvPr/>
            </p:nvSpPr>
            <p:spPr>
              <a:xfrm>
                <a:off x="3990" y="2191"/>
                <a:ext cx="73" cy="24"/>
              </a:xfrm>
              <a:custGeom>
                <a:rect b="b" l="l" r="r" t="t"/>
                <a:pathLst>
                  <a:path extrusionOk="0" h="24" w="73">
                    <a:moveTo>
                      <a:pt x="0" y="0"/>
                    </a:moveTo>
                    <a:lnTo>
                      <a:pt x="73" y="0"/>
                    </a:lnTo>
                    <a:lnTo>
                      <a:pt x="73" y="24"/>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0" name="Google Shape;1860;p40"/>
              <p:cNvSpPr/>
              <p:nvPr/>
            </p:nvSpPr>
            <p:spPr>
              <a:xfrm>
                <a:off x="3965" y="2062"/>
                <a:ext cx="34" cy="55"/>
              </a:xfrm>
              <a:custGeom>
                <a:rect b="b" l="l" r="r" t="t"/>
                <a:pathLst>
                  <a:path extrusionOk="0" h="55" w="34">
                    <a:moveTo>
                      <a:pt x="0" y="55"/>
                    </a:moveTo>
                    <a:lnTo>
                      <a:pt x="0" y="0"/>
                    </a:lnTo>
                    <a:lnTo>
                      <a:pt x="34" y="0"/>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1" name="Google Shape;1861;p40"/>
              <p:cNvSpPr/>
              <p:nvPr/>
            </p:nvSpPr>
            <p:spPr>
              <a:xfrm>
                <a:off x="3887" y="2279"/>
                <a:ext cx="26" cy="62"/>
              </a:xfrm>
              <a:custGeom>
                <a:rect b="b" l="l" r="r" t="t"/>
                <a:pathLst>
                  <a:path extrusionOk="0" h="62" w="26">
                    <a:moveTo>
                      <a:pt x="26" y="0"/>
                    </a:moveTo>
                    <a:lnTo>
                      <a:pt x="26" y="62"/>
                    </a:lnTo>
                    <a:lnTo>
                      <a:pt x="0" y="62"/>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2" name="Google Shape;1862;p40"/>
              <p:cNvSpPr/>
              <p:nvPr/>
            </p:nvSpPr>
            <p:spPr>
              <a:xfrm>
                <a:off x="3774" y="2197"/>
                <a:ext cx="63" cy="31"/>
              </a:xfrm>
              <a:custGeom>
                <a:rect b="b" l="l" r="r" t="t"/>
                <a:pathLst>
                  <a:path extrusionOk="0" h="31" w="63">
                    <a:moveTo>
                      <a:pt x="63" y="0"/>
                    </a:moveTo>
                    <a:lnTo>
                      <a:pt x="0" y="0"/>
                    </a:lnTo>
                    <a:lnTo>
                      <a:pt x="0" y="31"/>
                    </a:lnTo>
                  </a:path>
                </a:pathLst>
              </a:custGeom>
              <a:noFill/>
              <a:ln cap="flat"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3" name="Google Shape;1863;p40"/>
              <p:cNvSpPr/>
              <p:nvPr/>
            </p:nvSpPr>
            <p:spPr>
              <a:xfrm>
                <a:off x="3752" y="2228"/>
                <a:ext cx="43" cy="43"/>
              </a:xfrm>
              <a:custGeom>
                <a:rect b="b" l="l" r="r" t="t"/>
                <a:pathLst>
                  <a:path extrusionOk="0" h="31" w="31">
                    <a:moveTo>
                      <a:pt x="31" y="16"/>
                    </a:moveTo>
                    <a:cubicBezTo>
                      <a:pt x="31" y="24"/>
                      <a:pt x="24" y="31"/>
                      <a:pt x="16" y="31"/>
                    </a:cubicBezTo>
                    <a:cubicBezTo>
                      <a:pt x="7" y="31"/>
                      <a:pt x="0" y="24"/>
                      <a:pt x="0" y="16"/>
                    </a:cubicBezTo>
                    <a:cubicBezTo>
                      <a:pt x="0" y="8"/>
                      <a:pt x="7" y="0"/>
                      <a:pt x="16" y="0"/>
                    </a:cubicBezTo>
                    <a:cubicBezTo>
                      <a:pt x="24" y="0"/>
                      <a:pt x="31" y="7"/>
                      <a:pt x="31" y="16"/>
                    </a:cubicBezTo>
                    <a:cubicBezTo>
                      <a:pt x="31" y="16"/>
                      <a:pt x="31" y="16"/>
                      <a:pt x="31" y="16"/>
                    </a:cubicBezTo>
                    <a:cubicBezTo>
                      <a:pt x="31" y="16"/>
                      <a:pt x="31" y="16"/>
                      <a:pt x="31"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4" name="Google Shape;1864;p40"/>
              <p:cNvSpPr/>
              <p:nvPr/>
            </p:nvSpPr>
            <p:spPr>
              <a:xfrm>
                <a:off x="3844" y="2319"/>
                <a:ext cx="41" cy="41"/>
              </a:xfrm>
              <a:custGeom>
                <a:rect b="b" l="l" r="r" t="t"/>
                <a:pathLst>
                  <a:path extrusionOk="0" h="30" w="30">
                    <a:moveTo>
                      <a:pt x="30" y="15"/>
                    </a:moveTo>
                    <a:cubicBezTo>
                      <a:pt x="30" y="23"/>
                      <a:pt x="24" y="30"/>
                      <a:pt x="15" y="30"/>
                    </a:cubicBezTo>
                    <a:cubicBezTo>
                      <a:pt x="6" y="30"/>
                      <a:pt x="0" y="24"/>
                      <a:pt x="0" y="15"/>
                    </a:cubicBezTo>
                    <a:cubicBezTo>
                      <a:pt x="0" y="7"/>
                      <a:pt x="6" y="0"/>
                      <a:pt x="15" y="0"/>
                    </a:cubicBezTo>
                    <a:cubicBezTo>
                      <a:pt x="24" y="0"/>
                      <a:pt x="30" y="7"/>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5" name="Google Shape;1865;p40"/>
              <p:cNvSpPr/>
              <p:nvPr/>
            </p:nvSpPr>
            <p:spPr>
              <a:xfrm>
                <a:off x="3946" y="2338"/>
                <a:ext cx="41" cy="43"/>
              </a:xfrm>
              <a:custGeom>
                <a:rect b="b" l="l" r="r" t="t"/>
                <a:pathLst>
                  <a:path extrusionOk="0" h="31" w="30">
                    <a:moveTo>
                      <a:pt x="30" y="15"/>
                    </a:moveTo>
                    <a:cubicBezTo>
                      <a:pt x="30" y="23"/>
                      <a:pt x="24" y="31"/>
                      <a:pt x="15" y="31"/>
                    </a:cubicBezTo>
                    <a:cubicBezTo>
                      <a:pt x="7" y="31"/>
                      <a:pt x="0" y="24"/>
                      <a:pt x="0" y="15"/>
                    </a:cubicBezTo>
                    <a:cubicBezTo>
                      <a:pt x="0" y="7"/>
                      <a:pt x="7" y="0"/>
                      <a:pt x="15" y="0"/>
                    </a:cubicBezTo>
                    <a:cubicBezTo>
                      <a:pt x="24" y="0"/>
                      <a:pt x="30" y="7"/>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6" name="Google Shape;1866;p40"/>
              <p:cNvSpPr/>
              <p:nvPr/>
            </p:nvSpPr>
            <p:spPr>
              <a:xfrm>
                <a:off x="4042" y="2219"/>
                <a:ext cx="41" cy="41"/>
              </a:xfrm>
              <a:custGeom>
                <a:rect b="b" l="l" r="r" t="t"/>
                <a:pathLst>
                  <a:path extrusionOk="0" h="30" w="30">
                    <a:moveTo>
                      <a:pt x="30" y="15"/>
                    </a:moveTo>
                    <a:cubicBezTo>
                      <a:pt x="30" y="23"/>
                      <a:pt x="23" y="30"/>
                      <a:pt x="15" y="30"/>
                    </a:cubicBezTo>
                    <a:cubicBezTo>
                      <a:pt x="7" y="30"/>
                      <a:pt x="0" y="24"/>
                      <a:pt x="0" y="15"/>
                    </a:cubicBezTo>
                    <a:cubicBezTo>
                      <a:pt x="0" y="7"/>
                      <a:pt x="6" y="0"/>
                      <a:pt x="15" y="0"/>
                    </a:cubicBezTo>
                    <a:cubicBezTo>
                      <a:pt x="23" y="0"/>
                      <a:pt x="30" y="6"/>
                      <a:pt x="30" y="15"/>
                    </a:cubicBezTo>
                    <a:cubicBezTo>
                      <a:pt x="30" y="15"/>
                      <a:pt x="30" y="15"/>
                      <a:pt x="30" y="15"/>
                    </a:cubicBezTo>
                    <a:cubicBezTo>
                      <a:pt x="30" y="15"/>
                      <a:pt x="30" y="15"/>
                      <a:pt x="30"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7" name="Google Shape;1867;p40"/>
              <p:cNvSpPr/>
              <p:nvPr/>
            </p:nvSpPr>
            <p:spPr>
              <a:xfrm>
                <a:off x="3999" y="2040"/>
                <a:ext cx="42" cy="43"/>
              </a:xfrm>
              <a:custGeom>
                <a:rect b="b" l="l" r="r" t="t"/>
                <a:pathLst>
                  <a:path extrusionOk="0" h="31" w="30">
                    <a:moveTo>
                      <a:pt x="30" y="16"/>
                    </a:moveTo>
                    <a:cubicBezTo>
                      <a:pt x="30" y="24"/>
                      <a:pt x="24" y="31"/>
                      <a:pt x="15" y="31"/>
                    </a:cubicBezTo>
                    <a:cubicBezTo>
                      <a:pt x="6" y="31"/>
                      <a:pt x="0" y="24"/>
                      <a:pt x="0" y="16"/>
                    </a:cubicBezTo>
                    <a:cubicBezTo>
                      <a:pt x="0" y="8"/>
                      <a:pt x="6" y="0"/>
                      <a:pt x="15" y="0"/>
                    </a:cubicBezTo>
                    <a:cubicBezTo>
                      <a:pt x="24" y="0"/>
                      <a:pt x="30" y="8"/>
                      <a:pt x="30" y="16"/>
                    </a:cubicBezTo>
                    <a:cubicBezTo>
                      <a:pt x="30" y="16"/>
                      <a:pt x="30" y="16"/>
                      <a:pt x="30" y="16"/>
                    </a:cubicBezTo>
                    <a:cubicBezTo>
                      <a:pt x="30" y="16"/>
                      <a:pt x="30" y="16"/>
                      <a:pt x="30"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8" name="Google Shape;1868;p40"/>
              <p:cNvSpPr/>
              <p:nvPr/>
            </p:nvSpPr>
            <p:spPr>
              <a:xfrm>
                <a:off x="3890" y="2025"/>
                <a:ext cx="44" cy="43"/>
              </a:xfrm>
              <a:custGeom>
                <a:rect b="b" l="l" r="r" t="t"/>
                <a:pathLst>
                  <a:path extrusionOk="0" h="31" w="32">
                    <a:moveTo>
                      <a:pt x="32" y="15"/>
                    </a:moveTo>
                    <a:cubicBezTo>
                      <a:pt x="32" y="23"/>
                      <a:pt x="25" y="31"/>
                      <a:pt x="16" y="31"/>
                    </a:cubicBezTo>
                    <a:cubicBezTo>
                      <a:pt x="7" y="31"/>
                      <a:pt x="0" y="24"/>
                      <a:pt x="0" y="15"/>
                    </a:cubicBezTo>
                    <a:cubicBezTo>
                      <a:pt x="0" y="7"/>
                      <a:pt x="7" y="0"/>
                      <a:pt x="16" y="0"/>
                    </a:cubicBezTo>
                    <a:cubicBezTo>
                      <a:pt x="25" y="0"/>
                      <a:pt x="32" y="7"/>
                      <a:pt x="32" y="15"/>
                    </a:cubicBezTo>
                    <a:cubicBezTo>
                      <a:pt x="32" y="15"/>
                      <a:pt x="32" y="15"/>
                      <a:pt x="32" y="15"/>
                    </a:cubicBezTo>
                    <a:cubicBezTo>
                      <a:pt x="32" y="15"/>
                      <a:pt x="32" y="15"/>
                      <a:pt x="32" y="15"/>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9" name="Google Shape;1869;p40"/>
              <p:cNvSpPr/>
              <p:nvPr/>
            </p:nvSpPr>
            <p:spPr>
              <a:xfrm>
                <a:off x="3752" y="2123"/>
                <a:ext cx="43" cy="42"/>
              </a:xfrm>
              <a:custGeom>
                <a:rect b="b" l="l" r="r" t="t"/>
                <a:pathLst>
                  <a:path extrusionOk="0" h="31" w="31">
                    <a:moveTo>
                      <a:pt x="31" y="16"/>
                    </a:moveTo>
                    <a:cubicBezTo>
                      <a:pt x="31" y="24"/>
                      <a:pt x="24" y="31"/>
                      <a:pt x="16" y="31"/>
                    </a:cubicBezTo>
                    <a:cubicBezTo>
                      <a:pt x="7" y="31"/>
                      <a:pt x="0" y="24"/>
                      <a:pt x="0" y="16"/>
                    </a:cubicBezTo>
                    <a:cubicBezTo>
                      <a:pt x="0" y="8"/>
                      <a:pt x="7" y="0"/>
                      <a:pt x="16" y="0"/>
                    </a:cubicBezTo>
                    <a:cubicBezTo>
                      <a:pt x="24" y="0"/>
                      <a:pt x="31" y="8"/>
                      <a:pt x="31" y="16"/>
                    </a:cubicBezTo>
                    <a:cubicBezTo>
                      <a:pt x="31" y="16"/>
                      <a:pt x="31" y="16"/>
                      <a:pt x="31" y="16"/>
                    </a:cubicBezTo>
                    <a:cubicBezTo>
                      <a:pt x="31" y="16"/>
                      <a:pt x="31" y="16"/>
                      <a:pt x="31" y="16"/>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0" name="Google Shape;1870;p40"/>
              <p:cNvSpPr/>
              <p:nvPr/>
            </p:nvSpPr>
            <p:spPr>
              <a:xfrm>
                <a:off x="3855" y="2136"/>
                <a:ext cx="120" cy="121"/>
              </a:xfrm>
              <a:custGeom>
                <a:rect b="b" l="l" r="r" t="t"/>
                <a:pathLst>
                  <a:path extrusionOk="0" h="88" w="87">
                    <a:moveTo>
                      <a:pt x="43" y="88"/>
                    </a:moveTo>
                    <a:cubicBezTo>
                      <a:pt x="43" y="88"/>
                      <a:pt x="43" y="88"/>
                      <a:pt x="43" y="88"/>
                    </a:cubicBezTo>
                    <a:cubicBezTo>
                      <a:pt x="20" y="88"/>
                      <a:pt x="0" y="68"/>
                      <a:pt x="0" y="44"/>
                    </a:cubicBezTo>
                    <a:cubicBezTo>
                      <a:pt x="0" y="44"/>
                      <a:pt x="0" y="44"/>
                      <a:pt x="0" y="44"/>
                    </a:cubicBezTo>
                    <a:cubicBezTo>
                      <a:pt x="0" y="19"/>
                      <a:pt x="19" y="0"/>
                      <a:pt x="43" y="0"/>
                    </a:cubicBezTo>
                    <a:cubicBezTo>
                      <a:pt x="43" y="0"/>
                      <a:pt x="43" y="0"/>
                      <a:pt x="43" y="0"/>
                    </a:cubicBezTo>
                    <a:cubicBezTo>
                      <a:pt x="67" y="0"/>
                      <a:pt x="87" y="20"/>
                      <a:pt x="87" y="44"/>
                    </a:cubicBezTo>
                    <a:cubicBezTo>
                      <a:pt x="87" y="44"/>
                      <a:pt x="87" y="44"/>
                      <a:pt x="87" y="44"/>
                    </a:cubicBezTo>
                    <a:cubicBezTo>
                      <a:pt x="87" y="67"/>
                      <a:pt x="67" y="88"/>
                      <a:pt x="43" y="88"/>
                    </a:cubicBezTo>
                    <a:cubicBezTo>
                      <a:pt x="43" y="88"/>
                      <a:pt x="43" y="88"/>
                      <a:pt x="43" y="88"/>
                    </a:cubicBezTo>
                    <a:cubicBezTo>
                      <a:pt x="43" y="88"/>
                      <a:pt x="43" y="88"/>
                      <a:pt x="43" y="88"/>
                    </a:cubicBezTo>
                    <a:close/>
                  </a:path>
                </a:pathLst>
              </a:custGeom>
              <a:no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71" name="Google Shape;1871;p40"/>
            <p:cNvGrpSpPr/>
            <p:nvPr/>
          </p:nvGrpSpPr>
          <p:grpSpPr>
            <a:xfrm>
              <a:off x="10439113" y="4376164"/>
              <a:ext cx="273464" cy="235819"/>
              <a:chOff x="2007" y="2786"/>
              <a:chExt cx="879" cy="758"/>
            </a:xfrm>
          </p:grpSpPr>
          <p:sp>
            <p:nvSpPr>
              <p:cNvPr id="1872" name="Google Shape;1872;p40"/>
              <p:cNvSpPr/>
              <p:nvPr/>
            </p:nvSpPr>
            <p:spPr>
              <a:xfrm>
                <a:off x="2007" y="2786"/>
                <a:ext cx="879" cy="758"/>
              </a:xfrm>
              <a:custGeom>
                <a:rect b="b" l="l" r="r" t="t"/>
                <a:pathLst>
                  <a:path extrusionOk="0" h="558" w="645">
                    <a:moveTo>
                      <a:pt x="322" y="558"/>
                    </a:moveTo>
                    <a:cubicBezTo>
                      <a:pt x="27" y="558"/>
                      <a:pt x="27" y="558"/>
                      <a:pt x="27" y="558"/>
                    </a:cubicBezTo>
                    <a:cubicBezTo>
                      <a:pt x="10" y="558"/>
                      <a:pt x="0" y="540"/>
                      <a:pt x="8" y="526"/>
                    </a:cubicBezTo>
                    <a:cubicBezTo>
                      <a:pt x="156" y="270"/>
                      <a:pt x="156" y="270"/>
                      <a:pt x="156" y="270"/>
                    </a:cubicBezTo>
                    <a:cubicBezTo>
                      <a:pt x="304" y="14"/>
                      <a:pt x="304" y="14"/>
                      <a:pt x="304" y="14"/>
                    </a:cubicBezTo>
                    <a:cubicBezTo>
                      <a:pt x="312" y="0"/>
                      <a:pt x="333" y="0"/>
                      <a:pt x="341" y="14"/>
                    </a:cubicBezTo>
                    <a:cubicBezTo>
                      <a:pt x="489" y="270"/>
                      <a:pt x="489" y="270"/>
                      <a:pt x="489" y="270"/>
                    </a:cubicBezTo>
                    <a:cubicBezTo>
                      <a:pt x="637" y="526"/>
                      <a:pt x="637" y="526"/>
                      <a:pt x="637" y="526"/>
                    </a:cubicBezTo>
                    <a:cubicBezTo>
                      <a:pt x="645" y="540"/>
                      <a:pt x="634" y="558"/>
                      <a:pt x="618" y="558"/>
                    </a:cubicBezTo>
                    <a:lnTo>
                      <a:pt x="322" y="558"/>
                    </a:ln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rgbClr val="505050"/>
                  </a:solidFill>
                  <a:latin typeface="Calibri"/>
                  <a:ea typeface="Calibri"/>
                  <a:cs typeface="Calibri"/>
                  <a:sym typeface="Calibri"/>
                </a:endParaRPr>
              </a:p>
            </p:txBody>
          </p:sp>
          <p:cxnSp>
            <p:nvCxnSpPr>
              <p:cNvPr id="1873" name="Google Shape;1873;p40"/>
              <p:cNvCxnSpPr/>
              <p:nvPr/>
            </p:nvCxnSpPr>
            <p:spPr>
              <a:xfrm rot="10800000">
                <a:off x="2446" y="2984"/>
                <a:ext cx="0" cy="286"/>
              </a:xfrm>
              <a:prstGeom prst="straightConnector1">
                <a:avLst/>
              </a:prstGeom>
              <a:noFill/>
              <a:ln cap="sq" cmpd="sng" w="9525">
                <a:solidFill>
                  <a:schemeClr val="dk2"/>
                </a:solidFill>
                <a:prstDash val="solid"/>
                <a:miter lim="800000"/>
                <a:headEnd len="med" w="med" type="none"/>
                <a:tailEnd len="med" w="med" type="none"/>
              </a:ln>
            </p:spPr>
          </p:cxnSp>
          <p:cxnSp>
            <p:nvCxnSpPr>
              <p:cNvPr id="1874" name="Google Shape;1874;p40"/>
              <p:cNvCxnSpPr/>
              <p:nvPr/>
            </p:nvCxnSpPr>
            <p:spPr>
              <a:xfrm rot="10800000">
                <a:off x="2446" y="3331"/>
                <a:ext cx="0" cy="57"/>
              </a:xfrm>
              <a:prstGeom prst="straightConnector1">
                <a:avLst/>
              </a:prstGeom>
              <a:noFill/>
              <a:ln cap="sq" cmpd="sng" w="9525">
                <a:solidFill>
                  <a:schemeClr val="dk2"/>
                </a:solidFill>
                <a:prstDash val="solid"/>
                <a:miter lim="800000"/>
                <a:headEnd len="med" w="med" type="none"/>
                <a:tailEnd len="med" w="med" type="none"/>
              </a:ln>
            </p:spPr>
          </p:cxnSp>
        </p:grpSp>
        <p:sp>
          <p:nvSpPr>
            <p:cNvPr id="1875" name="Google Shape;1875;p40" title="Icon of a shield"/>
            <p:cNvSpPr/>
            <p:nvPr/>
          </p:nvSpPr>
          <p:spPr>
            <a:xfrm>
              <a:off x="8115427" y="4376164"/>
              <a:ext cx="212904" cy="226672"/>
            </a:xfrm>
            <a:custGeom>
              <a:rect b="b" l="l" r="r" t="t"/>
              <a:pathLst>
                <a:path extrusionOk="0" h="3725" w="3500">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nvGrpSpPr>
          <p:cNvPr id="1876" name="Google Shape;1876;p40"/>
          <p:cNvGrpSpPr/>
          <p:nvPr/>
        </p:nvGrpSpPr>
        <p:grpSpPr>
          <a:xfrm>
            <a:off x="8025892" y="5533527"/>
            <a:ext cx="3579368" cy="1171696"/>
            <a:chOff x="8025892" y="5533527"/>
            <a:chExt cx="3579368" cy="1171696"/>
          </a:xfrm>
        </p:grpSpPr>
        <p:sp>
          <p:nvSpPr>
            <p:cNvPr id="1877" name="Google Shape;1877;p40"/>
            <p:cNvSpPr/>
            <p:nvPr/>
          </p:nvSpPr>
          <p:spPr>
            <a:xfrm>
              <a:off x="8106854" y="5533527"/>
              <a:ext cx="748348"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Utilization</a:t>
              </a:r>
              <a:endParaRPr/>
            </a:p>
          </p:txBody>
        </p:sp>
        <p:sp>
          <p:nvSpPr>
            <p:cNvPr id="1878" name="Google Shape;1878;p40"/>
            <p:cNvSpPr/>
            <p:nvPr/>
          </p:nvSpPr>
          <p:spPr>
            <a:xfrm>
              <a:off x="8025892" y="6301741"/>
              <a:ext cx="3579368"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In addition to individual applications, understanding overall utilization can help with capacity planning, circuit selection, and streamlining network traffic over time. This awareness can also help reduce operational costs associated with backhauling traffic over more expensive WAN links </a:t>
              </a:r>
              <a:br>
                <a:rPr lang="en-US" sz="600">
                  <a:solidFill>
                    <a:schemeClr val="dk1"/>
                  </a:solidFill>
                  <a:latin typeface="Calibri"/>
                  <a:ea typeface="Calibri"/>
                  <a:cs typeface="Calibri"/>
                  <a:sym typeface="Calibri"/>
                </a:rPr>
              </a:br>
              <a:r>
                <a:rPr lang="en-US" sz="600">
                  <a:solidFill>
                    <a:schemeClr val="dk1"/>
                  </a:solidFill>
                  <a:latin typeface="Calibri"/>
                  <a:ea typeface="Calibri"/>
                  <a:cs typeface="Calibri"/>
                  <a:sym typeface="Calibri"/>
                </a:rPr>
                <a:t>(such as MPLS)</a:t>
              </a:r>
              <a:endParaRPr/>
            </a:p>
          </p:txBody>
        </p:sp>
        <p:grpSp>
          <p:nvGrpSpPr>
            <p:cNvPr id="1879" name="Google Shape;1879;p40"/>
            <p:cNvGrpSpPr/>
            <p:nvPr/>
          </p:nvGrpSpPr>
          <p:grpSpPr>
            <a:xfrm>
              <a:off x="8167814" y="5777865"/>
              <a:ext cx="1024225" cy="645795"/>
              <a:chOff x="8167814" y="5777865"/>
              <a:chExt cx="1024225" cy="645795"/>
            </a:xfrm>
          </p:grpSpPr>
          <p:sp>
            <p:nvSpPr>
              <p:cNvPr id="1880" name="Google Shape;1880;p40"/>
              <p:cNvSpPr/>
              <p:nvPr/>
            </p:nvSpPr>
            <p:spPr>
              <a:xfrm>
                <a:off x="8429753" y="577786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40.5GB</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Total Bandwidth Used</a:t>
                </a:r>
                <a:endParaRPr/>
              </a:p>
            </p:txBody>
          </p:sp>
          <p:sp>
            <p:nvSpPr>
              <p:cNvPr id="1881" name="Google Shape;1881;p40" title="Icon of a spedometer showing fast speed"/>
              <p:cNvSpPr/>
              <p:nvPr/>
            </p:nvSpPr>
            <p:spPr>
              <a:xfrm>
                <a:off x="8167814" y="5777866"/>
                <a:ext cx="177819" cy="177819"/>
              </a:xfrm>
              <a:custGeom>
                <a:rect b="b" l="l" r="r" t="t"/>
                <a:pathLst>
                  <a:path extrusionOk="0" h="281" w="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nvGrpSpPr>
            <p:cNvPr id="1882" name="Google Shape;1882;p40"/>
            <p:cNvGrpSpPr/>
            <p:nvPr/>
          </p:nvGrpSpPr>
          <p:grpSpPr>
            <a:xfrm>
              <a:off x="10534345" y="5777857"/>
              <a:ext cx="981380" cy="645803"/>
              <a:chOff x="10534345" y="5777857"/>
              <a:chExt cx="981380" cy="645803"/>
            </a:xfrm>
          </p:grpSpPr>
          <p:sp>
            <p:nvSpPr>
              <p:cNvPr id="1883" name="Google Shape;1883;p40"/>
              <p:cNvSpPr/>
              <p:nvPr/>
            </p:nvSpPr>
            <p:spPr>
              <a:xfrm>
                <a:off x="10753439" y="577786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58.0%</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Percentage of SSL Encrypted Traffic</a:t>
                </a:r>
                <a:endParaRPr/>
              </a:p>
            </p:txBody>
          </p:sp>
          <p:grpSp>
            <p:nvGrpSpPr>
              <p:cNvPr id="1884" name="Google Shape;1884;p40"/>
              <p:cNvGrpSpPr/>
              <p:nvPr/>
            </p:nvGrpSpPr>
            <p:grpSpPr>
              <a:xfrm>
                <a:off x="10534345" y="5777857"/>
                <a:ext cx="156610" cy="211437"/>
                <a:chOff x="6055359" y="3281996"/>
                <a:chExt cx="322136" cy="434911"/>
              </a:xfrm>
            </p:grpSpPr>
            <p:sp>
              <p:nvSpPr>
                <p:cNvPr id="1885" name="Google Shape;1885;p40"/>
                <p:cNvSpPr/>
                <p:nvPr/>
              </p:nvSpPr>
              <p:spPr>
                <a:xfrm>
                  <a:off x="6098126" y="3328954"/>
                  <a:ext cx="84772" cy="84772"/>
                </a:xfrm>
                <a:custGeom>
                  <a:rect b="b" l="l" r="r" t="t"/>
                  <a:pathLst>
                    <a:path extrusionOk="0" h="84772" w="84772">
                      <a:moveTo>
                        <a:pt x="84773" y="42386"/>
                      </a:moveTo>
                      <a:cubicBezTo>
                        <a:pt x="84773" y="65796"/>
                        <a:pt x="65796" y="84772"/>
                        <a:pt x="42386" y="84772"/>
                      </a:cubicBezTo>
                      <a:cubicBezTo>
                        <a:pt x="18977" y="84772"/>
                        <a:pt x="0" y="65796"/>
                        <a:pt x="0" y="42386"/>
                      </a:cubicBezTo>
                      <a:cubicBezTo>
                        <a:pt x="0" y="18977"/>
                        <a:pt x="18977" y="0"/>
                        <a:pt x="42386" y="0"/>
                      </a:cubicBezTo>
                      <a:cubicBezTo>
                        <a:pt x="65796" y="0"/>
                        <a:pt x="84773" y="18977"/>
                        <a:pt x="84773" y="42386"/>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886" name="Google Shape;1886;p40"/>
                <p:cNvSpPr/>
                <p:nvPr/>
              </p:nvSpPr>
              <p:spPr>
                <a:xfrm>
                  <a:off x="6055359" y="3281996"/>
                  <a:ext cx="170402" cy="178784"/>
                </a:xfrm>
                <a:custGeom>
                  <a:rect b="b" l="l" r="r" t="t"/>
                  <a:pathLst>
                    <a:path extrusionOk="0" h="178784" w="170402">
                      <a:moveTo>
                        <a:pt x="159449" y="89345"/>
                      </a:moveTo>
                      <a:cubicBezTo>
                        <a:pt x="159449" y="81344"/>
                        <a:pt x="158210" y="73724"/>
                        <a:pt x="155829" y="66580"/>
                      </a:cubicBezTo>
                      <a:lnTo>
                        <a:pt x="170307" y="58198"/>
                      </a:lnTo>
                      <a:lnTo>
                        <a:pt x="154686" y="31147"/>
                      </a:lnTo>
                      <a:lnTo>
                        <a:pt x="140113" y="39529"/>
                      </a:lnTo>
                      <a:cubicBezTo>
                        <a:pt x="129826" y="28194"/>
                        <a:pt x="116205" y="20003"/>
                        <a:pt x="100679" y="16669"/>
                      </a:cubicBezTo>
                      <a:lnTo>
                        <a:pt x="100679" y="0"/>
                      </a:lnTo>
                      <a:lnTo>
                        <a:pt x="69533" y="0"/>
                      </a:lnTo>
                      <a:lnTo>
                        <a:pt x="69533" y="16764"/>
                      </a:lnTo>
                      <a:cubicBezTo>
                        <a:pt x="54102" y="20003"/>
                        <a:pt x="40386" y="28194"/>
                        <a:pt x="30099" y="39529"/>
                      </a:cubicBezTo>
                      <a:lnTo>
                        <a:pt x="15621" y="31147"/>
                      </a:lnTo>
                      <a:lnTo>
                        <a:pt x="0" y="58198"/>
                      </a:lnTo>
                      <a:lnTo>
                        <a:pt x="14478" y="66580"/>
                      </a:lnTo>
                      <a:cubicBezTo>
                        <a:pt x="12192" y="73724"/>
                        <a:pt x="10859" y="81439"/>
                        <a:pt x="10859" y="89345"/>
                      </a:cubicBezTo>
                      <a:cubicBezTo>
                        <a:pt x="10859" y="97346"/>
                        <a:pt x="12097" y="104966"/>
                        <a:pt x="14478" y="112109"/>
                      </a:cubicBezTo>
                      <a:lnTo>
                        <a:pt x="0" y="120491"/>
                      </a:lnTo>
                      <a:lnTo>
                        <a:pt x="15621" y="147542"/>
                      </a:lnTo>
                      <a:lnTo>
                        <a:pt x="30194" y="139160"/>
                      </a:lnTo>
                      <a:cubicBezTo>
                        <a:pt x="40481" y="150495"/>
                        <a:pt x="54102" y="158687"/>
                        <a:pt x="69628" y="162020"/>
                      </a:cubicBezTo>
                      <a:lnTo>
                        <a:pt x="69628" y="178784"/>
                      </a:lnTo>
                      <a:lnTo>
                        <a:pt x="100774" y="178784"/>
                      </a:lnTo>
                      <a:lnTo>
                        <a:pt x="100774" y="161925"/>
                      </a:lnTo>
                      <a:cubicBezTo>
                        <a:pt x="116300" y="158591"/>
                        <a:pt x="129921" y="150400"/>
                        <a:pt x="140208" y="139065"/>
                      </a:cubicBezTo>
                      <a:lnTo>
                        <a:pt x="154781" y="147447"/>
                      </a:lnTo>
                      <a:lnTo>
                        <a:pt x="170402" y="120396"/>
                      </a:lnTo>
                      <a:lnTo>
                        <a:pt x="155924" y="112014"/>
                      </a:lnTo>
                      <a:cubicBezTo>
                        <a:pt x="158115" y="104966"/>
                        <a:pt x="159449" y="97250"/>
                        <a:pt x="159449" y="89345"/>
                      </a:cubicBezTo>
                      <a:close/>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887" name="Google Shape;1887;p40"/>
                <p:cNvSpPr/>
                <p:nvPr/>
              </p:nvSpPr>
              <p:spPr>
                <a:xfrm>
                  <a:off x="6140513" y="3359625"/>
                  <a:ext cx="236982" cy="357282"/>
                </a:xfrm>
                <a:custGeom>
                  <a:rect b="b" l="l" r="r" t="t"/>
                  <a:pathLst>
                    <a:path extrusionOk="0" h="357282" w="236982">
                      <a:moveTo>
                        <a:pt x="118491" y="0"/>
                      </a:moveTo>
                      <a:lnTo>
                        <a:pt x="236982" y="0"/>
                      </a:lnTo>
                      <a:lnTo>
                        <a:pt x="236982" y="357283"/>
                      </a:lnTo>
                      <a:lnTo>
                        <a:pt x="0" y="357283"/>
                      </a:lnTo>
                      <a:lnTo>
                        <a:pt x="0" y="13735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888" name="Google Shape;1888;p40"/>
                <p:cNvSpPr/>
                <p:nvPr/>
              </p:nvSpPr>
              <p:spPr>
                <a:xfrm>
                  <a:off x="6178136" y="3506119"/>
                  <a:ext cx="124777" cy="9525"/>
                </a:xfrm>
                <a:custGeom>
                  <a:rect b="b" l="l" r="r" t="t"/>
                  <a:pathLst>
                    <a:path extrusionOk="0" h="9525" w="124777">
                      <a:moveTo>
                        <a:pt x="0" y="0"/>
                      </a:moveTo>
                      <a:lnTo>
                        <a:pt x="124777"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889" name="Google Shape;1889;p40"/>
                <p:cNvSpPr/>
                <p:nvPr/>
              </p:nvSpPr>
              <p:spPr>
                <a:xfrm>
                  <a:off x="6178136" y="3565079"/>
                  <a:ext cx="124777" cy="9525"/>
                </a:xfrm>
                <a:custGeom>
                  <a:rect b="b" l="l" r="r" t="t"/>
                  <a:pathLst>
                    <a:path extrusionOk="0" h="9525" w="124777">
                      <a:moveTo>
                        <a:pt x="0" y="0"/>
                      </a:moveTo>
                      <a:lnTo>
                        <a:pt x="124777"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890" name="Google Shape;1890;p40"/>
                <p:cNvSpPr/>
                <p:nvPr/>
              </p:nvSpPr>
              <p:spPr>
                <a:xfrm>
                  <a:off x="6178136" y="3635659"/>
                  <a:ext cx="75342" cy="9525"/>
                </a:xfrm>
                <a:custGeom>
                  <a:rect b="b" l="l" r="r" t="t"/>
                  <a:pathLst>
                    <a:path extrusionOk="0" h="9525" w="75342">
                      <a:moveTo>
                        <a:pt x="0" y="0"/>
                      </a:moveTo>
                      <a:lnTo>
                        <a:pt x="75343" y="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grpSp>
          <p:nvGrpSpPr>
            <p:cNvPr id="1891" name="Google Shape;1891;p40"/>
            <p:cNvGrpSpPr/>
            <p:nvPr/>
          </p:nvGrpSpPr>
          <p:grpSpPr>
            <a:xfrm>
              <a:off x="9315371" y="5777865"/>
              <a:ext cx="1038511" cy="645795"/>
              <a:chOff x="9315371" y="5777865"/>
              <a:chExt cx="1038511" cy="645795"/>
            </a:xfrm>
          </p:grpSpPr>
          <p:sp>
            <p:nvSpPr>
              <p:cNvPr id="1892" name="Google Shape;1892;p40"/>
              <p:cNvSpPr/>
              <p:nvPr/>
            </p:nvSpPr>
            <p:spPr>
              <a:xfrm>
                <a:off x="9591596" y="577786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23.5%</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Percentage of Non-Business Traffix</a:t>
                </a:r>
                <a:endParaRPr sz="600">
                  <a:solidFill>
                    <a:schemeClr val="dk1"/>
                  </a:solidFill>
                  <a:latin typeface="Calibri"/>
                  <a:ea typeface="Calibri"/>
                  <a:cs typeface="Calibri"/>
                  <a:sym typeface="Calibri"/>
                </a:endParaRPr>
              </a:p>
            </p:txBody>
          </p:sp>
          <p:grpSp>
            <p:nvGrpSpPr>
              <p:cNvPr id="1893" name="Google Shape;1893;p40"/>
              <p:cNvGrpSpPr/>
              <p:nvPr/>
            </p:nvGrpSpPr>
            <p:grpSpPr>
              <a:xfrm>
                <a:off x="9315371" y="5777865"/>
                <a:ext cx="190912" cy="190388"/>
                <a:chOff x="10919035" y="474551"/>
                <a:chExt cx="428602" cy="427426"/>
              </a:xfrm>
            </p:grpSpPr>
            <p:sp>
              <p:nvSpPr>
                <p:cNvPr id="1894" name="Google Shape;1894;p40" title="Icon of two tall rectangular buildings of different heights"/>
                <p:cNvSpPr/>
                <p:nvPr/>
              </p:nvSpPr>
              <p:spPr>
                <a:xfrm>
                  <a:off x="10951199" y="505384"/>
                  <a:ext cx="364274" cy="365760"/>
                </a:xfrm>
                <a:custGeom>
                  <a:rect b="b" l="l" r="r" t="t"/>
                  <a:pathLst>
                    <a:path extrusionOk="0" h="246" w="245">
                      <a:moveTo>
                        <a:pt x="245" y="246"/>
                      </a:moveTo>
                      <a:lnTo>
                        <a:pt x="140" y="246"/>
                      </a:lnTo>
                      <a:lnTo>
                        <a:pt x="140" y="0"/>
                      </a:lnTo>
                      <a:lnTo>
                        <a:pt x="245" y="0"/>
                      </a:lnTo>
                      <a:lnTo>
                        <a:pt x="245" y="246"/>
                      </a:lnTo>
                      <a:moveTo>
                        <a:pt x="105" y="69"/>
                      </a:moveTo>
                      <a:lnTo>
                        <a:pt x="0" y="69"/>
                      </a:lnTo>
                      <a:lnTo>
                        <a:pt x="0" y="246"/>
                      </a:lnTo>
                      <a:lnTo>
                        <a:pt x="105" y="246"/>
                      </a:lnTo>
                      <a:lnTo>
                        <a:pt x="105" y="69"/>
                      </a:lnTo>
                      <a:moveTo>
                        <a:pt x="58" y="246"/>
                      </a:moveTo>
                      <a:lnTo>
                        <a:pt x="58" y="203"/>
                      </a:lnTo>
                      <a:lnTo>
                        <a:pt x="45" y="203"/>
                      </a:lnTo>
                      <a:lnTo>
                        <a:pt x="45" y="246"/>
                      </a:lnTo>
                      <a:moveTo>
                        <a:pt x="198" y="246"/>
                      </a:moveTo>
                      <a:lnTo>
                        <a:pt x="198" y="203"/>
                      </a:lnTo>
                      <a:lnTo>
                        <a:pt x="185" y="203"/>
                      </a:lnTo>
                      <a:lnTo>
                        <a:pt x="185" y="246"/>
                      </a:lnTo>
                      <a:moveTo>
                        <a:pt x="179" y="33"/>
                      </a:moveTo>
                      <a:lnTo>
                        <a:pt x="179" y="29"/>
                      </a:lnTo>
                      <a:lnTo>
                        <a:pt x="172" y="29"/>
                      </a:lnTo>
                      <a:lnTo>
                        <a:pt x="172" y="38"/>
                      </a:lnTo>
                      <a:lnTo>
                        <a:pt x="179" y="38"/>
                      </a:lnTo>
                      <a:lnTo>
                        <a:pt x="179" y="33"/>
                      </a:lnTo>
                      <a:moveTo>
                        <a:pt x="214" y="33"/>
                      </a:moveTo>
                      <a:lnTo>
                        <a:pt x="214" y="29"/>
                      </a:lnTo>
                      <a:lnTo>
                        <a:pt x="206" y="29"/>
                      </a:lnTo>
                      <a:lnTo>
                        <a:pt x="206" y="38"/>
                      </a:lnTo>
                      <a:lnTo>
                        <a:pt x="214" y="38"/>
                      </a:lnTo>
                      <a:lnTo>
                        <a:pt x="214" y="33"/>
                      </a:lnTo>
                      <a:moveTo>
                        <a:pt x="179" y="103"/>
                      </a:moveTo>
                      <a:lnTo>
                        <a:pt x="179" y="99"/>
                      </a:lnTo>
                      <a:lnTo>
                        <a:pt x="172" y="99"/>
                      </a:lnTo>
                      <a:lnTo>
                        <a:pt x="172" y="107"/>
                      </a:lnTo>
                      <a:lnTo>
                        <a:pt x="179" y="107"/>
                      </a:lnTo>
                      <a:lnTo>
                        <a:pt x="179" y="103"/>
                      </a:lnTo>
                      <a:moveTo>
                        <a:pt x="214" y="103"/>
                      </a:moveTo>
                      <a:lnTo>
                        <a:pt x="214" y="99"/>
                      </a:lnTo>
                      <a:lnTo>
                        <a:pt x="206" y="99"/>
                      </a:lnTo>
                      <a:lnTo>
                        <a:pt x="206" y="107"/>
                      </a:lnTo>
                      <a:lnTo>
                        <a:pt x="214" y="107"/>
                      </a:lnTo>
                      <a:lnTo>
                        <a:pt x="214" y="103"/>
                      </a:lnTo>
                      <a:moveTo>
                        <a:pt x="179" y="137"/>
                      </a:moveTo>
                      <a:lnTo>
                        <a:pt x="179" y="134"/>
                      </a:lnTo>
                      <a:lnTo>
                        <a:pt x="172" y="134"/>
                      </a:lnTo>
                      <a:lnTo>
                        <a:pt x="172" y="142"/>
                      </a:lnTo>
                      <a:lnTo>
                        <a:pt x="179" y="142"/>
                      </a:lnTo>
                      <a:lnTo>
                        <a:pt x="179" y="137"/>
                      </a:lnTo>
                      <a:moveTo>
                        <a:pt x="214" y="137"/>
                      </a:moveTo>
                      <a:lnTo>
                        <a:pt x="214" y="134"/>
                      </a:lnTo>
                      <a:lnTo>
                        <a:pt x="206" y="134"/>
                      </a:lnTo>
                      <a:lnTo>
                        <a:pt x="206" y="142"/>
                      </a:lnTo>
                      <a:lnTo>
                        <a:pt x="214" y="142"/>
                      </a:lnTo>
                      <a:lnTo>
                        <a:pt x="214" y="137"/>
                      </a:lnTo>
                      <a:moveTo>
                        <a:pt x="179" y="172"/>
                      </a:moveTo>
                      <a:lnTo>
                        <a:pt x="179" y="169"/>
                      </a:lnTo>
                      <a:lnTo>
                        <a:pt x="172" y="169"/>
                      </a:lnTo>
                      <a:lnTo>
                        <a:pt x="172" y="177"/>
                      </a:lnTo>
                      <a:lnTo>
                        <a:pt x="179" y="177"/>
                      </a:lnTo>
                      <a:lnTo>
                        <a:pt x="179" y="172"/>
                      </a:lnTo>
                      <a:moveTo>
                        <a:pt x="214" y="172"/>
                      </a:moveTo>
                      <a:lnTo>
                        <a:pt x="214" y="169"/>
                      </a:lnTo>
                      <a:lnTo>
                        <a:pt x="206" y="169"/>
                      </a:lnTo>
                      <a:lnTo>
                        <a:pt x="206" y="177"/>
                      </a:lnTo>
                      <a:lnTo>
                        <a:pt x="214" y="177"/>
                      </a:lnTo>
                      <a:lnTo>
                        <a:pt x="214" y="172"/>
                      </a:lnTo>
                      <a:moveTo>
                        <a:pt x="179" y="68"/>
                      </a:moveTo>
                      <a:lnTo>
                        <a:pt x="179" y="64"/>
                      </a:lnTo>
                      <a:lnTo>
                        <a:pt x="172" y="64"/>
                      </a:lnTo>
                      <a:lnTo>
                        <a:pt x="172" y="73"/>
                      </a:lnTo>
                      <a:lnTo>
                        <a:pt x="179" y="73"/>
                      </a:lnTo>
                      <a:lnTo>
                        <a:pt x="179" y="68"/>
                      </a:lnTo>
                      <a:moveTo>
                        <a:pt x="214" y="68"/>
                      </a:moveTo>
                      <a:lnTo>
                        <a:pt x="214" y="64"/>
                      </a:lnTo>
                      <a:lnTo>
                        <a:pt x="206" y="64"/>
                      </a:lnTo>
                      <a:lnTo>
                        <a:pt x="206" y="73"/>
                      </a:lnTo>
                      <a:lnTo>
                        <a:pt x="214" y="73"/>
                      </a:lnTo>
                      <a:lnTo>
                        <a:pt x="214" y="68"/>
                      </a:lnTo>
                      <a:moveTo>
                        <a:pt x="39" y="104"/>
                      </a:moveTo>
                      <a:lnTo>
                        <a:pt x="39" y="100"/>
                      </a:lnTo>
                      <a:lnTo>
                        <a:pt x="31" y="100"/>
                      </a:lnTo>
                      <a:lnTo>
                        <a:pt x="31" y="108"/>
                      </a:lnTo>
                      <a:lnTo>
                        <a:pt x="39" y="108"/>
                      </a:lnTo>
                      <a:lnTo>
                        <a:pt x="39" y="104"/>
                      </a:lnTo>
                      <a:moveTo>
                        <a:pt x="74" y="104"/>
                      </a:moveTo>
                      <a:lnTo>
                        <a:pt x="74" y="100"/>
                      </a:lnTo>
                      <a:lnTo>
                        <a:pt x="66" y="100"/>
                      </a:lnTo>
                      <a:lnTo>
                        <a:pt x="66" y="108"/>
                      </a:lnTo>
                      <a:lnTo>
                        <a:pt x="74" y="108"/>
                      </a:lnTo>
                      <a:lnTo>
                        <a:pt x="74" y="104"/>
                      </a:lnTo>
                      <a:moveTo>
                        <a:pt x="39" y="175"/>
                      </a:moveTo>
                      <a:lnTo>
                        <a:pt x="39" y="171"/>
                      </a:lnTo>
                      <a:lnTo>
                        <a:pt x="31" y="171"/>
                      </a:lnTo>
                      <a:lnTo>
                        <a:pt x="31" y="179"/>
                      </a:lnTo>
                      <a:lnTo>
                        <a:pt x="39" y="179"/>
                      </a:lnTo>
                      <a:lnTo>
                        <a:pt x="39" y="175"/>
                      </a:lnTo>
                      <a:moveTo>
                        <a:pt x="74" y="175"/>
                      </a:moveTo>
                      <a:lnTo>
                        <a:pt x="74" y="171"/>
                      </a:lnTo>
                      <a:lnTo>
                        <a:pt x="66" y="171"/>
                      </a:lnTo>
                      <a:lnTo>
                        <a:pt x="66" y="179"/>
                      </a:lnTo>
                      <a:lnTo>
                        <a:pt x="74" y="179"/>
                      </a:lnTo>
                      <a:lnTo>
                        <a:pt x="74" y="175"/>
                      </a:lnTo>
                      <a:moveTo>
                        <a:pt x="39" y="140"/>
                      </a:moveTo>
                      <a:lnTo>
                        <a:pt x="39" y="135"/>
                      </a:lnTo>
                      <a:lnTo>
                        <a:pt x="31" y="135"/>
                      </a:lnTo>
                      <a:lnTo>
                        <a:pt x="31" y="144"/>
                      </a:lnTo>
                      <a:lnTo>
                        <a:pt x="39" y="144"/>
                      </a:lnTo>
                      <a:lnTo>
                        <a:pt x="39" y="140"/>
                      </a:lnTo>
                      <a:moveTo>
                        <a:pt x="74" y="140"/>
                      </a:moveTo>
                      <a:lnTo>
                        <a:pt x="74" y="135"/>
                      </a:lnTo>
                      <a:lnTo>
                        <a:pt x="66" y="135"/>
                      </a:lnTo>
                      <a:lnTo>
                        <a:pt x="66" y="144"/>
                      </a:lnTo>
                      <a:lnTo>
                        <a:pt x="74" y="144"/>
                      </a:lnTo>
                      <a:lnTo>
                        <a:pt x="74" y="140"/>
                      </a:lnTo>
                    </a:path>
                  </a:pathLst>
                </a:custGeom>
                <a:noFill/>
                <a:ln cap="sq" cmpd="sng" w="9525">
                  <a:solidFill>
                    <a:schemeClr val="dk2"/>
                  </a:solidFill>
                  <a:prstDash val="solid"/>
                  <a:miter lim="800000"/>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sp>
              <p:nvSpPr>
                <p:cNvPr id="1895" name="Google Shape;1895;p40" title="Icon of a circle with a diagonal line through it"/>
                <p:cNvSpPr/>
                <p:nvPr/>
              </p:nvSpPr>
              <p:spPr>
                <a:xfrm>
                  <a:off x="10919035" y="474551"/>
                  <a:ext cx="428602" cy="427426"/>
                </a:xfrm>
                <a:custGeom>
                  <a:rect b="b" l="l" r="r" t="t"/>
                  <a:pathLst>
                    <a:path extrusionOk="0" h="265" w="265">
                      <a:moveTo>
                        <a:pt x="265" y="133"/>
                      </a:moveTo>
                      <a:cubicBezTo>
                        <a:pt x="265" y="206"/>
                        <a:pt x="205" y="265"/>
                        <a:pt x="132" y="265"/>
                      </a:cubicBezTo>
                      <a:cubicBezTo>
                        <a:pt x="59" y="265"/>
                        <a:pt x="0" y="206"/>
                        <a:pt x="0" y="133"/>
                      </a:cubicBezTo>
                      <a:cubicBezTo>
                        <a:pt x="0" y="60"/>
                        <a:pt x="59" y="0"/>
                        <a:pt x="132" y="0"/>
                      </a:cubicBezTo>
                      <a:cubicBezTo>
                        <a:pt x="205" y="0"/>
                        <a:pt x="265" y="60"/>
                        <a:pt x="265" y="133"/>
                      </a:cubicBezTo>
                      <a:close/>
                      <a:moveTo>
                        <a:pt x="226" y="227"/>
                      </a:moveTo>
                      <a:cubicBezTo>
                        <a:pt x="39" y="39"/>
                        <a:pt x="39" y="39"/>
                        <a:pt x="39" y="39"/>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grpSp>
        <p:nvGrpSpPr>
          <p:cNvPr id="1896" name="Google Shape;1896;p40"/>
          <p:cNvGrpSpPr/>
          <p:nvPr/>
        </p:nvGrpSpPr>
        <p:grpSpPr>
          <a:xfrm>
            <a:off x="8025892" y="3261029"/>
            <a:ext cx="3579368" cy="1171696"/>
            <a:chOff x="8025892" y="2827157"/>
            <a:chExt cx="3579368" cy="1171696"/>
          </a:xfrm>
        </p:grpSpPr>
        <p:sp>
          <p:nvSpPr>
            <p:cNvPr id="1897" name="Google Shape;1897;p40"/>
            <p:cNvSpPr/>
            <p:nvPr/>
          </p:nvSpPr>
          <p:spPr>
            <a:xfrm>
              <a:off x="8025892" y="3595371"/>
              <a:ext cx="3579368" cy="403482"/>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lang="en-US" sz="600">
                  <a:solidFill>
                    <a:schemeClr val="dk1"/>
                  </a:solidFill>
                  <a:latin typeface="Calibri"/>
                  <a:ea typeface="Calibri"/>
                  <a:cs typeface="Calibri"/>
                  <a:sym typeface="Calibri"/>
                </a:rPr>
                <a:t>Applications usage should have a strong influence on your network architecture. Understanding which types of applications are used and specifically business application performance can improve used experience and productivity</a:t>
              </a:r>
              <a:endParaRPr/>
            </a:p>
          </p:txBody>
        </p:sp>
        <p:sp>
          <p:nvSpPr>
            <p:cNvPr id="1898" name="Google Shape;1898;p40"/>
            <p:cNvSpPr/>
            <p:nvPr/>
          </p:nvSpPr>
          <p:spPr>
            <a:xfrm>
              <a:off x="8106854" y="2827157"/>
              <a:ext cx="748348" cy="183696"/>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900">
                  <a:solidFill>
                    <a:schemeClr val="dk2"/>
                  </a:solidFill>
                  <a:latin typeface="Calibri"/>
                  <a:ea typeface="Calibri"/>
                  <a:cs typeface="Calibri"/>
                  <a:sym typeface="Calibri"/>
                </a:rPr>
                <a:t>Applications</a:t>
              </a:r>
              <a:endParaRPr/>
            </a:p>
          </p:txBody>
        </p:sp>
        <p:grpSp>
          <p:nvGrpSpPr>
            <p:cNvPr id="1899" name="Google Shape;1899;p40"/>
            <p:cNvGrpSpPr/>
            <p:nvPr/>
          </p:nvGrpSpPr>
          <p:grpSpPr>
            <a:xfrm>
              <a:off x="8182102" y="3071495"/>
              <a:ext cx="1009937" cy="645795"/>
              <a:chOff x="8182102" y="3071495"/>
              <a:chExt cx="1009937" cy="645795"/>
            </a:xfrm>
          </p:grpSpPr>
          <p:sp>
            <p:nvSpPr>
              <p:cNvPr id="1900" name="Google Shape;1900;p40"/>
              <p:cNvSpPr/>
              <p:nvPr/>
            </p:nvSpPr>
            <p:spPr>
              <a:xfrm>
                <a:off x="8429753" y="307149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143</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External (Potential DIA) Applications</a:t>
                </a:r>
                <a:endParaRPr/>
              </a:p>
            </p:txBody>
          </p:sp>
          <p:sp>
            <p:nvSpPr>
              <p:cNvPr id="1901" name="Google Shape;1901;p40" title="Icon of a spedometer showing fast speed"/>
              <p:cNvSpPr/>
              <p:nvPr/>
            </p:nvSpPr>
            <p:spPr>
              <a:xfrm>
                <a:off x="8182102" y="3071496"/>
                <a:ext cx="177819" cy="177819"/>
              </a:xfrm>
              <a:custGeom>
                <a:rect b="b" l="l" r="r" t="t"/>
                <a:pathLst>
                  <a:path extrusionOk="0" h="281" w="281">
                    <a:moveTo>
                      <a:pt x="155" y="155"/>
                    </a:moveTo>
                    <a:cubicBezTo>
                      <a:pt x="147" y="164"/>
                      <a:pt x="134" y="164"/>
                      <a:pt x="126" y="155"/>
                    </a:cubicBezTo>
                    <a:cubicBezTo>
                      <a:pt x="117" y="147"/>
                      <a:pt x="117" y="134"/>
                      <a:pt x="126" y="126"/>
                    </a:cubicBezTo>
                    <a:cubicBezTo>
                      <a:pt x="134" y="118"/>
                      <a:pt x="147" y="117"/>
                      <a:pt x="155" y="126"/>
                    </a:cubicBezTo>
                    <a:cubicBezTo>
                      <a:pt x="164" y="134"/>
                      <a:pt x="164" y="147"/>
                      <a:pt x="155" y="155"/>
                    </a:cubicBezTo>
                    <a:close/>
                    <a:moveTo>
                      <a:pt x="140" y="0"/>
                    </a:moveTo>
                    <a:cubicBezTo>
                      <a:pt x="63" y="0"/>
                      <a:pt x="0" y="63"/>
                      <a:pt x="0" y="141"/>
                    </a:cubicBezTo>
                    <a:cubicBezTo>
                      <a:pt x="0" y="218"/>
                      <a:pt x="63" y="281"/>
                      <a:pt x="140" y="281"/>
                    </a:cubicBezTo>
                    <a:cubicBezTo>
                      <a:pt x="218" y="281"/>
                      <a:pt x="281" y="218"/>
                      <a:pt x="281" y="141"/>
                    </a:cubicBezTo>
                    <a:cubicBezTo>
                      <a:pt x="281" y="63"/>
                      <a:pt x="218" y="0"/>
                      <a:pt x="140" y="0"/>
                    </a:cubicBezTo>
                    <a:close/>
                    <a:moveTo>
                      <a:pt x="214" y="210"/>
                    </a:moveTo>
                    <a:cubicBezTo>
                      <a:pt x="231" y="192"/>
                      <a:pt x="241" y="168"/>
                      <a:pt x="241" y="141"/>
                    </a:cubicBezTo>
                    <a:cubicBezTo>
                      <a:pt x="241" y="128"/>
                      <a:pt x="239" y="116"/>
                      <a:pt x="235" y="105"/>
                    </a:cubicBezTo>
                    <a:moveTo>
                      <a:pt x="174" y="45"/>
                    </a:moveTo>
                    <a:cubicBezTo>
                      <a:pt x="163" y="42"/>
                      <a:pt x="152" y="40"/>
                      <a:pt x="140" y="40"/>
                    </a:cubicBezTo>
                    <a:cubicBezTo>
                      <a:pt x="85" y="40"/>
                      <a:pt x="40" y="85"/>
                      <a:pt x="40" y="141"/>
                    </a:cubicBezTo>
                    <a:cubicBezTo>
                      <a:pt x="40" y="168"/>
                      <a:pt x="50" y="192"/>
                      <a:pt x="67" y="210"/>
                    </a:cubicBezTo>
                    <a:moveTo>
                      <a:pt x="212" y="69"/>
                    </a:moveTo>
                    <a:cubicBezTo>
                      <a:pt x="157" y="124"/>
                      <a:pt x="157" y="124"/>
                      <a:pt x="157" y="124"/>
                    </a:cubicBezTo>
                  </a:path>
                </a:pathLst>
              </a:custGeom>
              <a:noFill/>
              <a:ln cap="sq" cmpd="sng" w="9525">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505050"/>
                  </a:solidFill>
                  <a:latin typeface="Calibri"/>
                  <a:ea typeface="Calibri"/>
                  <a:cs typeface="Calibri"/>
                  <a:sym typeface="Calibri"/>
                </a:endParaRPr>
              </a:p>
            </p:txBody>
          </p:sp>
        </p:grpSp>
        <p:grpSp>
          <p:nvGrpSpPr>
            <p:cNvPr id="1902" name="Google Shape;1902;p40"/>
            <p:cNvGrpSpPr/>
            <p:nvPr/>
          </p:nvGrpSpPr>
          <p:grpSpPr>
            <a:xfrm>
              <a:off x="9277271" y="3071495"/>
              <a:ext cx="1076611" cy="645795"/>
              <a:chOff x="9277271" y="3071495"/>
              <a:chExt cx="1076611" cy="645795"/>
            </a:xfrm>
          </p:grpSpPr>
          <p:sp>
            <p:nvSpPr>
              <p:cNvPr id="1903" name="Google Shape;1903;p40"/>
              <p:cNvSpPr/>
              <p:nvPr/>
            </p:nvSpPr>
            <p:spPr>
              <a:xfrm>
                <a:off x="9591596" y="307149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22.8%</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Percentage of Cloud IT Traffic</a:t>
                </a:r>
                <a:endParaRPr/>
              </a:p>
            </p:txBody>
          </p:sp>
          <p:pic>
            <p:nvPicPr>
              <p:cNvPr id="1904" name="Google Shape;1904;p40"/>
              <p:cNvPicPr preferRelativeResize="0"/>
              <p:nvPr/>
            </p:nvPicPr>
            <p:blipFill rotWithShape="1">
              <a:blip r:embed="rId3">
                <a:alphaModFix/>
              </a:blip>
              <a:srcRect b="0" l="0" r="0" t="0"/>
              <a:stretch/>
            </p:blipFill>
            <p:spPr>
              <a:xfrm>
                <a:off x="9277271" y="3071496"/>
                <a:ext cx="262017" cy="172932"/>
              </a:xfrm>
              <a:prstGeom prst="rect">
                <a:avLst/>
              </a:prstGeom>
              <a:noFill/>
              <a:ln>
                <a:noFill/>
              </a:ln>
            </p:spPr>
          </p:pic>
        </p:grpSp>
        <p:grpSp>
          <p:nvGrpSpPr>
            <p:cNvPr id="1905" name="Google Shape;1905;p40"/>
            <p:cNvGrpSpPr/>
            <p:nvPr/>
          </p:nvGrpSpPr>
          <p:grpSpPr>
            <a:xfrm>
              <a:off x="10439105" y="3071495"/>
              <a:ext cx="1076620" cy="645795"/>
              <a:chOff x="10439105" y="3071495"/>
              <a:chExt cx="1076620" cy="645795"/>
            </a:xfrm>
          </p:grpSpPr>
          <p:sp>
            <p:nvSpPr>
              <p:cNvPr id="1906" name="Google Shape;1906;p40"/>
              <p:cNvSpPr/>
              <p:nvPr/>
            </p:nvSpPr>
            <p:spPr>
              <a:xfrm>
                <a:off x="10753439" y="3071495"/>
                <a:ext cx="762286" cy="64579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5.8%</a:t>
                </a:r>
                <a:endParaRPr/>
              </a:p>
              <a:p>
                <a:pPr indent="0" lvl="0" marL="0" marR="0" rtl="0" algn="l">
                  <a:spcBef>
                    <a:spcPts val="0"/>
                  </a:spcBef>
                  <a:spcAft>
                    <a:spcPts val="0"/>
                  </a:spcAft>
                  <a:buNone/>
                </a:pPr>
                <a:r>
                  <a:rPr lang="en-US" sz="600">
                    <a:solidFill>
                      <a:schemeClr val="dk1"/>
                    </a:solidFill>
                    <a:latin typeface="Calibri"/>
                    <a:ea typeface="Calibri"/>
                    <a:cs typeface="Calibri"/>
                    <a:sym typeface="Calibri"/>
                  </a:rPr>
                  <a:t>Percentage of VoIP/Audio/Video Traffic</a:t>
                </a:r>
                <a:endParaRPr/>
              </a:p>
            </p:txBody>
          </p:sp>
          <p:grpSp>
            <p:nvGrpSpPr>
              <p:cNvPr id="1907" name="Google Shape;1907;p40"/>
              <p:cNvGrpSpPr/>
              <p:nvPr/>
            </p:nvGrpSpPr>
            <p:grpSpPr>
              <a:xfrm>
                <a:off x="10439105" y="3071503"/>
                <a:ext cx="216980" cy="255806"/>
                <a:chOff x="7438420" y="2000667"/>
                <a:chExt cx="357264" cy="421189"/>
              </a:xfrm>
            </p:grpSpPr>
            <p:grpSp>
              <p:nvGrpSpPr>
                <p:cNvPr id="1908" name="Google Shape;1908;p40"/>
                <p:cNvGrpSpPr/>
                <p:nvPr/>
              </p:nvGrpSpPr>
              <p:grpSpPr>
                <a:xfrm>
                  <a:off x="7515920" y="2121724"/>
                  <a:ext cx="202380" cy="211068"/>
                  <a:chOff x="7515920" y="2121724"/>
                  <a:chExt cx="202380" cy="211068"/>
                </a:xfrm>
              </p:grpSpPr>
              <p:sp>
                <p:nvSpPr>
                  <p:cNvPr id="1909" name="Google Shape;1909;p40"/>
                  <p:cNvSpPr/>
                  <p:nvPr/>
                </p:nvSpPr>
                <p:spPr>
                  <a:xfrm>
                    <a:off x="7566891" y="2178256"/>
                    <a:ext cx="101016" cy="101016"/>
                  </a:xfrm>
                  <a:custGeom>
                    <a:rect b="b" l="l" r="r" t="t"/>
                    <a:pathLst>
                      <a:path extrusionOk="0" h="101016" w="101016">
                        <a:moveTo>
                          <a:pt x="101017" y="50508"/>
                        </a:moveTo>
                        <a:cubicBezTo>
                          <a:pt x="101017" y="78427"/>
                          <a:pt x="78427" y="101016"/>
                          <a:pt x="50508" y="101016"/>
                        </a:cubicBezTo>
                        <a:cubicBezTo>
                          <a:pt x="22590" y="101016"/>
                          <a:pt x="0" y="78427"/>
                          <a:pt x="0" y="50508"/>
                        </a:cubicBezTo>
                        <a:cubicBezTo>
                          <a:pt x="0" y="22590"/>
                          <a:pt x="22590" y="0"/>
                          <a:pt x="50508" y="0"/>
                        </a:cubicBezTo>
                        <a:cubicBezTo>
                          <a:pt x="78427" y="0"/>
                          <a:pt x="101017" y="22590"/>
                          <a:pt x="101017" y="50508"/>
                        </a:cubicBezTo>
                        <a:lnTo>
                          <a:pt x="101017" y="50508"/>
                        </a:lnTo>
                        <a:close/>
                      </a:path>
                    </a:pathLst>
                  </a:custGeom>
                  <a:noFill/>
                  <a:ln cap="sq"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0" name="Google Shape;1910;p40"/>
                  <p:cNvSpPr/>
                  <p:nvPr/>
                </p:nvSpPr>
                <p:spPr>
                  <a:xfrm>
                    <a:off x="7515920" y="2121724"/>
                    <a:ext cx="202380" cy="211068"/>
                  </a:xfrm>
                  <a:custGeom>
                    <a:rect b="b" l="l" r="r" t="t"/>
                    <a:pathLst>
                      <a:path extrusionOk="0" h="211068" w="202380">
                        <a:moveTo>
                          <a:pt x="189522" y="105534"/>
                        </a:moveTo>
                        <a:cubicBezTo>
                          <a:pt x="189522" y="96151"/>
                          <a:pt x="188132" y="87347"/>
                          <a:pt x="185467" y="78658"/>
                        </a:cubicBezTo>
                        <a:lnTo>
                          <a:pt x="202381" y="68580"/>
                        </a:lnTo>
                        <a:lnTo>
                          <a:pt x="184077" y="36259"/>
                        </a:lnTo>
                        <a:lnTo>
                          <a:pt x="166469" y="46338"/>
                        </a:lnTo>
                        <a:cubicBezTo>
                          <a:pt x="154305" y="32900"/>
                          <a:pt x="137971" y="23401"/>
                          <a:pt x="119783" y="19462"/>
                        </a:cubicBezTo>
                        <a:lnTo>
                          <a:pt x="119783" y="0"/>
                        </a:lnTo>
                        <a:lnTo>
                          <a:pt x="82597" y="0"/>
                        </a:lnTo>
                        <a:lnTo>
                          <a:pt x="82597" y="19462"/>
                        </a:lnTo>
                        <a:cubicBezTo>
                          <a:pt x="64294" y="23516"/>
                          <a:pt x="48076" y="32900"/>
                          <a:pt x="35912" y="46338"/>
                        </a:cubicBezTo>
                        <a:lnTo>
                          <a:pt x="18303" y="36259"/>
                        </a:lnTo>
                        <a:lnTo>
                          <a:pt x="0" y="68580"/>
                        </a:lnTo>
                        <a:lnTo>
                          <a:pt x="16913" y="78658"/>
                        </a:lnTo>
                        <a:cubicBezTo>
                          <a:pt x="14249" y="87463"/>
                          <a:pt x="12859" y="96151"/>
                          <a:pt x="12859" y="105534"/>
                        </a:cubicBezTo>
                        <a:cubicBezTo>
                          <a:pt x="12859" y="114918"/>
                          <a:pt x="14249" y="123722"/>
                          <a:pt x="16913" y="132410"/>
                        </a:cubicBezTo>
                        <a:lnTo>
                          <a:pt x="0" y="142489"/>
                        </a:lnTo>
                        <a:lnTo>
                          <a:pt x="18303" y="174810"/>
                        </a:lnTo>
                        <a:lnTo>
                          <a:pt x="35912" y="164731"/>
                        </a:lnTo>
                        <a:cubicBezTo>
                          <a:pt x="48076" y="178169"/>
                          <a:pt x="64410" y="187668"/>
                          <a:pt x="82597" y="191607"/>
                        </a:cubicBezTo>
                        <a:lnTo>
                          <a:pt x="82597" y="211069"/>
                        </a:lnTo>
                        <a:lnTo>
                          <a:pt x="119783" y="211069"/>
                        </a:lnTo>
                        <a:lnTo>
                          <a:pt x="119783" y="191723"/>
                        </a:lnTo>
                        <a:cubicBezTo>
                          <a:pt x="138087" y="187668"/>
                          <a:pt x="154305" y="178285"/>
                          <a:pt x="166469" y="164847"/>
                        </a:cubicBezTo>
                        <a:lnTo>
                          <a:pt x="184077" y="174925"/>
                        </a:lnTo>
                        <a:lnTo>
                          <a:pt x="202381" y="142605"/>
                        </a:lnTo>
                        <a:lnTo>
                          <a:pt x="185467" y="132526"/>
                        </a:lnTo>
                        <a:cubicBezTo>
                          <a:pt x="188132" y="124417"/>
                          <a:pt x="189522" y="114918"/>
                          <a:pt x="189522" y="105534"/>
                        </a:cubicBezTo>
                        <a:lnTo>
                          <a:pt x="189522" y="105534"/>
                        </a:lnTo>
                        <a:close/>
                      </a:path>
                    </a:pathLst>
                  </a:custGeom>
                  <a:noFill/>
                  <a:ln cap="sq"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11" name="Google Shape;1911;p40"/>
                <p:cNvGrpSpPr/>
                <p:nvPr/>
              </p:nvGrpSpPr>
              <p:grpSpPr>
                <a:xfrm>
                  <a:off x="7438420" y="2000667"/>
                  <a:ext cx="357264" cy="288452"/>
                  <a:chOff x="7438420" y="2000667"/>
                  <a:chExt cx="357264" cy="288452"/>
                </a:xfrm>
              </p:grpSpPr>
              <p:sp>
                <p:nvSpPr>
                  <p:cNvPr id="1912" name="Google Shape;1912;p40"/>
                  <p:cNvSpPr/>
                  <p:nvPr/>
                </p:nvSpPr>
                <p:spPr>
                  <a:xfrm>
                    <a:off x="7740311" y="2155319"/>
                    <a:ext cx="55373" cy="133684"/>
                  </a:xfrm>
                  <a:custGeom>
                    <a:rect b="b" l="l" r="r" t="t"/>
                    <a:pathLst>
                      <a:path extrusionOk="0" h="133684" w="55373">
                        <a:moveTo>
                          <a:pt x="1274" y="133685"/>
                        </a:moveTo>
                        <a:cubicBezTo>
                          <a:pt x="1274" y="133685"/>
                          <a:pt x="1969" y="133685"/>
                          <a:pt x="27687" y="133685"/>
                        </a:cubicBezTo>
                        <a:cubicBezTo>
                          <a:pt x="42978" y="133685"/>
                          <a:pt x="55374" y="121753"/>
                          <a:pt x="55374" y="106925"/>
                        </a:cubicBezTo>
                        <a:cubicBezTo>
                          <a:pt x="55374" y="106925"/>
                          <a:pt x="55374" y="106925"/>
                          <a:pt x="55374" y="26760"/>
                        </a:cubicBezTo>
                        <a:cubicBezTo>
                          <a:pt x="55374" y="12048"/>
                          <a:pt x="42978" y="0"/>
                          <a:pt x="27687" y="0"/>
                        </a:cubicBezTo>
                        <a:cubicBezTo>
                          <a:pt x="12395" y="0"/>
                          <a:pt x="0" y="11932"/>
                          <a:pt x="0" y="26760"/>
                        </a:cubicBezTo>
                        <a:cubicBezTo>
                          <a:pt x="0" y="26760"/>
                          <a:pt x="0" y="26760"/>
                          <a:pt x="0" y="133569"/>
                        </a:cubicBezTo>
                      </a:path>
                    </a:pathLst>
                  </a:custGeom>
                  <a:noFill/>
                  <a:ln cap="sq"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3" name="Google Shape;1913;p40"/>
                  <p:cNvSpPr/>
                  <p:nvPr/>
                </p:nvSpPr>
                <p:spPr>
                  <a:xfrm>
                    <a:off x="7438420" y="2155435"/>
                    <a:ext cx="55373" cy="133684"/>
                  </a:xfrm>
                  <a:custGeom>
                    <a:rect b="b" l="l" r="r" t="t"/>
                    <a:pathLst>
                      <a:path extrusionOk="0" h="133684" w="55373">
                        <a:moveTo>
                          <a:pt x="55374" y="133569"/>
                        </a:moveTo>
                        <a:cubicBezTo>
                          <a:pt x="55374" y="26760"/>
                          <a:pt x="55374" y="26760"/>
                          <a:pt x="55374" y="26760"/>
                        </a:cubicBezTo>
                        <a:cubicBezTo>
                          <a:pt x="55374" y="12048"/>
                          <a:pt x="42978" y="0"/>
                          <a:pt x="27687" y="0"/>
                        </a:cubicBezTo>
                        <a:cubicBezTo>
                          <a:pt x="12395" y="0"/>
                          <a:pt x="0" y="12048"/>
                          <a:pt x="0" y="26760"/>
                        </a:cubicBezTo>
                        <a:cubicBezTo>
                          <a:pt x="0" y="106925"/>
                          <a:pt x="0" y="106925"/>
                          <a:pt x="0" y="106925"/>
                        </a:cubicBezTo>
                        <a:cubicBezTo>
                          <a:pt x="0" y="121637"/>
                          <a:pt x="12395" y="133685"/>
                          <a:pt x="27687" y="133685"/>
                        </a:cubicBezTo>
                        <a:cubicBezTo>
                          <a:pt x="53404" y="133685"/>
                          <a:pt x="54099" y="133685"/>
                          <a:pt x="54099" y="133685"/>
                        </a:cubicBezTo>
                      </a:path>
                    </a:pathLst>
                  </a:custGeom>
                  <a:noFill/>
                  <a:ln cap="sq"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4" name="Google Shape;1914;p40"/>
                  <p:cNvSpPr/>
                  <p:nvPr/>
                </p:nvSpPr>
                <p:spPr>
                  <a:xfrm>
                    <a:off x="7463095" y="2000667"/>
                    <a:ext cx="308841" cy="154420"/>
                  </a:xfrm>
                  <a:custGeom>
                    <a:rect b="b" l="l" r="r" t="t"/>
                    <a:pathLst>
                      <a:path extrusionOk="0" h="154420" w="308841">
                        <a:moveTo>
                          <a:pt x="0" y="154421"/>
                        </a:moveTo>
                        <a:cubicBezTo>
                          <a:pt x="0" y="69507"/>
                          <a:pt x="69507" y="0"/>
                          <a:pt x="154421" y="0"/>
                        </a:cubicBezTo>
                        <a:lnTo>
                          <a:pt x="154421" y="0"/>
                        </a:lnTo>
                        <a:cubicBezTo>
                          <a:pt x="239335" y="0"/>
                          <a:pt x="308842" y="69507"/>
                          <a:pt x="308842" y="154421"/>
                        </a:cubicBezTo>
                      </a:path>
                    </a:pathLst>
                  </a:custGeom>
                  <a:noFill/>
                  <a:ln cap="sq"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15" name="Google Shape;1915;p40"/>
                <p:cNvSpPr/>
                <p:nvPr/>
              </p:nvSpPr>
              <p:spPr>
                <a:xfrm>
                  <a:off x="7636398" y="2290857"/>
                  <a:ext cx="123606" cy="100437"/>
                </a:xfrm>
                <a:custGeom>
                  <a:rect b="b" l="l" r="r" t="t"/>
                  <a:pathLst>
                    <a:path extrusionOk="0" h="100437" w="123606">
                      <a:moveTo>
                        <a:pt x="123606" y="0"/>
                      </a:moveTo>
                      <a:lnTo>
                        <a:pt x="123606" y="51551"/>
                      </a:lnTo>
                      <a:lnTo>
                        <a:pt x="0" y="100437"/>
                      </a:lnTo>
                    </a:path>
                  </a:pathLst>
                </a:custGeom>
                <a:noFill/>
                <a:ln cap="sq" cmpd="sng" w="9525">
                  <a:solidFill>
                    <a:schemeClr val="dk2"/>
                  </a:solidFill>
                  <a:prstDash val="solid"/>
                  <a:miter lim="800000"/>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6" name="Google Shape;1916;p40"/>
                <p:cNvSpPr/>
                <p:nvPr/>
              </p:nvSpPr>
              <p:spPr>
                <a:xfrm>
                  <a:off x="7600507" y="2369073"/>
                  <a:ext cx="59155" cy="52783"/>
                </a:xfrm>
                <a:custGeom>
                  <a:rect b="b" l="l" r="r" t="t"/>
                  <a:pathLst>
                    <a:path extrusionOk="0" h="52783" w="59155">
                      <a:moveTo>
                        <a:pt x="45043" y="45506"/>
                      </a:moveTo>
                      <a:lnTo>
                        <a:pt x="33458" y="50719"/>
                      </a:lnTo>
                      <a:cubicBezTo>
                        <a:pt x="21411" y="56048"/>
                        <a:pt x="7393" y="50719"/>
                        <a:pt x="2065" y="38671"/>
                      </a:cubicBezTo>
                      <a:lnTo>
                        <a:pt x="2065" y="38671"/>
                      </a:lnTo>
                      <a:cubicBezTo>
                        <a:pt x="-3264" y="26624"/>
                        <a:pt x="2065" y="12606"/>
                        <a:pt x="14112" y="7278"/>
                      </a:cubicBezTo>
                      <a:lnTo>
                        <a:pt x="25697" y="2065"/>
                      </a:lnTo>
                      <a:cubicBezTo>
                        <a:pt x="37745" y="-3264"/>
                        <a:pt x="51762" y="2065"/>
                        <a:pt x="57091" y="14112"/>
                      </a:cubicBezTo>
                      <a:lnTo>
                        <a:pt x="57091" y="14112"/>
                      </a:lnTo>
                      <a:cubicBezTo>
                        <a:pt x="62420" y="26160"/>
                        <a:pt x="57091" y="40177"/>
                        <a:pt x="45043" y="45506"/>
                      </a:cubicBezTo>
                      <a:close/>
                    </a:path>
                  </a:pathLst>
                </a:custGeom>
                <a:noFill/>
                <a:ln cap="sq"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sp>
        <p:nvSpPr>
          <p:cNvPr id="1917" name="Google Shape;1917;p40"/>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Sign Up: Complimentary Security Assessments</a:t>
            </a:r>
            <a:endParaRPr/>
          </a:p>
        </p:txBody>
      </p:sp>
      <p:sp>
        <p:nvSpPr>
          <p:cNvPr id="1918" name="Google Shape;1918;p40"/>
          <p:cNvSpPr txBox="1"/>
          <p:nvPr/>
        </p:nvSpPr>
        <p:spPr>
          <a:xfrm>
            <a:off x="11741511" y="6151255"/>
            <a:ext cx="306186" cy="74475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BFBFBF"/>
              </a:buClr>
              <a:buSzPts val="1800"/>
              <a:buFont typeface="Noto Sans Symbols"/>
              <a:buNone/>
            </a:pPr>
            <a:r>
              <a:rPr lang="en-US" sz="1800">
                <a:solidFill>
                  <a:srgbClr val="BFBFBF"/>
                </a:solidFill>
                <a:latin typeface="Open Sans"/>
                <a:ea typeface="Open Sans"/>
                <a:cs typeface="Open Sans"/>
                <a:sym typeface="Open Sans"/>
              </a:rPr>
              <a:t>35</a:t>
            </a:r>
            <a:endParaRPr/>
          </a:p>
          <a:p>
            <a:pPr indent="-125729" lvl="0" marL="228600" marR="0" rtl="0" algn="l">
              <a:lnSpc>
                <a:spcPct val="200000"/>
              </a:lnSpc>
              <a:spcBef>
                <a:spcPts val="0"/>
              </a:spcBef>
              <a:spcAft>
                <a:spcPts val="0"/>
              </a:spcAft>
              <a:buClr>
                <a:schemeClr val="dk1"/>
              </a:buClr>
              <a:buSzPts val="1620"/>
              <a:buFont typeface="Noto Sans Symbols"/>
              <a:buNone/>
            </a:pPr>
            <a:r>
              <a:t/>
            </a:r>
            <a:endParaRPr sz="1800">
              <a:solidFill>
                <a:schemeClr val="dk1"/>
              </a:solidFill>
              <a:latin typeface="Calibri"/>
              <a:ea typeface="Calibri"/>
              <a:cs typeface="Calibri"/>
              <a:sym typeface="Calibri"/>
            </a:endParaRPr>
          </a:p>
        </p:txBody>
      </p:sp>
      <p:sp>
        <p:nvSpPr>
          <p:cNvPr id="1919" name="Google Shape;1919;p40"/>
          <p:cNvSpPr txBox="1"/>
          <p:nvPr/>
        </p:nvSpPr>
        <p:spPr>
          <a:xfrm>
            <a:off x="507075" y="640080"/>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Complimentary Security Assessments</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4" name="Shape 1924"/>
        <p:cNvGrpSpPr/>
        <p:nvPr/>
      </p:nvGrpSpPr>
      <p:grpSpPr>
        <a:xfrm>
          <a:off x="0" y="0"/>
          <a:ext cx="0" cy="0"/>
          <a:chOff x="0" y="0"/>
          <a:chExt cx="0" cy="0"/>
        </a:xfrm>
      </p:grpSpPr>
      <p:sp>
        <p:nvSpPr>
          <p:cNvPr id="1925" name="Google Shape;1925;p41"/>
          <p:cNvSpPr txBox="1"/>
          <p:nvPr/>
        </p:nvSpPr>
        <p:spPr>
          <a:xfrm>
            <a:off x="588263" y="534834"/>
            <a:ext cx="11018520" cy="430887"/>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Benefits</a:t>
            </a:r>
            <a:endParaRPr/>
          </a:p>
        </p:txBody>
      </p:sp>
      <p:pic>
        <p:nvPicPr>
          <p:cNvPr id="1926" name="Google Shape;1926;p41"/>
          <p:cNvPicPr preferRelativeResize="0"/>
          <p:nvPr/>
        </p:nvPicPr>
        <p:blipFill rotWithShape="1">
          <a:blip r:embed="rId3">
            <a:alphaModFix/>
          </a:blip>
          <a:srcRect b="0" l="0" r="0" t="0"/>
          <a:stretch/>
        </p:blipFill>
        <p:spPr>
          <a:xfrm>
            <a:off x="5269512" y="6061951"/>
            <a:ext cx="1814157" cy="219683"/>
          </a:xfrm>
          <a:prstGeom prst="rect">
            <a:avLst/>
          </a:prstGeom>
          <a:noFill/>
          <a:ln>
            <a:noFill/>
          </a:ln>
        </p:spPr>
      </p:pic>
      <p:pic>
        <p:nvPicPr>
          <p:cNvPr descr="A picture containing text, clipart&#10;&#10;Description automatically generated" id="1927" name="Google Shape;1927;p41"/>
          <p:cNvPicPr preferRelativeResize="0"/>
          <p:nvPr/>
        </p:nvPicPr>
        <p:blipFill rotWithShape="1">
          <a:blip r:embed="rId4">
            <a:alphaModFix/>
          </a:blip>
          <a:srcRect b="0" l="0" r="0" t="0"/>
          <a:stretch/>
        </p:blipFill>
        <p:spPr>
          <a:xfrm>
            <a:off x="9706950" y="5859908"/>
            <a:ext cx="2201787" cy="572465"/>
          </a:xfrm>
          <a:prstGeom prst="rect">
            <a:avLst/>
          </a:prstGeom>
          <a:noFill/>
          <a:ln>
            <a:noFill/>
          </a:ln>
        </p:spPr>
      </p:pic>
      <p:sp>
        <p:nvSpPr>
          <p:cNvPr id="1928" name="Google Shape;1928;p41"/>
          <p:cNvSpPr txBox="1"/>
          <p:nvPr>
            <p:ph idx="4294967295" type="body"/>
          </p:nvPr>
        </p:nvSpPr>
        <p:spPr>
          <a:xfrm>
            <a:off x="596086" y="2010107"/>
            <a:ext cx="11132364" cy="304698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Provide assistance for the Higher Education Emergency Relief Fund (HEERF), and other grant resources which assists with broadband, IT infrastructure, and cybersecurity</a:t>
            </a:r>
            <a:endParaRPr/>
          </a:p>
          <a:p>
            <a:pPr indent="-342900" lvl="0" marL="34290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Complimentary Cybersecurity Threat Protection Assessments</a:t>
            </a:r>
            <a:endParaRPr/>
          </a:p>
          <a:p>
            <a:pPr indent="-342900" lvl="0" marL="34290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Complimentary Training with the Microsoft Team for your employees to improve security awareness</a:t>
            </a:r>
            <a:endParaRPr/>
          </a:p>
          <a:p>
            <a:pPr indent="-342900" lvl="0" marL="34290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Special Education Pricing  on Surface and OEM Devices</a:t>
            </a:r>
            <a:endParaRPr/>
          </a:p>
          <a:p>
            <a:pPr indent="-342900" lvl="0" marL="342900" rtl="0" algn="l">
              <a:lnSpc>
                <a:spcPct val="90000"/>
              </a:lnSpc>
              <a:spcBef>
                <a:spcPts val="1000"/>
              </a:spcBef>
              <a:spcAft>
                <a:spcPts val="0"/>
              </a:spcAft>
              <a:buClr>
                <a:srgbClr val="2A2A2A"/>
              </a:buClr>
              <a:buSzPts val="1800"/>
              <a:buFont typeface="Arial"/>
              <a:buChar char="•"/>
            </a:pPr>
            <a:r>
              <a:rPr lang="en-US" sz="1800">
                <a:solidFill>
                  <a:srgbClr val="2A2A2A"/>
                </a:solidFill>
                <a:latin typeface="Open Sans"/>
                <a:ea typeface="Open Sans"/>
                <a:cs typeface="Open Sans"/>
                <a:sym typeface="Open Sans"/>
              </a:rPr>
              <a:t>For further inquiries, please email Madinah Ali at msali@safepcsolutionsusa.com</a:t>
            </a:r>
            <a:endParaRPr/>
          </a:p>
          <a:p>
            <a:pPr indent="-114300" lvl="0" marL="228600" rtl="0" algn="l">
              <a:lnSpc>
                <a:spcPct val="90000"/>
              </a:lnSpc>
              <a:spcBef>
                <a:spcPts val="1000"/>
              </a:spcBef>
              <a:spcAft>
                <a:spcPts val="0"/>
              </a:spcAft>
              <a:buClr>
                <a:schemeClr val="dk1"/>
              </a:buClr>
              <a:buSzPts val="1800"/>
              <a:buNone/>
            </a:pPr>
            <a:r>
              <a:t/>
            </a:r>
            <a:endParaRPr sz="1800">
              <a:solidFill>
                <a:srgbClr val="2A2A2A"/>
              </a:solidFill>
              <a:latin typeface="Open Sans"/>
              <a:ea typeface="Open Sans"/>
              <a:cs typeface="Open Sans"/>
              <a:sym typeface="Open Sans"/>
            </a:endParaRPr>
          </a:p>
        </p:txBody>
      </p:sp>
      <p:pic>
        <p:nvPicPr>
          <p:cNvPr descr="Logo&#10;&#10;Description automatically generated" id="1929" name="Google Shape;1929;p41"/>
          <p:cNvPicPr preferRelativeResize="0"/>
          <p:nvPr/>
        </p:nvPicPr>
        <p:blipFill rotWithShape="1">
          <a:blip r:embed="rId5">
            <a:alphaModFix/>
          </a:blip>
          <a:srcRect b="0" l="0" r="0" t="0"/>
          <a:stretch/>
        </p:blipFill>
        <p:spPr>
          <a:xfrm>
            <a:off x="537464" y="5543550"/>
            <a:ext cx="1246950" cy="819140"/>
          </a:xfrm>
          <a:prstGeom prst="rect">
            <a:avLst/>
          </a:prstGeom>
          <a:noFill/>
          <a:ln>
            <a:noFill/>
          </a:ln>
        </p:spPr>
      </p:pic>
      <p:pic>
        <p:nvPicPr>
          <p:cNvPr descr="A picture containing text, clipart&#10;&#10;Description automatically generated" id="1930" name="Google Shape;1930;p41"/>
          <p:cNvPicPr preferRelativeResize="0"/>
          <p:nvPr/>
        </p:nvPicPr>
        <p:blipFill rotWithShape="1">
          <a:blip r:embed="rId6">
            <a:alphaModFix/>
          </a:blip>
          <a:srcRect b="0" l="0" r="0" t="0"/>
          <a:stretch/>
        </p:blipFill>
        <p:spPr>
          <a:xfrm>
            <a:off x="5185010" y="5899964"/>
            <a:ext cx="1821980" cy="392071"/>
          </a:xfrm>
          <a:prstGeom prst="rect">
            <a:avLst/>
          </a:prstGeom>
          <a:noFill/>
          <a:ln>
            <a:noFill/>
          </a:ln>
        </p:spPr>
      </p:pic>
      <p:sp>
        <p:nvSpPr>
          <p:cNvPr id="1931" name="Google Shape;1931;p41"/>
          <p:cNvSpPr txBox="1"/>
          <p:nvPr/>
        </p:nvSpPr>
        <p:spPr>
          <a:xfrm>
            <a:off x="507075" y="640080"/>
            <a:ext cx="11001649" cy="377580"/>
          </a:xfrm>
          <a:prstGeom prst="rect">
            <a:avLst/>
          </a:prstGeom>
          <a:solidFill>
            <a:srgbClr val="0070C0"/>
          </a:solidFill>
          <a:ln>
            <a:noFill/>
          </a:ln>
        </p:spPr>
        <p:txBody>
          <a:bodyPr anchorCtr="0" anchor="t" bIns="0" lIns="91425" spcFirstLastPara="1" rIns="91425" wrap="square" tIns="0">
            <a:noAutofit/>
          </a:bodyPr>
          <a:lstStyle/>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Solutions </a:t>
            </a:r>
            <a:endParaRPr/>
          </a:p>
          <a:p>
            <a:pPr indent="0" lvl="0" marL="0" marR="0" rtl="0" algn="l">
              <a:lnSpc>
                <a:spcPct val="100000"/>
              </a:lnSpc>
              <a:spcBef>
                <a:spcPts val="0"/>
              </a:spcBef>
              <a:spcAft>
                <a:spcPts val="0"/>
              </a:spcAft>
              <a:buClr>
                <a:schemeClr val="lt1"/>
              </a:buClr>
              <a:buSzPts val="2800"/>
              <a:buFont typeface="Open Sans"/>
              <a:buNone/>
            </a:pPr>
            <a:r>
              <a:rPr b="0" lang="en-US" sz="2800" cap="none">
                <a:solidFill>
                  <a:schemeClr val="lt1"/>
                </a:solidFill>
                <a:latin typeface="Open Sans"/>
                <a:ea typeface="Open Sans"/>
                <a:cs typeface="Open Sans"/>
                <a:sym typeface="Open Sans"/>
              </a:rPr>
              <a:t>y’s Presenters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2" name="Shape 642"/>
        <p:cNvGrpSpPr/>
        <p:nvPr/>
      </p:nvGrpSpPr>
      <p:grpSpPr>
        <a:xfrm>
          <a:off x="0" y="0"/>
          <a:ext cx="0" cy="0"/>
          <a:chOff x="0" y="0"/>
          <a:chExt cx="0" cy="0"/>
        </a:xfrm>
      </p:grpSpPr>
      <p:pic>
        <p:nvPicPr>
          <p:cNvPr id="643" name="Google Shape;643;p5"/>
          <p:cNvPicPr preferRelativeResize="0"/>
          <p:nvPr>
            <p:ph idx="1" type="body"/>
          </p:nvPr>
        </p:nvPicPr>
        <p:blipFill rotWithShape="1">
          <a:blip r:embed="rId3">
            <a:alphaModFix/>
          </a:blip>
          <a:srcRect b="0" l="0" r="0" t="15414"/>
          <a:stretch/>
        </p:blipFill>
        <p:spPr>
          <a:xfrm>
            <a:off x="-1" y="10"/>
            <a:ext cx="12192000" cy="6857990"/>
          </a:xfrm>
          <a:prstGeom prst="rect">
            <a:avLst/>
          </a:prstGeom>
          <a:noFill/>
          <a:ln>
            <a:noFill/>
          </a:ln>
        </p:spPr>
      </p:pic>
      <p:sp>
        <p:nvSpPr>
          <p:cNvPr id="644" name="Google Shape;644;p5"/>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645" name="Google Shape;645;p5"/>
          <p:cNvSpPr txBox="1"/>
          <p:nvPr>
            <p:ph type="title"/>
          </p:nvPr>
        </p:nvSpPr>
        <p:spPr>
          <a:xfrm>
            <a:off x="1153144" y="1631101"/>
            <a:ext cx="3432492" cy="71213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Work Sans"/>
              <a:buNone/>
            </a:pPr>
            <a:r>
              <a:rPr b="1" lang="en-US" sz="3600" u="sng">
                <a:latin typeface="Work Sans"/>
                <a:ea typeface="Work Sans"/>
                <a:cs typeface="Work Sans"/>
                <a:sym typeface="Work Sans"/>
              </a:rPr>
              <a:t>Our Partners</a:t>
            </a:r>
            <a:endParaRPr/>
          </a:p>
        </p:txBody>
      </p:sp>
      <p:cxnSp>
        <p:nvCxnSpPr>
          <p:cNvPr id="646" name="Google Shape;646;p5"/>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pic>
        <p:nvPicPr>
          <p:cNvPr descr="Logo&#10;&#10;Description automatically generated" id="647" name="Google Shape;647;p5"/>
          <p:cNvPicPr preferRelativeResize="0"/>
          <p:nvPr/>
        </p:nvPicPr>
        <p:blipFill rotWithShape="1">
          <a:blip r:embed="rId4">
            <a:alphaModFix/>
          </a:blip>
          <a:srcRect b="0" l="0" r="0" t="0"/>
          <a:stretch/>
        </p:blipFill>
        <p:spPr>
          <a:xfrm>
            <a:off x="10370633" y="5657614"/>
            <a:ext cx="1607973" cy="1048405"/>
          </a:xfrm>
          <a:prstGeom prst="rect">
            <a:avLst/>
          </a:prstGeom>
          <a:noFill/>
          <a:ln>
            <a:noFill/>
          </a:ln>
        </p:spPr>
      </p:pic>
      <p:grpSp>
        <p:nvGrpSpPr>
          <p:cNvPr id="648" name="Google Shape;648;p5"/>
          <p:cNvGrpSpPr/>
          <p:nvPr/>
        </p:nvGrpSpPr>
        <p:grpSpPr>
          <a:xfrm>
            <a:off x="274217" y="2618641"/>
            <a:ext cx="5190344" cy="3243965"/>
            <a:chOff x="154679" y="1417"/>
            <a:chExt cx="5190344" cy="3243965"/>
          </a:xfrm>
        </p:grpSpPr>
        <p:sp>
          <p:nvSpPr>
            <p:cNvPr id="649" name="Google Shape;649;p5"/>
            <p:cNvSpPr/>
            <p:nvPr/>
          </p:nvSpPr>
          <p:spPr>
            <a:xfrm>
              <a:off x="154679" y="1417"/>
              <a:ext cx="1621982" cy="973189"/>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
            <p:cNvSpPr txBox="1"/>
            <p:nvPr/>
          </p:nvSpPr>
          <p:spPr>
            <a:xfrm>
              <a:off x="154679" y="1417"/>
              <a:ext cx="1621982" cy="97318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Microsoft</a:t>
              </a:r>
              <a:endParaRPr/>
            </a:p>
          </p:txBody>
        </p:sp>
        <p:sp>
          <p:nvSpPr>
            <p:cNvPr id="651" name="Google Shape;651;p5"/>
            <p:cNvSpPr/>
            <p:nvPr/>
          </p:nvSpPr>
          <p:spPr>
            <a:xfrm>
              <a:off x="1938860" y="1417"/>
              <a:ext cx="1621982" cy="973189"/>
            </a:xfrm>
            <a:prstGeom prst="rect">
              <a:avLst/>
            </a:prstGeom>
            <a:gradFill>
              <a:gsLst>
                <a:gs pos="0">
                  <a:srgbClr val="E3885E"/>
                </a:gs>
                <a:gs pos="50000">
                  <a:srgbClr val="E6753A"/>
                </a:gs>
                <a:gs pos="100000">
                  <a:srgbClr val="D3652A"/>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
            <p:cNvSpPr txBox="1"/>
            <p:nvPr/>
          </p:nvSpPr>
          <p:spPr>
            <a:xfrm>
              <a:off x="1938860" y="1417"/>
              <a:ext cx="1621982" cy="97318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Fortinet</a:t>
              </a:r>
              <a:endParaRPr/>
            </a:p>
          </p:txBody>
        </p:sp>
        <p:sp>
          <p:nvSpPr>
            <p:cNvPr id="653" name="Google Shape;653;p5"/>
            <p:cNvSpPr/>
            <p:nvPr/>
          </p:nvSpPr>
          <p:spPr>
            <a:xfrm>
              <a:off x="3723041" y="1417"/>
              <a:ext cx="1621982" cy="973189"/>
            </a:xfrm>
            <a:prstGeom prst="rect">
              <a:avLst/>
            </a:prstGeom>
            <a:gradFill>
              <a:gsLst>
                <a:gs pos="0">
                  <a:srgbClr val="D9886B"/>
                </a:gs>
                <a:gs pos="50000">
                  <a:srgbClr val="DA764E"/>
                </a:gs>
                <a:gs pos="100000">
                  <a:srgbClr val="C7643D"/>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
            <p:cNvSpPr txBox="1"/>
            <p:nvPr/>
          </p:nvSpPr>
          <p:spPr>
            <a:xfrm>
              <a:off x="3723041" y="1417"/>
              <a:ext cx="1621982" cy="97318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OpenText/Carbonite</a:t>
              </a:r>
              <a:endParaRPr/>
            </a:p>
          </p:txBody>
        </p:sp>
        <p:sp>
          <p:nvSpPr>
            <p:cNvPr id="655" name="Google Shape;655;p5"/>
            <p:cNvSpPr/>
            <p:nvPr/>
          </p:nvSpPr>
          <p:spPr>
            <a:xfrm>
              <a:off x="154679" y="1136805"/>
              <a:ext cx="1621982" cy="973189"/>
            </a:xfrm>
            <a:prstGeom prst="rect">
              <a:avLst/>
            </a:prstGeom>
            <a:gradFill>
              <a:gsLst>
                <a:gs pos="0">
                  <a:srgbClr val="CE8A78"/>
                </a:gs>
                <a:gs pos="50000">
                  <a:srgbClr val="CC7860"/>
                </a:gs>
                <a:gs pos="100000">
                  <a:srgbClr val="BA674F"/>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
            <p:cNvSpPr txBox="1"/>
            <p:nvPr/>
          </p:nvSpPr>
          <p:spPr>
            <a:xfrm>
              <a:off x="154679" y="1136805"/>
              <a:ext cx="1621982" cy="97318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Synology</a:t>
              </a:r>
              <a:endParaRPr/>
            </a:p>
          </p:txBody>
        </p:sp>
        <p:sp>
          <p:nvSpPr>
            <p:cNvPr id="657" name="Google Shape;657;p5"/>
            <p:cNvSpPr/>
            <p:nvPr/>
          </p:nvSpPr>
          <p:spPr>
            <a:xfrm>
              <a:off x="1938860" y="1136805"/>
              <a:ext cx="1621982" cy="973189"/>
            </a:xfrm>
            <a:prstGeom prst="rect">
              <a:avLst/>
            </a:prstGeom>
            <a:gradFill>
              <a:gsLst>
                <a:gs pos="0">
                  <a:srgbClr val="C59086"/>
                </a:gs>
                <a:gs pos="50000">
                  <a:srgbClr val="C28072"/>
                </a:gs>
                <a:gs pos="100000">
                  <a:srgbClr val="AF6E60"/>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
            <p:cNvSpPr txBox="1"/>
            <p:nvPr/>
          </p:nvSpPr>
          <p:spPr>
            <a:xfrm>
              <a:off x="1938860" y="1136805"/>
              <a:ext cx="1621982" cy="97318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InfoSec</a:t>
              </a:r>
              <a:endParaRPr/>
            </a:p>
          </p:txBody>
        </p:sp>
        <p:sp>
          <p:nvSpPr>
            <p:cNvPr id="659" name="Google Shape;659;p5"/>
            <p:cNvSpPr/>
            <p:nvPr/>
          </p:nvSpPr>
          <p:spPr>
            <a:xfrm>
              <a:off x="3723041" y="1136805"/>
              <a:ext cx="1621982" cy="973189"/>
            </a:xfrm>
            <a:prstGeom prst="rect">
              <a:avLst/>
            </a:prstGeom>
            <a:gradFill>
              <a:gsLst>
                <a:gs pos="0">
                  <a:srgbClr val="BC9893"/>
                </a:gs>
                <a:gs pos="50000">
                  <a:srgbClr val="B78983"/>
                </a:gs>
                <a:gs pos="100000">
                  <a:srgbClr val="A37772"/>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
            <p:cNvSpPr txBox="1"/>
            <p:nvPr/>
          </p:nvSpPr>
          <p:spPr>
            <a:xfrm>
              <a:off x="3723041" y="1136805"/>
              <a:ext cx="1621982" cy="97318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Pax8/AWS</a:t>
              </a:r>
              <a:endParaRPr/>
            </a:p>
          </p:txBody>
        </p:sp>
        <p:sp>
          <p:nvSpPr>
            <p:cNvPr id="661" name="Google Shape;661;p5"/>
            <p:cNvSpPr/>
            <p:nvPr/>
          </p:nvSpPr>
          <p:spPr>
            <a:xfrm>
              <a:off x="1046769" y="2272193"/>
              <a:ext cx="1621982" cy="973189"/>
            </a:xfrm>
            <a:prstGeom prst="rect">
              <a:avLst/>
            </a:prstGeom>
            <a:gradFill>
              <a:gsLst>
                <a:gs pos="0">
                  <a:srgbClr val="B4A1A1"/>
                </a:gs>
                <a:gs pos="50000">
                  <a:srgbClr val="AD9494"/>
                </a:gs>
                <a:gs pos="100000">
                  <a:srgbClr val="998181"/>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
            <p:cNvSpPr txBox="1"/>
            <p:nvPr/>
          </p:nvSpPr>
          <p:spPr>
            <a:xfrm>
              <a:off x="1046769" y="2272193"/>
              <a:ext cx="1621982" cy="97318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Google</a:t>
              </a:r>
              <a:endParaRPr/>
            </a:p>
          </p:txBody>
        </p:sp>
        <p:sp>
          <p:nvSpPr>
            <p:cNvPr id="663" name="Google Shape;663;p5"/>
            <p:cNvSpPr/>
            <p:nvPr/>
          </p:nvSpPr>
          <p:spPr>
            <a:xfrm>
              <a:off x="2830950" y="2272193"/>
              <a:ext cx="1621982" cy="973189"/>
            </a:xfrm>
            <a:prstGeom prst="rect">
              <a:avLst/>
            </a:prstGeom>
            <a:gradFill>
              <a:gsLst>
                <a:gs pos="0">
                  <a:srgbClr val="AEAEAE"/>
                </a:gs>
                <a:gs pos="50000">
                  <a:srgbClr val="A4A4A4"/>
                </a:gs>
                <a:gs pos="100000">
                  <a:srgbClr val="909090"/>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
            <p:cNvSpPr txBox="1"/>
            <p:nvPr/>
          </p:nvSpPr>
          <p:spPr>
            <a:xfrm>
              <a:off x="2830950" y="2272193"/>
              <a:ext cx="1621982" cy="973189"/>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0" i="0" lang="en-US" sz="2600" u="none" cap="none" strike="noStrike">
                  <a:solidFill>
                    <a:schemeClr val="lt1"/>
                  </a:solidFill>
                  <a:latin typeface="Calibri"/>
                  <a:ea typeface="Calibri"/>
                  <a:cs typeface="Calibri"/>
                  <a:sym typeface="Calibri"/>
                </a:rPr>
                <a:t>Certiport</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id="669" name="Google Shape;669;p6"/>
          <p:cNvPicPr preferRelativeResize="0"/>
          <p:nvPr/>
        </p:nvPicPr>
        <p:blipFill rotWithShape="1">
          <a:blip r:embed="rId3">
            <a:alphaModFix/>
          </a:blip>
          <a:srcRect b="0" l="0" r="0" t="0"/>
          <a:stretch/>
        </p:blipFill>
        <p:spPr>
          <a:xfrm>
            <a:off x="866600" y="902325"/>
            <a:ext cx="8047475" cy="5058600"/>
          </a:xfrm>
          <a:prstGeom prst="rect">
            <a:avLst/>
          </a:prstGeom>
          <a:noFill/>
          <a:ln>
            <a:noFill/>
          </a:ln>
        </p:spPr>
      </p:pic>
      <p:sp>
        <p:nvSpPr>
          <p:cNvPr id="670" name="Google Shape;670;p6"/>
          <p:cNvSpPr/>
          <p:nvPr/>
        </p:nvSpPr>
        <p:spPr>
          <a:xfrm>
            <a:off x="8479567" y="1288833"/>
            <a:ext cx="137600" cy="3001600"/>
          </a:xfrm>
          <a:prstGeom prst="rightBracket">
            <a:avLst>
              <a:gd fmla="val 8333" name="adj"/>
            </a:avLst>
          </a:prstGeom>
          <a:noFill/>
          <a:ln cap="flat" cmpd="sng" w="9525">
            <a:solidFill>
              <a:srgbClr val="7F7F7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67" u="none" cap="none" strike="noStrike">
              <a:solidFill>
                <a:srgbClr val="595959"/>
              </a:solidFill>
              <a:latin typeface="Calibri"/>
              <a:ea typeface="Calibri"/>
              <a:cs typeface="Calibri"/>
              <a:sym typeface="Calibri"/>
            </a:endParaRPr>
          </a:p>
        </p:txBody>
      </p:sp>
      <p:cxnSp>
        <p:nvCxnSpPr>
          <p:cNvPr id="671" name="Google Shape;671;p6"/>
          <p:cNvCxnSpPr/>
          <p:nvPr/>
        </p:nvCxnSpPr>
        <p:spPr>
          <a:xfrm rot="10800000">
            <a:off x="8641051" y="2789633"/>
            <a:ext cx="284000" cy="0"/>
          </a:xfrm>
          <a:prstGeom prst="straightConnector1">
            <a:avLst/>
          </a:prstGeom>
          <a:noFill/>
          <a:ln cap="flat" cmpd="sng" w="9525">
            <a:solidFill>
              <a:srgbClr val="7F7F7F"/>
            </a:solidFill>
            <a:prstDash val="solid"/>
            <a:round/>
            <a:headEnd len="sm" w="sm" type="none"/>
            <a:tailEnd len="sm" w="sm" type="none"/>
          </a:ln>
        </p:spPr>
      </p:cxnSp>
      <p:sp>
        <p:nvSpPr>
          <p:cNvPr id="672" name="Google Shape;672;p6"/>
          <p:cNvSpPr txBox="1"/>
          <p:nvPr>
            <p:ph idx="4294967295" type="title"/>
          </p:nvPr>
        </p:nvSpPr>
        <p:spPr>
          <a:xfrm>
            <a:off x="3230660" y="373318"/>
            <a:ext cx="5730777" cy="52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Open Sans"/>
              <a:buNone/>
            </a:pPr>
            <a:r>
              <a:rPr b="1" lang="en-US" sz="2650">
                <a:latin typeface="Open Sans"/>
                <a:ea typeface="Open Sans"/>
                <a:cs typeface="Open Sans"/>
                <a:sym typeface="Open Sans"/>
              </a:rPr>
              <a:t>Closing the Cyber Skills Gap</a:t>
            </a:r>
            <a:endParaRPr b="1" sz="2650">
              <a:latin typeface="Open Sans"/>
              <a:ea typeface="Open Sans"/>
              <a:cs typeface="Open Sans"/>
              <a:sym typeface="Open Sans"/>
            </a:endParaRPr>
          </a:p>
        </p:txBody>
      </p:sp>
      <p:sp>
        <p:nvSpPr>
          <p:cNvPr id="673" name="Google Shape;673;p6"/>
          <p:cNvSpPr txBox="1"/>
          <p:nvPr/>
        </p:nvSpPr>
        <p:spPr>
          <a:xfrm>
            <a:off x="8951651" y="2601226"/>
            <a:ext cx="2607200" cy="1333749"/>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0" lang="en-US" sz="1467" u="none" cap="none" strike="noStrike">
                <a:solidFill>
                  <a:srgbClr val="535353"/>
                </a:solidFill>
                <a:latin typeface="Work Sans"/>
                <a:ea typeface="Work Sans"/>
                <a:cs typeface="Work Sans"/>
                <a:sym typeface="Work Sans"/>
              </a:rPr>
              <a:t>Decreasing skills half-life</a:t>
            </a:r>
            <a:endParaRPr b="1" sz="1467">
              <a:solidFill>
                <a:srgbClr val="535353"/>
              </a:solidFill>
              <a:latin typeface="Work Sans"/>
              <a:ea typeface="Work Sans"/>
              <a:cs typeface="Work Sans"/>
              <a:sym typeface="Work Sans"/>
            </a:endParaRPr>
          </a:p>
          <a:p>
            <a:pPr indent="0" lvl="0" marL="0" marR="0" rtl="0" algn="l">
              <a:spcBef>
                <a:spcPts val="0"/>
              </a:spcBef>
              <a:spcAft>
                <a:spcPts val="0"/>
              </a:spcAft>
              <a:buNone/>
            </a:pPr>
            <a:r>
              <a:rPr lang="en-US" sz="1200">
                <a:solidFill>
                  <a:srgbClr val="535353"/>
                </a:solidFill>
                <a:latin typeface="Work Sans"/>
                <a:ea typeface="Work Sans"/>
                <a:cs typeface="Work Sans"/>
                <a:sym typeface="Work Sans"/>
              </a:rPr>
              <a:t>Required # of job skills has increased 6.3% YoY since 2018</a:t>
            </a:r>
            <a:endParaRPr sz="1200">
              <a:solidFill>
                <a:srgbClr val="535353"/>
              </a:solidFill>
              <a:latin typeface="Work Sans"/>
              <a:ea typeface="Work Sans"/>
              <a:cs typeface="Work Sans"/>
              <a:sym typeface="Work Sans"/>
            </a:endParaRPr>
          </a:p>
          <a:p>
            <a:pPr indent="0" lvl="0" marL="0" marR="0" rtl="0" algn="l">
              <a:spcBef>
                <a:spcPts val="0"/>
              </a:spcBef>
              <a:spcAft>
                <a:spcPts val="0"/>
              </a:spcAft>
              <a:buNone/>
            </a:pPr>
            <a:r>
              <a:t/>
            </a:r>
            <a:endParaRPr sz="1200">
              <a:solidFill>
                <a:srgbClr val="535353"/>
              </a:solidFill>
              <a:latin typeface="Work Sans"/>
              <a:ea typeface="Work Sans"/>
              <a:cs typeface="Work Sans"/>
              <a:sym typeface="Work Sans"/>
            </a:endParaRPr>
          </a:p>
          <a:p>
            <a:pPr indent="0" lvl="0" marL="0" marR="0" rtl="0" algn="l">
              <a:spcBef>
                <a:spcPts val="0"/>
              </a:spcBef>
              <a:spcAft>
                <a:spcPts val="0"/>
              </a:spcAft>
              <a:buNone/>
            </a:pPr>
            <a:r>
              <a:rPr lang="en-US" sz="1200">
                <a:solidFill>
                  <a:srgbClr val="535353"/>
                </a:solidFill>
                <a:latin typeface="Work Sans"/>
                <a:ea typeface="Work Sans"/>
                <a:cs typeface="Work Sans"/>
                <a:sym typeface="Work Sans"/>
              </a:rPr>
              <a:t>&gt;50% of skills needed in the average job are new</a:t>
            </a:r>
            <a:r>
              <a:rPr baseline="30000" lang="en-US" sz="1200">
                <a:solidFill>
                  <a:srgbClr val="535353"/>
                </a:solidFill>
                <a:latin typeface="Work Sans"/>
                <a:ea typeface="Work Sans"/>
                <a:cs typeface="Work Sans"/>
                <a:sym typeface="Work Sans"/>
              </a:rPr>
              <a:t>*</a:t>
            </a:r>
            <a:endParaRPr sz="1200">
              <a:solidFill>
                <a:srgbClr val="535353"/>
              </a:solidFill>
              <a:latin typeface="Work Sans"/>
              <a:ea typeface="Work Sans"/>
              <a:cs typeface="Work Sans"/>
              <a:sym typeface="Work Sans"/>
            </a:endParaRPr>
          </a:p>
        </p:txBody>
      </p:sp>
      <p:sp>
        <p:nvSpPr>
          <p:cNvPr id="674" name="Google Shape;674;p6"/>
          <p:cNvSpPr txBox="1"/>
          <p:nvPr/>
        </p:nvSpPr>
        <p:spPr>
          <a:xfrm>
            <a:off x="9438875" y="1915526"/>
            <a:ext cx="5195200" cy="307762"/>
          </a:xfrm>
          <a:prstGeom prst="rect">
            <a:avLst/>
          </a:prstGeom>
          <a:noFill/>
          <a:ln>
            <a:noFill/>
          </a:ln>
        </p:spPr>
        <p:txBody>
          <a:bodyPr anchorCtr="0" anchor="t" bIns="91425" lIns="91425" spcFirstLastPara="1" rIns="91425" wrap="square" tIns="91425">
            <a:spAutoFit/>
          </a:bodyPr>
          <a:lstStyle/>
          <a:p>
            <a:pPr indent="0" lvl="0" marL="0" marR="0" rtl="0" algn="r">
              <a:spcBef>
                <a:spcPts val="0"/>
              </a:spcBef>
              <a:spcAft>
                <a:spcPts val="0"/>
              </a:spcAft>
              <a:buNone/>
            </a:pPr>
            <a:r>
              <a:rPr lang="en-US" sz="800">
                <a:solidFill>
                  <a:schemeClr val="lt1"/>
                </a:solidFill>
                <a:latin typeface="Calibri"/>
                <a:ea typeface="Calibri"/>
                <a:cs typeface="Calibri"/>
                <a:sym typeface="Calibri"/>
              </a:rPr>
              <a:t>*  Gartner, Establish an Effective IT Skills inventory to Assess Workforce Capability Gaps</a:t>
            </a:r>
            <a:endParaRPr sz="1467">
              <a:solidFill>
                <a:schemeClr val="lt1"/>
              </a:solidFill>
              <a:latin typeface="Open Sans"/>
              <a:ea typeface="Open Sans"/>
              <a:cs typeface="Open Sans"/>
              <a:sym typeface="Open Sans"/>
            </a:endParaRPr>
          </a:p>
        </p:txBody>
      </p:sp>
      <p:sp>
        <p:nvSpPr>
          <p:cNvPr id="675" name="Google Shape;675;p6"/>
          <p:cNvSpPr txBox="1"/>
          <p:nvPr/>
        </p:nvSpPr>
        <p:spPr>
          <a:xfrm>
            <a:off x="8711183" y="1288825"/>
            <a:ext cx="2944400" cy="350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1467">
                <a:solidFill>
                  <a:srgbClr val="00739A"/>
                </a:solidFill>
                <a:latin typeface="Open Sans"/>
                <a:ea typeface="Open Sans"/>
                <a:cs typeface="Open Sans"/>
                <a:sym typeface="Open Sans"/>
              </a:rPr>
              <a:t>TECHNOLOGY</a:t>
            </a:r>
            <a:endParaRPr b="1" sz="1467">
              <a:solidFill>
                <a:srgbClr val="00739A"/>
              </a:solidFill>
              <a:latin typeface="Open Sans"/>
              <a:ea typeface="Open Sans"/>
              <a:cs typeface="Open Sans"/>
              <a:sym typeface="Open Sans"/>
            </a:endParaRPr>
          </a:p>
        </p:txBody>
      </p:sp>
      <p:sp>
        <p:nvSpPr>
          <p:cNvPr id="676" name="Google Shape;676;p6"/>
          <p:cNvSpPr txBox="1"/>
          <p:nvPr/>
        </p:nvSpPr>
        <p:spPr>
          <a:xfrm>
            <a:off x="8711183" y="5125807"/>
            <a:ext cx="2063200" cy="350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US" sz="1467">
                <a:solidFill>
                  <a:srgbClr val="081F2C"/>
                </a:solidFill>
                <a:latin typeface="Open Sans"/>
                <a:ea typeface="Open Sans"/>
                <a:cs typeface="Open Sans"/>
                <a:sym typeface="Open Sans"/>
              </a:rPr>
              <a:t>PACE OF LEARNING</a:t>
            </a:r>
            <a:endParaRPr b="1" sz="1467">
              <a:solidFill>
                <a:srgbClr val="081F2C"/>
              </a:solidFill>
              <a:latin typeface="Open Sans"/>
              <a:ea typeface="Open Sans"/>
              <a:cs typeface="Open Sans"/>
              <a:sym typeface="Open Sans"/>
            </a:endParaRPr>
          </a:p>
        </p:txBody>
      </p:sp>
      <p:sp>
        <p:nvSpPr>
          <p:cNvPr id="677" name="Google Shape;677;p6"/>
          <p:cNvSpPr txBox="1"/>
          <p:nvPr/>
        </p:nvSpPr>
        <p:spPr>
          <a:xfrm>
            <a:off x="806415" y="2088971"/>
            <a:ext cx="3718400" cy="91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667"/>
              </a:spcAft>
              <a:buNone/>
            </a:pPr>
            <a:r>
              <a:rPr b="1" lang="en-US" sz="2400">
                <a:solidFill>
                  <a:srgbClr val="3F3F3F"/>
                </a:solidFill>
                <a:latin typeface="Open Sans"/>
                <a:ea typeface="Open Sans"/>
                <a:cs typeface="Open Sans"/>
                <a:sym typeface="Open Sans"/>
              </a:rPr>
              <a:t>87% </a:t>
            </a:r>
            <a:r>
              <a:rPr lang="en-US" sz="1600">
                <a:solidFill>
                  <a:srgbClr val="3F3F3F"/>
                </a:solidFill>
                <a:latin typeface="Open Sans"/>
                <a:ea typeface="Open Sans"/>
                <a:cs typeface="Open Sans"/>
                <a:sym typeface="Open Sans"/>
              </a:rPr>
              <a:t>of enterprise IT/security pros agree skills gap has or will impact their organization</a:t>
            </a:r>
            <a:r>
              <a:rPr baseline="30000" lang="en-US" sz="1600">
                <a:solidFill>
                  <a:srgbClr val="3F3F3F"/>
                </a:solidFill>
                <a:latin typeface="Open Sans"/>
                <a:ea typeface="Open Sans"/>
                <a:cs typeface="Open Sans"/>
                <a:sym typeface="Open Sans"/>
              </a:rPr>
              <a:t>2</a:t>
            </a:r>
            <a:endParaRPr sz="1867">
              <a:solidFill>
                <a:srgbClr val="3F3F3F"/>
              </a:solidFill>
              <a:latin typeface="Open Sans"/>
              <a:ea typeface="Open Sans"/>
              <a:cs typeface="Open Sans"/>
              <a:sym typeface="Open Sans"/>
            </a:endParaRPr>
          </a:p>
        </p:txBody>
      </p:sp>
      <p:sp>
        <p:nvSpPr>
          <p:cNvPr id="678" name="Google Shape;678;p6"/>
          <p:cNvSpPr txBox="1"/>
          <p:nvPr/>
        </p:nvSpPr>
        <p:spPr>
          <a:xfrm>
            <a:off x="5859111" y="2123829"/>
            <a:ext cx="1245200" cy="472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en-US" sz="1067">
                <a:solidFill>
                  <a:srgbClr val="3F3F3F"/>
                </a:solidFill>
                <a:latin typeface="Open Sans"/>
                <a:ea typeface="Open Sans"/>
                <a:cs typeface="Open Sans"/>
                <a:sym typeface="Open Sans"/>
              </a:rPr>
              <a:t>IoT</a:t>
            </a:r>
            <a:endParaRPr sz="1067">
              <a:solidFill>
                <a:srgbClr val="3F3F3F"/>
              </a:solidFill>
              <a:latin typeface="Open Sans"/>
              <a:ea typeface="Open Sans"/>
              <a:cs typeface="Open Sans"/>
              <a:sym typeface="Open Sans"/>
            </a:endParaRPr>
          </a:p>
        </p:txBody>
      </p:sp>
      <p:sp>
        <p:nvSpPr>
          <p:cNvPr id="679" name="Google Shape;679;p6"/>
          <p:cNvSpPr txBox="1"/>
          <p:nvPr/>
        </p:nvSpPr>
        <p:spPr>
          <a:xfrm>
            <a:off x="2502553" y="4368067"/>
            <a:ext cx="872800" cy="472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en-US" sz="1067">
                <a:solidFill>
                  <a:srgbClr val="3F3F3F"/>
                </a:solidFill>
                <a:latin typeface="Open Sans"/>
                <a:ea typeface="Open Sans"/>
                <a:cs typeface="Open Sans"/>
                <a:sym typeface="Open Sans"/>
              </a:rPr>
              <a:t>Mobile</a:t>
            </a:r>
            <a:endParaRPr sz="1067">
              <a:solidFill>
                <a:srgbClr val="3F3F3F"/>
              </a:solidFill>
              <a:latin typeface="Open Sans"/>
              <a:ea typeface="Open Sans"/>
              <a:cs typeface="Open Sans"/>
              <a:sym typeface="Open Sans"/>
            </a:endParaRPr>
          </a:p>
        </p:txBody>
      </p:sp>
      <p:sp>
        <p:nvSpPr>
          <p:cNvPr id="680" name="Google Shape;680;p6"/>
          <p:cNvSpPr txBox="1"/>
          <p:nvPr/>
        </p:nvSpPr>
        <p:spPr>
          <a:xfrm>
            <a:off x="3935425" y="3118812"/>
            <a:ext cx="1787600" cy="472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en-US" sz="1067">
                <a:solidFill>
                  <a:srgbClr val="3F3F3F"/>
                </a:solidFill>
                <a:latin typeface="Open Sans"/>
                <a:ea typeface="Open Sans"/>
                <a:cs typeface="Open Sans"/>
                <a:sym typeface="Open Sans"/>
              </a:rPr>
              <a:t>Cloud Computing</a:t>
            </a:r>
            <a:endParaRPr sz="1067">
              <a:solidFill>
                <a:srgbClr val="3F3F3F"/>
              </a:solidFill>
              <a:latin typeface="Open Sans"/>
              <a:ea typeface="Open Sans"/>
              <a:cs typeface="Open Sans"/>
              <a:sym typeface="Open Sans"/>
            </a:endParaRPr>
          </a:p>
        </p:txBody>
      </p:sp>
      <p:sp>
        <p:nvSpPr>
          <p:cNvPr id="681" name="Google Shape;681;p6"/>
          <p:cNvSpPr txBox="1"/>
          <p:nvPr/>
        </p:nvSpPr>
        <p:spPr>
          <a:xfrm>
            <a:off x="3114132" y="3755173"/>
            <a:ext cx="1337600" cy="472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en-US" sz="1067">
                <a:solidFill>
                  <a:srgbClr val="3F3F3F"/>
                </a:solidFill>
                <a:latin typeface="Open Sans"/>
                <a:ea typeface="Open Sans"/>
                <a:cs typeface="Open Sans"/>
                <a:sym typeface="Open Sans"/>
              </a:rPr>
              <a:t>Virtualization</a:t>
            </a:r>
            <a:endParaRPr sz="1067">
              <a:solidFill>
                <a:srgbClr val="3F3F3F"/>
              </a:solidFill>
              <a:latin typeface="Open Sans"/>
              <a:ea typeface="Open Sans"/>
              <a:cs typeface="Open Sans"/>
              <a:sym typeface="Open Sans"/>
            </a:endParaRPr>
          </a:p>
        </p:txBody>
      </p:sp>
      <p:sp>
        <p:nvSpPr>
          <p:cNvPr id="682" name="Google Shape;682;p6"/>
          <p:cNvSpPr txBox="1"/>
          <p:nvPr/>
        </p:nvSpPr>
        <p:spPr>
          <a:xfrm>
            <a:off x="6419772" y="1548968"/>
            <a:ext cx="1308800" cy="472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en-US" sz="1067">
                <a:solidFill>
                  <a:srgbClr val="3F3F3F"/>
                </a:solidFill>
                <a:latin typeface="Open Sans"/>
                <a:ea typeface="Open Sans"/>
                <a:cs typeface="Open Sans"/>
                <a:sym typeface="Open Sans"/>
              </a:rPr>
              <a:t>Digital Transformation</a:t>
            </a:r>
            <a:endParaRPr sz="1067">
              <a:solidFill>
                <a:srgbClr val="3F3F3F"/>
              </a:solidFill>
              <a:latin typeface="Open Sans"/>
              <a:ea typeface="Open Sans"/>
              <a:cs typeface="Open Sans"/>
              <a:sym typeface="Open Sans"/>
            </a:endParaRPr>
          </a:p>
        </p:txBody>
      </p:sp>
      <p:sp>
        <p:nvSpPr>
          <p:cNvPr id="683" name="Google Shape;683;p6"/>
          <p:cNvSpPr txBox="1"/>
          <p:nvPr/>
        </p:nvSpPr>
        <p:spPr>
          <a:xfrm>
            <a:off x="5175921" y="2552756"/>
            <a:ext cx="1190000" cy="472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en-US" sz="1067">
                <a:solidFill>
                  <a:srgbClr val="3F3F3F"/>
                </a:solidFill>
                <a:latin typeface="Open Sans"/>
                <a:ea typeface="Open Sans"/>
                <a:cs typeface="Open Sans"/>
                <a:sym typeface="Open Sans"/>
              </a:rPr>
              <a:t>BYOD</a:t>
            </a:r>
            <a:endParaRPr sz="1067">
              <a:solidFill>
                <a:srgbClr val="3F3F3F"/>
              </a:solidFill>
              <a:latin typeface="Open Sans"/>
              <a:ea typeface="Open Sans"/>
              <a:cs typeface="Open Sans"/>
              <a:sym typeface="Open Sans"/>
            </a:endParaRPr>
          </a:p>
        </p:txBody>
      </p:sp>
      <p:sp>
        <p:nvSpPr>
          <p:cNvPr id="684" name="Google Shape;684;p6"/>
          <p:cNvSpPr txBox="1"/>
          <p:nvPr/>
        </p:nvSpPr>
        <p:spPr>
          <a:xfrm>
            <a:off x="6802383" y="1205953"/>
            <a:ext cx="1284800" cy="4720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r>
              <a:rPr lang="en-US" sz="1067">
                <a:solidFill>
                  <a:srgbClr val="3F3F3F"/>
                </a:solidFill>
                <a:latin typeface="Open Sans"/>
                <a:ea typeface="Open Sans"/>
                <a:cs typeface="Open Sans"/>
                <a:sym typeface="Open Sans"/>
              </a:rPr>
              <a:t>AI</a:t>
            </a:r>
            <a:endParaRPr sz="1067">
              <a:solidFill>
                <a:srgbClr val="3F3F3F"/>
              </a:solidFill>
              <a:latin typeface="Open Sans"/>
              <a:ea typeface="Open Sans"/>
              <a:cs typeface="Open Sans"/>
              <a:sym typeface="Open Sans"/>
            </a:endParaRPr>
          </a:p>
        </p:txBody>
      </p:sp>
      <p:sp>
        <p:nvSpPr>
          <p:cNvPr id="685" name="Google Shape;685;p6"/>
          <p:cNvSpPr txBox="1"/>
          <p:nvPr/>
        </p:nvSpPr>
        <p:spPr>
          <a:xfrm>
            <a:off x="7104404" y="6302325"/>
            <a:ext cx="4884800" cy="476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None/>
            </a:pPr>
            <a:r>
              <a:rPr baseline="30000" i="1" lang="en-US" sz="800">
                <a:solidFill>
                  <a:srgbClr val="FFFFFF"/>
                </a:solidFill>
                <a:latin typeface="Open Sans"/>
                <a:ea typeface="Open Sans"/>
                <a:cs typeface="Open Sans"/>
                <a:sym typeface="Open Sans"/>
              </a:rPr>
              <a:t>1 </a:t>
            </a:r>
            <a:r>
              <a:rPr i="1" lang="en-US" sz="800">
                <a:solidFill>
                  <a:srgbClr val="FFFFFF"/>
                </a:solidFill>
                <a:latin typeface="Open Sans"/>
                <a:ea typeface="Open Sans"/>
                <a:cs typeface="Open Sans"/>
                <a:sym typeface="Open Sans"/>
              </a:rPr>
              <a:t>Gartner, Establish an Effective IT Skills inventory to Assess Workforce Capability Gaps</a:t>
            </a:r>
            <a:endParaRPr i="1" sz="800">
              <a:solidFill>
                <a:srgbClr val="FFFFFF"/>
              </a:solidFill>
              <a:latin typeface="Open Sans"/>
              <a:ea typeface="Open Sans"/>
              <a:cs typeface="Open Sans"/>
              <a:sym typeface="Open Sans"/>
            </a:endParaRPr>
          </a:p>
          <a:p>
            <a:pPr indent="0" lvl="0" marL="0" marR="0" rtl="0" algn="r">
              <a:lnSpc>
                <a:spcPct val="115000"/>
              </a:lnSpc>
              <a:spcBef>
                <a:spcPts val="0"/>
              </a:spcBef>
              <a:spcAft>
                <a:spcPts val="0"/>
              </a:spcAft>
              <a:buNone/>
            </a:pPr>
            <a:r>
              <a:rPr baseline="30000" i="1" lang="en-US" sz="800">
                <a:solidFill>
                  <a:srgbClr val="FFFFFF"/>
                </a:solidFill>
                <a:latin typeface="Open Sans"/>
                <a:ea typeface="Open Sans"/>
                <a:cs typeface="Open Sans"/>
                <a:sym typeface="Open Sans"/>
              </a:rPr>
              <a:t>2 </a:t>
            </a:r>
            <a:r>
              <a:rPr i="1" lang="en-US" sz="800">
                <a:solidFill>
                  <a:srgbClr val="FFFFFF"/>
                </a:solidFill>
                <a:latin typeface="Open Sans"/>
                <a:ea typeface="Open Sans"/>
                <a:cs typeface="Open Sans"/>
                <a:sym typeface="Open Sans"/>
              </a:rPr>
              <a:t>Infosec  2019  Cybersecurity Skills Gap survey</a:t>
            </a:r>
            <a:endParaRPr i="1" sz="800">
              <a:solidFill>
                <a:srgbClr val="FFFFFF"/>
              </a:solidFill>
              <a:latin typeface="Open Sans"/>
              <a:ea typeface="Open Sans"/>
              <a:cs typeface="Open Sans"/>
              <a:sym typeface="Open Sans"/>
            </a:endParaRPr>
          </a:p>
        </p:txBody>
      </p:sp>
      <p:pic>
        <p:nvPicPr>
          <p:cNvPr descr="Logo&#10;&#10;Description automatically generated" id="686" name="Google Shape;686;p6"/>
          <p:cNvPicPr preferRelativeResize="0"/>
          <p:nvPr/>
        </p:nvPicPr>
        <p:blipFill rotWithShape="1">
          <a:blip r:embed="rId4">
            <a:alphaModFix/>
          </a:blip>
          <a:srcRect b="0" l="0" r="0" t="0"/>
          <a:stretch/>
        </p:blipFill>
        <p:spPr>
          <a:xfrm>
            <a:off x="329525" y="167195"/>
            <a:ext cx="1860699" cy="11255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0" name="Shape 690"/>
        <p:cNvGrpSpPr/>
        <p:nvPr/>
      </p:nvGrpSpPr>
      <p:grpSpPr>
        <a:xfrm>
          <a:off x="0" y="0"/>
          <a:ext cx="0" cy="0"/>
          <a:chOff x="0" y="0"/>
          <a:chExt cx="0" cy="0"/>
        </a:xfrm>
      </p:grpSpPr>
      <p:pic>
        <p:nvPicPr>
          <p:cNvPr descr="A picture containing text&#10;&#10;Description automatically generated" id="691" name="Google Shape;691;p7"/>
          <p:cNvPicPr preferRelativeResize="0"/>
          <p:nvPr/>
        </p:nvPicPr>
        <p:blipFill rotWithShape="1">
          <a:blip r:embed="rId3">
            <a:alphaModFix/>
          </a:blip>
          <a:srcRect b="9091" l="19192" r="0" t="0"/>
          <a:stretch/>
        </p:blipFill>
        <p:spPr>
          <a:xfrm>
            <a:off x="20" y="10"/>
            <a:ext cx="12191980" cy="6857990"/>
          </a:xfrm>
          <a:prstGeom prst="rect">
            <a:avLst/>
          </a:prstGeom>
          <a:noFill/>
          <a:ln>
            <a:noFill/>
          </a:ln>
        </p:spPr>
      </p:pic>
      <p:sp>
        <p:nvSpPr>
          <p:cNvPr id="692" name="Google Shape;692;p7"/>
          <p:cNvSpPr/>
          <p:nvPr/>
        </p:nvSpPr>
        <p:spPr>
          <a:xfrm>
            <a:off x="7492064" y="321176"/>
            <a:ext cx="4332307" cy="5896743"/>
          </a:xfrm>
          <a:prstGeom prst="rect">
            <a:avLst/>
          </a:prstGeom>
          <a:solidFill>
            <a:schemeClr val="lt1">
              <a:alpha val="89803"/>
            </a:schemeClr>
          </a:solidFill>
          <a:ln cap="sq" cmpd="thinThick"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3" name="Google Shape;693;p7"/>
          <p:cNvSpPr txBox="1"/>
          <p:nvPr>
            <p:ph type="title"/>
          </p:nvPr>
        </p:nvSpPr>
        <p:spPr>
          <a:xfrm>
            <a:off x="7749985" y="640263"/>
            <a:ext cx="3759240" cy="1344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400"/>
              <a:buFont typeface="Calibri"/>
              <a:buNone/>
            </a:pPr>
            <a:r>
              <a:rPr b="1" lang="en-US" sz="2800"/>
              <a:t>Future of HBCU &amp; Technical Community College Transformation</a:t>
            </a:r>
            <a:endParaRPr/>
          </a:p>
        </p:txBody>
      </p:sp>
      <p:sp>
        <p:nvSpPr>
          <p:cNvPr id="694" name="Google Shape;694;p7"/>
          <p:cNvSpPr txBox="1"/>
          <p:nvPr/>
        </p:nvSpPr>
        <p:spPr>
          <a:xfrm>
            <a:off x="7749290" y="2121763"/>
            <a:ext cx="3764826" cy="3773010"/>
          </a:xfrm>
          <a:prstGeom prst="rect">
            <a:avLst/>
          </a:prstGeom>
          <a:noFill/>
          <a:ln>
            <a:noFill/>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Secure IT Infrastructure</a:t>
            </a:r>
            <a:endParaRPr/>
          </a:p>
          <a:p>
            <a:pPr indent="-120650" lvl="0" marL="285750" marR="0" rtl="0" algn="l">
              <a:lnSpc>
                <a:spcPct val="90000"/>
              </a:lnSpc>
              <a:spcBef>
                <a:spcPts val="60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Educating Staff and Students on Cybersecurity Awareness</a:t>
            </a:r>
            <a:endParaRPr/>
          </a:p>
          <a:p>
            <a:pPr indent="-120650" lvl="0" marL="285750" marR="0" rtl="0" algn="l">
              <a:lnSpc>
                <a:spcPct val="90000"/>
              </a:lnSpc>
              <a:spcBef>
                <a:spcPts val="60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Ensuring IT Staff achieve more robust training in Cybersecurity</a:t>
            </a:r>
            <a:endParaRPr/>
          </a:p>
          <a:p>
            <a:pPr indent="-120650" lvl="0" marL="285750" marR="0" rtl="0" algn="l">
              <a:lnSpc>
                <a:spcPct val="90000"/>
              </a:lnSpc>
              <a:spcBef>
                <a:spcPts val="60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228600" lvl="0" marL="285750" marR="0" rtl="0" algn="l">
              <a:lnSpc>
                <a:spcPct val="90000"/>
              </a:lnSpc>
              <a:spcBef>
                <a:spcPts val="60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Building a Long-Term Secure Roadmap to protect the growth of on-line training programs, certification programs, and research development initiatives</a:t>
            </a:r>
            <a:endParaRPr/>
          </a:p>
          <a:p>
            <a:pPr indent="107950" lvl="0" marL="0" marR="0" rtl="0" algn="l">
              <a:lnSpc>
                <a:spcPct val="90000"/>
              </a:lnSpc>
              <a:spcBef>
                <a:spcPts val="60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p:txBody>
      </p:sp>
      <p:pic>
        <p:nvPicPr>
          <p:cNvPr descr="Logo&#10;&#10;Description automatically generated" id="695" name="Google Shape;695;p7"/>
          <p:cNvPicPr preferRelativeResize="0"/>
          <p:nvPr/>
        </p:nvPicPr>
        <p:blipFill rotWithShape="1">
          <a:blip r:embed="rId4">
            <a:alphaModFix/>
          </a:blip>
          <a:srcRect b="0" l="0" r="0" t="0"/>
          <a:stretch/>
        </p:blipFill>
        <p:spPr>
          <a:xfrm>
            <a:off x="10236856" y="5306039"/>
            <a:ext cx="1603150" cy="10484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9" name="Shape 699"/>
        <p:cNvGrpSpPr/>
        <p:nvPr/>
      </p:nvGrpSpPr>
      <p:grpSpPr>
        <a:xfrm>
          <a:off x="0" y="0"/>
          <a:ext cx="0" cy="0"/>
          <a:chOff x="0" y="0"/>
          <a:chExt cx="0" cy="0"/>
        </a:xfrm>
      </p:grpSpPr>
      <p:sp>
        <p:nvSpPr>
          <p:cNvPr id="700" name="Google Shape;700;p8"/>
          <p:cNvSpPr/>
          <p:nvPr/>
        </p:nvSpPr>
        <p:spPr>
          <a:xfrm>
            <a:off x="396882" y="280374"/>
            <a:ext cx="11438793" cy="1844256"/>
          </a:xfrm>
          <a:prstGeom prst="rect">
            <a:avLst/>
          </a:prstGeom>
          <a:solidFill>
            <a:srgbClr val="404040"/>
          </a:solidFill>
          <a:ln cap="sq" cmpd="thinThick" w="127000">
            <a:solidFill>
              <a:srgbClr val="4040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1" name="Google Shape;701;p8"/>
          <p:cNvSpPr txBox="1"/>
          <p:nvPr>
            <p:ph type="ctrTitle"/>
          </p:nvPr>
        </p:nvSpPr>
        <p:spPr>
          <a:xfrm>
            <a:off x="546351" y="433545"/>
            <a:ext cx="11139854" cy="9304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Calibri"/>
              <a:buNone/>
            </a:pPr>
            <a:r>
              <a:rPr lang="en-US" sz="5400">
                <a:solidFill>
                  <a:srgbClr val="FFFFFF"/>
                </a:solidFill>
              </a:rPr>
              <a:t>Featured Client</a:t>
            </a:r>
            <a:endParaRPr/>
          </a:p>
        </p:txBody>
      </p:sp>
      <p:sp>
        <p:nvSpPr>
          <p:cNvPr id="702" name="Google Shape;702;p8"/>
          <p:cNvSpPr txBox="1"/>
          <p:nvPr>
            <p:ph idx="1" type="subTitle"/>
          </p:nvPr>
        </p:nvSpPr>
        <p:spPr>
          <a:xfrm>
            <a:off x="1544278" y="1645723"/>
            <a:ext cx="9144000" cy="420001"/>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90000"/>
              </a:lnSpc>
              <a:spcBef>
                <a:spcPts val="0"/>
              </a:spcBef>
              <a:spcAft>
                <a:spcPts val="0"/>
              </a:spcAft>
              <a:buClr>
                <a:srgbClr val="EAE604"/>
              </a:buClr>
              <a:buSzPct val="100000"/>
              <a:buNone/>
            </a:pPr>
            <a:r>
              <a:rPr lang="en-US" sz="2000">
                <a:solidFill>
                  <a:srgbClr val="EAE604"/>
                </a:solidFill>
              </a:rPr>
              <a:t>Ebenum Equation, Leadership Development Firm in Higher Education, Enterprise Corporations, and Government</a:t>
            </a:r>
            <a:endParaRPr/>
          </a:p>
        </p:txBody>
      </p:sp>
      <p:cxnSp>
        <p:nvCxnSpPr>
          <p:cNvPr id="703" name="Google Shape;703;p8"/>
          <p:cNvCxnSpPr/>
          <p:nvPr/>
        </p:nvCxnSpPr>
        <p:spPr>
          <a:xfrm>
            <a:off x="2230078" y="1522292"/>
            <a:ext cx="7772400" cy="0"/>
          </a:xfrm>
          <a:prstGeom prst="straightConnector1">
            <a:avLst/>
          </a:prstGeom>
          <a:noFill/>
          <a:ln cap="flat" cmpd="sng" w="22225">
            <a:solidFill>
              <a:srgbClr val="D9D9D9"/>
            </a:solidFill>
            <a:prstDash val="solid"/>
            <a:miter lim="800000"/>
            <a:headEnd len="sm" w="sm" type="none"/>
            <a:tailEnd len="sm" w="sm" type="none"/>
          </a:ln>
        </p:spPr>
      </p:cxnSp>
      <p:cxnSp>
        <p:nvCxnSpPr>
          <p:cNvPr id="704" name="Google Shape;704;p8"/>
          <p:cNvCxnSpPr/>
          <p:nvPr/>
        </p:nvCxnSpPr>
        <p:spPr>
          <a:xfrm>
            <a:off x="6116278" y="2596836"/>
            <a:ext cx="0" cy="3657600"/>
          </a:xfrm>
          <a:prstGeom prst="straightConnector1">
            <a:avLst/>
          </a:prstGeom>
          <a:noFill/>
          <a:ln cap="flat" cmpd="dbl" w="101600">
            <a:solidFill>
              <a:srgbClr val="595959"/>
            </a:solidFill>
            <a:prstDash val="solid"/>
            <a:miter lim="800000"/>
            <a:headEnd len="sm" w="sm" type="none"/>
            <a:tailEnd len="sm" w="sm" type="none"/>
          </a:ln>
        </p:spPr>
      </p:cxnSp>
      <p:pic>
        <p:nvPicPr>
          <p:cNvPr descr="Text&#10;&#10;Description automatically generated" id="705" name="Google Shape;705;p8"/>
          <p:cNvPicPr preferRelativeResize="0"/>
          <p:nvPr/>
        </p:nvPicPr>
        <p:blipFill rotWithShape="1">
          <a:blip r:embed="rId3">
            <a:alphaModFix/>
          </a:blip>
          <a:srcRect b="0" l="0" r="0" t="0"/>
          <a:stretch/>
        </p:blipFill>
        <p:spPr>
          <a:xfrm>
            <a:off x="7968345" y="5137785"/>
            <a:ext cx="4032962" cy="1575706"/>
          </a:xfrm>
          <a:prstGeom prst="rect">
            <a:avLst/>
          </a:prstGeom>
          <a:noFill/>
          <a:ln>
            <a:noFill/>
          </a:ln>
        </p:spPr>
      </p:pic>
      <p:sp>
        <p:nvSpPr>
          <p:cNvPr id="706" name="Google Shape;706;p8"/>
          <p:cNvSpPr txBox="1"/>
          <p:nvPr/>
        </p:nvSpPr>
        <p:spPr>
          <a:xfrm>
            <a:off x="6290845" y="2397550"/>
            <a:ext cx="517882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accent2"/>
                </a:solidFill>
                <a:latin typeface="Calibri"/>
                <a:ea typeface="Calibri"/>
                <a:cs typeface="Calibri"/>
                <a:sym typeface="Calibri"/>
              </a:rPr>
              <a:t>Ebony Smith, President &amp; CEO</a:t>
            </a:r>
            <a:endParaRPr/>
          </a:p>
          <a:p>
            <a:pPr indent="0" lvl="0" marL="0" marR="0" rtl="0" algn="l">
              <a:spcBef>
                <a:spcPts val="0"/>
              </a:spcBef>
              <a:spcAft>
                <a:spcPts val="0"/>
              </a:spcAft>
              <a:buNone/>
            </a:pPr>
            <a:r>
              <a:rPr b="1" lang="en-US" sz="1800">
                <a:solidFill>
                  <a:schemeClr val="accent2"/>
                </a:solidFill>
                <a:latin typeface="Calibri"/>
                <a:ea typeface="Calibri"/>
                <a:cs typeface="Calibri"/>
                <a:sym typeface="Calibri"/>
              </a:rPr>
              <a:t>Faculty Member and Fellow, Florida International University ‘s Center for Leadership</a:t>
            </a:r>
            <a:endParaRPr/>
          </a:p>
        </p:txBody>
      </p:sp>
      <p:sp>
        <p:nvSpPr>
          <p:cNvPr id="707" name="Google Shape;707;p8"/>
          <p:cNvSpPr txBox="1"/>
          <p:nvPr/>
        </p:nvSpPr>
        <p:spPr>
          <a:xfrm>
            <a:off x="6816440" y="3575602"/>
            <a:ext cx="4314863"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CMMC/NIST Framework Compliance</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Microsoft 365 E5</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OpenText/Carbonite</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FortiSase-Cloud based Secure Network</a:t>
            </a:r>
            <a:endParaRPr/>
          </a:p>
        </p:txBody>
      </p:sp>
      <p:pic>
        <p:nvPicPr>
          <p:cNvPr descr="A picture containing person&#10;&#10;Description automatically generated" id="708" name="Google Shape;708;p8"/>
          <p:cNvPicPr preferRelativeResize="0"/>
          <p:nvPr/>
        </p:nvPicPr>
        <p:blipFill rotWithShape="1">
          <a:blip r:embed="rId4">
            <a:alphaModFix/>
          </a:blip>
          <a:srcRect b="0" l="0" r="0" t="0"/>
          <a:stretch/>
        </p:blipFill>
        <p:spPr>
          <a:xfrm>
            <a:off x="899472" y="2859215"/>
            <a:ext cx="4516645" cy="30580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2" name="Shape 712"/>
        <p:cNvGrpSpPr/>
        <p:nvPr/>
      </p:nvGrpSpPr>
      <p:grpSpPr>
        <a:xfrm>
          <a:off x="0" y="0"/>
          <a:ext cx="0" cy="0"/>
          <a:chOff x="0" y="0"/>
          <a:chExt cx="0" cy="0"/>
        </a:xfrm>
      </p:grpSpPr>
      <p:sp>
        <p:nvSpPr>
          <p:cNvPr id="713" name="Google Shape;713;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4" name="Google Shape;714;p9"/>
          <p:cNvSpPr/>
          <p:nvPr/>
        </p:nvSpPr>
        <p:spPr>
          <a:xfrm>
            <a:off x="7544662" y="323519"/>
            <a:ext cx="4323899" cy="6212748"/>
          </a:xfrm>
          <a:custGeom>
            <a:rect b="b" l="l" r="r" t="t"/>
            <a:pathLst>
              <a:path extrusionOk="0" h="6212748" w="4323899">
                <a:moveTo>
                  <a:pt x="0" y="0"/>
                </a:moveTo>
                <a:lnTo>
                  <a:pt x="742501" y="0"/>
                </a:lnTo>
                <a:lnTo>
                  <a:pt x="4323899" y="0"/>
                </a:lnTo>
                <a:lnTo>
                  <a:pt x="4323899" y="2864954"/>
                </a:lnTo>
                <a:lnTo>
                  <a:pt x="880454" y="6212748"/>
                </a:lnTo>
                <a:lnTo>
                  <a:pt x="0" y="6212748"/>
                </a:lnTo>
                <a:lnTo>
                  <a:pt x="0" y="6210962"/>
                </a:lnTo>
                <a:close/>
              </a:path>
            </a:pathLst>
          </a:custGeom>
          <a:solidFill>
            <a:srgbClr val="7F7F7F">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5" name="Google Shape;715;p9"/>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Google Shape;716;p9"/>
          <p:cNvSpPr/>
          <p:nvPr/>
        </p:nvSpPr>
        <p:spPr>
          <a:xfrm>
            <a:off x="641774" y="623275"/>
            <a:ext cx="10905053" cy="5607882"/>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7" name="Google Shape;717;p9"/>
          <p:cNvSpPr txBox="1"/>
          <p:nvPr>
            <p:ph type="ctrTitle"/>
          </p:nvPr>
        </p:nvSpPr>
        <p:spPr>
          <a:xfrm>
            <a:off x="7642952" y="707436"/>
            <a:ext cx="3935308" cy="284741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5100"/>
              <a:t>Cybersecurity </a:t>
            </a:r>
            <a:br>
              <a:rPr lang="en-US" sz="5100"/>
            </a:br>
            <a:r>
              <a:rPr lang="en-US" sz="5100"/>
              <a:t>Threat Assessment Program</a:t>
            </a:r>
            <a:endParaRPr sz="5100"/>
          </a:p>
        </p:txBody>
      </p:sp>
      <p:sp>
        <p:nvSpPr>
          <p:cNvPr id="718" name="Google Shape;718;p9"/>
          <p:cNvSpPr txBox="1"/>
          <p:nvPr>
            <p:ph idx="1" type="subTitle"/>
          </p:nvPr>
        </p:nvSpPr>
        <p:spPr>
          <a:xfrm>
            <a:off x="7747463" y="3703250"/>
            <a:ext cx="3225338" cy="1122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Rick Harrison</a:t>
            </a:r>
            <a:endParaRPr/>
          </a:p>
          <a:p>
            <a:pPr indent="0" lvl="0" marL="0" rtl="0" algn="l">
              <a:lnSpc>
                <a:spcPct val="90000"/>
              </a:lnSpc>
              <a:spcBef>
                <a:spcPts val="1000"/>
              </a:spcBef>
              <a:spcAft>
                <a:spcPts val="0"/>
              </a:spcAft>
              <a:buClr>
                <a:srgbClr val="1F3864"/>
              </a:buClr>
              <a:buSzPts val="1600"/>
              <a:buNone/>
            </a:pPr>
            <a:r>
              <a:rPr b="1" i="0" lang="en-US" sz="1600">
                <a:solidFill>
                  <a:srgbClr val="1F3864"/>
                </a:solidFill>
                <a:latin typeface="Times New Roman"/>
                <a:ea typeface="Times New Roman"/>
                <a:cs typeface="Times New Roman"/>
                <a:sym typeface="Times New Roman"/>
              </a:rPr>
              <a:t>Senior Network Administrator/System Engineer</a:t>
            </a:r>
            <a:endParaRPr b="1" sz="2000"/>
          </a:p>
        </p:txBody>
      </p:sp>
      <p:pic>
        <p:nvPicPr>
          <p:cNvPr id="719" name="Google Shape;719;p9"/>
          <p:cNvPicPr preferRelativeResize="0"/>
          <p:nvPr/>
        </p:nvPicPr>
        <p:blipFill rotWithShape="1">
          <a:blip r:embed="rId3">
            <a:alphaModFix/>
          </a:blip>
          <a:srcRect b="1" l="0" r="1" t="3829"/>
          <a:stretch/>
        </p:blipFill>
        <p:spPr>
          <a:xfrm>
            <a:off x="1296558" y="2151590"/>
            <a:ext cx="5604636" cy="25373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365 Digital Workforce - 2022">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2023-02-15T13:43:44Z</dcterms:created>
  <dc:creator>Madinah Ali</dc:creator>
</cp:coreProperties>
</file>